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13"/>
  </p:notesMasterIdLst>
  <p:sldIdLst>
    <p:sldId id="266" r:id="rId2"/>
    <p:sldId id="264" r:id="rId3"/>
    <p:sldId id="257" r:id="rId4"/>
    <p:sldId id="258" r:id="rId5"/>
    <p:sldId id="271" r:id="rId6"/>
    <p:sldId id="259" r:id="rId7"/>
    <p:sldId id="263" r:id="rId8"/>
    <p:sldId id="267" r:id="rId9"/>
    <p:sldId id="268" r:id="rId10"/>
    <p:sldId id="269" r:id="rId11"/>
    <p:sldId id="26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D2D2D2-DAE9-4AFA-A02E-0B9CE91404AF}" type="datetimeFigureOut">
              <a:rPr lang="en-GB" smtClean="0"/>
              <a:t>20/05/2020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2F07B2-9086-4AC8-808B-B0ED5DBCE29D}" type="slidenum">
              <a:rPr lang="en-GB" smtClean="0"/>
              <a:t>‹#›</a:t>
            </a:fld>
            <a:endParaRPr lang="en-GB"/>
          </a:p>
        </p:txBody>
      </p:sp>
    </p:spTree>
    <p:extLst>
      <p:ext uri="{BB962C8B-B14F-4D97-AF65-F5344CB8AC3E}">
        <p14:creationId xmlns:p14="http://schemas.microsoft.com/office/powerpoint/2010/main" val="16557595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5906550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62F07B2-9086-4AC8-808B-B0ED5DBCE29D}" type="slidenum">
              <a:rPr lang="en-GB" smtClean="0"/>
              <a:t>4</a:t>
            </a:fld>
            <a:endParaRPr lang="en-GB"/>
          </a:p>
        </p:txBody>
      </p:sp>
    </p:spTree>
    <p:extLst>
      <p:ext uri="{BB962C8B-B14F-4D97-AF65-F5344CB8AC3E}">
        <p14:creationId xmlns:p14="http://schemas.microsoft.com/office/powerpoint/2010/main" val="2391731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3B3B85B-ADC9-45CF-9030-F85A91025BC4}" type="datetime1">
              <a:rPr lang="en-GB" smtClean="0"/>
              <a:t>20/05/2020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A6C9CE-1606-42A7-BF33-780387175D6F}" type="slidenum">
              <a:rPr lang="en-GB" smtClean="0"/>
              <a:t>‹#›</a:t>
            </a:fld>
            <a:endParaRPr lang="en-GB"/>
          </a:p>
        </p:txBody>
      </p:sp>
    </p:spTree>
    <p:extLst>
      <p:ext uri="{BB962C8B-B14F-4D97-AF65-F5344CB8AC3E}">
        <p14:creationId xmlns:p14="http://schemas.microsoft.com/office/powerpoint/2010/main" val="25392432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8480105-53EC-4647-BD69-0E85CFEB4909}" type="datetime1">
              <a:rPr lang="en-GB" smtClean="0"/>
              <a:t>20/05/2020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A6C9CE-1606-42A7-BF33-780387175D6F}" type="slidenum">
              <a:rPr lang="en-GB" smtClean="0"/>
              <a:t>‹#›</a:t>
            </a:fld>
            <a:endParaRPr lang="en-GB"/>
          </a:p>
        </p:txBody>
      </p:sp>
    </p:spTree>
    <p:extLst>
      <p:ext uri="{BB962C8B-B14F-4D97-AF65-F5344CB8AC3E}">
        <p14:creationId xmlns:p14="http://schemas.microsoft.com/office/powerpoint/2010/main" val="3355282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79FE6F2-2203-4890-A112-E2B15375CFB3}" type="datetime1">
              <a:rPr lang="en-GB" smtClean="0"/>
              <a:t>20/05/2020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A6C9CE-1606-42A7-BF33-780387175D6F}" type="slidenum">
              <a:rPr lang="en-GB" smtClean="0"/>
              <a:t>‹#›</a:t>
            </a:fld>
            <a:endParaRPr lang="en-GB"/>
          </a:p>
        </p:txBody>
      </p:sp>
    </p:spTree>
    <p:extLst>
      <p:ext uri="{BB962C8B-B14F-4D97-AF65-F5344CB8AC3E}">
        <p14:creationId xmlns:p14="http://schemas.microsoft.com/office/powerpoint/2010/main" val="2984900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87DE295-767F-4776-8EBA-01F60C14FDCE}" type="datetime1">
              <a:rPr lang="en-GB" smtClean="0"/>
              <a:t>20/05/2020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A6C9CE-1606-42A7-BF33-780387175D6F}" type="slidenum">
              <a:rPr lang="en-GB" smtClean="0"/>
              <a:t>‹#›</a:t>
            </a:fld>
            <a:endParaRPr lang="en-GB"/>
          </a:p>
        </p:txBody>
      </p:sp>
    </p:spTree>
    <p:extLst>
      <p:ext uri="{BB962C8B-B14F-4D97-AF65-F5344CB8AC3E}">
        <p14:creationId xmlns:p14="http://schemas.microsoft.com/office/powerpoint/2010/main" val="1086021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0C7CA9C-0BF4-4E3A-A9AC-8C7B1221A78E}" type="datetime1">
              <a:rPr lang="en-GB" smtClean="0"/>
              <a:t>20/05/2020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A6C9CE-1606-42A7-BF33-780387175D6F}" type="slidenum">
              <a:rPr lang="en-GB" smtClean="0"/>
              <a:t>‹#›</a:t>
            </a:fld>
            <a:endParaRPr lang="en-GB"/>
          </a:p>
        </p:txBody>
      </p:sp>
    </p:spTree>
    <p:extLst>
      <p:ext uri="{BB962C8B-B14F-4D97-AF65-F5344CB8AC3E}">
        <p14:creationId xmlns:p14="http://schemas.microsoft.com/office/powerpoint/2010/main" val="126550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8409FEA-807A-44C9-9BF5-350C1AC7913A}" type="datetime1">
              <a:rPr lang="en-GB" smtClean="0"/>
              <a:t>20/05/2020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A6C9CE-1606-42A7-BF33-780387175D6F}" type="slidenum">
              <a:rPr lang="en-GB" smtClean="0"/>
              <a:t>‹#›</a:t>
            </a:fld>
            <a:endParaRPr lang="en-GB"/>
          </a:p>
        </p:txBody>
      </p:sp>
    </p:spTree>
    <p:extLst>
      <p:ext uri="{BB962C8B-B14F-4D97-AF65-F5344CB8AC3E}">
        <p14:creationId xmlns:p14="http://schemas.microsoft.com/office/powerpoint/2010/main" val="599921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2A9D3A-5413-4987-A014-BF8DEC14E060}" type="datetime1">
              <a:rPr lang="en-GB" smtClean="0"/>
              <a:t>20/05/2020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A6C9CE-1606-42A7-BF33-780387175D6F}" type="slidenum">
              <a:rPr lang="en-GB" smtClean="0"/>
              <a:t>‹#›</a:t>
            </a:fld>
            <a:endParaRPr lang="en-GB"/>
          </a:p>
        </p:txBody>
      </p:sp>
    </p:spTree>
    <p:extLst>
      <p:ext uri="{BB962C8B-B14F-4D97-AF65-F5344CB8AC3E}">
        <p14:creationId xmlns:p14="http://schemas.microsoft.com/office/powerpoint/2010/main" val="183642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6646B2-BC5A-4C29-B65D-DBAB33902B02}" type="datetime1">
              <a:rPr lang="en-GB" smtClean="0"/>
              <a:t>20/05/2020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A6C9CE-1606-42A7-BF33-780387175D6F}" type="slidenum">
              <a:rPr lang="en-GB" smtClean="0"/>
              <a:t>‹#›</a:t>
            </a:fld>
            <a:endParaRPr lang="en-GB"/>
          </a:p>
        </p:txBody>
      </p:sp>
    </p:spTree>
    <p:extLst>
      <p:ext uri="{BB962C8B-B14F-4D97-AF65-F5344CB8AC3E}">
        <p14:creationId xmlns:p14="http://schemas.microsoft.com/office/powerpoint/2010/main" val="3663410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9748013-E1CB-4BA8-8082-75DE13C3136F}" type="datetime1">
              <a:rPr lang="en-GB" smtClean="0"/>
              <a:t>20/05/2020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A6C9CE-1606-42A7-BF33-780387175D6F}" type="slidenum">
              <a:rPr lang="en-GB" smtClean="0"/>
              <a:t>‹#›</a:t>
            </a:fld>
            <a:endParaRPr lang="en-GB"/>
          </a:p>
        </p:txBody>
      </p:sp>
    </p:spTree>
    <p:extLst>
      <p:ext uri="{BB962C8B-B14F-4D97-AF65-F5344CB8AC3E}">
        <p14:creationId xmlns:p14="http://schemas.microsoft.com/office/powerpoint/2010/main" val="3007281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061E9DD-DF80-4BB9-95C4-153C7B2AB500}" type="datetime1">
              <a:rPr lang="en-GB" smtClean="0"/>
              <a:t>20/05/2020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A6C9CE-1606-42A7-BF33-780387175D6F}" type="slidenum">
              <a:rPr lang="en-GB" smtClean="0"/>
              <a:t>‹#›</a:t>
            </a:fld>
            <a:endParaRPr lang="en-GB"/>
          </a:p>
        </p:txBody>
      </p:sp>
    </p:spTree>
    <p:extLst>
      <p:ext uri="{BB962C8B-B14F-4D97-AF65-F5344CB8AC3E}">
        <p14:creationId xmlns:p14="http://schemas.microsoft.com/office/powerpoint/2010/main" val="2476875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12AFCD-432F-4E25-8A1C-B5E92C624861}" type="datetime1">
              <a:rPr lang="en-GB" smtClean="0"/>
              <a:t>20/05/2020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A6C9CE-1606-42A7-BF33-780387175D6F}" type="slidenum">
              <a:rPr lang="en-GB" smtClean="0"/>
              <a:t>‹#›</a:t>
            </a:fld>
            <a:endParaRPr lang="en-GB"/>
          </a:p>
        </p:txBody>
      </p:sp>
    </p:spTree>
    <p:extLst>
      <p:ext uri="{BB962C8B-B14F-4D97-AF65-F5344CB8AC3E}">
        <p14:creationId xmlns:p14="http://schemas.microsoft.com/office/powerpoint/2010/main" val="443358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1751DE-D53A-42F1-9093-72D512883008}" type="datetime1">
              <a:rPr lang="en-GB" smtClean="0"/>
              <a:t>20/05/2020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A6C9CE-1606-42A7-BF33-780387175D6F}" type="slidenum">
              <a:rPr lang="en-GB" smtClean="0"/>
              <a:t>‹#›</a:t>
            </a:fld>
            <a:endParaRPr lang="en-GB"/>
          </a:p>
        </p:txBody>
      </p:sp>
    </p:spTree>
    <p:extLst>
      <p:ext uri="{BB962C8B-B14F-4D97-AF65-F5344CB8AC3E}">
        <p14:creationId xmlns:p14="http://schemas.microsoft.com/office/powerpoint/2010/main" val="36427251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macmillandictionaries.com/features/from-corpus-to-dictionary" TargetMode="External"/><Relationship Id="rId2" Type="http://schemas.openxmlformats.org/officeDocument/2006/relationships/hyperlink" Target="https://www.lextutor.ca/conc/eng" TargetMode="External"/><Relationship Id="rId1" Type="http://schemas.openxmlformats.org/officeDocument/2006/relationships/slideLayout" Target="../slideLayouts/slideLayout2.xml"/><Relationship Id="rId4" Type="http://schemas.openxmlformats.org/officeDocument/2006/relationships/hyperlink" Target="http://corpora.lancs.ac.uk/clmtp/main-1.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An introduction to Corpus Linguistics</a:t>
            </a:r>
          </a:p>
          <a:p>
            <a:r>
              <a:rPr lang="en-GB" dirty="0" smtClean="0"/>
              <a:t>by David C. Williams</a:t>
            </a:r>
          </a:p>
          <a:p>
            <a:r>
              <a:rPr lang="en-GB" dirty="0" smtClean="0"/>
              <a:t>EAP Lecturer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40614794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presentation</a:t>
            </a:r>
            <a:endParaRPr lang="en-GB" dirty="0"/>
          </a:p>
        </p:txBody>
      </p:sp>
      <p:sp>
        <p:nvSpPr>
          <p:cNvPr id="3" name="Content Placeholder 2"/>
          <p:cNvSpPr>
            <a:spLocks noGrp="1"/>
          </p:cNvSpPr>
          <p:nvPr>
            <p:ph idx="1"/>
          </p:nvPr>
        </p:nvSpPr>
        <p:spPr/>
        <p:txBody>
          <a:bodyPr>
            <a:normAutofit/>
          </a:bodyPr>
          <a:lstStyle/>
          <a:p>
            <a:r>
              <a:rPr lang="en-GB" sz="2000" dirty="0" smtClean="0"/>
              <a:t>Main introduction to corpus linguistics</a:t>
            </a:r>
          </a:p>
          <a:p>
            <a:pPr lvl="1"/>
            <a:r>
              <a:rPr lang="en-GB" sz="1600" dirty="0" smtClean="0"/>
              <a:t>What is corpus linguistics?</a:t>
            </a:r>
          </a:p>
          <a:p>
            <a:pPr lvl="1"/>
            <a:r>
              <a:rPr lang="en-GB" sz="1600" dirty="0" smtClean="0"/>
              <a:t>The main features of corpus linguistics</a:t>
            </a:r>
          </a:p>
          <a:p>
            <a:pPr lvl="1"/>
            <a:r>
              <a:rPr lang="en-GB" sz="1600" dirty="0" smtClean="0"/>
              <a:t>Some </a:t>
            </a:r>
            <a:r>
              <a:rPr lang="en-GB" sz="1600" dirty="0"/>
              <a:t>terms commonly used in corpus </a:t>
            </a:r>
            <a:r>
              <a:rPr lang="en-GB" sz="1600" dirty="0" smtClean="0"/>
              <a:t>linguistics</a:t>
            </a:r>
          </a:p>
          <a:p>
            <a:r>
              <a:rPr lang="en-GB" sz="2000" dirty="0" smtClean="0"/>
              <a:t>A closer look at concordances</a:t>
            </a:r>
          </a:p>
          <a:p>
            <a:pPr lvl="1"/>
            <a:r>
              <a:rPr lang="en-GB" sz="1600" dirty="0" smtClean="0"/>
              <a:t>How do you get information from a corpus?</a:t>
            </a:r>
          </a:p>
          <a:p>
            <a:pPr lvl="1"/>
            <a:r>
              <a:rPr lang="en-GB" sz="1600" dirty="0" smtClean="0"/>
              <a:t>A screen shot from the </a:t>
            </a:r>
            <a:r>
              <a:rPr lang="en-GB" sz="1600" dirty="0" err="1" smtClean="0"/>
              <a:t>Lextutor</a:t>
            </a:r>
            <a:endParaRPr lang="en-GB" sz="1600" dirty="0" smtClean="0"/>
          </a:p>
          <a:p>
            <a:r>
              <a:rPr lang="en-GB" sz="2000" dirty="0" smtClean="0"/>
              <a:t>Examples of corpuses and some of their advantages</a:t>
            </a:r>
          </a:p>
          <a:p>
            <a:pPr lvl="1"/>
            <a:r>
              <a:rPr lang="en-GB" sz="1600" dirty="0" smtClean="0"/>
              <a:t>Examples of corpuses that teachers can create</a:t>
            </a:r>
          </a:p>
          <a:p>
            <a:pPr lvl="1"/>
            <a:r>
              <a:rPr lang="en-GB" sz="1600" dirty="0" smtClean="0"/>
              <a:t>Advantages of creating corpuses based on your students productive output</a:t>
            </a:r>
          </a:p>
          <a:p>
            <a:pPr lvl="1"/>
            <a:r>
              <a:rPr lang="en-GB" sz="1600" dirty="0" smtClean="0"/>
              <a:t>A sample of the range of corpuses available online</a:t>
            </a:r>
          </a:p>
          <a:p>
            <a:r>
              <a:rPr lang="en-GB" sz="2000" dirty="0" smtClean="0"/>
              <a:t>Bibliography</a:t>
            </a:r>
          </a:p>
          <a:p>
            <a:endParaRPr lang="en-GB" dirty="0" smtClean="0"/>
          </a:p>
          <a:p>
            <a:endParaRPr lang="en-GB" dirty="0"/>
          </a:p>
        </p:txBody>
      </p:sp>
      <p:sp>
        <p:nvSpPr>
          <p:cNvPr id="4" name="Slide Number Placeholder 3"/>
          <p:cNvSpPr>
            <a:spLocks noGrp="1"/>
          </p:cNvSpPr>
          <p:nvPr>
            <p:ph type="sldNum" sz="quarter" idx="12"/>
          </p:nvPr>
        </p:nvSpPr>
        <p:spPr/>
        <p:txBody>
          <a:bodyPr/>
          <a:lstStyle/>
          <a:p>
            <a:fld id="{12A6C9CE-1606-42A7-BF33-780387175D6F}" type="slidenum">
              <a:rPr lang="en-GB" smtClean="0"/>
              <a:t>2</a:t>
            </a:fld>
            <a:endParaRPr lang="en-GB"/>
          </a:p>
        </p:txBody>
      </p:sp>
    </p:spTree>
    <p:extLst>
      <p:ext uri="{BB962C8B-B14F-4D97-AF65-F5344CB8AC3E}">
        <p14:creationId xmlns:p14="http://schemas.microsoft.com/office/powerpoint/2010/main" val="287881265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corpus linguistics?</a:t>
            </a:r>
            <a:endParaRPr lang="en-GB" dirty="0"/>
          </a:p>
        </p:txBody>
      </p:sp>
      <p:sp>
        <p:nvSpPr>
          <p:cNvPr id="3" name="Content Placeholder 2"/>
          <p:cNvSpPr>
            <a:spLocks noGrp="1"/>
          </p:cNvSpPr>
          <p:nvPr>
            <p:ph idx="1"/>
          </p:nvPr>
        </p:nvSpPr>
        <p:spPr/>
        <p:txBody>
          <a:bodyPr>
            <a:normAutofit/>
          </a:bodyPr>
          <a:lstStyle/>
          <a:p>
            <a:r>
              <a:rPr lang="en-GB" sz="1600" dirty="0" smtClean="0"/>
              <a:t>It is the study of language by examining a large body (corpus) of texts.</a:t>
            </a:r>
          </a:p>
          <a:p>
            <a:r>
              <a:rPr lang="en-GB" sz="1600" dirty="0" smtClean="0"/>
              <a:t>These texts allow the reader to analyse the grammatical and lexical relationships between the words, e.g. collocation.</a:t>
            </a:r>
          </a:p>
          <a:p>
            <a:r>
              <a:rPr lang="en-GB" sz="1600" dirty="0" smtClean="0"/>
              <a:t>In the past corpuses had to be created manually. </a:t>
            </a:r>
          </a:p>
          <a:p>
            <a:r>
              <a:rPr lang="en-GB" sz="1600" dirty="0" smtClean="0"/>
              <a:t>Since the advent of the computer, and increasing power and storage, research has accelerated at an impressive pace. </a:t>
            </a:r>
          </a:p>
          <a:p>
            <a:r>
              <a:rPr lang="en-GB" sz="1600" dirty="0" smtClean="0"/>
              <a:t>In the early days of computer linguistics, corpuses contained a few million words. </a:t>
            </a:r>
          </a:p>
          <a:p>
            <a:r>
              <a:rPr lang="en-GB" sz="1600" dirty="0" smtClean="0"/>
              <a:t>These days, language databases run to billions of words</a:t>
            </a:r>
          </a:p>
          <a:p>
            <a:r>
              <a:rPr lang="en-GB" sz="1600" dirty="0" smtClean="0"/>
              <a:t>The </a:t>
            </a:r>
            <a:r>
              <a:rPr lang="en-GB" sz="1600" dirty="0" err="1" smtClean="0"/>
              <a:t>i</a:t>
            </a:r>
            <a:r>
              <a:rPr lang="en-GB" sz="1600" dirty="0" smtClean="0"/>
              <a:t>-web has around 14 billion words.</a:t>
            </a:r>
          </a:p>
          <a:p>
            <a:r>
              <a:rPr lang="en-GB" sz="1600" dirty="0" smtClean="0"/>
              <a:t>Publishing companies such as Oxford University Press, Pearson-Longman, and Collins, use corpus linguistics to generate examples of usage for all of their dictionaries and many of their other publications:-</a:t>
            </a:r>
          </a:p>
          <a:p>
            <a:pPr lvl="1"/>
            <a:r>
              <a:rPr lang="en-GB" sz="1600" dirty="0" smtClean="0"/>
              <a:t>Collins COBUILD dictionary is based on The Bank of English Corpus </a:t>
            </a:r>
          </a:p>
          <a:p>
            <a:pPr lvl="1"/>
            <a:r>
              <a:rPr lang="en-GB" sz="1600" dirty="0" smtClean="0"/>
              <a:t>Oxford Collocations Dictionary is based on the Oxford English Corpus </a:t>
            </a:r>
          </a:p>
          <a:p>
            <a:pPr lvl="1"/>
            <a:r>
              <a:rPr lang="en-GB" sz="1600" dirty="0" smtClean="0"/>
              <a:t>Longman Exams Dictionary is based on the Longman Corpus network </a:t>
            </a:r>
            <a:endParaRPr lang="en-GB" sz="1600" dirty="0"/>
          </a:p>
        </p:txBody>
      </p:sp>
      <p:sp>
        <p:nvSpPr>
          <p:cNvPr id="4" name="Slide Number Placeholder 3"/>
          <p:cNvSpPr>
            <a:spLocks noGrp="1"/>
          </p:cNvSpPr>
          <p:nvPr>
            <p:ph type="sldNum" sz="quarter" idx="12"/>
          </p:nvPr>
        </p:nvSpPr>
        <p:spPr/>
        <p:txBody>
          <a:bodyPr/>
          <a:lstStyle/>
          <a:p>
            <a:fld id="{12A6C9CE-1606-42A7-BF33-780387175D6F}" type="slidenum">
              <a:rPr lang="en-GB" smtClean="0"/>
              <a:t>3</a:t>
            </a:fld>
            <a:endParaRPr lang="en-GB"/>
          </a:p>
        </p:txBody>
      </p:sp>
    </p:spTree>
    <p:extLst>
      <p:ext uri="{BB962C8B-B14F-4D97-AF65-F5344CB8AC3E}">
        <p14:creationId xmlns:p14="http://schemas.microsoft.com/office/powerpoint/2010/main" val="1419411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main features of corpus linguistics</a:t>
            </a:r>
            <a:br>
              <a:rPr lang="en-GB" dirty="0" smtClean="0"/>
            </a:br>
            <a:endParaRPr lang="en-GB" sz="1800" dirty="0"/>
          </a:p>
        </p:txBody>
      </p:sp>
      <p:sp>
        <p:nvSpPr>
          <p:cNvPr id="3" name="Content Placeholder 2"/>
          <p:cNvSpPr>
            <a:spLocks noGrp="1"/>
          </p:cNvSpPr>
          <p:nvPr>
            <p:ph idx="1"/>
          </p:nvPr>
        </p:nvSpPr>
        <p:spPr/>
        <p:txBody>
          <a:bodyPr>
            <a:normAutofit/>
          </a:bodyPr>
          <a:lstStyle/>
          <a:p>
            <a:r>
              <a:rPr lang="en-GB" sz="2000" b="1" dirty="0" smtClean="0"/>
              <a:t>McEnery and </a:t>
            </a:r>
            <a:r>
              <a:rPr lang="en-GB" sz="2000" b="1" dirty="0" err="1" smtClean="0"/>
              <a:t>Hardie</a:t>
            </a:r>
            <a:r>
              <a:rPr lang="en-GB" sz="2000" b="1" dirty="0" smtClean="0"/>
              <a:t> (2012) state the main features of CL as follows:-</a:t>
            </a:r>
          </a:p>
          <a:p>
            <a:pPr lvl="1" algn="just"/>
            <a:r>
              <a:rPr lang="en-GB" sz="1800" dirty="0" smtClean="0"/>
              <a:t>Research in corpus linguistics (CL) deals with some set of machine-readable texts which is deemed an appropriate basis on which to study particular research questions. The set of texts or </a:t>
            </a:r>
            <a:r>
              <a:rPr lang="en-GB" sz="1800" i="1" dirty="0" smtClean="0"/>
              <a:t>corpus</a:t>
            </a:r>
            <a:r>
              <a:rPr lang="en-GB" sz="1800" dirty="0" smtClean="0"/>
              <a:t> is usually of a size which defies analysis by hand and eye alone within any reasonable timeframe. </a:t>
            </a:r>
          </a:p>
          <a:p>
            <a:pPr lvl="1" algn="just"/>
            <a:r>
              <a:rPr lang="en-GB" sz="1800" dirty="0" smtClean="0"/>
              <a:t>Thus, corpora are invariably exploited using software search tools. </a:t>
            </a:r>
          </a:p>
          <a:p>
            <a:pPr lvl="1" algn="just"/>
            <a:r>
              <a:rPr lang="en-GB" sz="1800" i="1" dirty="0" err="1" smtClean="0"/>
              <a:t>Concordancers</a:t>
            </a:r>
            <a:r>
              <a:rPr lang="en-GB" sz="1800" dirty="0" smtClean="0"/>
              <a:t> allow users to look at words in context. </a:t>
            </a:r>
          </a:p>
          <a:p>
            <a:pPr lvl="1" algn="just"/>
            <a:r>
              <a:rPr lang="en-GB" sz="1800" dirty="0" smtClean="0"/>
              <a:t>Other tools allow the production of </a:t>
            </a:r>
            <a:r>
              <a:rPr lang="en-GB" sz="1800" i="1" dirty="0" smtClean="0"/>
              <a:t>frequency data</a:t>
            </a:r>
            <a:r>
              <a:rPr lang="en-GB" sz="1800" dirty="0" smtClean="0"/>
              <a:t>, for example a word frequency list, which lists all words appearing in a corpus and specifies how many times each one occurs in that corpus. </a:t>
            </a:r>
          </a:p>
          <a:p>
            <a:pPr lvl="1" algn="just"/>
            <a:r>
              <a:rPr lang="en-GB" sz="1800" dirty="0" smtClean="0"/>
              <a:t>Concordances and frequency data exemplify respectively the two forms of analysis, namely qualitative and quantitative, that are equally important to corpus linguistics.                                                                                                              </a:t>
            </a:r>
          </a:p>
          <a:p>
            <a:pPr lvl="1"/>
            <a:r>
              <a:rPr lang="en-GB" sz="1400" dirty="0" smtClean="0"/>
              <a:t>http://corpora.lancs.ac.uk/clmtp/main-1.php</a:t>
            </a:r>
            <a:endParaRPr lang="en-GB" sz="1400" dirty="0"/>
          </a:p>
        </p:txBody>
      </p:sp>
      <p:sp>
        <p:nvSpPr>
          <p:cNvPr id="5" name="Slide Number Placeholder 4"/>
          <p:cNvSpPr>
            <a:spLocks noGrp="1"/>
          </p:cNvSpPr>
          <p:nvPr>
            <p:ph type="sldNum" sz="quarter" idx="12"/>
          </p:nvPr>
        </p:nvSpPr>
        <p:spPr/>
        <p:txBody>
          <a:bodyPr/>
          <a:lstStyle/>
          <a:p>
            <a:fld id="{12A6C9CE-1606-42A7-BF33-780387175D6F}" type="slidenum">
              <a:rPr lang="en-GB" smtClean="0"/>
              <a:t>4</a:t>
            </a:fld>
            <a:endParaRPr lang="en-GB"/>
          </a:p>
        </p:txBody>
      </p:sp>
    </p:spTree>
    <p:extLst>
      <p:ext uri="{BB962C8B-B14F-4D97-AF65-F5344CB8AC3E}">
        <p14:creationId xmlns:p14="http://schemas.microsoft.com/office/powerpoint/2010/main" val="32111017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Some terms commonly used in Corpus linguistics</a:t>
            </a:r>
            <a:endParaRPr lang="en-GB" sz="4000" dirty="0"/>
          </a:p>
        </p:txBody>
      </p:sp>
      <p:sp>
        <p:nvSpPr>
          <p:cNvPr id="3" name="Content Placeholder 2"/>
          <p:cNvSpPr>
            <a:spLocks noGrp="1"/>
          </p:cNvSpPr>
          <p:nvPr>
            <p:ph idx="1"/>
          </p:nvPr>
        </p:nvSpPr>
        <p:spPr/>
        <p:txBody>
          <a:bodyPr>
            <a:normAutofit lnSpcReduction="10000"/>
          </a:bodyPr>
          <a:lstStyle/>
          <a:p>
            <a:pPr algn="just"/>
            <a:r>
              <a:rPr lang="en-GB" sz="1600" b="1" dirty="0" smtClean="0">
                <a:solidFill>
                  <a:srgbClr val="FF0000"/>
                </a:solidFill>
              </a:rPr>
              <a:t>Corpus</a:t>
            </a:r>
            <a:r>
              <a:rPr lang="en-GB" sz="1600" dirty="0" smtClean="0"/>
              <a:t> – literally a </a:t>
            </a:r>
            <a:r>
              <a:rPr lang="en-GB" sz="1600" i="1" dirty="0" smtClean="0"/>
              <a:t>body</a:t>
            </a:r>
            <a:r>
              <a:rPr lang="en-GB" sz="1600" dirty="0" smtClean="0"/>
              <a:t> of language or language database. It can run from millions to billions of words, and contain examples of both spoken as well as written language.</a:t>
            </a:r>
          </a:p>
          <a:p>
            <a:pPr algn="just"/>
            <a:r>
              <a:rPr lang="en-GB" sz="1600" b="1" dirty="0" err="1" smtClean="0">
                <a:solidFill>
                  <a:srgbClr val="FF0000"/>
                </a:solidFill>
              </a:rPr>
              <a:t>Concordancer</a:t>
            </a:r>
            <a:r>
              <a:rPr lang="en-GB" sz="1600" dirty="0" smtClean="0"/>
              <a:t> – A computer programme which created a series of </a:t>
            </a:r>
            <a:r>
              <a:rPr lang="en-GB" sz="1600" dirty="0" err="1" smtClean="0"/>
              <a:t>concordancers</a:t>
            </a:r>
            <a:r>
              <a:rPr lang="en-GB" sz="1600" dirty="0" smtClean="0"/>
              <a:t> from millions or billions of words from texts </a:t>
            </a:r>
          </a:p>
          <a:p>
            <a:pPr algn="just"/>
            <a:r>
              <a:rPr lang="en-GB" sz="1600" b="1" dirty="0" smtClean="0">
                <a:solidFill>
                  <a:srgbClr val="FF0000"/>
                </a:solidFill>
              </a:rPr>
              <a:t>Concordance</a:t>
            </a:r>
            <a:r>
              <a:rPr lang="en-GB" sz="1600" dirty="0" smtClean="0"/>
              <a:t> -  A series of lines each of which contains the search word in the centre. The concordance usually allows the user to specify how many lines are shown on each page (or in total)</a:t>
            </a:r>
          </a:p>
          <a:p>
            <a:pPr algn="just"/>
            <a:r>
              <a:rPr lang="en-GB" sz="1600" b="1" dirty="0" smtClean="0">
                <a:solidFill>
                  <a:srgbClr val="FF0000"/>
                </a:solidFill>
              </a:rPr>
              <a:t>Collocation</a:t>
            </a:r>
            <a:r>
              <a:rPr lang="en-GB" sz="1600" dirty="0" smtClean="0"/>
              <a:t> – A pair or group of words that occur frequently such as </a:t>
            </a:r>
            <a:r>
              <a:rPr lang="en-GB" sz="1600" i="1" dirty="0" smtClean="0"/>
              <a:t>global warming </a:t>
            </a:r>
            <a:r>
              <a:rPr lang="en-GB" sz="1600" dirty="0" smtClean="0"/>
              <a:t>or </a:t>
            </a:r>
            <a:r>
              <a:rPr lang="en-GB" sz="1600" i="1" dirty="0" smtClean="0"/>
              <a:t>due to the fact that</a:t>
            </a:r>
            <a:r>
              <a:rPr lang="en-GB" sz="1600" dirty="0" smtClean="0"/>
              <a:t>. Corpus linguistics allows the lexicographer to research collocational relationships </a:t>
            </a:r>
          </a:p>
          <a:p>
            <a:pPr algn="just"/>
            <a:r>
              <a:rPr lang="en-GB" sz="1600" b="1" dirty="0">
                <a:solidFill>
                  <a:srgbClr val="FF0000"/>
                </a:solidFill>
              </a:rPr>
              <a:t>Node</a:t>
            </a:r>
            <a:r>
              <a:rPr lang="en-GB" sz="1600" b="1" dirty="0"/>
              <a:t> - </a:t>
            </a:r>
            <a:r>
              <a:rPr lang="en-GB" sz="1600" dirty="0"/>
              <a:t>The 'node' or 'node word' is the word the appears in the middle of the screen in a list of concordances. It is the 'key word</a:t>
            </a:r>
            <a:r>
              <a:rPr lang="en-GB" sz="1600" dirty="0" smtClean="0"/>
              <a:t>'. (See examples in this presentation with the words </a:t>
            </a:r>
            <a:r>
              <a:rPr lang="en-GB" sz="1600" i="1" dirty="0" smtClean="0"/>
              <a:t>remember</a:t>
            </a:r>
            <a:r>
              <a:rPr lang="en-GB" sz="1600" dirty="0" smtClean="0"/>
              <a:t> and </a:t>
            </a:r>
            <a:r>
              <a:rPr lang="en-GB" sz="1600" i="1" dirty="0" smtClean="0"/>
              <a:t>however</a:t>
            </a:r>
            <a:r>
              <a:rPr lang="en-GB" sz="1600" dirty="0" smtClean="0"/>
              <a:t>)</a:t>
            </a:r>
          </a:p>
          <a:p>
            <a:pPr algn="just"/>
            <a:r>
              <a:rPr lang="en-GB" sz="1600" b="1" dirty="0" smtClean="0">
                <a:solidFill>
                  <a:srgbClr val="FF0000"/>
                </a:solidFill>
              </a:rPr>
              <a:t>Span</a:t>
            </a:r>
            <a:r>
              <a:rPr lang="en-GB" sz="1600" b="1" dirty="0" smtClean="0"/>
              <a:t> </a:t>
            </a:r>
            <a:r>
              <a:rPr lang="en-GB" sz="1600" b="1" dirty="0"/>
              <a:t>- </a:t>
            </a:r>
            <a:r>
              <a:rPr lang="en-GB" sz="1600" dirty="0"/>
              <a:t>This is the measurement, in words, of the </a:t>
            </a:r>
            <a:r>
              <a:rPr lang="en-GB" sz="1600" dirty="0" smtClean="0"/>
              <a:t>context </a:t>
            </a:r>
            <a:r>
              <a:rPr lang="en-GB" sz="1600" dirty="0"/>
              <a:t>of the node. A span of -4, +4 means that four words on either side of the node word will be taken to be its relevant verbal environment</a:t>
            </a:r>
            <a:r>
              <a:rPr lang="en-GB" sz="1600" dirty="0" smtClean="0"/>
              <a:t>.</a:t>
            </a:r>
          </a:p>
          <a:p>
            <a:pPr algn="just"/>
            <a:r>
              <a:rPr lang="en-GB" sz="1600" b="1" dirty="0">
                <a:solidFill>
                  <a:srgbClr val="FF0000"/>
                </a:solidFill>
              </a:rPr>
              <a:t>Types and Tokens </a:t>
            </a:r>
            <a:r>
              <a:rPr lang="en-GB" sz="1600" b="1" dirty="0"/>
              <a:t>- </a:t>
            </a:r>
            <a:r>
              <a:rPr lang="en-GB" sz="1600" dirty="0"/>
              <a:t>The 'tokens' of a corpus refers to the simple word count, the number of running words in the corpus. The number of 'types' in a corpus refers to the number of different words in the corpus. These are the words that appear in a word index. In some </a:t>
            </a:r>
            <a:r>
              <a:rPr lang="en-GB" sz="1600" dirty="0" err="1"/>
              <a:t>concordancers</a:t>
            </a:r>
            <a:r>
              <a:rPr lang="en-GB" sz="1600" dirty="0"/>
              <a:t> (e.g. </a:t>
            </a:r>
            <a:r>
              <a:rPr lang="en-GB" sz="1600" dirty="0" err="1"/>
              <a:t>WordSmith</a:t>
            </a:r>
            <a:r>
              <a:rPr lang="en-GB" sz="1600" dirty="0"/>
              <a:t>) there is a command to calculate the </a:t>
            </a:r>
            <a:r>
              <a:rPr lang="en-GB" sz="1600" dirty="0" err="1"/>
              <a:t>type:token</a:t>
            </a:r>
            <a:r>
              <a:rPr lang="en-GB" sz="1600" dirty="0"/>
              <a:t>    ratio. In can be said that the higher the ratio the harder the text is to comprehend.</a:t>
            </a:r>
          </a:p>
          <a:p>
            <a:endParaRPr lang="en-GB" sz="1600" dirty="0"/>
          </a:p>
          <a:p>
            <a:endParaRPr lang="en-GB" dirty="0"/>
          </a:p>
        </p:txBody>
      </p:sp>
      <p:sp>
        <p:nvSpPr>
          <p:cNvPr id="4" name="Slide Number Placeholder 3"/>
          <p:cNvSpPr>
            <a:spLocks noGrp="1"/>
          </p:cNvSpPr>
          <p:nvPr>
            <p:ph type="sldNum" sz="quarter" idx="12"/>
          </p:nvPr>
        </p:nvSpPr>
        <p:spPr/>
        <p:txBody>
          <a:bodyPr/>
          <a:lstStyle/>
          <a:p>
            <a:fld id="{12A6C9CE-1606-42A7-BF33-780387175D6F}" type="slidenum">
              <a:rPr lang="en-GB" smtClean="0"/>
              <a:t>5</a:t>
            </a:fld>
            <a:endParaRPr lang="en-GB"/>
          </a:p>
        </p:txBody>
      </p:sp>
    </p:spTree>
    <p:extLst>
      <p:ext uri="{BB962C8B-B14F-4D97-AF65-F5344CB8AC3E}">
        <p14:creationId xmlns:p14="http://schemas.microsoft.com/office/powerpoint/2010/main" val="127578627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you get information from a corpus?</a:t>
            </a:r>
            <a:endParaRPr lang="en-GB" dirty="0"/>
          </a:p>
        </p:txBody>
      </p:sp>
      <p:sp>
        <p:nvSpPr>
          <p:cNvPr id="3" name="Content Placeholder 2"/>
          <p:cNvSpPr>
            <a:spLocks noGrp="1"/>
          </p:cNvSpPr>
          <p:nvPr>
            <p:ph idx="1"/>
          </p:nvPr>
        </p:nvSpPr>
        <p:spPr/>
        <p:txBody>
          <a:bodyPr>
            <a:normAutofit/>
          </a:bodyPr>
          <a:lstStyle/>
          <a:p>
            <a:pPr algn="just"/>
            <a:r>
              <a:rPr lang="en-GB" sz="2000" dirty="0" smtClean="0"/>
              <a:t>Lexicographers use powerful computer programs to extract information from language corpora. The best-known type of software for </a:t>
            </a:r>
            <a:r>
              <a:rPr lang="en-GB" sz="2000" dirty="0" err="1" smtClean="0"/>
              <a:t>analyzing</a:t>
            </a:r>
            <a:r>
              <a:rPr lang="en-GB" sz="2000" dirty="0" smtClean="0"/>
              <a:t> a corpus is called a ‘</a:t>
            </a:r>
            <a:r>
              <a:rPr lang="en-GB" sz="2000" dirty="0" err="1" smtClean="0"/>
              <a:t>concordancer</a:t>
            </a:r>
            <a:r>
              <a:rPr lang="en-GB" sz="2000" dirty="0" smtClean="0"/>
              <a:t>’ –  because it produces </a:t>
            </a:r>
            <a:r>
              <a:rPr lang="en-GB" sz="2000" i="1" dirty="0" smtClean="0"/>
              <a:t>concordances. </a:t>
            </a:r>
            <a:r>
              <a:rPr lang="en-GB" sz="2000" dirty="0" smtClean="0"/>
              <a:t>Here are 3 lines from a concordance for the word </a:t>
            </a:r>
            <a:r>
              <a:rPr lang="en-GB" sz="2000" b="1" i="1" u="sng" dirty="0" smtClean="0">
                <a:solidFill>
                  <a:srgbClr val="FF0000"/>
                </a:solidFill>
              </a:rPr>
              <a:t>remember</a:t>
            </a:r>
            <a:r>
              <a:rPr lang="en-GB" sz="2000" dirty="0" smtClean="0"/>
              <a:t>:-</a:t>
            </a:r>
          </a:p>
          <a:p>
            <a:pPr algn="just"/>
            <a:endParaRPr lang="en-GB" sz="2000" i="1" dirty="0" smtClean="0"/>
          </a:p>
          <a:p>
            <a:pPr algn="just"/>
            <a:r>
              <a:rPr lang="en-GB" sz="2000" dirty="0" smtClean="0"/>
              <a:t>…the URL you are seeking. Finally, please </a:t>
            </a:r>
            <a:r>
              <a:rPr lang="en-GB" sz="2000" b="1" u="sng" dirty="0" smtClean="0">
                <a:solidFill>
                  <a:srgbClr val="FF0000"/>
                </a:solidFill>
              </a:rPr>
              <a:t>remember</a:t>
            </a:r>
            <a:r>
              <a:rPr lang="en-GB" sz="2000" dirty="0" smtClean="0"/>
              <a:t> that URLSs are case sensitive. Ensure you…</a:t>
            </a:r>
          </a:p>
          <a:p>
            <a:pPr algn="just"/>
            <a:r>
              <a:rPr lang="en-GB" sz="2000" dirty="0" smtClean="0"/>
              <a:t>………had an amazing holiday which I will </a:t>
            </a:r>
            <a:r>
              <a:rPr lang="en-GB" sz="2000" b="1" u="sng" dirty="0" smtClean="0">
                <a:solidFill>
                  <a:srgbClr val="FF0000"/>
                </a:solidFill>
              </a:rPr>
              <a:t>remember </a:t>
            </a:r>
            <a:r>
              <a:rPr lang="en-GB" sz="2000" dirty="0" smtClean="0"/>
              <a:t>for the rest of my life. It was in 1975...</a:t>
            </a:r>
          </a:p>
          <a:p>
            <a:pPr algn="just"/>
            <a:r>
              <a:rPr lang="en-GB" sz="2000" dirty="0" smtClean="0"/>
              <a:t>.…before you switch off the lights please </a:t>
            </a:r>
            <a:r>
              <a:rPr lang="en-GB" sz="2000" b="1" u="sng" dirty="0" smtClean="0">
                <a:solidFill>
                  <a:srgbClr val="FF0000"/>
                </a:solidFill>
              </a:rPr>
              <a:t>remember</a:t>
            </a:r>
            <a:r>
              <a:rPr lang="en-GB" sz="2000" dirty="0" smtClean="0"/>
              <a:t> to unplug all the electrical appliances…</a:t>
            </a:r>
          </a:p>
          <a:p>
            <a:pPr algn="just"/>
            <a:endParaRPr lang="en-GB" sz="2000" dirty="0" smtClean="0"/>
          </a:p>
          <a:p>
            <a:pPr algn="just"/>
            <a:r>
              <a:rPr lang="en-GB" sz="2000" dirty="0" smtClean="0"/>
              <a:t>A </a:t>
            </a:r>
            <a:r>
              <a:rPr lang="en-GB" sz="2000" dirty="0" err="1" smtClean="0"/>
              <a:t>concordancer</a:t>
            </a:r>
            <a:r>
              <a:rPr lang="en-GB" sz="2000" dirty="0" smtClean="0"/>
              <a:t> looks through the whole corpus and finds every example of a particular word or phrase, then displays it </a:t>
            </a:r>
            <a:r>
              <a:rPr lang="en-GB" sz="2000" dirty="0" smtClean="0"/>
              <a:t>within </a:t>
            </a:r>
            <a:r>
              <a:rPr lang="en-GB" sz="2000" dirty="0" smtClean="0"/>
              <a:t>its immediate context – the seven or eight words on either side of it. The most important thing for us to identify is </a:t>
            </a:r>
            <a:r>
              <a:rPr lang="en-GB" sz="2000" i="1" dirty="0" smtClean="0"/>
              <a:t>recurrent </a:t>
            </a:r>
            <a:r>
              <a:rPr lang="en-GB" sz="2000" dirty="0" smtClean="0"/>
              <a:t>patterns: in other words, any feature which occurs not just once but many times.</a:t>
            </a:r>
            <a:endParaRPr lang="en-GB" sz="2000" dirty="0"/>
          </a:p>
        </p:txBody>
      </p:sp>
      <p:sp>
        <p:nvSpPr>
          <p:cNvPr id="4" name="Slide Number Placeholder 3"/>
          <p:cNvSpPr>
            <a:spLocks noGrp="1"/>
          </p:cNvSpPr>
          <p:nvPr>
            <p:ph type="sldNum" sz="quarter" idx="12"/>
          </p:nvPr>
        </p:nvSpPr>
        <p:spPr/>
        <p:txBody>
          <a:bodyPr/>
          <a:lstStyle/>
          <a:p>
            <a:fld id="{12A6C9CE-1606-42A7-BF33-780387175D6F}" type="slidenum">
              <a:rPr lang="en-GB" smtClean="0"/>
              <a:t>6</a:t>
            </a:fld>
            <a:endParaRPr lang="en-GB"/>
          </a:p>
        </p:txBody>
      </p:sp>
    </p:spTree>
    <p:extLst>
      <p:ext uri="{BB962C8B-B14F-4D97-AF65-F5344CB8AC3E}">
        <p14:creationId xmlns:p14="http://schemas.microsoft.com/office/powerpoint/2010/main" val="17624327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Screen shot from the </a:t>
            </a:r>
            <a:r>
              <a:rPr lang="en-GB" dirty="0" err="1" smtClean="0"/>
              <a:t>Lextutor</a:t>
            </a:r>
            <a:r>
              <a:rPr lang="en-GB" dirty="0" smtClean="0"/>
              <a:t/>
            </a:r>
            <a:br>
              <a:rPr lang="en-GB" dirty="0" smtClean="0"/>
            </a:br>
            <a:r>
              <a:rPr lang="en-GB" sz="1800" dirty="0" smtClean="0"/>
              <a:t>(A free online concordance- created by Tom Cobb in 2000)</a:t>
            </a:r>
            <a:endParaRPr lang="en-GB" sz="1800" dirty="0"/>
          </a:p>
        </p:txBody>
      </p:sp>
      <p:sp>
        <p:nvSpPr>
          <p:cNvPr id="3" name="Content Placeholder 2"/>
          <p:cNvSpPr>
            <a:spLocks noGrp="1"/>
          </p:cNvSpPr>
          <p:nvPr>
            <p:ph idx="1"/>
          </p:nvPr>
        </p:nvSpPr>
        <p:spPr/>
        <p:txBody>
          <a:bodyPr>
            <a:normAutofit fontScale="55000" lnSpcReduction="20000"/>
          </a:bodyPr>
          <a:lstStyle/>
          <a:p>
            <a:r>
              <a:rPr lang="en-GB" dirty="0" smtClean="0"/>
              <a:t>Concordance </a:t>
            </a:r>
            <a:r>
              <a:rPr lang="en-GB" dirty="0"/>
              <a:t>for </a:t>
            </a:r>
            <a:r>
              <a:rPr lang="en-GB" b="1" u="sng" dirty="0">
                <a:solidFill>
                  <a:srgbClr val="FF0000"/>
                </a:solidFill>
              </a:rPr>
              <a:t>equals</a:t>
            </a:r>
            <a:r>
              <a:rPr lang="en-GB" b="1" dirty="0">
                <a:solidFill>
                  <a:srgbClr val="FF0000"/>
                </a:solidFill>
              </a:rPr>
              <a:t>   </a:t>
            </a:r>
            <a:r>
              <a:rPr lang="en-GB" b="1" u="sng" dirty="0">
                <a:solidFill>
                  <a:srgbClr val="FF0000"/>
                </a:solidFill>
              </a:rPr>
              <a:t>however</a:t>
            </a:r>
            <a:r>
              <a:rPr lang="en-GB" b="1" dirty="0">
                <a:solidFill>
                  <a:srgbClr val="FF0000"/>
                </a:solidFill>
              </a:rPr>
              <a:t>   </a:t>
            </a:r>
            <a:r>
              <a:rPr lang="en-GB" dirty="0"/>
              <a:t>in AACorpus.txt                           </a:t>
            </a:r>
          </a:p>
          <a:p>
            <a:r>
              <a:rPr lang="en-GB" dirty="0"/>
              <a:t> Extract checked ⬇ items:  All | Ø | any10 | 20 | 30 | 50 </a:t>
            </a:r>
          </a:p>
          <a:p>
            <a:r>
              <a:rPr lang="en-GB" dirty="0"/>
              <a:t> 	</a:t>
            </a:r>
          </a:p>
          <a:p>
            <a:r>
              <a:rPr lang="en-GB" dirty="0"/>
              <a:t>001.   </a:t>
            </a:r>
            <a:r>
              <a:rPr lang="en-GB" dirty="0" err="1"/>
              <a:t>ll</a:t>
            </a:r>
            <a:r>
              <a:rPr lang="en-GB" dirty="0"/>
              <a:t>- being as a result of the design of the space. HOWEVER, not only aspects of space were tested. </a:t>
            </a:r>
            <a:r>
              <a:rPr lang="en-GB" dirty="0" err="1"/>
              <a:t>Ot</a:t>
            </a:r>
            <a:r>
              <a:rPr lang="en-GB" dirty="0"/>
              <a:t> </a:t>
            </a:r>
          </a:p>
          <a:p>
            <a:r>
              <a:rPr lang="en-GB" dirty="0"/>
              <a:t>002.   development within natural floodplains. This use, HOWEVER, only exposes more structures to damage by </a:t>
            </a:r>
          </a:p>
          <a:p>
            <a:r>
              <a:rPr lang="en-GB" dirty="0"/>
              <a:t>003.   </a:t>
            </a:r>
            <a:r>
              <a:rPr lang="en-GB" dirty="0" err="1"/>
              <a:t>priate</a:t>
            </a:r>
            <a:r>
              <a:rPr lang="en-GB" dirty="0"/>
              <a:t> level of complexity in human surroundings. HOWEVER, this need is not stressed in </a:t>
            </a:r>
            <a:r>
              <a:rPr lang="en-GB" dirty="0" err="1"/>
              <a:t>environmenta</a:t>
            </a:r>
            <a:r>
              <a:rPr lang="en-GB" dirty="0"/>
              <a:t> </a:t>
            </a:r>
          </a:p>
          <a:p>
            <a:r>
              <a:rPr lang="en-GB" dirty="0"/>
              <a:t>004.    approach to analysis of the problem of the past. HOWEVER, current problems--such as river basin </a:t>
            </a:r>
            <a:r>
              <a:rPr lang="en-GB" dirty="0" err="1"/>
              <a:t>pla</a:t>
            </a:r>
            <a:r>
              <a:rPr lang="en-GB" dirty="0"/>
              <a:t> </a:t>
            </a:r>
          </a:p>
          <a:p>
            <a:r>
              <a:rPr lang="en-GB" dirty="0"/>
              <a:t>005.   </a:t>
            </a:r>
            <a:r>
              <a:rPr lang="en-GB" dirty="0" err="1"/>
              <a:t>ating</a:t>
            </a:r>
            <a:r>
              <a:rPr lang="en-GB" dirty="0"/>
              <a:t> a public health program. Sixty years later, HOWEVER, Britons touted the city as a leader in to </a:t>
            </a:r>
          </a:p>
          <a:p>
            <a:r>
              <a:rPr lang="en-GB" dirty="0"/>
              <a:t>006.   le have a positive emotional response to flowers. HOWEVER, those existing studies have focused on </a:t>
            </a:r>
            <a:r>
              <a:rPr lang="en-GB" dirty="0" err="1"/>
              <a:t>fl</a:t>
            </a:r>
            <a:r>
              <a:rPr lang="en-GB" dirty="0"/>
              <a:t> </a:t>
            </a:r>
          </a:p>
          <a:p>
            <a:r>
              <a:rPr lang="en-GB" dirty="0"/>
              <a:t>007.   </a:t>
            </a:r>
            <a:r>
              <a:rPr lang="en-GB" dirty="0" err="1"/>
              <a:t>yers</a:t>
            </a:r>
            <a:r>
              <a:rPr lang="en-GB" dirty="0"/>
              <a:t> as they provide for a small town atmosphere. HOWEVER, these communities are relatively new and  </a:t>
            </a:r>
          </a:p>
          <a:p>
            <a:r>
              <a:rPr lang="en-GB" dirty="0"/>
              <a:t>008.   </a:t>
            </a:r>
            <a:r>
              <a:rPr lang="en-GB" dirty="0" err="1"/>
              <a:t>ader</a:t>
            </a:r>
            <a:r>
              <a:rPr lang="en-GB" dirty="0"/>
              <a:t> and prophet in the post- </a:t>
            </a:r>
            <a:r>
              <a:rPr lang="en-GB" dirty="0" err="1"/>
              <a:t>Savonarolan</a:t>
            </a:r>
            <a:r>
              <a:rPr lang="en-GB" dirty="0"/>
              <a:t> period. HOWEVER, her status as an architectural patron has </a:t>
            </a:r>
          </a:p>
          <a:p>
            <a:r>
              <a:rPr lang="en-GB" dirty="0"/>
              <a:t>009.   e were laden with similarly ambiguous sentiments. HOWEVER, in the second half of the twentieth </a:t>
            </a:r>
            <a:r>
              <a:rPr lang="en-GB" dirty="0" err="1"/>
              <a:t>centu</a:t>
            </a:r>
            <a:r>
              <a:rPr lang="en-GB" dirty="0"/>
              <a:t> </a:t>
            </a:r>
          </a:p>
          <a:p>
            <a:r>
              <a:rPr lang="en-GB" dirty="0"/>
              <a:t>010.    refuges and natural settings within urban areas, HOWEVER, are perceived as being both unattractive  </a:t>
            </a:r>
          </a:p>
          <a:p>
            <a:r>
              <a:rPr lang="en-GB" dirty="0"/>
              <a:t>011.   </a:t>
            </a:r>
            <a:r>
              <a:rPr lang="en-GB" dirty="0" err="1"/>
              <a:t>nnovation</a:t>
            </a:r>
            <a:r>
              <a:rPr lang="en-GB" dirty="0"/>
              <a:t>. Dire trends over the past forty years, HOWEVER, demand new architectural solutions as </a:t>
            </a:r>
            <a:r>
              <a:rPr lang="en-GB" dirty="0" err="1"/>
              <a:t>hom</a:t>
            </a:r>
            <a:r>
              <a:rPr lang="en-GB" dirty="0"/>
              <a:t> </a:t>
            </a:r>
          </a:p>
          <a:p>
            <a:endParaRPr lang="en-GB" dirty="0"/>
          </a:p>
        </p:txBody>
      </p:sp>
      <p:sp>
        <p:nvSpPr>
          <p:cNvPr id="4" name="Slide Number Placeholder 3"/>
          <p:cNvSpPr>
            <a:spLocks noGrp="1"/>
          </p:cNvSpPr>
          <p:nvPr>
            <p:ph type="sldNum" sz="quarter" idx="12"/>
          </p:nvPr>
        </p:nvSpPr>
        <p:spPr/>
        <p:txBody>
          <a:bodyPr/>
          <a:lstStyle/>
          <a:p>
            <a:fld id="{12A6C9CE-1606-42A7-BF33-780387175D6F}" type="slidenum">
              <a:rPr lang="en-GB" smtClean="0"/>
              <a:t>7</a:t>
            </a:fld>
            <a:endParaRPr lang="en-GB"/>
          </a:p>
        </p:txBody>
      </p:sp>
    </p:spTree>
    <p:extLst>
      <p:ext uri="{BB962C8B-B14F-4D97-AF65-F5344CB8AC3E}">
        <p14:creationId xmlns:p14="http://schemas.microsoft.com/office/powerpoint/2010/main" val="213647654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of corpuses than can be created manually by teachers</a:t>
            </a:r>
            <a:endParaRPr lang="en-GB" dirty="0"/>
          </a:p>
        </p:txBody>
      </p:sp>
      <p:sp>
        <p:nvSpPr>
          <p:cNvPr id="3" name="Content Placeholder 2"/>
          <p:cNvSpPr>
            <a:spLocks noGrp="1"/>
          </p:cNvSpPr>
          <p:nvPr>
            <p:ph idx="1"/>
          </p:nvPr>
        </p:nvSpPr>
        <p:spPr/>
        <p:txBody>
          <a:bodyPr>
            <a:normAutofit/>
          </a:bodyPr>
          <a:lstStyle/>
          <a:p>
            <a:r>
              <a:rPr lang="en-GB" sz="2000" dirty="0" smtClean="0"/>
              <a:t>Here are 10 examples of the eighty corpuses I have compiled since 2010:-</a:t>
            </a:r>
          </a:p>
          <a:p>
            <a:pPr lvl="1"/>
            <a:r>
              <a:rPr lang="en-GB" sz="2000" dirty="0" smtClean="0"/>
              <a:t>BEC- Business English corpus (about </a:t>
            </a:r>
            <a:r>
              <a:rPr lang="en-GB" sz="2000" dirty="0" smtClean="0"/>
              <a:t>1000 </a:t>
            </a:r>
            <a:r>
              <a:rPr lang="en-GB" sz="2000" dirty="0" smtClean="0"/>
              <a:t>pages and 380,00 words)</a:t>
            </a:r>
          </a:p>
          <a:p>
            <a:pPr lvl="1"/>
            <a:r>
              <a:rPr lang="en-GB" sz="2000" dirty="0" smtClean="0"/>
              <a:t>SEC – Student essays corpus from the SMELTAR test (about 500 essays)</a:t>
            </a:r>
          </a:p>
          <a:p>
            <a:pPr lvl="1"/>
            <a:r>
              <a:rPr lang="en-GB" sz="2000" dirty="0" smtClean="0"/>
              <a:t>New for 2020 – all of academic year 2019/20 student writing</a:t>
            </a:r>
          </a:p>
          <a:p>
            <a:pPr lvl="1"/>
            <a:r>
              <a:rPr lang="en-GB" sz="2000" dirty="0" smtClean="0"/>
              <a:t>Art &amp; Design corpus</a:t>
            </a:r>
          </a:p>
          <a:p>
            <a:pPr lvl="1"/>
            <a:r>
              <a:rPr lang="en-GB" sz="2000" dirty="0" smtClean="0"/>
              <a:t>Engineering corpus</a:t>
            </a:r>
          </a:p>
          <a:p>
            <a:pPr lvl="1"/>
            <a:r>
              <a:rPr lang="en-GB" sz="2000" dirty="0" smtClean="0"/>
              <a:t>Applied Computing corpus</a:t>
            </a:r>
          </a:p>
          <a:p>
            <a:pPr lvl="1"/>
            <a:r>
              <a:rPr lang="en-GB" sz="2000" dirty="0" smtClean="0"/>
              <a:t>Corpus of Reports</a:t>
            </a:r>
          </a:p>
          <a:p>
            <a:pPr lvl="1"/>
            <a:r>
              <a:rPr lang="en-GB" sz="2000" dirty="0" smtClean="0"/>
              <a:t>Corpus of Abstracts</a:t>
            </a:r>
          </a:p>
          <a:p>
            <a:pPr lvl="1"/>
            <a:r>
              <a:rPr lang="en-GB" sz="2000" dirty="0" smtClean="0"/>
              <a:t>Corpus of Introductions</a:t>
            </a:r>
          </a:p>
          <a:p>
            <a:pPr lvl="1"/>
            <a:r>
              <a:rPr lang="en-GB" sz="2000" dirty="0" smtClean="0"/>
              <a:t>IELTS corpus</a:t>
            </a:r>
          </a:p>
          <a:p>
            <a:pPr lvl="1"/>
            <a:endParaRPr lang="en-GB" dirty="0" smtClean="0"/>
          </a:p>
          <a:p>
            <a:pPr lvl="1"/>
            <a:endParaRPr lang="en-GB" dirty="0"/>
          </a:p>
        </p:txBody>
      </p:sp>
      <p:sp>
        <p:nvSpPr>
          <p:cNvPr id="4" name="Slide Number Placeholder 3"/>
          <p:cNvSpPr>
            <a:spLocks noGrp="1"/>
          </p:cNvSpPr>
          <p:nvPr>
            <p:ph type="sldNum" sz="quarter" idx="12"/>
          </p:nvPr>
        </p:nvSpPr>
        <p:spPr/>
        <p:txBody>
          <a:bodyPr/>
          <a:lstStyle/>
          <a:p>
            <a:fld id="{12A6C9CE-1606-42A7-BF33-780387175D6F}" type="slidenum">
              <a:rPr lang="en-GB" smtClean="0"/>
              <a:t>8</a:t>
            </a:fld>
            <a:endParaRPr lang="en-GB"/>
          </a:p>
        </p:txBody>
      </p:sp>
    </p:spTree>
    <p:extLst>
      <p:ext uri="{BB962C8B-B14F-4D97-AF65-F5344CB8AC3E}">
        <p14:creationId xmlns:p14="http://schemas.microsoft.com/office/powerpoint/2010/main" val="139058120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are the advantages of assembling corpuses based on your students productive output?</a:t>
            </a:r>
            <a:endParaRPr lang="en-GB" dirty="0"/>
          </a:p>
        </p:txBody>
      </p:sp>
      <p:sp>
        <p:nvSpPr>
          <p:cNvPr id="3" name="Content Placeholder 2"/>
          <p:cNvSpPr>
            <a:spLocks noGrp="1"/>
          </p:cNvSpPr>
          <p:nvPr>
            <p:ph idx="1"/>
          </p:nvPr>
        </p:nvSpPr>
        <p:spPr/>
        <p:txBody>
          <a:bodyPr>
            <a:normAutofit/>
          </a:bodyPr>
          <a:lstStyle/>
          <a:p>
            <a:r>
              <a:rPr lang="en-GB" sz="1800" dirty="0" smtClean="0"/>
              <a:t>A student corpuses can be based on their written or spoken productive output. Using such a corpus allows the teacher to do the following:-</a:t>
            </a:r>
          </a:p>
          <a:p>
            <a:pPr lvl="1"/>
            <a:r>
              <a:rPr lang="en-GB" sz="1800" dirty="0" smtClean="0"/>
              <a:t>Zoom in on their most commonly repeated written errors</a:t>
            </a:r>
          </a:p>
          <a:p>
            <a:pPr lvl="1"/>
            <a:r>
              <a:rPr lang="en-GB" sz="1800" dirty="0" smtClean="0"/>
              <a:t>Zoom </a:t>
            </a:r>
            <a:r>
              <a:rPr lang="en-GB" sz="1800" dirty="0"/>
              <a:t>in on their most commonly repeated </a:t>
            </a:r>
            <a:r>
              <a:rPr lang="en-GB" sz="1800" dirty="0" smtClean="0"/>
              <a:t>spoken </a:t>
            </a:r>
            <a:r>
              <a:rPr lang="en-GB" sz="1800" dirty="0"/>
              <a:t>errors</a:t>
            </a:r>
          </a:p>
          <a:p>
            <a:pPr lvl="1"/>
            <a:r>
              <a:rPr lang="en-GB" sz="1800" dirty="0" smtClean="0"/>
              <a:t>Identity patterns in their written language</a:t>
            </a:r>
          </a:p>
          <a:p>
            <a:pPr lvl="1"/>
            <a:r>
              <a:rPr lang="en-GB" sz="1800" dirty="0"/>
              <a:t>Identity patterns in their </a:t>
            </a:r>
            <a:r>
              <a:rPr lang="en-GB" sz="1800" dirty="0" smtClean="0"/>
              <a:t>spoken language</a:t>
            </a:r>
            <a:endParaRPr lang="en-GB" sz="1800" dirty="0"/>
          </a:p>
          <a:p>
            <a:pPr lvl="1"/>
            <a:r>
              <a:rPr lang="en-GB" sz="1800" dirty="0" smtClean="0"/>
              <a:t>Establish how much they are using academic vocabulary, e.g. the academic word list (AWL)</a:t>
            </a:r>
          </a:p>
          <a:p>
            <a:pPr lvl="1"/>
            <a:r>
              <a:rPr lang="en-GB" sz="1800" dirty="0" smtClean="0"/>
              <a:t>Use this raw material to create exercises for them</a:t>
            </a:r>
          </a:p>
          <a:p>
            <a:pPr lvl="1"/>
            <a:r>
              <a:rPr lang="en-GB" sz="1800" dirty="0" smtClean="0"/>
              <a:t>Get them to follow self-directed learning by regularly emailing them updated versions of the corpus </a:t>
            </a:r>
            <a:endParaRPr lang="en-GB" sz="1800" dirty="0"/>
          </a:p>
        </p:txBody>
      </p:sp>
      <p:sp>
        <p:nvSpPr>
          <p:cNvPr id="4" name="Slide Number Placeholder 3"/>
          <p:cNvSpPr>
            <a:spLocks noGrp="1"/>
          </p:cNvSpPr>
          <p:nvPr>
            <p:ph type="sldNum" sz="quarter" idx="12"/>
          </p:nvPr>
        </p:nvSpPr>
        <p:spPr/>
        <p:txBody>
          <a:bodyPr/>
          <a:lstStyle/>
          <a:p>
            <a:fld id="{12A6C9CE-1606-42A7-BF33-780387175D6F}" type="slidenum">
              <a:rPr lang="en-GB" smtClean="0"/>
              <a:t>9</a:t>
            </a:fld>
            <a:endParaRPr lang="en-GB"/>
          </a:p>
        </p:txBody>
      </p:sp>
    </p:spTree>
    <p:extLst>
      <p:ext uri="{BB962C8B-B14F-4D97-AF65-F5344CB8AC3E}">
        <p14:creationId xmlns:p14="http://schemas.microsoft.com/office/powerpoint/2010/main" val="393613085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the range of corpuses available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following list is only a tiny sample of what is available online in terms of categories and sub-categories!</a:t>
            </a:r>
          </a:p>
          <a:p>
            <a:pPr lvl="1"/>
            <a:r>
              <a:rPr lang="en-GB" dirty="0" smtClean="0"/>
              <a:t>Academic corpuses</a:t>
            </a:r>
          </a:p>
          <a:p>
            <a:pPr lvl="2"/>
            <a:r>
              <a:rPr lang="en-GB" dirty="0" smtClean="0"/>
              <a:t>BASE (British Academic Spoken English)</a:t>
            </a:r>
          </a:p>
          <a:p>
            <a:pPr lvl="2"/>
            <a:r>
              <a:rPr lang="en-GB" dirty="0" smtClean="0"/>
              <a:t>BAWE (British Academic Written English)</a:t>
            </a:r>
          </a:p>
          <a:p>
            <a:pPr lvl="1"/>
            <a:r>
              <a:rPr lang="en-GB" dirty="0" smtClean="0"/>
              <a:t>TV show corpuses</a:t>
            </a:r>
          </a:p>
          <a:p>
            <a:pPr lvl="2"/>
            <a:r>
              <a:rPr lang="en-GB" dirty="0" smtClean="0"/>
              <a:t>Dr House corpus</a:t>
            </a:r>
          </a:p>
          <a:p>
            <a:pPr lvl="2"/>
            <a:r>
              <a:rPr lang="en-GB" dirty="0" err="1" smtClean="0"/>
              <a:t>Marlise</a:t>
            </a:r>
            <a:r>
              <a:rPr lang="en-GB" dirty="0" smtClean="0"/>
              <a:t> Horst TV corpus</a:t>
            </a:r>
          </a:p>
          <a:p>
            <a:pPr lvl="1"/>
            <a:r>
              <a:rPr lang="en-GB" dirty="0" smtClean="0"/>
              <a:t>English literature corpuses</a:t>
            </a:r>
          </a:p>
          <a:p>
            <a:pPr lvl="2"/>
            <a:r>
              <a:rPr lang="en-GB" dirty="0" smtClean="0"/>
              <a:t>Shakespeare corpus</a:t>
            </a:r>
          </a:p>
          <a:p>
            <a:pPr lvl="2"/>
            <a:r>
              <a:rPr lang="en-GB" dirty="0" smtClean="0"/>
              <a:t>Call of the wild corpus</a:t>
            </a:r>
          </a:p>
          <a:p>
            <a:pPr lvl="1"/>
            <a:r>
              <a:rPr lang="en-GB" dirty="0" smtClean="0"/>
              <a:t>Electrical Engineering corpora</a:t>
            </a:r>
          </a:p>
          <a:p>
            <a:pPr lvl="1"/>
            <a:r>
              <a:rPr lang="en-GB" dirty="0" smtClean="0"/>
              <a:t>Wiki corpus</a:t>
            </a:r>
          </a:p>
          <a:p>
            <a:endParaRPr lang="en-GB" dirty="0"/>
          </a:p>
        </p:txBody>
      </p:sp>
      <p:sp>
        <p:nvSpPr>
          <p:cNvPr id="4" name="Slide Number Placeholder 3"/>
          <p:cNvSpPr>
            <a:spLocks noGrp="1"/>
          </p:cNvSpPr>
          <p:nvPr>
            <p:ph type="sldNum" sz="quarter" idx="12"/>
          </p:nvPr>
        </p:nvSpPr>
        <p:spPr/>
        <p:txBody>
          <a:bodyPr/>
          <a:lstStyle/>
          <a:p>
            <a:fld id="{12A6C9CE-1606-42A7-BF33-780387175D6F}" type="slidenum">
              <a:rPr lang="en-GB" smtClean="0"/>
              <a:t>10</a:t>
            </a:fld>
            <a:endParaRPr lang="en-GB"/>
          </a:p>
        </p:txBody>
      </p:sp>
    </p:spTree>
    <p:extLst>
      <p:ext uri="{BB962C8B-B14F-4D97-AF65-F5344CB8AC3E}">
        <p14:creationId xmlns:p14="http://schemas.microsoft.com/office/powerpoint/2010/main" val="60758370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a:bodyPr>
          <a:lstStyle/>
          <a:p>
            <a:pPr algn="just"/>
            <a:r>
              <a:rPr lang="en-GB" sz="1600" dirty="0" err="1" smtClean="0"/>
              <a:t>Bullon</a:t>
            </a:r>
            <a:r>
              <a:rPr lang="en-GB" sz="1600" dirty="0"/>
              <a:t>, S. et al. (2006). </a:t>
            </a:r>
            <a:r>
              <a:rPr lang="en-GB" sz="1600" i="1" dirty="0"/>
              <a:t>Longman Exams Dictionary</a:t>
            </a:r>
            <a:r>
              <a:rPr lang="en-GB" sz="1600" dirty="0"/>
              <a:t>. Harlow. Pearson Education Limited. </a:t>
            </a:r>
          </a:p>
          <a:p>
            <a:pPr algn="just"/>
            <a:r>
              <a:rPr lang="en-GB" sz="1600" dirty="0" smtClean="0">
                <a:solidFill>
                  <a:schemeClr val="tx1"/>
                </a:solidFill>
              </a:rPr>
              <a:t>Davies, M. et al. (2018). The </a:t>
            </a:r>
            <a:r>
              <a:rPr lang="en-GB" sz="1600" dirty="0" err="1" smtClean="0">
                <a:solidFill>
                  <a:schemeClr val="tx1"/>
                </a:solidFill>
              </a:rPr>
              <a:t>iweb</a:t>
            </a:r>
            <a:r>
              <a:rPr lang="en-GB" sz="1600" dirty="0" smtClean="0">
                <a:solidFill>
                  <a:schemeClr val="tx1"/>
                </a:solidFill>
              </a:rPr>
              <a:t> corpus. Brigham Young University (BYU).  </a:t>
            </a:r>
          </a:p>
          <a:p>
            <a:pPr algn="just"/>
            <a:r>
              <a:rPr lang="en-GB" sz="1600" dirty="0"/>
              <a:t>Cobb, T. </a:t>
            </a:r>
            <a:r>
              <a:rPr lang="en-GB" sz="1600" dirty="0" smtClean="0"/>
              <a:t>(2000). The complete </a:t>
            </a:r>
            <a:r>
              <a:rPr lang="en-GB" sz="1600" dirty="0" err="1" smtClean="0"/>
              <a:t>Lextutor</a:t>
            </a:r>
            <a:r>
              <a:rPr lang="en-GB" sz="1600" dirty="0" smtClean="0"/>
              <a:t> . </a:t>
            </a:r>
            <a:r>
              <a:rPr lang="en-GB" sz="1600" dirty="0"/>
              <a:t>Accessed 19.05.2020 at </a:t>
            </a:r>
            <a:r>
              <a:rPr lang="en-GB" sz="1600" dirty="0">
                <a:hlinkClick r:id="rId2"/>
              </a:rPr>
              <a:t>https://</a:t>
            </a:r>
            <a:r>
              <a:rPr lang="en-GB" sz="1600" dirty="0" smtClean="0">
                <a:hlinkClick r:id="rId2"/>
              </a:rPr>
              <a:t>www.lextutor.ca/conc/eng</a:t>
            </a:r>
            <a:endParaRPr lang="en-GB" sz="1600" dirty="0" smtClean="0"/>
          </a:p>
          <a:p>
            <a:pPr algn="just"/>
            <a:r>
              <a:rPr lang="en-GB" sz="1600" dirty="0"/>
              <a:t>Coxhead, A. (2000). </a:t>
            </a:r>
            <a:r>
              <a:rPr lang="en-GB" sz="1600" i="1" dirty="0"/>
              <a:t>An Academic Word List</a:t>
            </a:r>
            <a:r>
              <a:rPr lang="en-GB" sz="1600" dirty="0"/>
              <a:t>. MA thesis at Victoria University of Wellington. </a:t>
            </a:r>
          </a:p>
          <a:p>
            <a:pPr algn="just"/>
            <a:r>
              <a:rPr lang="en-GB" sz="1600" dirty="0" smtClean="0">
                <a:solidFill>
                  <a:schemeClr val="tx1"/>
                </a:solidFill>
              </a:rPr>
              <a:t>MacMillan Dictionaries. </a:t>
            </a:r>
            <a:r>
              <a:rPr lang="en-GB" sz="1600" dirty="0" smtClean="0">
                <a:solidFill>
                  <a:schemeClr val="tx1"/>
                </a:solidFill>
                <a:hlinkClick r:id="rId3"/>
              </a:rPr>
              <a:t>http://www.macmillandictionaries.com/features/from-corpus-to-dictionary</a:t>
            </a:r>
            <a:r>
              <a:rPr lang="en-GB" sz="1600" dirty="0" smtClean="0">
                <a:solidFill>
                  <a:schemeClr val="tx1"/>
                </a:solidFill>
              </a:rPr>
              <a:t>. Accessed 19.05.2020</a:t>
            </a:r>
          </a:p>
          <a:p>
            <a:pPr algn="just"/>
            <a:r>
              <a:rPr lang="en-GB" sz="1600" dirty="0" smtClean="0"/>
              <a:t>McEnery, A. and </a:t>
            </a:r>
            <a:r>
              <a:rPr lang="en-GB" sz="1600" dirty="0" err="1" smtClean="0"/>
              <a:t>Hardie</a:t>
            </a:r>
            <a:r>
              <a:rPr lang="en-GB" sz="1600" dirty="0" smtClean="0"/>
              <a:t>, A. (2012). </a:t>
            </a:r>
            <a:r>
              <a:rPr lang="en-GB" sz="1600" dirty="0" smtClean="0">
                <a:hlinkClick r:id="rId4"/>
              </a:rPr>
              <a:t>http://corpora.lancs.ac.uk/clmtp/main-1.php</a:t>
            </a:r>
            <a:r>
              <a:rPr lang="en-GB" sz="1600" dirty="0" smtClean="0"/>
              <a:t>.  Corpus Linguistics: Methods, theory and Practice. Lancaster University. Accessed 19.05.2020.</a:t>
            </a:r>
          </a:p>
          <a:p>
            <a:pPr algn="just"/>
            <a:r>
              <a:rPr lang="en-GB" sz="1600" dirty="0" smtClean="0">
                <a:solidFill>
                  <a:schemeClr val="tx1"/>
                </a:solidFill>
              </a:rPr>
              <a:t>Francis, B. and Poole, R. (2009). </a:t>
            </a:r>
            <a:r>
              <a:rPr lang="en-GB" sz="1600" i="1" dirty="0" smtClean="0">
                <a:solidFill>
                  <a:schemeClr val="tx1"/>
                </a:solidFill>
              </a:rPr>
              <a:t>Oxford Collocations Dictionary for Students of English</a:t>
            </a:r>
            <a:r>
              <a:rPr lang="en-GB" sz="1600" dirty="0" smtClean="0">
                <a:solidFill>
                  <a:schemeClr val="tx1"/>
                </a:solidFill>
              </a:rPr>
              <a:t>. Oxford. Oxford University Press.</a:t>
            </a:r>
          </a:p>
          <a:p>
            <a:r>
              <a:rPr lang="en-GB" sz="1600" dirty="0" smtClean="0"/>
              <a:t>Scott</a:t>
            </a:r>
            <a:r>
              <a:rPr lang="en-GB" sz="1600" dirty="0"/>
              <a:t>, M., </a:t>
            </a:r>
            <a:r>
              <a:rPr lang="en-GB" sz="1600" dirty="0" smtClean="0"/>
              <a:t>(2020). </a:t>
            </a:r>
            <a:r>
              <a:rPr lang="en-GB" sz="1600" dirty="0" err="1" smtClean="0"/>
              <a:t>WordSmith</a:t>
            </a:r>
            <a:r>
              <a:rPr lang="en-GB" sz="1600" dirty="0" smtClean="0"/>
              <a:t> </a:t>
            </a:r>
            <a:r>
              <a:rPr lang="en-GB" sz="1600" dirty="0"/>
              <a:t>Tools. Stroud: Lexical Analysis Software. </a:t>
            </a:r>
            <a:endParaRPr lang="en-GB" sz="1600" dirty="0" smtClean="0"/>
          </a:p>
          <a:p>
            <a:r>
              <a:rPr lang="en-GB" sz="1600" dirty="0"/>
              <a:t>Sinclair, J. et al. (1995). </a:t>
            </a:r>
            <a:r>
              <a:rPr lang="en-GB" sz="1600" i="1" dirty="0"/>
              <a:t>Collins COBUILD dictionary</a:t>
            </a:r>
            <a:r>
              <a:rPr lang="en-GB" sz="1600" dirty="0"/>
              <a:t>. London. Williams Collins &amp; Sons Ltd</a:t>
            </a:r>
            <a:r>
              <a:rPr lang="en-GB" sz="1600" dirty="0" smtClean="0"/>
              <a:t>.</a:t>
            </a:r>
          </a:p>
          <a:p>
            <a:r>
              <a:rPr lang="en-GB" sz="1600" dirty="0" smtClean="0"/>
              <a:t>Williams, D. (2010). </a:t>
            </a:r>
            <a:r>
              <a:rPr lang="en-GB" sz="1600" i="1" dirty="0" smtClean="0"/>
              <a:t>Swansea Metropolitan University English Language Test of Academic Readiness </a:t>
            </a:r>
            <a:r>
              <a:rPr lang="en-GB" sz="1600" dirty="0" smtClean="0"/>
              <a:t>(SMELTAR). The English language entry test for UWTSD Swansea from 2010 – 2015.</a:t>
            </a:r>
            <a:endParaRPr lang="en-GB" sz="2000" dirty="0" smtClean="0"/>
          </a:p>
        </p:txBody>
      </p:sp>
      <p:sp>
        <p:nvSpPr>
          <p:cNvPr id="4" name="Slide Number Placeholder 3"/>
          <p:cNvSpPr>
            <a:spLocks noGrp="1"/>
          </p:cNvSpPr>
          <p:nvPr>
            <p:ph type="sldNum" sz="quarter" idx="12"/>
          </p:nvPr>
        </p:nvSpPr>
        <p:spPr/>
        <p:txBody>
          <a:bodyPr/>
          <a:lstStyle/>
          <a:p>
            <a:fld id="{12A6C9CE-1606-42A7-BF33-780387175D6F}" type="slidenum">
              <a:rPr lang="en-GB" smtClean="0"/>
              <a:t>11</a:t>
            </a:fld>
            <a:endParaRPr lang="en-GB"/>
          </a:p>
        </p:txBody>
      </p:sp>
    </p:spTree>
    <p:extLst>
      <p:ext uri="{BB962C8B-B14F-4D97-AF65-F5344CB8AC3E}">
        <p14:creationId xmlns:p14="http://schemas.microsoft.com/office/powerpoint/2010/main" val="349898508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292</TotalTime>
  <Words>1288</Words>
  <Application>Microsoft Office PowerPoint</Application>
  <PresentationFormat>Widescreen</PresentationFormat>
  <Paragraphs>128</Paragraphs>
  <Slides>11</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           </vt:lpstr>
      <vt:lpstr>Structure of presentation</vt:lpstr>
      <vt:lpstr>What is corpus linguistics?</vt:lpstr>
      <vt:lpstr>The main features of corpus linguistics </vt:lpstr>
      <vt:lpstr>Some terms commonly used in Corpus linguistics</vt:lpstr>
      <vt:lpstr>How do you get information from a corpus?</vt:lpstr>
      <vt:lpstr>Screen shot from the Lextutor (A free online concordance- created by Tom Cobb in 2000)</vt:lpstr>
      <vt:lpstr>Example of corpuses than can be created manually by teachers</vt:lpstr>
      <vt:lpstr>What are the advantages of assembling corpuses based on your students productive output?</vt:lpstr>
      <vt:lpstr>Examples of the range of corpuses available </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introduction to Corpus Linguistics</dc:title>
  <dc:creator>David Charles Williams (International Centre)</dc:creator>
  <cp:lastModifiedBy>David Charles Williams (International Centre)</cp:lastModifiedBy>
  <cp:revision>82</cp:revision>
  <dcterms:created xsi:type="dcterms:W3CDTF">2020-05-19T15:20:08Z</dcterms:created>
  <dcterms:modified xsi:type="dcterms:W3CDTF">2020-05-20T10:56:44Z</dcterms:modified>
</cp:coreProperties>
</file>