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0"/>
  </p:notesMasterIdLst>
  <p:sldIdLst>
    <p:sldId id="256" r:id="rId2"/>
    <p:sldId id="261" r:id="rId3"/>
    <p:sldId id="257" r:id="rId4"/>
    <p:sldId id="258" r:id="rId5"/>
    <p:sldId id="262" r:id="rId6"/>
    <p:sldId id="263"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55"/>
    <p:restoredTop sz="92867"/>
  </p:normalViewPr>
  <p:slideViewPr>
    <p:cSldViewPr snapToGrid="0">
      <p:cViewPr>
        <p:scale>
          <a:sx n="116" d="100"/>
          <a:sy n="116" d="100"/>
        </p:scale>
        <p:origin x="63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6F36EE-0BA3-423F-AA33-AA13F4F2D80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0B442A0-CB1D-41FB-B86D-C9920704B5BA}">
      <dgm:prSet/>
      <dgm:spPr/>
      <dgm:t>
        <a:bodyPr/>
        <a:lstStyle/>
        <a:p>
          <a:r>
            <a:rPr lang="en-GB" dirty="0"/>
            <a:t>Focus is on the overall organisational performance and the part that managers play in influencing the performance (</a:t>
          </a:r>
          <a:r>
            <a:rPr lang="en-GB" dirty="0" err="1"/>
            <a:t>Rumelt</a:t>
          </a:r>
          <a:r>
            <a:rPr lang="en-GB" dirty="0"/>
            <a:t>, Schendel &amp; Teece, 1991)</a:t>
          </a:r>
          <a:endParaRPr lang="en-US" dirty="0"/>
        </a:p>
      </dgm:t>
    </dgm:pt>
    <dgm:pt modelId="{C6619BC3-534A-4281-AB93-3BDA4DB7F3D2}" type="parTrans" cxnId="{E39FF697-4EF8-482F-873E-283AF5391445}">
      <dgm:prSet/>
      <dgm:spPr/>
      <dgm:t>
        <a:bodyPr/>
        <a:lstStyle/>
        <a:p>
          <a:endParaRPr lang="en-US"/>
        </a:p>
      </dgm:t>
    </dgm:pt>
    <dgm:pt modelId="{0B874C6E-3E38-4C2F-96BD-4C7CB19FDD03}" type="sibTrans" cxnId="{E39FF697-4EF8-482F-873E-283AF5391445}">
      <dgm:prSet/>
      <dgm:spPr/>
      <dgm:t>
        <a:bodyPr/>
        <a:lstStyle/>
        <a:p>
          <a:endParaRPr lang="en-US"/>
        </a:p>
      </dgm:t>
    </dgm:pt>
    <dgm:pt modelId="{43C698B0-EF42-49F1-AEB0-6A4D3846F03A}">
      <dgm:prSet/>
      <dgm:spPr/>
      <dgm:t>
        <a:bodyPr/>
        <a:lstStyle/>
        <a:p>
          <a:r>
            <a:rPr lang="en-GB" dirty="0"/>
            <a:t>An approach to strategy by either public or private organisations where strategies are created and then implemented (Bryson &amp; George, 2020)</a:t>
          </a:r>
          <a:endParaRPr lang="en-US" dirty="0"/>
        </a:p>
      </dgm:t>
    </dgm:pt>
    <dgm:pt modelId="{E8F19136-9912-4434-805B-A759420DDB2A}" type="parTrans" cxnId="{E1DA17BB-73A8-4DD9-9981-B2AB06C023AC}">
      <dgm:prSet/>
      <dgm:spPr/>
      <dgm:t>
        <a:bodyPr/>
        <a:lstStyle/>
        <a:p>
          <a:endParaRPr lang="en-US"/>
        </a:p>
      </dgm:t>
    </dgm:pt>
    <dgm:pt modelId="{D7F16E5C-9DF2-449C-99CF-98315F81C3A9}" type="sibTrans" cxnId="{E1DA17BB-73A8-4DD9-9981-B2AB06C023AC}">
      <dgm:prSet/>
      <dgm:spPr/>
      <dgm:t>
        <a:bodyPr/>
        <a:lstStyle/>
        <a:p>
          <a:endParaRPr lang="en-US"/>
        </a:p>
      </dgm:t>
    </dgm:pt>
    <dgm:pt modelId="{872B9A16-7CB1-B447-877A-F9832656C811}" type="pres">
      <dgm:prSet presAssocID="{1E6F36EE-0BA3-423F-AA33-AA13F4F2D800}" presName="vert0" presStyleCnt="0">
        <dgm:presLayoutVars>
          <dgm:dir/>
          <dgm:animOne val="branch"/>
          <dgm:animLvl val="lvl"/>
        </dgm:presLayoutVars>
      </dgm:prSet>
      <dgm:spPr/>
    </dgm:pt>
    <dgm:pt modelId="{5D91FF31-ED26-1E4A-A9F8-2C86AC4F475E}" type="pres">
      <dgm:prSet presAssocID="{30B442A0-CB1D-41FB-B86D-C9920704B5BA}" presName="thickLine" presStyleLbl="alignNode1" presStyleIdx="0" presStyleCnt="2"/>
      <dgm:spPr/>
    </dgm:pt>
    <dgm:pt modelId="{401793E3-B7E0-C14E-82DF-BC30874ACCAC}" type="pres">
      <dgm:prSet presAssocID="{30B442A0-CB1D-41FB-B86D-C9920704B5BA}" presName="horz1" presStyleCnt="0"/>
      <dgm:spPr/>
    </dgm:pt>
    <dgm:pt modelId="{ED295D3E-CB5B-3543-B9D0-D24A759FF496}" type="pres">
      <dgm:prSet presAssocID="{30B442A0-CB1D-41FB-B86D-C9920704B5BA}" presName="tx1" presStyleLbl="revTx" presStyleIdx="0" presStyleCnt="2"/>
      <dgm:spPr/>
    </dgm:pt>
    <dgm:pt modelId="{EE695E50-5E8B-5E44-8C9C-E25F66176B8E}" type="pres">
      <dgm:prSet presAssocID="{30B442A0-CB1D-41FB-B86D-C9920704B5BA}" presName="vert1" presStyleCnt="0"/>
      <dgm:spPr/>
    </dgm:pt>
    <dgm:pt modelId="{96C2460C-9814-1646-9D8A-B73F33636FAC}" type="pres">
      <dgm:prSet presAssocID="{43C698B0-EF42-49F1-AEB0-6A4D3846F03A}" presName="thickLine" presStyleLbl="alignNode1" presStyleIdx="1" presStyleCnt="2"/>
      <dgm:spPr/>
    </dgm:pt>
    <dgm:pt modelId="{3E58BB23-666A-FA4C-A3E8-06B42A784381}" type="pres">
      <dgm:prSet presAssocID="{43C698B0-EF42-49F1-AEB0-6A4D3846F03A}" presName="horz1" presStyleCnt="0"/>
      <dgm:spPr/>
    </dgm:pt>
    <dgm:pt modelId="{76C307F4-1CAC-2746-B900-E9AB96EC2DD0}" type="pres">
      <dgm:prSet presAssocID="{43C698B0-EF42-49F1-AEB0-6A4D3846F03A}" presName="tx1" presStyleLbl="revTx" presStyleIdx="1" presStyleCnt="2"/>
      <dgm:spPr/>
    </dgm:pt>
    <dgm:pt modelId="{6DB6763D-1DDE-0B46-8A62-71C21E43BB68}" type="pres">
      <dgm:prSet presAssocID="{43C698B0-EF42-49F1-AEB0-6A4D3846F03A}" presName="vert1" presStyleCnt="0"/>
      <dgm:spPr/>
    </dgm:pt>
  </dgm:ptLst>
  <dgm:cxnLst>
    <dgm:cxn modelId="{316F0533-1248-664A-9DE0-35C8FD538BEB}" type="presOf" srcId="{1E6F36EE-0BA3-423F-AA33-AA13F4F2D800}" destId="{872B9A16-7CB1-B447-877A-F9832656C811}" srcOrd="0" destOrd="0" presId="urn:microsoft.com/office/officeart/2008/layout/LinedList"/>
    <dgm:cxn modelId="{ABD24B4A-2F75-EF4F-9FD4-4E2BD2311347}" type="presOf" srcId="{30B442A0-CB1D-41FB-B86D-C9920704B5BA}" destId="{ED295D3E-CB5B-3543-B9D0-D24A759FF496}" srcOrd="0" destOrd="0" presId="urn:microsoft.com/office/officeart/2008/layout/LinedList"/>
    <dgm:cxn modelId="{E39FF697-4EF8-482F-873E-283AF5391445}" srcId="{1E6F36EE-0BA3-423F-AA33-AA13F4F2D800}" destId="{30B442A0-CB1D-41FB-B86D-C9920704B5BA}" srcOrd="0" destOrd="0" parTransId="{C6619BC3-534A-4281-AB93-3BDA4DB7F3D2}" sibTransId="{0B874C6E-3E38-4C2F-96BD-4C7CB19FDD03}"/>
    <dgm:cxn modelId="{AD392BA4-885B-4848-8DF2-69F3443120B8}" type="presOf" srcId="{43C698B0-EF42-49F1-AEB0-6A4D3846F03A}" destId="{76C307F4-1CAC-2746-B900-E9AB96EC2DD0}" srcOrd="0" destOrd="0" presId="urn:microsoft.com/office/officeart/2008/layout/LinedList"/>
    <dgm:cxn modelId="{E1DA17BB-73A8-4DD9-9981-B2AB06C023AC}" srcId="{1E6F36EE-0BA3-423F-AA33-AA13F4F2D800}" destId="{43C698B0-EF42-49F1-AEB0-6A4D3846F03A}" srcOrd="1" destOrd="0" parTransId="{E8F19136-9912-4434-805B-A759420DDB2A}" sibTransId="{D7F16E5C-9DF2-449C-99CF-98315F81C3A9}"/>
    <dgm:cxn modelId="{7278515E-20F5-1644-81F5-4478D23CF51D}" type="presParOf" srcId="{872B9A16-7CB1-B447-877A-F9832656C811}" destId="{5D91FF31-ED26-1E4A-A9F8-2C86AC4F475E}" srcOrd="0" destOrd="0" presId="urn:microsoft.com/office/officeart/2008/layout/LinedList"/>
    <dgm:cxn modelId="{E9CC9E53-D805-9846-BB5D-970743C311E1}" type="presParOf" srcId="{872B9A16-7CB1-B447-877A-F9832656C811}" destId="{401793E3-B7E0-C14E-82DF-BC30874ACCAC}" srcOrd="1" destOrd="0" presId="urn:microsoft.com/office/officeart/2008/layout/LinedList"/>
    <dgm:cxn modelId="{D21A6163-40C1-5A48-83E4-7F76353287B0}" type="presParOf" srcId="{401793E3-B7E0-C14E-82DF-BC30874ACCAC}" destId="{ED295D3E-CB5B-3543-B9D0-D24A759FF496}" srcOrd="0" destOrd="0" presId="urn:microsoft.com/office/officeart/2008/layout/LinedList"/>
    <dgm:cxn modelId="{6A50C1ED-61E9-6347-B410-EE2A745DE195}" type="presParOf" srcId="{401793E3-B7E0-C14E-82DF-BC30874ACCAC}" destId="{EE695E50-5E8B-5E44-8C9C-E25F66176B8E}" srcOrd="1" destOrd="0" presId="urn:microsoft.com/office/officeart/2008/layout/LinedList"/>
    <dgm:cxn modelId="{C7DA92CF-FCB1-2645-8C4E-0C51CA2EFADB}" type="presParOf" srcId="{872B9A16-7CB1-B447-877A-F9832656C811}" destId="{96C2460C-9814-1646-9D8A-B73F33636FAC}" srcOrd="2" destOrd="0" presId="urn:microsoft.com/office/officeart/2008/layout/LinedList"/>
    <dgm:cxn modelId="{0442729E-DF37-834D-BCF4-464324AEE782}" type="presParOf" srcId="{872B9A16-7CB1-B447-877A-F9832656C811}" destId="{3E58BB23-666A-FA4C-A3E8-06B42A784381}" srcOrd="3" destOrd="0" presId="urn:microsoft.com/office/officeart/2008/layout/LinedList"/>
    <dgm:cxn modelId="{A804CEDE-D104-DD40-9B73-FA9828DECBAD}" type="presParOf" srcId="{3E58BB23-666A-FA4C-A3E8-06B42A784381}" destId="{76C307F4-1CAC-2746-B900-E9AB96EC2DD0}" srcOrd="0" destOrd="0" presId="urn:microsoft.com/office/officeart/2008/layout/LinedList"/>
    <dgm:cxn modelId="{BE50FDCC-8571-5E40-9CDD-19D763B6A93C}" type="presParOf" srcId="{3E58BB23-666A-FA4C-A3E8-06B42A784381}" destId="{6DB6763D-1DDE-0B46-8A62-71C21E43BB6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070AF3-8E13-4618-81AB-9C8EFE88C57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CC5E342-CE67-4ACA-9625-7379A6291079}">
      <dgm:prSet/>
      <dgm:spPr/>
      <dgm:t>
        <a:bodyPr/>
        <a:lstStyle/>
        <a:p>
          <a:r>
            <a:rPr lang="en-GB"/>
            <a:t>Founded in 1919 (Tesco, 2022)</a:t>
          </a:r>
          <a:endParaRPr lang="en-US"/>
        </a:p>
      </dgm:t>
    </dgm:pt>
    <dgm:pt modelId="{F3F6332F-B444-4BA6-8D91-53F06FCC375F}" type="parTrans" cxnId="{03F11BA0-CF8B-49D7-9A98-3965E85A8E33}">
      <dgm:prSet/>
      <dgm:spPr/>
      <dgm:t>
        <a:bodyPr/>
        <a:lstStyle/>
        <a:p>
          <a:endParaRPr lang="en-US"/>
        </a:p>
      </dgm:t>
    </dgm:pt>
    <dgm:pt modelId="{80776580-3D00-412D-A314-22798BC1B8EA}" type="sibTrans" cxnId="{03F11BA0-CF8B-49D7-9A98-3965E85A8E33}">
      <dgm:prSet/>
      <dgm:spPr/>
      <dgm:t>
        <a:bodyPr/>
        <a:lstStyle/>
        <a:p>
          <a:endParaRPr lang="en-US"/>
        </a:p>
      </dgm:t>
    </dgm:pt>
    <dgm:pt modelId="{F725B485-ABDE-4DAE-8EB8-93D50FE2EAF4}">
      <dgm:prSet/>
      <dgm:spPr/>
      <dgm:t>
        <a:bodyPr/>
        <a:lstStyle/>
        <a:p>
          <a:r>
            <a:rPr lang="en-GB" dirty="0"/>
            <a:t>Currently has 4,752 stores (Tesco, 2022)</a:t>
          </a:r>
          <a:endParaRPr lang="en-US" dirty="0"/>
        </a:p>
      </dgm:t>
    </dgm:pt>
    <dgm:pt modelId="{321B9BFE-5F9E-47DB-BB27-193AA6DD13D2}" type="parTrans" cxnId="{1D00AC9E-D32B-43FB-9140-E7F121149C29}">
      <dgm:prSet/>
      <dgm:spPr/>
      <dgm:t>
        <a:bodyPr/>
        <a:lstStyle/>
        <a:p>
          <a:endParaRPr lang="en-US"/>
        </a:p>
      </dgm:t>
    </dgm:pt>
    <dgm:pt modelId="{6055AC23-60B8-4490-B10C-75C96B9F304A}" type="sibTrans" cxnId="{1D00AC9E-D32B-43FB-9140-E7F121149C29}">
      <dgm:prSet/>
      <dgm:spPr/>
      <dgm:t>
        <a:bodyPr/>
        <a:lstStyle/>
        <a:p>
          <a:endParaRPr lang="en-US"/>
        </a:p>
      </dgm:t>
    </dgm:pt>
    <dgm:pt modelId="{E7B86CAB-6BD7-4B99-934E-AF44ED4F3C45}">
      <dgm:prSet/>
      <dgm:spPr/>
      <dgm:t>
        <a:bodyPr/>
        <a:lstStyle/>
        <a:p>
          <a:r>
            <a:rPr lang="en-GB"/>
            <a:t>Has stores in UK, Ireland, Czech Republic, Slovakia and Hungary (Tesco, 2022)</a:t>
          </a:r>
          <a:endParaRPr lang="en-US"/>
        </a:p>
      </dgm:t>
    </dgm:pt>
    <dgm:pt modelId="{3434B1A5-00A5-4742-B812-ABD83FEF18CD}" type="parTrans" cxnId="{86EB1FED-5837-451F-BE48-139313CEB48C}">
      <dgm:prSet/>
      <dgm:spPr/>
      <dgm:t>
        <a:bodyPr/>
        <a:lstStyle/>
        <a:p>
          <a:endParaRPr lang="en-US"/>
        </a:p>
      </dgm:t>
    </dgm:pt>
    <dgm:pt modelId="{A20F2A1D-AC68-4D39-B06A-7862B20FE937}" type="sibTrans" cxnId="{86EB1FED-5837-451F-BE48-139313CEB48C}">
      <dgm:prSet/>
      <dgm:spPr/>
      <dgm:t>
        <a:bodyPr/>
        <a:lstStyle/>
        <a:p>
          <a:endParaRPr lang="en-US"/>
        </a:p>
      </dgm:t>
    </dgm:pt>
    <dgm:pt modelId="{D2C134B8-D2C7-44E8-BEA1-87DB2109CE47}">
      <dgm:prSet/>
      <dgm:spPr/>
      <dgm:t>
        <a:bodyPr/>
        <a:lstStyle/>
        <a:p>
          <a:r>
            <a:rPr lang="en-GB"/>
            <a:t>Has largest market share in UK of 26% (Fatricia, 2016)</a:t>
          </a:r>
          <a:endParaRPr lang="en-US"/>
        </a:p>
      </dgm:t>
    </dgm:pt>
    <dgm:pt modelId="{8A178E3F-A9F3-4A53-9376-3AE0EEAF458C}" type="parTrans" cxnId="{612A9A30-3BCF-462F-A0C8-68E58307A388}">
      <dgm:prSet/>
      <dgm:spPr/>
      <dgm:t>
        <a:bodyPr/>
        <a:lstStyle/>
        <a:p>
          <a:endParaRPr lang="en-US"/>
        </a:p>
      </dgm:t>
    </dgm:pt>
    <dgm:pt modelId="{29AA042B-DFE6-4226-833A-DD33F48656A7}" type="sibTrans" cxnId="{612A9A30-3BCF-462F-A0C8-68E58307A388}">
      <dgm:prSet/>
      <dgm:spPr/>
      <dgm:t>
        <a:bodyPr/>
        <a:lstStyle/>
        <a:p>
          <a:endParaRPr lang="en-US"/>
        </a:p>
      </dgm:t>
    </dgm:pt>
    <dgm:pt modelId="{F7D8C963-4441-A042-AC4D-13CA6ED157EA}" type="pres">
      <dgm:prSet presAssocID="{5E070AF3-8E13-4618-81AB-9C8EFE88C57C}" presName="vert0" presStyleCnt="0">
        <dgm:presLayoutVars>
          <dgm:dir/>
          <dgm:animOne val="branch"/>
          <dgm:animLvl val="lvl"/>
        </dgm:presLayoutVars>
      </dgm:prSet>
      <dgm:spPr/>
    </dgm:pt>
    <dgm:pt modelId="{D33FA398-8CF0-8544-819E-776C3CEE2380}" type="pres">
      <dgm:prSet presAssocID="{FCC5E342-CE67-4ACA-9625-7379A6291079}" presName="thickLine" presStyleLbl="alignNode1" presStyleIdx="0" presStyleCnt="4"/>
      <dgm:spPr/>
    </dgm:pt>
    <dgm:pt modelId="{3D0FB4D2-D43E-3348-8447-5F8707821CE1}" type="pres">
      <dgm:prSet presAssocID="{FCC5E342-CE67-4ACA-9625-7379A6291079}" presName="horz1" presStyleCnt="0"/>
      <dgm:spPr/>
    </dgm:pt>
    <dgm:pt modelId="{03D4AF05-31BA-874B-A862-42C4DEBE14E7}" type="pres">
      <dgm:prSet presAssocID="{FCC5E342-CE67-4ACA-9625-7379A6291079}" presName="tx1" presStyleLbl="revTx" presStyleIdx="0" presStyleCnt="4"/>
      <dgm:spPr/>
    </dgm:pt>
    <dgm:pt modelId="{1602C5CE-3BE4-4B49-9D82-61C538301B9A}" type="pres">
      <dgm:prSet presAssocID="{FCC5E342-CE67-4ACA-9625-7379A6291079}" presName="vert1" presStyleCnt="0"/>
      <dgm:spPr/>
    </dgm:pt>
    <dgm:pt modelId="{C7E4A8BD-066E-AC4C-9E5E-BB245E244F64}" type="pres">
      <dgm:prSet presAssocID="{F725B485-ABDE-4DAE-8EB8-93D50FE2EAF4}" presName="thickLine" presStyleLbl="alignNode1" presStyleIdx="1" presStyleCnt="4"/>
      <dgm:spPr/>
    </dgm:pt>
    <dgm:pt modelId="{649492D8-4782-C546-B89A-1E5F49521C11}" type="pres">
      <dgm:prSet presAssocID="{F725B485-ABDE-4DAE-8EB8-93D50FE2EAF4}" presName="horz1" presStyleCnt="0"/>
      <dgm:spPr/>
    </dgm:pt>
    <dgm:pt modelId="{907E6844-73C0-4C4B-B4B3-F1A11261C0F3}" type="pres">
      <dgm:prSet presAssocID="{F725B485-ABDE-4DAE-8EB8-93D50FE2EAF4}" presName="tx1" presStyleLbl="revTx" presStyleIdx="1" presStyleCnt="4"/>
      <dgm:spPr/>
    </dgm:pt>
    <dgm:pt modelId="{B5B95195-21FA-6044-933E-B33FC7A772C8}" type="pres">
      <dgm:prSet presAssocID="{F725B485-ABDE-4DAE-8EB8-93D50FE2EAF4}" presName="vert1" presStyleCnt="0"/>
      <dgm:spPr/>
    </dgm:pt>
    <dgm:pt modelId="{2AEF7FA5-5E9E-1D48-AF3D-D4797BA04EED}" type="pres">
      <dgm:prSet presAssocID="{E7B86CAB-6BD7-4B99-934E-AF44ED4F3C45}" presName="thickLine" presStyleLbl="alignNode1" presStyleIdx="2" presStyleCnt="4"/>
      <dgm:spPr/>
    </dgm:pt>
    <dgm:pt modelId="{DB39E485-E464-AA41-8C6C-531047C525E7}" type="pres">
      <dgm:prSet presAssocID="{E7B86CAB-6BD7-4B99-934E-AF44ED4F3C45}" presName="horz1" presStyleCnt="0"/>
      <dgm:spPr/>
    </dgm:pt>
    <dgm:pt modelId="{84CB0F12-FB39-2545-853F-5100FD2E6559}" type="pres">
      <dgm:prSet presAssocID="{E7B86CAB-6BD7-4B99-934E-AF44ED4F3C45}" presName="tx1" presStyleLbl="revTx" presStyleIdx="2" presStyleCnt="4"/>
      <dgm:spPr/>
    </dgm:pt>
    <dgm:pt modelId="{2196BD2B-0CB8-BE42-AC39-0D983EE7C004}" type="pres">
      <dgm:prSet presAssocID="{E7B86CAB-6BD7-4B99-934E-AF44ED4F3C45}" presName="vert1" presStyleCnt="0"/>
      <dgm:spPr/>
    </dgm:pt>
    <dgm:pt modelId="{7C5E205C-0D76-B742-BD56-F5F99F60E10F}" type="pres">
      <dgm:prSet presAssocID="{D2C134B8-D2C7-44E8-BEA1-87DB2109CE47}" presName="thickLine" presStyleLbl="alignNode1" presStyleIdx="3" presStyleCnt="4"/>
      <dgm:spPr/>
    </dgm:pt>
    <dgm:pt modelId="{F2F81276-D9FD-3341-9970-414ADF6400ED}" type="pres">
      <dgm:prSet presAssocID="{D2C134B8-D2C7-44E8-BEA1-87DB2109CE47}" presName="horz1" presStyleCnt="0"/>
      <dgm:spPr/>
    </dgm:pt>
    <dgm:pt modelId="{268937F0-266B-7040-B62C-AEE47B8FFE17}" type="pres">
      <dgm:prSet presAssocID="{D2C134B8-D2C7-44E8-BEA1-87DB2109CE47}" presName="tx1" presStyleLbl="revTx" presStyleIdx="3" presStyleCnt="4"/>
      <dgm:spPr/>
    </dgm:pt>
    <dgm:pt modelId="{1B3E3FBC-DC22-2D4C-BCA0-552F39053BA5}" type="pres">
      <dgm:prSet presAssocID="{D2C134B8-D2C7-44E8-BEA1-87DB2109CE47}" presName="vert1" presStyleCnt="0"/>
      <dgm:spPr/>
    </dgm:pt>
  </dgm:ptLst>
  <dgm:cxnLst>
    <dgm:cxn modelId="{28BC6717-D98E-B446-A1B3-515DE677FA1C}" type="presOf" srcId="{FCC5E342-CE67-4ACA-9625-7379A6291079}" destId="{03D4AF05-31BA-874B-A862-42C4DEBE14E7}" srcOrd="0" destOrd="0" presId="urn:microsoft.com/office/officeart/2008/layout/LinedList"/>
    <dgm:cxn modelId="{DA514521-5A67-0144-9F63-3510BDE93729}" type="presOf" srcId="{E7B86CAB-6BD7-4B99-934E-AF44ED4F3C45}" destId="{84CB0F12-FB39-2545-853F-5100FD2E6559}" srcOrd="0" destOrd="0" presId="urn:microsoft.com/office/officeart/2008/layout/LinedList"/>
    <dgm:cxn modelId="{612A9A30-3BCF-462F-A0C8-68E58307A388}" srcId="{5E070AF3-8E13-4618-81AB-9C8EFE88C57C}" destId="{D2C134B8-D2C7-44E8-BEA1-87DB2109CE47}" srcOrd="3" destOrd="0" parTransId="{8A178E3F-A9F3-4A53-9376-3AE0EEAF458C}" sibTransId="{29AA042B-DFE6-4226-833A-DD33F48656A7}"/>
    <dgm:cxn modelId="{DF715A7F-B53A-F541-91A6-CAD12D7FBF1B}" type="presOf" srcId="{5E070AF3-8E13-4618-81AB-9C8EFE88C57C}" destId="{F7D8C963-4441-A042-AC4D-13CA6ED157EA}" srcOrd="0" destOrd="0" presId="urn:microsoft.com/office/officeart/2008/layout/LinedList"/>
    <dgm:cxn modelId="{00442287-94CD-3544-8256-F6157C5BF2BF}" type="presOf" srcId="{D2C134B8-D2C7-44E8-BEA1-87DB2109CE47}" destId="{268937F0-266B-7040-B62C-AEE47B8FFE17}" srcOrd="0" destOrd="0" presId="urn:microsoft.com/office/officeart/2008/layout/LinedList"/>
    <dgm:cxn modelId="{1D00AC9E-D32B-43FB-9140-E7F121149C29}" srcId="{5E070AF3-8E13-4618-81AB-9C8EFE88C57C}" destId="{F725B485-ABDE-4DAE-8EB8-93D50FE2EAF4}" srcOrd="1" destOrd="0" parTransId="{321B9BFE-5F9E-47DB-BB27-193AA6DD13D2}" sibTransId="{6055AC23-60B8-4490-B10C-75C96B9F304A}"/>
    <dgm:cxn modelId="{03F11BA0-CF8B-49D7-9A98-3965E85A8E33}" srcId="{5E070AF3-8E13-4618-81AB-9C8EFE88C57C}" destId="{FCC5E342-CE67-4ACA-9625-7379A6291079}" srcOrd="0" destOrd="0" parTransId="{F3F6332F-B444-4BA6-8D91-53F06FCC375F}" sibTransId="{80776580-3D00-412D-A314-22798BC1B8EA}"/>
    <dgm:cxn modelId="{66DC72C6-85FB-4046-A837-0828EA54C2B7}" type="presOf" srcId="{F725B485-ABDE-4DAE-8EB8-93D50FE2EAF4}" destId="{907E6844-73C0-4C4B-B4B3-F1A11261C0F3}" srcOrd="0" destOrd="0" presId="urn:microsoft.com/office/officeart/2008/layout/LinedList"/>
    <dgm:cxn modelId="{86EB1FED-5837-451F-BE48-139313CEB48C}" srcId="{5E070AF3-8E13-4618-81AB-9C8EFE88C57C}" destId="{E7B86CAB-6BD7-4B99-934E-AF44ED4F3C45}" srcOrd="2" destOrd="0" parTransId="{3434B1A5-00A5-4742-B812-ABD83FEF18CD}" sibTransId="{A20F2A1D-AC68-4D39-B06A-7862B20FE937}"/>
    <dgm:cxn modelId="{2611CFF7-0D8A-044B-896D-B9D234D0C4DF}" type="presParOf" srcId="{F7D8C963-4441-A042-AC4D-13CA6ED157EA}" destId="{D33FA398-8CF0-8544-819E-776C3CEE2380}" srcOrd="0" destOrd="0" presId="urn:microsoft.com/office/officeart/2008/layout/LinedList"/>
    <dgm:cxn modelId="{0A65B6D1-BAC5-2446-AABE-C9A856D29837}" type="presParOf" srcId="{F7D8C963-4441-A042-AC4D-13CA6ED157EA}" destId="{3D0FB4D2-D43E-3348-8447-5F8707821CE1}" srcOrd="1" destOrd="0" presId="urn:microsoft.com/office/officeart/2008/layout/LinedList"/>
    <dgm:cxn modelId="{18B44EF1-D04D-9244-AF49-E2B0BA1DE0A3}" type="presParOf" srcId="{3D0FB4D2-D43E-3348-8447-5F8707821CE1}" destId="{03D4AF05-31BA-874B-A862-42C4DEBE14E7}" srcOrd="0" destOrd="0" presId="urn:microsoft.com/office/officeart/2008/layout/LinedList"/>
    <dgm:cxn modelId="{95CBBD7F-FE61-3546-846F-11DFD1CFC0DA}" type="presParOf" srcId="{3D0FB4D2-D43E-3348-8447-5F8707821CE1}" destId="{1602C5CE-3BE4-4B49-9D82-61C538301B9A}" srcOrd="1" destOrd="0" presId="urn:microsoft.com/office/officeart/2008/layout/LinedList"/>
    <dgm:cxn modelId="{981CC215-DBE8-1044-9B69-7B3B673E3338}" type="presParOf" srcId="{F7D8C963-4441-A042-AC4D-13CA6ED157EA}" destId="{C7E4A8BD-066E-AC4C-9E5E-BB245E244F64}" srcOrd="2" destOrd="0" presId="urn:microsoft.com/office/officeart/2008/layout/LinedList"/>
    <dgm:cxn modelId="{83E6031A-7252-9D4E-852A-975713B5D796}" type="presParOf" srcId="{F7D8C963-4441-A042-AC4D-13CA6ED157EA}" destId="{649492D8-4782-C546-B89A-1E5F49521C11}" srcOrd="3" destOrd="0" presId="urn:microsoft.com/office/officeart/2008/layout/LinedList"/>
    <dgm:cxn modelId="{421C255A-227D-6D44-A05C-1DB721112712}" type="presParOf" srcId="{649492D8-4782-C546-B89A-1E5F49521C11}" destId="{907E6844-73C0-4C4B-B4B3-F1A11261C0F3}" srcOrd="0" destOrd="0" presId="urn:microsoft.com/office/officeart/2008/layout/LinedList"/>
    <dgm:cxn modelId="{1BEB5A53-85D2-0841-AC95-2773188DF430}" type="presParOf" srcId="{649492D8-4782-C546-B89A-1E5F49521C11}" destId="{B5B95195-21FA-6044-933E-B33FC7A772C8}" srcOrd="1" destOrd="0" presId="urn:microsoft.com/office/officeart/2008/layout/LinedList"/>
    <dgm:cxn modelId="{D6A36636-1DC4-EC4D-81FE-139F1E8C875D}" type="presParOf" srcId="{F7D8C963-4441-A042-AC4D-13CA6ED157EA}" destId="{2AEF7FA5-5E9E-1D48-AF3D-D4797BA04EED}" srcOrd="4" destOrd="0" presId="urn:microsoft.com/office/officeart/2008/layout/LinedList"/>
    <dgm:cxn modelId="{4FE61010-94A7-764F-9342-BA2A22756A65}" type="presParOf" srcId="{F7D8C963-4441-A042-AC4D-13CA6ED157EA}" destId="{DB39E485-E464-AA41-8C6C-531047C525E7}" srcOrd="5" destOrd="0" presId="urn:microsoft.com/office/officeart/2008/layout/LinedList"/>
    <dgm:cxn modelId="{1F67B5F8-D6E0-7647-BE43-B3A9276B44CA}" type="presParOf" srcId="{DB39E485-E464-AA41-8C6C-531047C525E7}" destId="{84CB0F12-FB39-2545-853F-5100FD2E6559}" srcOrd="0" destOrd="0" presId="urn:microsoft.com/office/officeart/2008/layout/LinedList"/>
    <dgm:cxn modelId="{8B2FD7D0-3967-A947-97A0-8815CCC7F02F}" type="presParOf" srcId="{DB39E485-E464-AA41-8C6C-531047C525E7}" destId="{2196BD2B-0CB8-BE42-AC39-0D983EE7C004}" srcOrd="1" destOrd="0" presId="urn:microsoft.com/office/officeart/2008/layout/LinedList"/>
    <dgm:cxn modelId="{739D8D09-3F70-6B46-B03E-666349CFBBC6}" type="presParOf" srcId="{F7D8C963-4441-A042-AC4D-13CA6ED157EA}" destId="{7C5E205C-0D76-B742-BD56-F5F99F60E10F}" srcOrd="6" destOrd="0" presId="urn:microsoft.com/office/officeart/2008/layout/LinedList"/>
    <dgm:cxn modelId="{E992CD0B-A697-2443-A1C9-C7C22A5ED9BD}" type="presParOf" srcId="{F7D8C963-4441-A042-AC4D-13CA6ED157EA}" destId="{F2F81276-D9FD-3341-9970-414ADF6400ED}" srcOrd="7" destOrd="0" presId="urn:microsoft.com/office/officeart/2008/layout/LinedList"/>
    <dgm:cxn modelId="{2AC340C2-C242-E849-962C-791D269FE0D5}" type="presParOf" srcId="{F2F81276-D9FD-3341-9970-414ADF6400ED}" destId="{268937F0-266B-7040-B62C-AEE47B8FFE17}" srcOrd="0" destOrd="0" presId="urn:microsoft.com/office/officeart/2008/layout/LinedList"/>
    <dgm:cxn modelId="{493392DE-4CF9-814D-8950-B702E8EF541E}" type="presParOf" srcId="{F2F81276-D9FD-3341-9970-414ADF6400ED}" destId="{1B3E3FBC-DC22-2D4C-BCA0-552F39053BA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48CBB0-3BDC-48E7-88D3-B0D3D8FAEC3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5667C80-B6D1-4F45-9629-498D6ACBF899}">
      <dgm:prSet/>
      <dgm:spPr/>
      <dgm:t>
        <a:bodyPr/>
        <a:lstStyle/>
        <a:p>
          <a:r>
            <a:rPr lang="en-GB"/>
            <a:t>Strengths – UK market share of 26% (Fatricia, 2016)</a:t>
          </a:r>
          <a:endParaRPr lang="en-US"/>
        </a:p>
      </dgm:t>
    </dgm:pt>
    <dgm:pt modelId="{9A95E002-506A-4F08-8E9F-8F62EF3AF9FA}" type="parTrans" cxnId="{B25D5BC7-1D6F-4E91-B798-A86FDB9BE1CE}">
      <dgm:prSet/>
      <dgm:spPr/>
      <dgm:t>
        <a:bodyPr/>
        <a:lstStyle/>
        <a:p>
          <a:endParaRPr lang="en-US"/>
        </a:p>
      </dgm:t>
    </dgm:pt>
    <dgm:pt modelId="{7E6FC0B6-095C-492C-803A-DCDCF4FD2F3A}" type="sibTrans" cxnId="{B25D5BC7-1D6F-4E91-B798-A86FDB9BE1CE}">
      <dgm:prSet/>
      <dgm:spPr/>
      <dgm:t>
        <a:bodyPr/>
        <a:lstStyle/>
        <a:p>
          <a:endParaRPr lang="en-US"/>
        </a:p>
      </dgm:t>
    </dgm:pt>
    <dgm:pt modelId="{A2A3DA27-4C07-4088-98FA-DCBB49C3F0F7}">
      <dgm:prSet/>
      <dgm:spPr/>
      <dgm:t>
        <a:bodyPr/>
        <a:lstStyle/>
        <a:p>
          <a:r>
            <a:rPr lang="en-GB"/>
            <a:t>Weaknesses – Product recalls and food poisoning (Toufexi, 2021)</a:t>
          </a:r>
          <a:endParaRPr lang="en-US"/>
        </a:p>
      </dgm:t>
    </dgm:pt>
    <dgm:pt modelId="{683DEB90-41DF-4FF2-A4E1-27028A706ECB}" type="parTrans" cxnId="{DBE2732E-832F-4B90-8BB6-1CAF7E3D3F4E}">
      <dgm:prSet/>
      <dgm:spPr/>
      <dgm:t>
        <a:bodyPr/>
        <a:lstStyle/>
        <a:p>
          <a:endParaRPr lang="en-US"/>
        </a:p>
      </dgm:t>
    </dgm:pt>
    <dgm:pt modelId="{4773C6E5-B369-459A-ABB0-19239573138D}" type="sibTrans" cxnId="{DBE2732E-832F-4B90-8BB6-1CAF7E3D3F4E}">
      <dgm:prSet/>
      <dgm:spPr/>
      <dgm:t>
        <a:bodyPr/>
        <a:lstStyle/>
        <a:p>
          <a:endParaRPr lang="en-US"/>
        </a:p>
      </dgm:t>
    </dgm:pt>
    <dgm:pt modelId="{B56F89BC-6377-44D3-BC55-6BB30CDF8586}">
      <dgm:prSet/>
      <dgm:spPr/>
      <dgm:t>
        <a:bodyPr/>
        <a:lstStyle/>
        <a:p>
          <a:r>
            <a:rPr lang="en-GB"/>
            <a:t>Opportunities – Expansion of Whoosh deliveries (Tesco, 2022)</a:t>
          </a:r>
          <a:endParaRPr lang="en-US"/>
        </a:p>
      </dgm:t>
    </dgm:pt>
    <dgm:pt modelId="{684848AF-1E17-4D38-8400-D1AAFA58FBC4}" type="parTrans" cxnId="{F782AD55-737A-470B-8103-387624E24987}">
      <dgm:prSet/>
      <dgm:spPr/>
      <dgm:t>
        <a:bodyPr/>
        <a:lstStyle/>
        <a:p>
          <a:endParaRPr lang="en-US"/>
        </a:p>
      </dgm:t>
    </dgm:pt>
    <dgm:pt modelId="{97C76E1F-85B4-4066-BCBC-9D3160A576F5}" type="sibTrans" cxnId="{F782AD55-737A-470B-8103-387624E24987}">
      <dgm:prSet/>
      <dgm:spPr/>
      <dgm:t>
        <a:bodyPr/>
        <a:lstStyle/>
        <a:p>
          <a:endParaRPr lang="en-US"/>
        </a:p>
      </dgm:t>
    </dgm:pt>
    <dgm:pt modelId="{8B35747D-841B-4512-9672-D91163D1268B}">
      <dgm:prSet/>
      <dgm:spPr/>
      <dgm:t>
        <a:bodyPr/>
        <a:lstStyle/>
        <a:p>
          <a:r>
            <a:rPr lang="en-GB" dirty="0"/>
            <a:t>Threats – Current rate of inflation at 10.1% (Francis-Devine </a:t>
          </a:r>
          <a:r>
            <a:rPr lang="en-GB" i="1" dirty="0"/>
            <a:t>et al.,</a:t>
          </a:r>
          <a:r>
            <a:rPr lang="en-GB" dirty="0"/>
            <a:t> 2022)</a:t>
          </a:r>
          <a:endParaRPr lang="en-US" dirty="0"/>
        </a:p>
      </dgm:t>
    </dgm:pt>
    <dgm:pt modelId="{05E36CC3-F35E-46F0-9895-3027F0C5B637}" type="parTrans" cxnId="{65397275-0D90-43D6-B13A-CE8DCB15344C}">
      <dgm:prSet/>
      <dgm:spPr/>
      <dgm:t>
        <a:bodyPr/>
        <a:lstStyle/>
        <a:p>
          <a:endParaRPr lang="en-US"/>
        </a:p>
      </dgm:t>
    </dgm:pt>
    <dgm:pt modelId="{19A754D1-8B65-4DB8-8926-E44761516B9D}" type="sibTrans" cxnId="{65397275-0D90-43D6-B13A-CE8DCB15344C}">
      <dgm:prSet/>
      <dgm:spPr/>
      <dgm:t>
        <a:bodyPr/>
        <a:lstStyle/>
        <a:p>
          <a:endParaRPr lang="en-US"/>
        </a:p>
      </dgm:t>
    </dgm:pt>
    <dgm:pt modelId="{9C024375-6D3F-6848-BE67-42A38427486E}" type="pres">
      <dgm:prSet presAssocID="{AA48CBB0-3BDC-48E7-88D3-B0D3D8FAEC3B}" presName="vert0" presStyleCnt="0">
        <dgm:presLayoutVars>
          <dgm:dir/>
          <dgm:animOne val="branch"/>
          <dgm:animLvl val="lvl"/>
        </dgm:presLayoutVars>
      </dgm:prSet>
      <dgm:spPr/>
    </dgm:pt>
    <dgm:pt modelId="{70EA6514-2F88-B547-A635-B115850B3B54}" type="pres">
      <dgm:prSet presAssocID="{35667C80-B6D1-4F45-9629-498D6ACBF899}" presName="thickLine" presStyleLbl="alignNode1" presStyleIdx="0" presStyleCnt="4"/>
      <dgm:spPr/>
    </dgm:pt>
    <dgm:pt modelId="{F9056EFD-1AD7-0946-841B-3838D413F0C9}" type="pres">
      <dgm:prSet presAssocID="{35667C80-B6D1-4F45-9629-498D6ACBF899}" presName="horz1" presStyleCnt="0"/>
      <dgm:spPr/>
    </dgm:pt>
    <dgm:pt modelId="{D3887BBC-6FE8-3844-B5AE-2C3C54F7DA9F}" type="pres">
      <dgm:prSet presAssocID="{35667C80-B6D1-4F45-9629-498D6ACBF899}" presName="tx1" presStyleLbl="revTx" presStyleIdx="0" presStyleCnt="4"/>
      <dgm:spPr/>
    </dgm:pt>
    <dgm:pt modelId="{AAC9DA80-6BAD-2148-A4CD-255C38191318}" type="pres">
      <dgm:prSet presAssocID="{35667C80-B6D1-4F45-9629-498D6ACBF899}" presName="vert1" presStyleCnt="0"/>
      <dgm:spPr/>
    </dgm:pt>
    <dgm:pt modelId="{5C8E3C67-CBAC-FD4E-8376-D1EB4A3E3B7A}" type="pres">
      <dgm:prSet presAssocID="{A2A3DA27-4C07-4088-98FA-DCBB49C3F0F7}" presName="thickLine" presStyleLbl="alignNode1" presStyleIdx="1" presStyleCnt="4"/>
      <dgm:spPr/>
    </dgm:pt>
    <dgm:pt modelId="{BB22CE02-7702-C048-B472-8F695EB3F652}" type="pres">
      <dgm:prSet presAssocID="{A2A3DA27-4C07-4088-98FA-DCBB49C3F0F7}" presName="horz1" presStyleCnt="0"/>
      <dgm:spPr/>
    </dgm:pt>
    <dgm:pt modelId="{8E0417DC-BD2D-C341-BB4A-F045E23EFCEA}" type="pres">
      <dgm:prSet presAssocID="{A2A3DA27-4C07-4088-98FA-DCBB49C3F0F7}" presName="tx1" presStyleLbl="revTx" presStyleIdx="1" presStyleCnt="4"/>
      <dgm:spPr/>
    </dgm:pt>
    <dgm:pt modelId="{E02AA8C6-1DCD-3243-BC5B-2CF90529A7D9}" type="pres">
      <dgm:prSet presAssocID="{A2A3DA27-4C07-4088-98FA-DCBB49C3F0F7}" presName="vert1" presStyleCnt="0"/>
      <dgm:spPr/>
    </dgm:pt>
    <dgm:pt modelId="{3E4DD3AF-E6E4-5A47-A640-9B6E9A9521A7}" type="pres">
      <dgm:prSet presAssocID="{B56F89BC-6377-44D3-BC55-6BB30CDF8586}" presName="thickLine" presStyleLbl="alignNode1" presStyleIdx="2" presStyleCnt="4"/>
      <dgm:spPr/>
    </dgm:pt>
    <dgm:pt modelId="{F150C3FE-7EF7-A34B-8353-C8C54473FBC5}" type="pres">
      <dgm:prSet presAssocID="{B56F89BC-6377-44D3-BC55-6BB30CDF8586}" presName="horz1" presStyleCnt="0"/>
      <dgm:spPr/>
    </dgm:pt>
    <dgm:pt modelId="{0B6DCA8F-EF87-9347-B13C-BC0EF89DAA91}" type="pres">
      <dgm:prSet presAssocID="{B56F89BC-6377-44D3-BC55-6BB30CDF8586}" presName="tx1" presStyleLbl="revTx" presStyleIdx="2" presStyleCnt="4"/>
      <dgm:spPr/>
    </dgm:pt>
    <dgm:pt modelId="{E3354188-86C8-1747-854A-21A7F8212058}" type="pres">
      <dgm:prSet presAssocID="{B56F89BC-6377-44D3-BC55-6BB30CDF8586}" presName="vert1" presStyleCnt="0"/>
      <dgm:spPr/>
    </dgm:pt>
    <dgm:pt modelId="{5135F01D-58F0-4340-8994-19C28C495567}" type="pres">
      <dgm:prSet presAssocID="{8B35747D-841B-4512-9672-D91163D1268B}" presName="thickLine" presStyleLbl="alignNode1" presStyleIdx="3" presStyleCnt="4"/>
      <dgm:spPr/>
    </dgm:pt>
    <dgm:pt modelId="{D586AA6F-D5AB-DB45-87E3-B6C545940C65}" type="pres">
      <dgm:prSet presAssocID="{8B35747D-841B-4512-9672-D91163D1268B}" presName="horz1" presStyleCnt="0"/>
      <dgm:spPr/>
    </dgm:pt>
    <dgm:pt modelId="{9B7FDE6D-9258-1841-B805-048A4A997E75}" type="pres">
      <dgm:prSet presAssocID="{8B35747D-841B-4512-9672-D91163D1268B}" presName="tx1" presStyleLbl="revTx" presStyleIdx="3" presStyleCnt="4"/>
      <dgm:spPr/>
    </dgm:pt>
    <dgm:pt modelId="{3C8E2CE0-6D0B-CC4E-9532-F92F20DD0CE5}" type="pres">
      <dgm:prSet presAssocID="{8B35747D-841B-4512-9672-D91163D1268B}" presName="vert1" presStyleCnt="0"/>
      <dgm:spPr/>
    </dgm:pt>
  </dgm:ptLst>
  <dgm:cxnLst>
    <dgm:cxn modelId="{5AD7FF0D-72EE-624F-942F-6A502062C8F9}" type="presOf" srcId="{35667C80-B6D1-4F45-9629-498D6ACBF899}" destId="{D3887BBC-6FE8-3844-B5AE-2C3C54F7DA9F}" srcOrd="0" destOrd="0" presId="urn:microsoft.com/office/officeart/2008/layout/LinedList"/>
    <dgm:cxn modelId="{DBE2732E-832F-4B90-8BB6-1CAF7E3D3F4E}" srcId="{AA48CBB0-3BDC-48E7-88D3-B0D3D8FAEC3B}" destId="{A2A3DA27-4C07-4088-98FA-DCBB49C3F0F7}" srcOrd="1" destOrd="0" parTransId="{683DEB90-41DF-4FF2-A4E1-27028A706ECB}" sibTransId="{4773C6E5-B369-459A-ABB0-19239573138D}"/>
    <dgm:cxn modelId="{3722B14C-6FF7-274B-B681-7CEBCD2D1EBE}" type="presOf" srcId="{AA48CBB0-3BDC-48E7-88D3-B0D3D8FAEC3B}" destId="{9C024375-6D3F-6848-BE67-42A38427486E}" srcOrd="0" destOrd="0" presId="urn:microsoft.com/office/officeart/2008/layout/LinedList"/>
    <dgm:cxn modelId="{F782AD55-737A-470B-8103-387624E24987}" srcId="{AA48CBB0-3BDC-48E7-88D3-B0D3D8FAEC3B}" destId="{B56F89BC-6377-44D3-BC55-6BB30CDF8586}" srcOrd="2" destOrd="0" parTransId="{684848AF-1E17-4D38-8400-D1AAFA58FBC4}" sibTransId="{97C76E1F-85B4-4066-BCBC-9D3160A576F5}"/>
    <dgm:cxn modelId="{65397275-0D90-43D6-B13A-CE8DCB15344C}" srcId="{AA48CBB0-3BDC-48E7-88D3-B0D3D8FAEC3B}" destId="{8B35747D-841B-4512-9672-D91163D1268B}" srcOrd="3" destOrd="0" parTransId="{05E36CC3-F35E-46F0-9895-3027F0C5B637}" sibTransId="{19A754D1-8B65-4DB8-8926-E44761516B9D}"/>
    <dgm:cxn modelId="{B25D5BC7-1D6F-4E91-B798-A86FDB9BE1CE}" srcId="{AA48CBB0-3BDC-48E7-88D3-B0D3D8FAEC3B}" destId="{35667C80-B6D1-4F45-9629-498D6ACBF899}" srcOrd="0" destOrd="0" parTransId="{9A95E002-506A-4F08-8E9F-8F62EF3AF9FA}" sibTransId="{7E6FC0B6-095C-492C-803A-DCDCF4FD2F3A}"/>
    <dgm:cxn modelId="{C5F3AFCB-36EA-9A44-B681-929CCD70AE64}" type="presOf" srcId="{B56F89BC-6377-44D3-BC55-6BB30CDF8586}" destId="{0B6DCA8F-EF87-9347-B13C-BC0EF89DAA91}" srcOrd="0" destOrd="0" presId="urn:microsoft.com/office/officeart/2008/layout/LinedList"/>
    <dgm:cxn modelId="{9BB032CC-7A1B-414E-BD17-6B0D5AA70554}" type="presOf" srcId="{A2A3DA27-4C07-4088-98FA-DCBB49C3F0F7}" destId="{8E0417DC-BD2D-C341-BB4A-F045E23EFCEA}" srcOrd="0" destOrd="0" presId="urn:microsoft.com/office/officeart/2008/layout/LinedList"/>
    <dgm:cxn modelId="{7D5898DB-512D-B04B-B1DF-BD34D4E41133}" type="presOf" srcId="{8B35747D-841B-4512-9672-D91163D1268B}" destId="{9B7FDE6D-9258-1841-B805-048A4A997E75}" srcOrd="0" destOrd="0" presId="urn:microsoft.com/office/officeart/2008/layout/LinedList"/>
    <dgm:cxn modelId="{E5B32336-EDC4-1041-BC2C-632F5A7CFD09}" type="presParOf" srcId="{9C024375-6D3F-6848-BE67-42A38427486E}" destId="{70EA6514-2F88-B547-A635-B115850B3B54}" srcOrd="0" destOrd="0" presId="urn:microsoft.com/office/officeart/2008/layout/LinedList"/>
    <dgm:cxn modelId="{BB97D5E6-5D93-4A4C-96F3-14B890E82B13}" type="presParOf" srcId="{9C024375-6D3F-6848-BE67-42A38427486E}" destId="{F9056EFD-1AD7-0946-841B-3838D413F0C9}" srcOrd="1" destOrd="0" presId="urn:microsoft.com/office/officeart/2008/layout/LinedList"/>
    <dgm:cxn modelId="{A621C9DC-20E8-C44E-A962-9EAB100361D2}" type="presParOf" srcId="{F9056EFD-1AD7-0946-841B-3838D413F0C9}" destId="{D3887BBC-6FE8-3844-B5AE-2C3C54F7DA9F}" srcOrd="0" destOrd="0" presId="urn:microsoft.com/office/officeart/2008/layout/LinedList"/>
    <dgm:cxn modelId="{440D204C-BA16-9942-A2F8-0B5A3870593F}" type="presParOf" srcId="{F9056EFD-1AD7-0946-841B-3838D413F0C9}" destId="{AAC9DA80-6BAD-2148-A4CD-255C38191318}" srcOrd="1" destOrd="0" presId="urn:microsoft.com/office/officeart/2008/layout/LinedList"/>
    <dgm:cxn modelId="{F43665EE-B0E6-4643-BDCD-7BAABE8A35BF}" type="presParOf" srcId="{9C024375-6D3F-6848-BE67-42A38427486E}" destId="{5C8E3C67-CBAC-FD4E-8376-D1EB4A3E3B7A}" srcOrd="2" destOrd="0" presId="urn:microsoft.com/office/officeart/2008/layout/LinedList"/>
    <dgm:cxn modelId="{8D0FE2BA-E3DC-5244-8937-0E2178F0B500}" type="presParOf" srcId="{9C024375-6D3F-6848-BE67-42A38427486E}" destId="{BB22CE02-7702-C048-B472-8F695EB3F652}" srcOrd="3" destOrd="0" presId="urn:microsoft.com/office/officeart/2008/layout/LinedList"/>
    <dgm:cxn modelId="{7ED342E5-FCEB-2541-BB8D-5F274EF18AE6}" type="presParOf" srcId="{BB22CE02-7702-C048-B472-8F695EB3F652}" destId="{8E0417DC-BD2D-C341-BB4A-F045E23EFCEA}" srcOrd="0" destOrd="0" presId="urn:microsoft.com/office/officeart/2008/layout/LinedList"/>
    <dgm:cxn modelId="{9770F1A0-88ED-4E42-A50B-E46C4C4456F4}" type="presParOf" srcId="{BB22CE02-7702-C048-B472-8F695EB3F652}" destId="{E02AA8C6-1DCD-3243-BC5B-2CF90529A7D9}" srcOrd="1" destOrd="0" presId="urn:microsoft.com/office/officeart/2008/layout/LinedList"/>
    <dgm:cxn modelId="{64F49620-DF29-8847-89F4-99ABFC54219F}" type="presParOf" srcId="{9C024375-6D3F-6848-BE67-42A38427486E}" destId="{3E4DD3AF-E6E4-5A47-A640-9B6E9A9521A7}" srcOrd="4" destOrd="0" presId="urn:microsoft.com/office/officeart/2008/layout/LinedList"/>
    <dgm:cxn modelId="{B77D7552-8C6F-904B-A37E-BF1A2CE82CF6}" type="presParOf" srcId="{9C024375-6D3F-6848-BE67-42A38427486E}" destId="{F150C3FE-7EF7-A34B-8353-C8C54473FBC5}" srcOrd="5" destOrd="0" presId="urn:microsoft.com/office/officeart/2008/layout/LinedList"/>
    <dgm:cxn modelId="{46CB4B13-1C91-FF40-91E7-7C86CE5032A1}" type="presParOf" srcId="{F150C3FE-7EF7-A34B-8353-C8C54473FBC5}" destId="{0B6DCA8F-EF87-9347-B13C-BC0EF89DAA91}" srcOrd="0" destOrd="0" presId="urn:microsoft.com/office/officeart/2008/layout/LinedList"/>
    <dgm:cxn modelId="{42229658-39D8-CA48-A484-A67904FCF2B5}" type="presParOf" srcId="{F150C3FE-7EF7-A34B-8353-C8C54473FBC5}" destId="{E3354188-86C8-1747-854A-21A7F8212058}" srcOrd="1" destOrd="0" presId="urn:microsoft.com/office/officeart/2008/layout/LinedList"/>
    <dgm:cxn modelId="{917B3190-93DB-4641-A26C-4B732686CE39}" type="presParOf" srcId="{9C024375-6D3F-6848-BE67-42A38427486E}" destId="{5135F01D-58F0-4340-8994-19C28C495567}" srcOrd="6" destOrd="0" presId="urn:microsoft.com/office/officeart/2008/layout/LinedList"/>
    <dgm:cxn modelId="{FC9DD2A7-B49C-9E45-8397-63F708FEC4ED}" type="presParOf" srcId="{9C024375-6D3F-6848-BE67-42A38427486E}" destId="{D586AA6F-D5AB-DB45-87E3-B6C545940C65}" srcOrd="7" destOrd="0" presId="urn:microsoft.com/office/officeart/2008/layout/LinedList"/>
    <dgm:cxn modelId="{300F07BE-A212-D74F-AE4E-7FDEB5F9B011}" type="presParOf" srcId="{D586AA6F-D5AB-DB45-87E3-B6C545940C65}" destId="{9B7FDE6D-9258-1841-B805-048A4A997E75}" srcOrd="0" destOrd="0" presId="urn:microsoft.com/office/officeart/2008/layout/LinedList"/>
    <dgm:cxn modelId="{AF6B826A-66E7-4A40-87BA-37EBDCAEA4FD}" type="presParOf" srcId="{D586AA6F-D5AB-DB45-87E3-B6C545940C65}" destId="{3C8E2CE0-6D0B-CC4E-9532-F92F20DD0CE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1FF31-ED26-1E4A-A9F8-2C86AC4F475E}">
      <dsp:nvSpPr>
        <dsp:cNvPr id="0" name=""/>
        <dsp:cNvSpPr/>
      </dsp:nvSpPr>
      <dsp:spPr>
        <a:xfrm>
          <a:off x="0" y="0"/>
          <a:ext cx="56388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295D3E-CB5B-3543-B9D0-D24A759FF496}">
      <dsp:nvSpPr>
        <dsp:cNvPr id="0" name=""/>
        <dsp:cNvSpPr/>
      </dsp:nvSpPr>
      <dsp:spPr>
        <a:xfrm>
          <a:off x="0" y="0"/>
          <a:ext cx="5638800" cy="230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Focus is on the overall organisational performance and the part that managers play in influencing the performance (</a:t>
          </a:r>
          <a:r>
            <a:rPr lang="en-GB" sz="2700" kern="1200" dirty="0" err="1"/>
            <a:t>Rumelt</a:t>
          </a:r>
          <a:r>
            <a:rPr lang="en-GB" sz="2700" kern="1200" dirty="0"/>
            <a:t>, Schendel &amp; Teece, 1991)</a:t>
          </a:r>
          <a:endParaRPr lang="en-US" sz="2700" kern="1200" dirty="0"/>
        </a:p>
      </dsp:txBody>
      <dsp:txXfrm>
        <a:off x="0" y="0"/>
        <a:ext cx="5638800" cy="2301875"/>
      </dsp:txXfrm>
    </dsp:sp>
    <dsp:sp modelId="{96C2460C-9814-1646-9D8A-B73F33636FAC}">
      <dsp:nvSpPr>
        <dsp:cNvPr id="0" name=""/>
        <dsp:cNvSpPr/>
      </dsp:nvSpPr>
      <dsp:spPr>
        <a:xfrm>
          <a:off x="0" y="2301875"/>
          <a:ext cx="56388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307F4-1CAC-2746-B900-E9AB96EC2DD0}">
      <dsp:nvSpPr>
        <dsp:cNvPr id="0" name=""/>
        <dsp:cNvSpPr/>
      </dsp:nvSpPr>
      <dsp:spPr>
        <a:xfrm>
          <a:off x="0" y="2301875"/>
          <a:ext cx="5638800" cy="230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An approach to strategy by either public or private organisations where strategies are created and then implemented (Bryson &amp; George, 2020)</a:t>
          </a:r>
          <a:endParaRPr lang="en-US" sz="2700" kern="1200" dirty="0"/>
        </a:p>
      </dsp:txBody>
      <dsp:txXfrm>
        <a:off x="0" y="2301875"/>
        <a:ext cx="5638800" cy="2301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FA398-8CF0-8544-819E-776C3CEE2380}">
      <dsp:nvSpPr>
        <dsp:cNvPr id="0" name=""/>
        <dsp:cNvSpPr/>
      </dsp:nvSpPr>
      <dsp:spPr>
        <a:xfrm>
          <a:off x="0" y="0"/>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D4AF05-31BA-874B-A862-42C4DEBE14E7}">
      <dsp:nvSpPr>
        <dsp:cNvPr id="0" name=""/>
        <dsp:cNvSpPr/>
      </dsp:nvSpPr>
      <dsp:spPr>
        <a:xfrm>
          <a:off x="0" y="0"/>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Founded in 1919 (Tesco, 2022)</a:t>
          </a:r>
          <a:endParaRPr lang="en-US" sz="2700" kern="1200"/>
        </a:p>
      </dsp:txBody>
      <dsp:txXfrm>
        <a:off x="0" y="0"/>
        <a:ext cx="6281873" cy="1312155"/>
      </dsp:txXfrm>
    </dsp:sp>
    <dsp:sp modelId="{C7E4A8BD-066E-AC4C-9E5E-BB245E244F64}">
      <dsp:nvSpPr>
        <dsp:cNvPr id="0" name=""/>
        <dsp:cNvSpPr/>
      </dsp:nvSpPr>
      <dsp:spPr>
        <a:xfrm>
          <a:off x="0" y="1312155"/>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7E6844-73C0-4C4B-B4B3-F1A11261C0F3}">
      <dsp:nvSpPr>
        <dsp:cNvPr id="0" name=""/>
        <dsp:cNvSpPr/>
      </dsp:nvSpPr>
      <dsp:spPr>
        <a:xfrm>
          <a:off x="0" y="1312155"/>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Currently has 4,752 stores (Tesco, 2022)</a:t>
          </a:r>
          <a:endParaRPr lang="en-US" sz="2700" kern="1200" dirty="0"/>
        </a:p>
      </dsp:txBody>
      <dsp:txXfrm>
        <a:off x="0" y="1312155"/>
        <a:ext cx="6281873" cy="1312155"/>
      </dsp:txXfrm>
    </dsp:sp>
    <dsp:sp modelId="{2AEF7FA5-5E9E-1D48-AF3D-D4797BA04EED}">
      <dsp:nvSpPr>
        <dsp:cNvPr id="0" name=""/>
        <dsp:cNvSpPr/>
      </dsp:nvSpPr>
      <dsp:spPr>
        <a:xfrm>
          <a:off x="0" y="2624311"/>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B0F12-FB39-2545-853F-5100FD2E6559}">
      <dsp:nvSpPr>
        <dsp:cNvPr id="0" name=""/>
        <dsp:cNvSpPr/>
      </dsp:nvSpPr>
      <dsp:spPr>
        <a:xfrm>
          <a:off x="0" y="2624311"/>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Has stores in UK, Ireland, Czech Republic, Slovakia and Hungary (Tesco, 2022)</a:t>
          </a:r>
          <a:endParaRPr lang="en-US" sz="2700" kern="1200"/>
        </a:p>
      </dsp:txBody>
      <dsp:txXfrm>
        <a:off x="0" y="2624311"/>
        <a:ext cx="6281873" cy="1312155"/>
      </dsp:txXfrm>
    </dsp:sp>
    <dsp:sp modelId="{7C5E205C-0D76-B742-BD56-F5F99F60E10F}">
      <dsp:nvSpPr>
        <dsp:cNvPr id="0" name=""/>
        <dsp:cNvSpPr/>
      </dsp:nvSpPr>
      <dsp:spPr>
        <a:xfrm>
          <a:off x="0" y="3936466"/>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8937F0-266B-7040-B62C-AEE47B8FFE17}">
      <dsp:nvSpPr>
        <dsp:cNvPr id="0" name=""/>
        <dsp:cNvSpPr/>
      </dsp:nvSpPr>
      <dsp:spPr>
        <a:xfrm>
          <a:off x="0" y="3936466"/>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Has largest market share in UK of 26% (Fatricia, 2016)</a:t>
          </a:r>
          <a:endParaRPr lang="en-US" sz="2700" kern="1200"/>
        </a:p>
      </dsp:txBody>
      <dsp:txXfrm>
        <a:off x="0" y="3936466"/>
        <a:ext cx="6281873" cy="1312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A6514-2F88-B547-A635-B115850B3B54}">
      <dsp:nvSpPr>
        <dsp:cNvPr id="0" name=""/>
        <dsp:cNvSpPr/>
      </dsp:nvSpPr>
      <dsp:spPr>
        <a:xfrm>
          <a:off x="0" y="0"/>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87BBC-6FE8-3844-B5AE-2C3C54F7DA9F}">
      <dsp:nvSpPr>
        <dsp:cNvPr id="0" name=""/>
        <dsp:cNvSpPr/>
      </dsp:nvSpPr>
      <dsp:spPr>
        <a:xfrm>
          <a:off x="0" y="0"/>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Strengths – UK market share of 26% (Fatricia, 2016)</a:t>
          </a:r>
          <a:endParaRPr lang="en-US" sz="2900" kern="1200"/>
        </a:p>
      </dsp:txBody>
      <dsp:txXfrm>
        <a:off x="0" y="0"/>
        <a:ext cx="6281873" cy="1312155"/>
      </dsp:txXfrm>
    </dsp:sp>
    <dsp:sp modelId="{5C8E3C67-CBAC-FD4E-8376-D1EB4A3E3B7A}">
      <dsp:nvSpPr>
        <dsp:cNvPr id="0" name=""/>
        <dsp:cNvSpPr/>
      </dsp:nvSpPr>
      <dsp:spPr>
        <a:xfrm>
          <a:off x="0" y="1312155"/>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417DC-BD2D-C341-BB4A-F045E23EFCEA}">
      <dsp:nvSpPr>
        <dsp:cNvPr id="0" name=""/>
        <dsp:cNvSpPr/>
      </dsp:nvSpPr>
      <dsp:spPr>
        <a:xfrm>
          <a:off x="0" y="1312155"/>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Weaknesses – Product recalls and food poisoning (Toufexi, 2021)</a:t>
          </a:r>
          <a:endParaRPr lang="en-US" sz="2900" kern="1200"/>
        </a:p>
      </dsp:txBody>
      <dsp:txXfrm>
        <a:off x="0" y="1312155"/>
        <a:ext cx="6281873" cy="1312155"/>
      </dsp:txXfrm>
    </dsp:sp>
    <dsp:sp modelId="{3E4DD3AF-E6E4-5A47-A640-9B6E9A9521A7}">
      <dsp:nvSpPr>
        <dsp:cNvPr id="0" name=""/>
        <dsp:cNvSpPr/>
      </dsp:nvSpPr>
      <dsp:spPr>
        <a:xfrm>
          <a:off x="0" y="2624311"/>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6DCA8F-EF87-9347-B13C-BC0EF89DAA91}">
      <dsp:nvSpPr>
        <dsp:cNvPr id="0" name=""/>
        <dsp:cNvSpPr/>
      </dsp:nvSpPr>
      <dsp:spPr>
        <a:xfrm>
          <a:off x="0" y="2624311"/>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Opportunities – Expansion of Whoosh deliveries (Tesco, 2022)</a:t>
          </a:r>
          <a:endParaRPr lang="en-US" sz="2900" kern="1200"/>
        </a:p>
      </dsp:txBody>
      <dsp:txXfrm>
        <a:off x="0" y="2624311"/>
        <a:ext cx="6281873" cy="1312155"/>
      </dsp:txXfrm>
    </dsp:sp>
    <dsp:sp modelId="{5135F01D-58F0-4340-8994-19C28C495567}">
      <dsp:nvSpPr>
        <dsp:cNvPr id="0" name=""/>
        <dsp:cNvSpPr/>
      </dsp:nvSpPr>
      <dsp:spPr>
        <a:xfrm>
          <a:off x="0" y="3936466"/>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FDE6D-9258-1841-B805-048A4A997E75}">
      <dsp:nvSpPr>
        <dsp:cNvPr id="0" name=""/>
        <dsp:cNvSpPr/>
      </dsp:nvSpPr>
      <dsp:spPr>
        <a:xfrm>
          <a:off x="0" y="3936466"/>
          <a:ext cx="6281873" cy="131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Threats – Current rate of inflation at 10.1% (Francis-Devine </a:t>
          </a:r>
          <a:r>
            <a:rPr lang="en-GB" sz="2900" i="1" kern="1200" dirty="0"/>
            <a:t>et al.,</a:t>
          </a:r>
          <a:r>
            <a:rPr lang="en-GB" sz="2900" kern="1200" dirty="0"/>
            <a:t> 2022)</a:t>
          </a:r>
          <a:endParaRPr lang="en-US" sz="2900" kern="1200" dirty="0"/>
        </a:p>
      </dsp:txBody>
      <dsp:txXfrm>
        <a:off x="0" y="3936466"/>
        <a:ext cx="6281873" cy="13121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DE0039-F5B6-5349-A325-0BE3F84DE123}"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EFE204-3F4E-4847-8E49-C28EFCCE7883}" type="slidenum">
              <a:rPr lang="en-GB" smtClean="0"/>
              <a:t>‹#›</a:t>
            </a:fld>
            <a:endParaRPr lang="en-GB"/>
          </a:p>
        </p:txBody>
      </p:sp>
    </p:spTree>
    <p:extLst>
      <p:ext uri="{BB962C8B-B14F-4D97-AF65-F5344CB8AC3E}">
        <p14:creationId xmlns:p14="http://schemas.microsoft.com/office/powerpoint/2010/main" val="543736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1</a:t>
            </a:fld>
            <a:endParaRPr lang="en-GB"/>
          </a:p>
        </p:txBody>
      </p:sp>
    </p:spTree>
    <p:extLst>
      <p:ext uri="{BB962C8B-B14F-4D97-AF65-F5344CB8AC3E}">
        <p14:creationId xmlns:p14="http://schemas.microsoft.com/office/powerpoint/2010/main" val="4093501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Rumelt</a:t>
            </a:r>
            <a:r>
              <a:rPr lang="en-GB" sz="1800" dirty="0">
                <a:effectLst/>
                <a:latin typeface="Calibri" panose="020F0502020204030204" pitchFamily="34" charset="0"/>
                <a:ea typeface="Calibri" panose="020F0502020204030204" pitchFamily="34" charset="0"/>
                <a:cs typeface="Times New Roman" panose="02020603050405020304" pitchFamily="18" charset="0"/>
              </a:rPr>
              <a:t>, R. P., Schendel, D., &amp; Teece, D. J. (1991). Strategic management and economics. Strategic Management Journal, 12, 5–29.</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Bryson, J., &amp; George, B. (2020). Strategic management in public administration. In Oxford Research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Politics.</a:t>
            </a:r>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2</a:t>
            </a:fld>
            <a:endParaRPr lang="en-GB"/>
          </a:p>
        </p:txBody>
      </p:sp>
    </p:spTree>
    <p:extLst>
      <p:ext uri="{BB962C8B-B14F-4D97-AF65-F5344CB8AC3E}">
        <p14:creationId xmlns:p14="http://schemas.microsoft.com/office/powerpoint/2010/main" val="2334524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sz="1200" dirty="0">
                <a:effectLst/>
                <a:latin typeface="Calibri" panose="020F0502020204030204" pitchFamily="34" charset="0"/>
                <a:ea typeface="Calibri" panose="020F0502020204030204" pitchFamily="34" charset="0"/>
                <a:cs typeface="Times New Roman" panose="02020603050405020304" pitchFamily="18" charset="0"/>
              </a:rPr>
              <a:t>Tesco. (2022) Tesco Annual Report and Financial Statements 2022. Retrieved from https://</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www.tescoplc.com</a:t>
            </a:r>
            <a:r>
              <a:rPr lang="en-GB" sz="1200" dirty="0">
                <a:effectLst/>
                <a:latin typeface="Calibri" panose="020F0502020204030204" pitchFamily="34" charset="0"/>
                <a:ea typeface="Calibri" panose="020F0502020204030204" pitchFamily="34" charset="0"/>
                <a:cs typeface="Times New Roman" panose="02020603050405020304" pitchFamily="18" charset="0"/>
              </a:rPr>
              <a:t>/media/759057/tesco-annual-report-2022</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3</a:t>
            </a:fld>
            <a:endParaRPr lang="en-GB"/>
          </a:p>
        </p:txBody>
      </p:sp>
    </p:spTree>
    <p:extLst>
      <p:ext uri="{BB962C8B-B14F-4D97-AF65-F5344CB8AC3E}">
        <p14:creationId xmlns:p14="http://schemas.microsoft.com/office/powerpoint/2010/main" val="2585491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SWOT Analysis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Strengths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strengths which Tesco currently has are its market share and number of locations. It shows that there has been continued growth in business which has allowed it to become the largest supermarket within the UK with a market share of 26%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Fatricia</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2016). The number of stores that Tesco currently operates is 4,673, with this number of stores it shows that Tesco has a wide appeal and reach to customers (Tesco,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Weaknesses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weaknesses that currently affect Tesco are rated worst payer for suppliers and worst rated for food safety in supermarkets.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Tesco has been found to be one of the worst companies in terms of paying their suppliers as they paid them on an average 105 days late compared with the average of 45 days between 2018 and 2021 (Bradstock, 2022). This failure to ensure suppliers are paid on time shows that Tesco does not hold them in high regard. Tesco has also been found to be the worst with regard to food safety for supermarkets with their being 148 reports of recalls and food poisoning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Toufexi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2021). Tesco had the second highest number of recalls between 2018-2021 with there being 33 (Waitrose was first at 36 recalls) and the number of reported food poisonings being 115 (Sainsbury’s was second at 87 reports of food poisoning)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Toufexi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Opportunities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opportunities that Tesco can take advantage of including expanding markets and one hour home deliveries.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As Tesco has stores in the UK, Ireland, Czech Republic, Slovakia and Hungary they could look towards expanding into other countries and/or opening more stores in countries they are currently in. If expansion is to take place in Europe the countries that Tesco could expand into could be Poland, Austria and Germany due to neighbouring countries having Tesco operating in their countries. If Tesco wished to expand further afield into Asia, then they could look into launching stores in Indonesia, Malaysia and South Korea. Although expanding into Asia may be a high risk venture, it could lead to a high level of growth for the company. The one-hour home deliveries known as Whoosh are deliveries from Tesco Express stores and are normally delivered on bikes which does however mean that there is a size and weight limit on these deliveries (Tesco, 2022). Expanding the service to other stores nationwide will allow customers to make use of this service for example if they work in an office and require food for lunch it will be possible for it to be delivered directly to them.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Threats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threats which may affect Tesco negatively include threats of competition from other supermarkets and cost of living crisis.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threats of people switching to other supermarkets is a high threat, so Tesco has to continually compete with the rest to ensure that their products are of a high quality and at a competitive price. If products are not of a high quality or competitive price compared to others, then Tesco will lose customers which can cause their profits to drop which will affect their share price negatively. With costs rising due to the cost-of-living crisis and the rate of inflation rising customers are looking for value for money and if they are not able to get it then they will look at other supermarkets for it and the switch may be permanent. The current rate of inflation is 10.1% (Consumer Prices Index (CPI)) when compared to CPI from the previous year (Francis-Devine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et al.,</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2022). This shows that customers are paying approximately 10% more than previously which has resulted in people struggling with bills and finances and so supermarkets are having to make products cheaper while also making sure they make a profit.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Fatricia</a:t>
            </a:r>
            <a:r>
              <a:rPr lang="en-GB" sz="1800" dirty="0">
                <a:effectLst/>
                <a:latin typeface="Calibri" panose="020F0502020204030204" pitchFamily="34" charset="0"/>
                <a:ea typeface="Calibri" panose="020F0502020204030204" pitchFamily="34" charset="0"/>
                <a:cs typeface="Times New Roman" panose="02020603050405020304" pitchFamily="18" charset="0"/>
              </a:rPr>
              <a:t>, R. S. (2016). SWOT Analysis of Sainsbury’s Supermarket.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Jurnal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Manajemen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Terapan</a:t>
            </a:r>
            <a:r>
              <a:rPr lang="en-GB" sz="1800" dirty="0">
                <a:effectLst/>
                <a:latin typeface="Calibri" panose="020F0502020204030204" pitchFamily="34" charset="0"/>
                <a:ea typeface="Calibri" panose="020F0502020204030204" pitchFamily="34" charset="0"/>
                <a:cs typeface="Times New Roman" panose="02020603050405020304" pitchFamily="18" charset="0"/>
              </a:rPr>
              <a:t> dan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Keuangan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5(1), 19-35.</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Toufexi</a:t>
            </a:r>
            <a:r>
              <a:rPr lang="en-GB" sz="1800" dirty="0">
                <a:effectLst/>
                <a:latin typeface="Calibri" panose="020F0502020204030204" pitchFamily="34" charset="0"/>
                <a:ea typeface="Calibri" panose="020F0502020204030204" pitchFamily="34" charset="0"/>
                <a:cs typeface="Times New Roman" panose="02020603050405020304" pitchFamily="18" charset="0"/>
              </a:rPr>
              <a:t>, I. (2021). Tesco revealed as 'worst' supermarket for food safety among the UK's ‘super six’.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Cambridge News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www.cambridge-news.co.uk</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whats</a:t>
            </a:r>
            <a:r>
              <a:rPr lang="en-GB" sz="1800" dirty="0">
                <a:effectLst/>
                <a:latin typeface="Calibri" panose="020F0502020204030204" pitchFamily="34" charset="0"/>
                <a:ea typeface="Calibri" panose="020F0502020204030204" pitchFamily="34" charset="0"/>
                <a:cs typeface="Times New Roman" panose="02020603050405020304" pitchFamily="18" charset="0"/>
              </a:rPr>
              <a:t>-on/food-drink-news/tesco-revealed-worst-supermarket-food-21669389</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Tesco. (2022). Whoosh.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www.tesco.com</a:t>
            </a:r>
            <a:r>
              <a:rPr lang="en-GB" sz="1800" dirty="0">
                <a:effectLst/>
                <a:latin typeface="Calibri" panose="020F0502020204030204" pitchFamily="34" charset="0"/>
                <a:ea typeface="Calibri" panose="020F0502020204030204" pitchFamily="34" charset="0"/>
                <a:cs typeface="Times New Roman" panose="02020603050405020304" pitchFamily="18" charset="0"/>
              </a:rPr>
              <a:t>/zones/Whoosh</a:t>
            </a:r>
            <a:r>
              <a:rPr lang="en-GB" dirty="0">
                <a:effectLst/>
              </a:rPr>
              <a:t>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Francis-Devine, B., Bolton, P., Keep, M., Harari, D., Harker, R., Barton, C., Wilson, W., &amp; Stewart, I. (2022) Rising Cost of Living in the UK.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commonslibrary.parliament.uk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/research-briefings/cbp-9428/</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4</a:t>
            </a:fld>
            <a:endParaRPr lang="en-GB"/>
          </a:p>
        </p:txBody>
      </p:sp>
    </p:spTree>
    <p:extLst>
      <p:ext uri="{BB962C8B-B14F-4D97-AF65-F5344CB8AC3E}">
        <p14:creationId xmlns:p14="http://schemas.microsoft.com/office/powerpoint/2010/main" val="2871059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power and interest stakeholder model was devised by Eden &amp; Ackermann in 1998 and is used to classify stakeholders’ power and interest using the two dimensional interest and power matrix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Guðlaugsson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2020).</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fontAlgn="base"/>
            <a:r>
              <a:rPr lang="en-GB" sz="1800" dirty="0">
                <a:solidFill>
                  <a:srgbClr val="000000"/>
                </a:solidFill>
                <a:effectLst/>
                <a:latin typeface="Calibri" panose="020F0502020204030204" pitchFamily="34" charset="0"/>
                <a:ea typeface="Times New Roman" panose="02020603050405020304" pitchFamily="18" charset="0"/>
              </a:rPr>
              <a:t>The model shows that in the monitor section of the model there is private companies/local retailers with these two groups Tesco needs to monitor them but does not have to either keep satisfied or informed. The reasoning for them being in the monitor section is that Tesco they would monitor what other companies and organisation are doing which are similar to what they are doing or selling product wise. By monitoring Tesco can adapt their own products, services and organisation to improve how they serve their customers and employees. In the keep informed section the groups in them have to be kept informed about business decisions that Tesco may be or are taking to improve the business or in the general running of the business. The groups which would be kept informed would be pressure groups, councils etc. the reasoning for this would be that certain business decisions may affect councils where Tesco’s’ may have stores based and with advertisements about different topics pressure groups may be advised on it to ensure what is being portrayed is correct and accurate.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fontAlgn="base"/>
            <a:r>
              <a:rPr lang="en-GB" sz="1800" dirty="0">
                <a:solidFill>
                  <a:srgbClr val="000000"/>
                </a:solidFill>
                <a:effectLst/>
                <a:latin typeface="Calibri" panose="020F0502020204030204" pitchFamily="34" charset="0"/>
                <a:ea typeface="Times New Roman" panose="02020603050405020304" pitchFamily="18" charset="0"/>
              </a:rPr>
              <a:t>The keep satisfied section of the model includes suppliers as Tesco would want to keep their suppliers satisfied and happy otherwise, they would start to lose suppliers which would affect their business. If it did start to affect their business, then relations would have to be improved between Tesco’s and their suppliers to ensure that both can work together positively in the future. The manage closely section is the most important section of the model as the groups within the section have to be monitored closely to ensure the relationship between the two is a positive one. Shareholders and creditors are in this section as both have to be supporting the decisions which have been made by the management of Tesco if they do not support the decisions made then it could potentially lead to decisions that have been made being cancelled due to a lack of support. Ensuring both shareholders and creditors are both kept happy and informed on decisions it will allow for the decisions made to have the fullest support possible. </a:t>
            </a: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Eden, C., &amp; Ackermann, F. (1998). Making strategy: The journey of strategic management. London: Sage Publications.</a:t>
            </a:r>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5</a:t>
            </a:fld>
            <a:endParaRPr lang="en-GB"/>
          </a:p>
        </p:txBody>
      </p:sp>
    </p:spTree>
    <p:extLst>
      <p:ext uri="{BB962C8B-B14F-4D97-AF65-F5344CB8AC3E}">
        <p14:creationId xmlns:p14="http://schemas.microsoft.com/office/powerpoint/2010/main" val="974563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Strategic Clock was devised by Cliff Bowman and was first mentioned in Bowman’s Charting Competitive Strategy in 1991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Echchakoui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2018). The clock was created to show management where their business is in terms of views of customers with their apparent view of price and value of the business (Bowman, 1991;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Echchakoui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2018). On the clock there are eight positions which vary from no frills (which is also known as low price/low added value) (position one), focused differentiation (position five) and loss of market share (position eight). If a strategy that a business is using is on either position six, seven or eight it will lead to the eventual failure of the business (Bowman &amp; Faulkner, 1997). If Tesco is placed onto Bowman’s Strategic Clock it would be placed at position three which is hybrid. The reasoning for this is that Tesco offers a range of products at a variety of prices, these include Tesco Finest (Tesco Premium Range), Heart Food Co. (Tesco own brand range) and a midrange of Tesco products which just has the Tesco name and logo on it (Tesco, 2022). Additionally, Tesco also sells a variety of different products that are also sold in a number of different retailers and these products may be a premium product or a mid-range product.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Faulkner, D., &amp; Bowman, C. (1995). The Essence of Competitive Strategy. Prentice Hall.</a:t>
            </a:r>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6</a:t>
            </a:fld>
            <a:endParaRPr lang="en-GB"/>
          </a:p>
        </p:txBody>
      </p:sp>
    </p:spTree>
    <p:extLst>
      <p:ext uri="{BB962C8B-B14F-4D97-AF65-F5344CB8AC3E}">
        <p14:creationId xmlns:p14="http://schemas.microsoft.com/office/powerpoint/2010/main" val="4163747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List</a:t>
            </a:r>
          </a:p>
          <a:p>
            <a:endParaRPr lang="en-GB" dirty="0"/>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Bryson, J., &amp; George, B. (2020). Strategic management in public administration. In Oxford Research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Politics.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Eden, C., &amp; Ackermann, F. (1998). Making strategy: The journey of strategic management. London: Sage Publications.</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Fatricia</a:t>
            </a:r>
            <a:r>
              <a:rPr lang="en-GB" sz="1800" dirty="0">
                <a:effectLst/>
                <a:latin typeface="Calibri" panose="020F0502020204030204" pitchFamily="34" charset="0"/>
                <a:ea typeface="Calibri" panose="020F0502020204030204" pitchFamily="34" charset="0"/>
                <a:cs typeface="Times New Roman" panose="02020603050405020304" pitchFamily="18" charset="0"/>
              </a:rPr>
              <a:t>, R. S. (2016). SWOT Analysis of Sainsbury’s Supermarket.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Jurnal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Manajemen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Terapan</a:t>
            </a:r>
            <a:r>
              <a:rPr lang="en-GB" sz="1800" dirty="0">
                <a:effectLst/>
                <a:latin typeface="Calibri" panose="020F0502020204030204" pitchFamily="34" charset="0"/>
                <a:ea typeface="Calibri" panose="020F0502020204030204" pitchFamily="34" charset="0"/>
                <a:cs typeface="Times New Roman" panose="02020603050405020304" pitchFamily="18" charset="0"/>
              </a:rPr>
              <a:t> dan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Keuangan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5(1), 19-35.</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Faulkner, D., &amp; Bowman, C. (1995). The Essence of Competitive Strategy. Prentice Hall.</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Francis-Devine, B., Bolton, P., Keep, M., Harari, D., Harker, R., Barton, C., Wilson, W., &amp; Stewart, I. (2022) Rising Cost of Living in the UK.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commonslibrary.parliament.uk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/research-briefings/cbp-9428/</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Rumelt</a:t>
            </a:r>
            <a:r>
              <a:rPr lang="en-GB" sz="1800" dirty="0">
                <a:effectLst/>
                <a:latin typeface="Calibri" panose="020F0502020204030204" pitchFamily="34" charset="0"/>
                <a:ea typeface="Calibri" panose="020F0502020204030204" pitchFamily="34" charset="0"/>
                <a:cs typeface="Times New Roman" panose="02020603050405020304" pitchFamily="18" charset="0"/>
              </a:rPr>
              <a:t>, R. P., Schendel, D., &amp; Teece, D. J. (1991). Strategic management and economics. Strategic Management Journal, 12, 5–29.</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Tesco. (2022) Tesco Annual Report and Financial Statements 2022.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www.tescoplc.com</a:t>
            </a:r>
            <a:r>
              <a:rPr lang="en-GB" sz="1800" dirty="0">
                <a:effectLst/>
                <a:latin typeface="Calibri" panose="020F0502020204030204" pitchFamily="34" charset="0"/>
                <a:ea typeface="Calibri" panose="020F0502020204030204" pitchFamily="34" charset="0"/>
                <a:cs typeface="Times New Roman" panose="02020603050405020304" pitchFamily="18" charset="0"/>
              </a:rPr>
              <a:t>/media/759057/tesco-annual-report-2022.pdf</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Tesco. (2022). Whoosh.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www.tesco.com</a:t>
            </a:r>
            <a:r>
              <a:rPr lang="en-GB" sz="1800" dirty="0">
                <a:effectLst/>
                <a:latin typeface="Calibri" panose="020F0502020204030204" pitchFamily="34" charset="0"/>
                <a:ea typeface="Calibri" panose="020F0502020204030204" pitchFamily="34" charset="0"/>
                <a:cs typeface="Times New Roman" panose="02020603050405020304" pitchFamily="18" charset="0"/>
              </a:rPr>
              <a:t>/zones/Whoosh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Toufexi</a:t>
            </a:r>
            <a:r>
              <a:rPr lang="en-GB" sz="1800" dirty="0">
                <a:effectLst/>
                <a:latin typeface="Calibri" panose="020F0502020204030204" pitchFamily="34" charset="0"/>
                <a:ea typeface="Calibri" panose="020F0502020204030204" pitchFamily="34" charset="0"/>
                <a:cs typeface="Times New Roman" panose="02020603050405020304" pitchFamily="18" charset="0"/>
              </a:rPr>
              <a:t>, I. (2021). Tesco revealed as 'worst' supermarket for food safety among the UK's ‘super six’.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Cambridge News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Retrieved from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www.cambridge-news.co.uk</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whats</a:t>
            </a:r>
            <a:r>
              <a:rPr lang="en-GB" sz="1800" dirty="0">
                <a:effectLst/>
                <a:latin typeface="Calibri" panose="020F0502020204030204" pitchFamily="34" charset="0"/>
                <a:ea typeface="Calibri" panose="020F0502020204030204" pitchFamily="34" charset="0"/>
                <a:cs typeface="Times New Roman" panose="02020603050405020304" pitchFamily="18" charset="0"/>
              </a:rPr>
              <a:t>-on/food-drink-news/tesco-revealed-worst-supermarket-food-21669389</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5EFE204-3F4E-4847-8E49-C28EFCCE7883}" type="slidenum">
              <a:rPr lang="en-GB" smtClean="0"/>
              <a:t>8</a:t>
            </a:fld>
            <a:endParaRPr lang="en-GB"/>
          </a:p>
        </p:txBody>
      </p:sp>
    </p:spTree>
    <p:extLst>
      <p:ext uri="{BB962C8B-B14F-4D97-AF65-F5344CB8AC3E}">
        <p14:creationId xmlns:p14="http://schemas.microsoft.com/office/powerpoint/2010/main" val="4130135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C437BE11-B6A5-A640-B868-74B160C1CC08}" type="datetimeFigureOut">
              <a:rPr lang="en-GB" smtClean="0"/>
              <a:t>08/11/2022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18690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7BE11-B6A5-A640-B868-74B160C1CC08}" type="datetimeFigureOut">
              <a:rPr lang="en-GB" smtClean="0"/>
              <a:t>08/11/2022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300051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4065461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1186398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334960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37BE11-B6A5-A640-B868-74B160C1CC08}" type="datetimeFigureOut">
              <a:rPr lang="en-GB" smtClean="0"/>
              <a:t>08/11/2022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1025596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2452430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37BE11-B6A5-A640-B868-74B160C1CC08}" type="datetimeFigureOut">
              <a:rPr lang="en-GB" smtClean="0"/>
              <a:t>08/11/2022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3691216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962099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7BE11-B6A5-A640-B868-74B160C1CC08}" type="datetimeFigureOut">
              <a:rPr lang="en-GB" smtClean="0"/>
              <a:t>08/11/2022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1541536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C437BE11-B6A5-A640-B868-74B160C1CC08}" type="datetimeFigureOut">
              <a:rPr lang="en-GB" smtClean="0"/>
              <a:t>08/11/2022</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08E1F154-ED77-7D4D-8887-E7B6AD288ADA}" type="slidenum">
              <a:rPr lang="en-GB" smtClean="0"/>
              <a:t>‹#›</a:t>
            </a:fld>
            <a:endParaRPr lang="en-GB"/>
          </a:p>
        </p:txBody>
      </p:sp>
    </p:spTree>
    <p:extLst>
      <p:ext uri="{BB962C8B-B14F-4D97-AF65-F5344CB8AC3E}">
        <p14:creationId xmlns:p14="http://schemas.microsoft.com/office/powerpoint/2010/main" val="766140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C437BE11-B6A5-A640-B868-74B160C1CC08}" type="datetimeFigureOut">
              <a:rPr lang="en-GB" smtClean="0"/>
              <a:t>08/11/2022</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08E1F154-ED77-7D4D-8887-E7B6AD288ADA}" type="slidenum">
              <a:rPr lang="en-GB" smtClean="0"/>
              <a:t>‹#›</a:t>
            </a:fld>
            <a:endParaRPr lang="en-GB"/>
          </a:p>
        </p:txBody>
      </p:sp>
    </p:spTree>
    <p:extLst>
      <p:ext uri="{BB962C8B-B14F-4D97-AF65-F5344CB8AC3E}">
        <p14:creationId xmlns:p14="http://schemas.microsoft.com/office/powerpoint/2010/main" val="2311762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F250F-82F3-ADE0-0825-F8367A5C87DD}"/>
              </a:ext>
            </a:extLst>
          </p:cNvPr>
          <p:cNvSpPr>
            <a:spLocks noGrp="1"/>
          </p:cNvSpPr>
          <p:nvPr>
            <p:ph type="ctrTitle"/>
          </p:nvPr>
        </p:nvSpPr>
        <p:spPr/>
        <p:txBody>
          <a:bodyPr/>
          <a:lstStyle/>
          <a:p>
            <a:r>
              <a:rPr lang="en-GB"/>
              <a:t>Strategies for Resilience and Prosperity</a:t>
            </a:r>
            <a:endParaRPr lang="en-GB" dirty="0"/>
          </a:p>
        </p:txBody>
      </p:sp>
      <p:sp>
        <p:nvSpPr>
          <p:cNvPr id="3" name="Subtitle 2">
            <a:extLst>
              <a:ext uri="{FF2B5EF4-FFF2-40B4-BE49-F238E27FC236}">
                <a16:creationId xmlns:a16="http://schemas.microsoft.com/office/drawing/2014/main" id="{FE472064-F111-3AFD-8B6D-7C7ECB22DE98}"/>
              </a:ext>
            </a:extLst>
          </p:cNvPr>
          <p:cNvSpPr>
            <a:spLocks noGrp="1"/>
          </p:cNvSpPr>
          <p:nvPr>
            <p:ph type="subTitle" idx="1"/>
          </p:nvPr>
        </p:nvSpPr>
        <p:spPr/>
        <p:txBody>
          <a:bodyPr>
            <a:normAutofit/>
          </a:bodyPr>
          <a:lstStyle/>
          <a:p>
            <a:r>
              <a:rPr lang="en-GB" dirty="0"/>
              <a:t>Module Code: BMSP6006</a:t>
            </a:r>
            <a:br>
              <a:rPr lang="en-GB" dirty="0"/>
            </a:br>
            <a:r>
              <a:rPr lang="en-GB" dirty="0"/>
              <a:t>Lecturer: Glenn </a:t>
            </a:r>
            <a:r>
              <a:rPr lang="en-GB" dirty="0" err="1"/>
              <a:t>Behanna</a:t>
            </a:r>
            <a:br>
              <a:rPr lang="en-GB" dirty="0"/>
            </a:br>
            <a:r>
              <a:rPr lang="en-GB" dirty="0"/>
              <a:t>Student Name: Peter Todorov</a:t>
            </a:r>
            <a:br>
              <a:rPr lang="en-GB" dirty="0"/>
            </a:br>
            <a:r>
              <a:rPr lang="en-GB" dirty="0"/>
              <a:t>Student Number: 1705088</a:t>
            </a:r>
          </a:p>
        </p:txBody>
      </p:sp>
      <p:pic>
        <p:nvPicPr>
          <p:cNvPr id="11" name="Audio 10">
            <a:hlinkClick r:id="" action="ppaction://media"/>
            <a:extLst>
              <a:ext uri="{FF2B5EF4-FFF2-40B4-BE49-F238E27FC236}">
                <a16:creationId xmlns:a16="http://schemas.microsoft.com/office/drawing/2014/main" id="{76514F4B-AE9D-789B-2261-25AA14B50A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2203894"/>
      </p:ext>
    </p:extLst>
  </p:cSld>
  <p:clrMapOvr>
    <a:masterClrMapping/>
  </p:clrMapOvr>
  <mc:AlternateContent xmlns:mc="http://schemas.openxmlformats.org/markup-compatibility/2006">
    <mc:Choice xmlns:p14="http://schemas.microsoft.com/office/powerpoint/2010/main" Requires="p14">
      <p:transition spd="slow" p14:dur="2000" advTm="28177"/>
    </mc:Choice>
    <mc:Fallback>
      <p:transition spd="slow" advTm="28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B8B5-0A77-E7B3-D5BC-13F74BA0C3A8}"/>
              </a:ext>
            </a:extLst>
          </p:cNvPr>
          <p:cNvSpPr>
            <a:spLocks noGrp="1"/>
          </p:cNvSpPr>
          <p:nvPr>
            <p:ph type="title"/>
          </p:nvPr>
        </p:nvSpPr>
        <p:spPr>
          <a:xfrm>
            <a:off x="888631" y="2349925"/>
            <a:ext cx="3498979" cy="2456442"/>
          </a:xfrm>
        </p:spPr>
        <p:txBody>
          <a:bodyPr>
            <a:normAutofit/>
          </a:bodyPr>
          <a:lstStyle/>
          <a:p>
            <a:r>
              <a:rPr lang="en-GB"/>
              <a:t>Strategic Management</a:t>
            </a:r>
            <a:endParaRPr lang="en-GB" dirty="0"/>
          </a:p>
        </p:txBody>
      </p:sp>
      <p:graphicFrame>
        <p:nvGraphicFramePr>
          <p:cNvPr id="5" name="Content Placeholder 2">
            <a:extLst>
              <a:ext uri="{FF2B5EF4-FFF2-40B4-BE49-F238E27FC236}">
                <a16:creationId xmlns:a16="http://schemas.microsoft.com/office/drawing/2014/main" id="{AF062323-42E4-5D72-1B97-4FEAF3954615}"/>
              </a:ext>
            </a:extLst>
          </p:cNvPr>
          <p:cNvGraphicFramePr>
            <a:graphicFrameLocks noGrp="1"/>
          </p:cNvGraphicFramePr>
          <p:nvPr>
            <p:ph idx="1"/>
            <p:extLst>
              <p:ext uri="{D42A27DB-BD31-4B8C-83A1-F6EECF244321}">
                <p14:modId xmlns:p14="http://schemas.microsoft.com/office/powerpoint/2010/main" val="2756235394"/>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97A7565A-0CD3-9526-2137-25B7977E7F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7911409"/>
      </p:ext>
    </p:extLst>
  </p:cSld>
  <p:clrMapOvr>
    <a:masterClrMapping/>
  </p:clrMapOvr>
  <mc:AlternateContent xmlns:mc="http://schemas.openxmlformats.org/markup-compatibility/2006">
    <mc:Choice xmlns:p14="http://schemas.microsoft.com/office/powerpoint/2010/main" Requires="p14">
      <p:transition spd="slow" p14:dur="2000" advTm="29338"/>
    </mc:Choice>
    <mc:Fallback>
      <p:transition spd="slow" advTm="2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7C028-2C82-B3EC-5B04-4A998C9B89BF}"/>
              </a:ext>
            </a:extLst>
          </p:cNvPr>
          <p:cNvSpPr>
            <a:spLocks noGrp="1"/>
          </p:cNvSpPr>
          <p:nvPr>
            <p:ph type="title"/>
          </p:nvPr>
        </p:nvSpPr>
        <p:spPr/>
        <p:txBody>
          <a:bodyPr/>
          <a:lstStyle/>
          <a:p>
            <a:r>
              <a:rPr lang="en-GB"/>
              <a:t>Tesco</a:t>
            </a:r>
            <a:endParaRPr lang="en-GB" dirty="0"/>
          </a:p>
        </p:txBody>
      </p:sp>
      <p:graphicFrame>
        <p:nvGraphicFramePr>
          <p:cNvPr id="5" name="Content Placeholder 2">
            <a:extLst>
              <a:ext uri="{FF2B5EF4-FFF2-40B4-BE49-F238E27FC236}">
                <a16:creationId xmlns:a16="http://schemas.microsoft.com/office/drawing/2014/main" id="{80207478-4C9E-7EFC-CAFB-F5549F93291C}"/>
              </a:ext>
            </a:extLst>
          </p:cNvPr>
          <p:cNvGraphicFramePr>
            <a:graphicFrameLocks noGrp="1"/>
          </p:cNvGraphicFramePr>
          <p:nvPr>
            <p:ph idx="1"/>
            <p:extLst>
              <p:ext uri="{D42A27DB-BD31-4B8C-83A1-F6EECF244321}">
                <p14:modId xmlns:p14="http://schemas.microsoft.com/office/powerpoint/2010/main" val="1073624857"/>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6DDCBE7B-6F69-9955-251B-9D7FF825B6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4491275"/>
      </p:ext>
    </p:extLst>
  </p:cSld>
  <p:clrMapOvr>
    <a:masterClrMapping/>
  </p:clrMapOvr>
  <mc:AlternateContent xmlns:mc="http://schemas.openxmlformats.org/markup-compatibility/2006">
    <mc:Choice xmlns:p14="http://schemas.microsoft.com/office/powerpoint/2010/main" Requires="p14">
      <p:transition spd="slow" p14:dur="2000" advTm="28421"/>
    </mc:Choice>
    <mc:Fallback>
      <p:transition spd="slow" advTm="28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10A8C-FA16-3717-D3A4-318D1F0C663A}"/>
              </a:ext>
            </a:extLst>
          </p:cNvPr>
          <p:cNvSpPr>
            <a:spLocks noGrp="1"/>
          </p:cNvSpPr>
          <p:nvPr>
            <p:ph type="title"/>
          </p:nvPr>
        </p:nvSpPr>
        <p:spPr/>
        <p:txBody>
          <a:bodyPr/>
          <a:lstStyle/>
          <a:p>
            <a:r>
              <a:rPr lang="en-GB" dirty="0"/>
              <a:t>SWOT Analysis</a:t>
            </a:r>
          </a:p>
        </p:txBody>
      </p:sp>
      <p:graphicFrame>
        <p:nvGraphicFramePr>
          <p:cNvPr id="5" name="Content Placeholder 2">
            <a:extLst>
              <a:ext uri="{FF2B5EF4-FFF2-40B4-BE49-F238E27FC236}">
                <a16:creationId xmlns:a16="http://schemas.microsoft.com/office/drawing/2014/main" id="{B8487586-A27A-262A-D756-743742899CB6}"/>
              </a:ext>
            </a:extLst>
          </p:cNvPr>
          <p:cNvGraphicFramePr>
            <a:graphicFrameLocks noGrp="1"/>
          </p:cNvGraphicFramePr>
          <p:nvPr>
            <p:ph idx="1"/>
            <p:extLst>
              <p:ext uri="{D42A27DB-BD31-4B8C-83A1-F6EECF244321}">
                <p14:modId xmlns:p14="http://schemas.microsoft.com/office/powerpoint/2010/main" val="23980318"/>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4D6CCDEB-7104-5745-B152-3C941F78BBD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96762163"/>
      </p:ext>
    </p:extLst>
  </p:cSld>
  <p:clrMapOvr>
    <a:masterClrMapping/>
  </p:clrMapOvr>
  <mc:AlternateContent xmlns:mc="http://schemas.openxmlformats.org/markup-compatibility/2006">
    <mc:Choice xmlns:p14="http://schemas.microsoft.com/office/powerpoint/2010/main" Requires="p14">
      <p:transition spd="slow" p14:dur="2000" advTm="106927"/>
    </mc:Choice>
    <mc:Fallback>
      <p:transition spd="slow" advTm="106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4"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7"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3"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4"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5"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6"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7"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8"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2"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54" name="Group 153">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55" name="Rectangle 154">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6" name="Isosceles Triangle 155">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 name="Rectangle 156">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59" name="Rectangle 158">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1" name="Group 160">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2"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82" name="Group 181">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83" name="Rectangle 182">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Rectangle 184">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2A6E989-3F0C-8B33-EFC3-F1E166AFD625}"/>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3800"/>
              <a:t>Power &amp; Interest Shareholder Analysis</a:t>
            </a:r>
          </a:p>
        </p:txBody>
      </p:sp>
      <p:sp>
        <p:nvSpPr>
          <p:cNvPr id="187" name="Rectangle 186">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8" name="Content Placeholder 127" descr="Timeline&#10;&#10;Description automatically generated">
            <a:extLst>
              <a:ext uri="{FF2B5EF4-FFF2-40B4-BE49-F238E27FC236}">
                <a16:creationId xmlns:a16="http://schemas.microsoft.com/office/drawing/2014/main" id="{BC790978-AD6D-1F31-BC94-C78D9B79251D}"/>
              </a:ext>
            </a:extLst>
          </p:cNvPr>
          <p:cNvPicPr>
            <a:picLocks noGrp="1" noChangeAspect="1"/>
          </p:cNvPicPr>
          <p:nvPr>
            <p:ph idx="1"/>
          </p:nvPr>
        </p:nvPicPr>
        <p:blipFill>
          <a:blip r:embed="rId5"/>
          <a:stretch>
            <a:fillRect/>
          </a:stretch>
        </p:blipFill>
        <p:spPr>
          <a:xfrm>
            <a:off x="5757262" y="924242"/>
            <a:ext cx="6120318" cy="5018659"/>
          </a:xfrm>
          <a:prstGeom prst="rect">
            <a:avLst/>
          </a:prstGeom>
          <a:ln w="9525">
            <a:noFill/>
          </a:ln>
        </p:spPr>
      </p:pic>
      <p:pic>
        <p:nvPicPr>
          <p:cNvPr id="158" name="Audio 157">
            <a:hlinkClick r:id="" action="ppaction://media"/>
            <a:extLst>
              <a:ext uri="{FF2B5EF4-FFF2-40B4-BE49-F238E27FC236}">
                <a16:creationId xmlns:a16="http://schemas.microsoft.com/office/drawing/2014/main" id="{ADDB416A-C7DB-3516-F62C-2A2B7182CC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37717780"/>
      </p:ext>
    </p:extLst>
  </p:cSld>
  <p:clrMapOvr>
    <a:masterClrMapping/>
  </p:clrMapOvr>
  <mc:AlternateContent xmlns:mc="http://schemas.openxmlformats.org/markup-compatibility/2006">
    <mc:Choice xmlns:p14="http://schemas.microsoft.com/office/powerpoint/2010/main" Requires="p14">
      <p:transition spd="slow" p14:dur="2000" advTm="135244"/>
    </mc:Choice>
    <mc:Fallback>
      <p:transition spd="slow" advTm="13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8">
            <a:extLst>
              <a:ext uri="{FF2B5EF4-FFF2-40B4-BE49-F238E27FC236}">
                <a16:creationId xmlns:a16="http://schemas.microsoft.com/office/drawing/2014/main" id="{2957367F-0D64-42F0-A033-660B417FE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10">
            <a:extLst>
              <a:ext uri="{FF2B5EF4-FFF2-40B4-BE49-F238E27FC236}">
                <a16:creationId xmlns:a16="http://schemas.microsoft.com/office/drawing/2014/main" id="{A74C980A-5321-4E88-B6F7-572A3327E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C29411DD-732B-4883-8431-BF67EA064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0802BDA8-DBFD-4424-9577-4CECD39667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3A4651DB-CA25-45C9-BB5B-490E75E109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2561519A-19C4-4FAE-B4D2-9967A02858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D7536EEC-CD2D-4F8D-8FCE-1B57B67C15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F06D071C-EBE9-493C-B2FF-C290E80E63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AE43943F-3505-4459-B105-5ADD87A9B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DCFA8E01-9AAA-4377-B145-D4C3BC938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D0F9B300-29E8-4013-9610-4C98C20F57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D80DC548-7776-4F62-9150-EE50775DC2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FB47EB33-C045-4382-BB34-C409FBFABF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9799171D-9C80-4F36-854F-272AB4CB7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36853A3D-C5F1-4325-ABDD-D82962719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F36C52C5-A8E2-4FDD-8C82-0B0A36ED2A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EAB04D6F-5C3B-4BC8-A8D0-F0F70C33F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337A064D-A403-4F71-A373-F748D44C14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408954A6-C2C2-455F-8AB9-EF03ED0E7B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98954187-FB8C-4673-8481-D251884CF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5DE674D7-0925-4935-B299-98744B4190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0D7AF2ED-2D49-4A69-BAB2-CF989B3B8C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67F02011-466C-4790-B052-0CB8042507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33">
            <a:extLst>
              <a:ext uri="{FF2B5EF4-FFF2-40B4-BE49-F238E27FC236}">
                <a16:creationId xmlns:a16="http://schemas.microsoft.com/office/drawing/2014/main" id="{0A1FAD6E-B62A-435F-B914-503F8B9501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5" name="Rectangle 34">
              <a:extLst>
                <a:ext uri="{FF2B5EF4-FFF2-40B4-BE49-F238E27FC236}">
                  <a16:creationId xmlns:a16="http://schemas.microsoft.com/office/drawing/2014/main" id="{3DCBF1B1-B0BB-40C4-9870-227A638C1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Isosceles Triangle 22">
              <a:extLst>
                <a:ext uri="{FF2B5EF4-FFF2-40B4-BE49-F238E27FC236}">
                  <a16:creationId xmlns:a16="http://schemas.microsoft.com/office/drawing/2014/main" id="{C7D2A079-0082-43E4-9253-BA8D43378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6">
              <a:extLst>
                <a:ext uri="{FF2B5EF4-FFF2-40B4-BE49-F238E27FC236}">
                  <a16:creationId xmlns:a16="http://schemas.microsoft.com/office/drawing/2014/main" id="{6EDFDFEF-7A52-497B-AE56-46D446902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60EA64D-A3CE-35FC-6E57-918CC08BC21C}"/>
              </a:ext>
            </a:extLst>
          </p:cNvPr>
          <p:cNvSpPr>
            <a:spLocks noGrp="1"/>
          </p:cNvSpPr>
          <p:nvPr>
            <p:ph type="title"/>
          </p:nvPr>
        </p:nvSpPr>
        <p:spPr>
          <a:xfrm>
            <a:off x="888631" y="2358391"/>
            <a:ext cx="3498979" cy="2453676"/>
          </a:xfrm>
        </p:spPr>
        <p:txBody>
          <a:bodyPr>
            <a:normAutofit/>
          </a:bodyPr>
          <a:lstStyle/>
          <a:p>
            <a:r>
              <a:rPr lang="en-GB" dirty="0"/>
              <a:t>Bowman’s Strategic Clock</a:t>
            </a:r>
          </a:p>
        </p:txBody>
      </p:sp>
      <p:sp>
        <p:nvSpPr>
          <p:cNvPr id="3" name="Content Placeholder 2">
            <a:extLst>
              <a:ext uri="{FF2B5EF4-FFF2-40B4-BE49-F238E27FC236}">
                <a16:creationId xmlns:a16="http://schemas.microsoft.com/office/drawing/2014/main" id="{48625980-1C94-428A-AB89-05E9AFF2EA0F}"/>
              </a:ext>
            </a:extLst>
          </p:cNvPr>
          <p:cNvSpPr>
            <a:spLocks noGrp="1"/>
          </p:cNvSpPr>
          <p:nvPr>
            <p:ph idx="1"/>
          </p:nvPr>
        </p:nvSpPr>
        <p:spPr>
          <a:xfrm>
            <a:off x="5118447" y="797595"/>
            <a:ext cx="6281873" cy="1812876"/>
          </a:xfrm>
        </p:spPr>
        <p:txBody>
          <a:bodyPr>
            <a:normAutofit/>
          </a:bodyPr>
          <a:lstStyle/>
          <a:p>
            <a:r>
              <a:rPr lang="en-GB" dirty="0"/>
              <a:t>A device which can be used to see where businesses are placed depending on customers' view of price and value</a:t>
            </a:r>
          </a:p>
          <a:p>
            <a:r>
              <a:rPr lang="en-GB" dirty="0"/>
              <a:t>Tesco's placement on Strategic Clock is Hybrid</a:t>
            </a:r>
          </a:p>
          <a:p>
            <a:endParaRPr lang="en-GB" dirty="0"/>
          </a:p>
        </p:txBody>
      </p:sp>
      <p:pic>
        <p:nvPicPr>
          <p:cNvPr id="4" name="Picture 3">
            <a:extLst>
              <a:ext uri="{FF2B5EF4-FFF2-40B4-BE49-F238E27FC236}">
                <a16:creationId xmlns:a16="http://schemas.microsoft.com/office/drawing/2014/main" id="{593DDF72-93C9-5835-CD91-56D416F9BF20}"/>
              </a:ext>
            </a:extLst>
          </p:cNvPr>
          <p:cNvPicPr>
            <a:picLocks noChangeAspect="1"/>
          </p:cNvPicPr>
          <p:nvPr/>
        </p:nvPicPr>
        <p:blipFill rotWithShape="1">
          <a:blip r:embed="rId5"/>
          <a:srcRect t="16428" r="-3" b="9634"/>
          <a:stretch/>
        </p:blipFill>
        <p:spPr bwMode="auto">
          <a:xfrm>
            <a:off x="5115908" y="2610471"/>
            <a:ext cx="6274561" cy="3447139"/>
          </a:xfrm>
          <a:prstGeom prst="rect">
            <a:avLst/>
          </a:prstGeom>
          <a:noFill/>
          <a:ln w="9525">
            <a:solidFill>
              <a:schemeClr val="tx1">
                <a:alpha val="20000"/>
              </a:schemeClr>
            </a:solidFill>
          </a:ln>
        </p:spPr>
      </p:pic>
      <p:pic>
        <p:nvPicPr>
          <p:cNvPr id="33" name="Audio 32">
            <a:hlinkClick r:id="" action="ppaction://media"/>
            <a:extLst>
              <a:ext uri="{FF2B5EF4-FFF2-40B4-BE49-F238E27FC236}">
                <a16:creationId xmlns:a16="http://schemas.microsoft.com/office/drawing/2014/main" id="{03F81A23-B0FD-1264-B5DC-2E1551362B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33922819"/>
      </p:ext>
    </p:extLst>
  </p:cSld>
  <p:clrMapOvr>
    <a:masterClrMapping/>
  </p:clrMapOvr>
  <mc:AlternateContent xmlns:mc="http://schemas.openxmlformats.org/markup-compatibility/2006">
    <mc:Choice xmlns:p14="http://schemas.microsoft.com/office/powerpoint/2010/main" Requires="p14">
      <p:transition spd="slow" p14:dur="2000" advTm="107252"/>
    </mc:Choice>
    <mc:Fallback>
      <p:transition spd="slow" advTm="107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08B79-85CB-44AE-F798-699CEDCF500E}"/>
              </a:ext>
            </a:extLst>
          </p:cNvPr>
          <p:cNvSpPr>
            <a:spLocks noGrp="1"/>
          </p:cNvSpPr>
          <p:nvPr>
            <p:ph type="title"/>
          </p:nvPr>
        </p:nvSpPr>
        <p:spPr/>
        <p:txBody>
          <a:bodyPr>
            <a:normAutofit/>
          </a:bodyPr>
          <a:lstStyle/>
          <a:p>
            <a:r>
              <a:rPr lang="en-GB" sz="3200" dirty="0"/>
              <a:t>Strategy Recommendations</a:t>
            </a:r>
          </a:p>
        </p:txBody>
      </p:sp>
      <p:sp>
        <p:nvSpPr>
          <p:cNvPr id="3" name="Content Placeholder 2">
            <a:extLst>
              <a:ext uri="{FF2B5EF4-FFF2-40B4-BE49-F238E27FC236}">
                <a16:creationId xmlns:a16="http://schemas.microsoft.com/office/drawing/2014/main" id="{E5B3CC72-3A37-3894-C54E-3DBEBBBDF316}"/>
              </a:ext>
            </a:extLst>
          </p:cNvPr>
          <p:cNvSpPr>
            <a:spLocks noGrp="1"/>
          </p:cNvSpPr>
          <p:nvPr>
            <p:ph idx="1"/>
          </p:nvPr>
        </p:nvSpPr>
        <p:spPr/>
        <p:txBody>
          <a:bodyPr/>
          <a:lstStyle/>
          <a:p>
            <a:r>
              <a:rPr lang="en-GB" dirty="0"/>
              <a:t>Expansion of Whoosh to stores in major cities where it is not currently </a:t>
            </a:r>
            <a:r>
              <a:rPr lang="en-GB"/>
              <a:t>opperating</a:t>
            </a:r>
            <a:endParaRPr lang="en-GB" dirty="0"/>
          </a:p>
          <a:p>
            <a:r>
              <a:rPr lang="en-GB" dirty="0"/>
              <a:t>Expansion of stores in countries currently operating in</a:t>
            </a:r>
          </a:p>
          <a:p>
            <a:r>
              <a:rPr lang="en-GB" dirty="0"/>
              <a:t>Expansion into new countries</a:t>
            </a:r>
          </a:p>
          <a:p>
            <a:endParaRPr lang="en-GB" dirty="0"/>
          </a:p>
          <a:p>
            <a:endParaRPr lang="en-GB" dirty="0"/>
          </a:p>
        </p:txBody>
      </p:sp>
      <p:pic>
        <p:nvPicPr>
          <p:cNvPr id="10" name="Audio 9">
            <a:hlinkClick r:id="" action="ppaction://media"/>
            <a:extLst>
              <a:ext uri="{FF2B5EF4-FFF2-40B4-BE49-F238E27FC236}">
                <a16:creationId xmlns:a16="http://schemas.microsoft.com/office/drawing/2014/main" id="{45AD5179-7701-210E-EE49-385071E714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59323572"/>
      </p:ext>
    </p:extLst>
  </p:cSld>
  <p:clrMapOvr>
    <a:masterClrMapping/>
  </p:clrMapOvr>
  <mc:AlternateContent xmlns:mc="http://schemas.openxmlformats.org/markup-compatibility/2006">
    <mc:Choice xmlns:p14="http://schemas.microsoft.com/office/powerpoint/2010/main" Requires="p14">
      <p:transition spd="slow" p14:dur="2000" advTm="157013"/>
    </mc:Choice>
    <mc:Fallback>
      <p:transition spd="slow" advTm="157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9CCC-5A29-7A70-69A7-22122D73400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662C5E1-CFA9-B47F-FD8C-79978BC36776}"/>
              </a:ext>
            </a:extLst>
          </p:cNvPr>
          <p:cNvSpPr>
            <a:spLocks noGrp="1"/>
          </p:cNvSpPr>
          <p:nvPr>
            <p:ph idx="1"/>
          </p:nvPr>
        </p:nvSpPr>
        <p:spPr/>
        <p:txBody>
          <a:bodyPr>
            <a:normAutofit fontScale="70000" lnSpcReduction="20000"/>
          </a:bodyPr>
          <a:lstStyle/>
          <a:p>
            <a:r>
              <a:rPr lang="en-GB" dirty="0"/>
              <a:t>Bryson, J., &amp; George, B. (2020). Strategic management in public administration. In Oxford Research </a:t>
            </a:r>
            <a:r>
              <a:rPr lang="en-GB" dirty="0" err="1"/>
              <a:t>Encyclopedia</a:t>
            </a:r>
            <a:r>
              <a:rPr lang="en-GB" dirty="0"/>
              <a:t> of Politics.</a:t>
            </a:r>
          </a:p>
          <a:p>
            <a:r>
              <a:rPr lang="en-GB" dirty="0"/>
              <a:t>Eden, C., &amp; Ackermann, F. (1998). Making strategy: The journey of strategic management. London: Sage Publications.</a:t>
            </a:r>
          </a:p>
          <a:p>
            <a:r>
              <a:rPr lang="en-GB" dirty="0" err="1"/>
              <a:t>Fatricia</a:t>
            </a:r>
            <a:r>
              <a:rPr lang="en-GB" dirty="0"/>
              <a:t>, R. S. (2016). SWOT Analysis of Sainsbury’s Supermarket. </a:t>
            </a:r>
            <a:r>
              <a:rPr lang="en-GB" dirty="0" err="1"/>
              <a:t>Jurnal</a:t>
            </a:r>
            <a:r>
              <a:rPr lang="en-GB" dirty="0"/>
              <a:t> </a:t>
            </a:r>
            <a:r>
              <a:rPr lang="en-GB" dirty="0" err="1"/>
              <a:t>Manajemen</a:t>
            </a:r>
            <a:r>
              <a:rPr lang="en-GB" dirty="0"/>
              <a:t> </a:t>
            </a:r>
            <a:r>
              <a:rPr lang="en-GB" dirty="0" err="1"/>
              <a:t>Terapan</a:t>
            </a:r>
            <a:r>
              <a:rPr lang="en-GB" dirty="0"/>
              <a:t> dan </a:t>
            </a:r>
            <a:r>
              <a:rPr lang="en-GB" dirty="0" err="1"/>
              <a:t>Keuangan</a:t>
            </a:r>
            <a:r>
              <a:rPr lang="en-GB" dirty="0"/>
              <a:t>, 5(1), 19-35.</a:t>
            </a:r>
          </a:p>
          <a:p>
            <a:r>
              <a:rPr lang="en-GB" dirty="0"/>
              <a:t>Faulkner, D., &amp; Bowman, C. (1995). The Essence of Competitive Strategy. Prentice Hall.</a:t>
            </a:r>
          </a:p>
          <a:p>
            <a:r>
              <a:rPr lang="en-GB" dirty="0"/>
              <a:t>Francis-Devine, B., Bolton, P., Keep, M., Harari, D., Harker, R., Barton, C., Wilson, W., &amp; Stewart, I. (2022) Rising Cost of Living in the UK. Retrieved from https://</a:t>
            </a:r>
            <a:r>
              <a:rPr lang="en-GB" dirty="0" err="1"/>
              <a:t>commonslibrary.parliament.uk</a:t>
            </a:r>
            <a:r>
              <a:rPr lang="en-GB" dirty="0"/>
              <a:t>/research-briefings/cbp-9428/</a:t>
            </a:r>
          </a:p>
          <a:p>
            <a:r>
              <a:rPr lang="en-GB" dirty="0" err="1"/>
              <a:t>Rumelt</a:t>
            </a:r>
            <a:r>
              <a:rPr lang="en-GB" dirty="0"/>
              <a:t>, R. P., Schendel, D., &amp; Teece, D. J. (1991). Strategic management and economics. Strategic Management Journal, 12, 5–29.</a:t>
            </a:r>
          </a:p>
          <a:p>
            <a:r>
              <a:rPr lang="en-GB" dirty="0"/>
              <a:t>Tesco. (2022) Tesco Annual Report and Financial Statements 2022. Retrieved from https://</a:t>
            </a:r>
            <a:r>
              <a:rPr lang="en-GB" dirty="0" err="1"/>
              <a:t>www.tescoplc.com</a:t>
            </a:r>
            <a:r>
              <a:rPr lang="en-GB" dirty="0"/>
              <a:t>/media/759057/tesco-annual-report-2022.pdf</a:t>
            </a:r>
          </a:p>
          <a:p>
            <a:r>
              <a:rPr lang="en-GB" dirty="0"/>
              <a:t>Tesco. (2022). Whoosh. Retrieved from https://</a:t>
            </a:r>
            <a:r>
              <a:rPr lang="en-GB" dirty="0" err="1"/>
              <a:t>www.tesco.com</a:t>
            </a:r>
            <a:r>
              <a:rPr lang="en-GB" dirty="0"/>
              <a:t>/zones/Whoosh </a:t>
            </a:r>
          </a:p>
          <a:p>
            <a:r>
              <a:rPr lang="en-GB" dirty="0" err="1"/>
              <a:t>Toufexi</a:t>
            </a:r>
            <a:r>
              <a:rPr lang="en-GB" dirty="0"/>
              <a:t>, I. (2021). Tesco revealed as 'worst' supermarket for food safety among the UK's ‘super six’. Cambridge News. Retrieved from https://</a:t>
            </a:r>
            <a:r>
              <a:rPr lang="en-GB" dirty="0" err="1"/>
              <a:t>www.cambridge-news.co.uk</a:t>
            </a:r>
            <a:r>
              <a:rPr lang="en-GB" dirty="0"/>
              <a:t>/</a:t>
            </a:r>
            <a:r>
              <a:rPr lang="en-GB" dirty="0" err="1"/>
              <a:t>whats</a:t>
            </a:r>
            <a:r>
              <a:rPr lang="en-GB" dirty="0"/>
              <a:t>-on/food-drink-news/tesco-revealed-worst-supermarket-food-21669389</a:t>
            </a:r>
          </a:p>
        </p:txBody>
      </p:sp>
      <p:pic>
        <p:nvPicPr>
          <p:cNvPr id="5" name="Audio 4">
            <a:hlinkClick r:id="" action="ppaction://media"/>
            <a:extLst>
              <a:ext uri="{FF2B5EF4-FFF2-40B4-BE49-F238E27FC236}">
                <a16:creationId xmlns:a16="http://schemas.microsoft.com/office/drawing/2014/main" id="{7F58437E-16B9-3B43-55A9-7E56F50ACE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26737903"/>
      </p:ext>
    </p:extLst>
  </p:cSld>
  <p:clrMapOvr>
    <a:masterClrMapping/>
  </p:clrMapOvr>
  <mc:AlternateContent xmlns:mc="http://schemas.openxmlformats.org/markup-compatibility/2006">
    <mc:Choice xmlns:p14="http://schemas.microsoft.com/office/powerpoint/2010/main" Requires="p14">
      <p:transition spd="slow" p14:dur="2000" advTm="7684"/>
    </mc:Choice>
    <mc:Fallback>
      <p:transition spd="slow" advTm="7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{336F19FA-FE9C-2A42-99F4-7616965B2E78}tf16401369</Template>
  <TotalTime>4816</TotalTime>
  <Words>2444</Words>
  <Application>Microsoft Macintosh PowerPoint</Application>
  <PresentationFormat>Widescreen</PresentationFormat>
  <Paragraphs>116</Paragraphs>
  <Slides>8</Slides>
  <Notes>7</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Rockwell</vt:lpstr>
      <vt:lpstr>Times New Roman</vt:lpstr>
      <vt:lpstr>Wingdings</vt:lpstr>
      <vt:lpstr>Atlas</vt:lpstr>
      <vt:lpstr>Strategies for Resilience and Prosperity</vt:lpstr>
      <vt:lpstr>Strategic Management</vt:lpstr>
      <vt:lpstr>Tesco</vt:lpstr>
      <vt:lpstr>SWOT Analysis</vt:lpstr>
      <vt:lpstr>Power &amp; Interest Shareholder Analysis</vt:lpstr>
      <vt:lpstr>Bowman’s Strategic Clock</vt:lpstr>
      <vt:lpstr>Strategy 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Peter Todorov (1705088)</dc:creator>
  <cp:lastModifiedBy>Peter Todorov (1705088)</cp:lastModifiedBy>
  <cp:revision>6</cp:revision>
  <dcterms:created xsi:type="dcterms:W3CDTF">2022-11-08T10:48:06Z</dcterms:created>
  <dcterms:modified xsi:type="dcterms:W3CDTF">2022-11-11T19:04:55Z</dcterms:modified>
</cp:coreProperties>
</file>