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60" r:id="rId1"/>
  </p:sldMasterIdLst>
  <p:notesMasterIdLst>
    <p:notesMasterId r:id="rId11"/>
  </p:notesMasterIdLst>
  <p:sldIdLst>
    <p:sldId id="265"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Brush Script MT" panose="03060802040406070304" pitchFamily="66" charset="0"/>
      <p:italic r:id="rId12"/>
    </p:embeddedFont>
    <p:embeddedFont>
      <p:font typeface="Calibri" panose="020F0502020204030204" pitchFamily="34" charset="0"/>
      <p:regular r:id="rId13"/>
      <p:bold r:id="rId14"/>
      <p:italic r:id="rId15"/>
      <p:boldItalic r:id="rId16"/>
    </p:embeddedFont>
    <p:embeddedFont>
      <p:font typeface="Calibri Light" panose="020F0302020204030204" pitchFamily="34" charset="0"/>
      <p:regular r:id="rId17"/>
      <p: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493" autoAdjust="0"/>
    <p:restoredTop sz="80025" autoAdjust="0"/>
  </p:normalViewPr>
  <p:slideViewPr>
    <p:cSldViewPr snapToGrid="0">
      <p:cViewPr varScale="1">
        <p:scale>
          <a:sx n="141" d="100"/>
          <a:sy n="141" d="100"/>
        </p:scale>
        <p:origin x="283" y="8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28b7c6995f9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28b7c6995f9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800" dirty="0">
                <a:effectLst/>
                <a:latin typeface="Arial" panose="020B0604020202020204" pitchFamily="34" charset="0"/>
                <a:ea typeface="Arial" panose="020B0604020202020204" pitchFamily="34" charset="0"/>
              </a:rPr>
              <a:t>Now we are going to talk about the importance of language skills and the benefits of multilingualism for the staff at Diversity Hotel and spa London</a:t>
            </a:r>
          </a:p>
          <a:p>
            <a:pPr marL="0" lvl="0" indent="0" algn="just" rtl="0">
              <a:lnSpc>
                <a:spcPct val="150000"/>
              </a:lnSpc>
              <a:spcBef>
                <a:spcPts val="0"/>
              </a:spcBef>
              <a:spcAft>
                <a:spcPts val="0"/>
              </a:spcAft>
              <a:buClr>
                <a:schemeClr val="dk1"/>
              </a:buClr>
              <a:buSzPts val="1100"/>
              <a:buFont typeface="Arial"/>
              <a:buNone/>
            </a:pPr>
            <a:r>
              <a:rPr lang="en-GB" sz="1800" dirty="0">
                <a:effectLst/>
                <a:latin typeface="Arial" panose="020B0604020202020204" pitchFamily="34" charset="0"/>
                <a:ea typeface="Arial" panose="020B0604020202020204" pitchFamily="34" charset="0"/>
              </a:rPr>
              <a:t>In order to deepen our understanding and improve our services, this presentation will examine the advantages of multilingualism, the significance of language awareness, and actual examples from the hotel business.</a:t>
            </a:r>
          </a:p>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400" dirty="0">
                <a:latin typeface="Arial"/>
                <a:ea typeface="Arial"/>
                <a:cs typeface="Arial"/>
                <a:sym typeface="Arial"/>
              </a:rPr>
              <a:t>Multilingual staff  has the ability to improve visitor experiences, promote diversity, and get  advertise for  our hotel as a top travel destination throughout the world. </a:t>
            </a:r>
          </a:p>
          <a:p>
            <a:pPr marL="0" lvl="0" indent="0" algn="just" rtl="0">
              <a:lnSpc>
                <a:spcPct val="150000"/>
              </a:lnSpc>
              <a:spcBef>
                <a:spcPts val="0"/>
              </a:spcBef>
              <a:spcAft>
                <a:spcPts val="0"/>
              </a:spcAft>
              <a:buClr>
                <a:schemeClr val="dk1"/>
              </a:buClr>
              <a:buSzPts val="1100"/>
              <a:buFont typeface="Arial"/>
              <a:buNone/>
            </a:pPr>
            <a:endParaRPr sz="140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8b7c6995f9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28b7c6995f9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800" dirty="0">
                <a:effectLst/>
                <a:latin typeface="Arial" panose="020B0604020202020204" pitchFamily="34" charset="0"/>
                <a:ea typeface="Arial" panose="020B0604020202020204" pitchFamily="34" charset="0"/>
              </a:rPr>
              <a:t>When the employees are multilinguistic or at least know the basic greetings in another language is a plus for the hotel. Employees that can speak more then a language seems to process the information faster and more efficiently. As a result, the hotel gains a reputation as a welcoming and culturally sensitive establishment that adheres to contemporary hospitality standards that value diversity and cultural competency.</a:t>
            </a:r>
            <a:endParaRPr sz="14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28b7c6995f9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28b7c6995f9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GB" sz="1800" dirty="0">
                <a:effectLst/>
                <a:latin typeface="Arial" panose="020B0604020202020204" pitchFamily="34" charset="0"/>
                <a:ea typeface="Arial" panose="020B0604020202020204" pitchFamily="34" charset="0"/>
              </a:rPr>
              <a:t>Insensitivity may be perceived as a result of a lack of language awareness, which could harm the hotel's reputation. </a:t>
            </a:r>
          </a:p>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GB" sz="1800" dirty="0">
                <a:effectLst/>
                <a:latin typeface="Arial" panose="020B0604020202020204" pitchFamily="34" charset="0"/>
                <a:ea typeface="Arial" panose="020B0604020202020204" pitchFamily="34" charset="0"/>
              </a:rPr>
              <a:t>Language proficiency is a key asset in a competitive market since it gives a distinct advantage by meeting the various needs of visitors and fostering customer loyalty and good ratings.</a:t>
            </a:r>
          </a:p>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GB" sz="1800" dirty="0">
                <a:effectLst/>
                <a:latin typeface="Arial" panose="020B0604020202020204" pitchFamily="34" charset="0"/>
                <a:ea typeface="Arial" panose="020B0604020202020204" pitchFamily="34" charset="0"/>
              </a:rPr>
              <a:t>Language awareness fosters cultural sensitivity by demonstrating respect for various linguistic traditions and encouraging a friendly atmosphere (</a:t>
            </a:r>
            <a:r>
              <a:rPr lang="en-GB" sz="1800" dirty="0" err="1">
                <a:effectLst/>
                <a:latin typeface="Arial" panose="020B0604020202020204" pitchFamily="34" charset="0"/>
                <a:ea typeface="Arial" panose="020B0604020202020204" pitchFamily="34" charset="0"/>
              </a:rPr>
              <a:t>Cuccurullo</a:t>
            </a:r>
            <a:r>
              <a:rPr lang="en-GB" sz="1800" dirty="0">
                <a:effectLst/>
                <a:latin typeface="Arial" panose="020B0604020202020204" pitchFamily="34" charset="0"/>
                <a:ea typeface="Arial" panose="020B0604020202020204" pitchFamily="34" charset="0"/>
              </a:rPr>
              <a:t> and </a:t>
            </a:r>
            <a:r>
              <a:rPr lang="en-GB" sz="1800" dirty="0" err="1">
                <a:effectLst/>
                <a:latin typeface="Arial" panose="020B0604020202020204" pitchFamily="34" charset="0"/>
                <a:ea typeface="Arial" panose="020B0604020202020204" pitchFamily="34" charset="0"/>
              </a:rPr>
              <a:t>Cinganotto</a:t>
            </a:r>
            <a:r>
              <a:rPr lang="en-GB" sz="1800" dirty="0">
                <a:effectLst/>
                <a:latin typeface="Arial" panose="020B0604020202020204" pitchFamily="34" charset="0"/>
                <a:ea typeface="Arial" panose="020B0604020202020204" pitchFamily="34" charset="0"/>
              </a:rPr>
              <a:t>, 2020). </a:t>
            </a:r>
            <a:endParaRPr lang="en-IN" sz="1800" dirty="0">
              <a:effectLst/>
              <a:latin typeface="Arial" panose="020B0604020202020204" pitchFamily="34" charset="0"/>
              <a:ea typeface="Arial" panose="020B0604020202020204" pitchFamily="34" charset="0"/>
            </a:endParaRPr>
          </a:p>
          <a:p>
            <a:pPr marL="0" lvl="0" indent="0" algn="just" rtl="0">
              <a:lnSpc>
                <a:spcPct val="150000"/>
              </a:lnSpc>
              <a:spcBef>
                <a:spcPts val="0"/>
              </a:spcBef>
              <a:spcAft>
                <a:spcPts val="0"/>
              </a:spcAft>
              <a:buClr>
                <a:schemeClr val="dk1"/>
              </a:buClr>
              <a:buSzPts val="1100"/>
              <a:buFont typeface="Arial"/>
              <a:buNone/>
            </a:pPr>
            <a:endParaRPr sz="14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28b7c6995f9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8b7c6995f9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lgn="just">
              <a:lnSpc>
                <a:spcPct val="150000"/>
              </a:lnSpc>
              <a:buNone/>
            </a:pPr>
            <a:r>
              <a:rPr lang="en-GB" sz="1800" dirty="0">
                <a:effectLst/>
                <a:latin typeface="Arial" panose="020B0604020202020204" pitchFamily="34" charset="0"/>
                <a:ea typeface="Arial" panose="020B0604020202020204" pitchFamily="34" charset="0"/>
              </a:rPr>
              <a:t>As Diversity Hotel &amp; Spa London wants to expand its border in Spain, I think it’s a great idea for the staff to learn basic greetings and words. In a professional setting, etiquette expectations can vary amongst Spanish-speaking countries. In business settings, formal titles and honorifics are frequently employed in Spain to show respect. Latin American nations, on the other hand, are typically more informal and frequently use first names. In all scenarios, it is polite to extend a handshake and make eye contact to show respect and professionalism. It's important to know that regional differences within any language may affect business etiquette. Due to linguistic similarities, learning Spanish may be relatively simple for natural speakers of Romance languages like French or Italian (</a:t>
            </a:r>
            <a:r>
              <a:rPr lang="en-GB" sz="1800" dirty="0" err="1">
                <a:effectLst/>
                <a:latin typeface="Arial" panose="020B0604020202020204" pitchFamily="34" charset="0"/>
                <a:ea typeface="Times New Roman" panose="02020603050405020304" pitchFamily="18" charset="0"/>
              </a:rPr>
              <a:t>Presutti</a:t>
            </a:r>
            <a:r>
              <a:rPr lang="en-GB" sz="1800" dirty="0">
                <a:effectLst/>
                <a:latin typeface="Arial" panose="020B0604020202020204" pitchFamily="34" charset="0"/>
                <a:ea typeface="Times New Roman" panose="02020603050405020304" pitchFamily="18" charset="0"/>
              </a:rPr>
              <a:t>, 2021)</a:t>
            </a:r>
            <a:r>
              <a:rPr lang="en-GB" sz="1800" dirty="0">
                <a:effectLst/>
                <a:latin typeface="Arial" panose="020B0604020202020204" pitchFamily="34" charset="0"/>
                <a:ea typeface="Arial" panose="020B0604020202020204" pitchFamily="34" charset="0"/>
              </a:rPr>
              <a:t>. However, because of the variety of regional dialects and nuances, it may seem relatively difficult to non-native speakers.</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8b7c6995f9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8b7c6995f9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Arial" panose="020B0604020202020204" pitchFamily="34" charset="0"/>
              </a:rPr>
              <a:t>One distinctive aspect of The Ritz's success has been its commitment in language training for its staff and this is a great example  for Diversity Hotel &amp; Spa London. For instance, a bilingual concierge crew that is proficient in Mandarin and Arabic guarantees effective communication with visitors. </a:t>
            </a:r>
            <a:r>
              <a:rPr lang="en-GB" sz="1800" u="none" strike="noStrike" dirty="0">
                <a:effectLst/>
                <a:latin typeface="Arial" panose="020B0604020202020204" pitchFamily="34" charset="0"/>
                <a:ea typeface="Arial" panose="020B0604020202020204" pitchFamily="34" charset="0"/>
              </a:rPr>
              <a:t>Language ability and cultural sensitivity among personnel are crucial for places like The Ritz, which is located in the heart of London and caters to a broad international clientele.</a:t>
            </a:r>
            <a:r>
              <a:rPr lang="en-IN" sz="1800" u="none" strike="noStrike" dirty="0">
                <a:effectLst/>
                <a:latin typeface="Arial" panose="020B0604020202020204" pitchFamily="34" charset="0"/>
                <a:ea typeface="Arial" panose="020B0604020202020204" pitchFamily="34" charset="0"/>
              </a:rPr>
              <a:t> </a:t>
            </a:r>
            <a:r>
              <a:rPr lang="en-GB" sz="1800" dirty="0">
                <a:effectLst/>
                <a:latin typeface="Arial" panose="020B0604020202020204" pitchFamily="34" charset="0"/>
                <a:ea typeface="Arial" panose="020B0604020202020204" pitchFamily="34" charset="0"/>
              </a:rPr>
              <a:t>This strategy has helped them maintain consistently high levels of guest satisfaction and favourable online evaluations. </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8b7c6995f9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28b7c6995f9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Arial" panose="020B0604020202020204" pitchFamily="34" charset="0"/>
              </a:rPr>
              <a:t>The Ritz London's situation serves as an example of the practical advantages of such skills. A reputation for cultural sensitivity and inclusivity is fostered by adhering to these values, which are consistent with modern hospitality standards that value diversity and cultural competency. Because of multilingualism and linguistic awareness </a:t>
            </a:r>
            <a:r>
              <a:rPr lang="en-US" sz="1800" u="none" strike="noStrike" dirty="0">
                <a:effectLst/>
                <a:latin typeface="Arial" panose="020B0604020202020204" pitchFamily="34" charset="0"/>
                <a:ea typeface="Arial" panose="020B0604020202020204" pitchFamily="34" charset="0"/>
              </a:rPr>
              <a:t>the hotel sector is becoming more diverse and globally diversified.</a:t>
            </a:r>
          </a:p>
          <a:p>
            <a:pPr marL="158750" indent="0" algn="just">
              <a:lnSpc>
                <a:spcPct val="150000"/>
              </a:lnSpc>
              <a:buNone/>
            </a:pP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8b7c6995f9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8b7c6995f9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8b7c6995f9_0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8b7c6995f9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Thank you for being </a:t>
            </a:r>
            <a:r>
              <a:rPr lang="en-GB" dirty="0" err="1"/>
              <a:t>pacient</a:t>
            </a:r>
            <a:r>
              <a:rPr lang="en-GB" dirty="0"/>
              <a:t> and listen to what I have to say.</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65B93-CDCA-04AA-0A4D-CA79E8F1675C}"/>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6304458-F1EC-34FB-45D4-B458354925B2}"/>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67BC80-9A9D-3C0B-7F27-9B92706FD607}"/>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5" name="Footer Placeholder 4">
            <a:extLst>
              <a:ext uri="{FF2B5EF4-FFF2-40B4-BE49-F238E27FC236}">
                <a16:creationId xmlns:a16="http://schemas.microsoft.com/office/drawing/2014/main" id="{933C1257-666C-F6CD-89FC-B3261E3CF6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1DBE7-1DEB-463A-2CEE-49C6581AF61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7288962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2AFA9-46DE-1777-D30A-CBB00EC1DC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88C815-A07E-7A04-A823-551F2BB4AF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F09379-251E-5436-E773-1C819E3BFC7C}"/>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5" name="Footer Placeholder 4">
            <a:extLst>
              <a:ext uri="{FF2B5EF4-FFF2-40B4-BE49-F238E27FC236}">
                <a16:creationId xmlns:a16="http://schemas.microsoft.com/office/drawing/2014/main" id="{6990B6B1-654F-BF88-FF64-5023AC8CC7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93736F-1BB7-4DB1-7A5B-D211BA4A0A1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2690949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7A16-BE2D-48D3-AC98-A27FF9C33D4D}"/>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4A8283-F531-CFED-663A-47DB0E6B1EAC}"/>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B253B0-98BD-CED6-8E07-6CCCA74D0A6D}"/>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5" name="Footer Placeholder 4">
            <a:extLst>
              <a:ext uri="{FF2B5EF4-FFF2-40B4-BE49-F238E27FC236}">
                <a16:creationId xmlns:a16="http://schemas.microsoft.com/office/drawing/2014/main" id="{EEB0B9F3-8343-F355-0E12-A59A22452B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A372FD-A9E9-C240-6418-0956A4D3AE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9031368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9B28-3A94-40B6-1B0B-488F472420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7A10C5-2D78-0ADA-E7C6-7E2211943114}"/>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B15D4B-FAE7-0855-CE1A-BD52FF206637}"/>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2FCD1-C8C8-0B88-523A-B17E68129CE6}"/>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6" name="Footer Placeholder 5">
            <a:extLst>
              <a:ext uri="{FF2B5EF4-FFF2-40B4-BE49-F238E27FC236}">
                <a16:creationId xmlns:a16="http://schemas.microsoft.com/office/drawing/2014/main" id="{3B5C70B3-FF96-C3C4-E7AD-68C6207D4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3210B-7B2F-CF7C-08D8-03489FBC6D4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51000550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0641C-5159-D5DB-C3B3-F17D901EB739}"/>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B85D2-EE6D-E469-768D-F3FAFD7F13B6}"/>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FEFF3-109B-5503-4942-F93958543BD3}"/>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39823F-1CEF-BEAF-479E-2307C31A2F1A}"/>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6A7354D6-106D-C2CA-BB13-03AC9A5FCCBA}"/>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B4EC63-D9ED-22DD-078F-10AE87AC6ABB}"/>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8" name="Footer Placeholder 7">
            <a:extLst>
              <a:ext uri="{FF2B5EF4-FFF2-40B4-BE49-F238E27FC236}">
                <a16:creationId xmlns:a16="http://schemas.microsoft.com/office/drawing/2014/main" id="{E8360995-EB4F-22A5-0BF8-DBA354ADBD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211DAE-6C02-FFD7-DD77-155AA4BB36B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8286976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6F67-6C53-D490-3F01-C654AD563E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5F3261-61CB-480C-E6B0-21FFB00CAFA2}"/>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4" name="Footer Placeholder 3">
            <a:extLst>
              <a:ext uri="{FF2B5EF4-FFF2-40B4-BE49-F238E27FC236}">
                <a16:creationId xmlns:a16="http://schemas.microsoft.com/office/drawing/2014/main" id="{35351C7B-0CF4-11D9-0D44-7D8CFABEFB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98F7FC-66FF-CF54-687D-04E02D0401D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78204005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2723A5-F14D-19A1-A347-7D3C495D7CA7}"/>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3" name="Footer Placeholder 2">
            <a:extLst>
              <a:ext uri="{FF2B5EF4-FFF2-40B4-BE49-F238E27FC236}">
                <a16:creationId xmlns:a16="http://schemas.microsoft.com/office/drawing/2014/main" id="{691FC4CC-1E5F-822F-79DF-620F276F61F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6897A5-34F2-BD0F-0C48-314710A6EC9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527635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A6EC-1F6D-1EC1-0722-3FDCA2C9675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43E334-BC58-1330-CDAC-5C2FD5F9DDFD}"/>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390A69-1870-D7BC-3129-EC19F86B8F30}"/>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18D6D91-DB21-E237-E301-9E037BEAF0A1}"/>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6" name="Footer Placeholder 5">
            <a:extLst>
              <a:ext uri="{FF2B5EF4-FFF2-40B4-BE49-F238E27FC236}">
                <a16:creationId xmlns:a16="http://schemas.microsoft.com/office/drawing/2014/main" id="{CCFE6660-26DD-B200-B70D-55C586F9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38A92E-B017-371F-CD93-055F21851D5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5205611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2588-BE18-9F22-994A-52338511B7B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30F8C3-8312-85D1-767A-331636371A93}"/>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41D40BAB-2161-FD1C-CA74-AC7BE17EC40F}"/>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EE29F55-4A1B-8729-6940-90F8DF89701A}"/>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6" name="Footer Placeholder 5">
            <a:extLst>
              <a:ext uri="{FF2B5EF4-FFF2-40B4-BE49-F238E27FC236}">
                <a16:creationId xmlns:a16="http://schemas.microsoft.com/office/drawing/2014/main" id="{43D3B6BB-9FD3-FC24-A359-4B00D5721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FD91B9-7074-9C8C-6E10-A76926A1F0E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6823443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FEC46-772F-C11D-08CC-4B0AC25A00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18F7B6-B129-372C-F83C-126F5A74D9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D7B8C-716B-90EE-290A-29AA6BB2C13F}"/>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5" name="Footer Placeholder 4">
            <a:extLst>
              <a:ext uri="{FF2B5EF4-FFF2-40B4-BE49-F238E27FC236}">
                <a16:creationId xmlns:a16="http://schemas.microsoft.com/office/drawing/2014/main" id="{8EF61CED-945B-5EAF-15AE-0F047E8625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C0A77-AAE9-25BD-AAF9-DE283BED955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748494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65E9B6-DA41-8896-CE87-0046477167E3}"/>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44C3AD-C618-7C6D-8F5A-51F97669CAA1}"/>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506242-62F9-78FE-DCFB-D1DE283BA646}"/>
              </a:ext>
            </a:extLst>
          </p:cNvPr>
          <p:cNvSpPr>
            <a:spLocks noGrp="1"/>
          </p:cNvSpPr>
          <p:nvPr>
            <p:ph type="dt" sz="half" idx="10"/>
          </p:nvPr>
        </p:nvSpPr>
        <p:spPr/>
        <p:txBody>
          <a:bodyPr/>
          <a:lstStyle/>
          <a:p>
            <a:fld id="{90932160-150A-4E10-9CA1-CC31FCA0B754}" type="datetimeFigureOut">
              <a:rPr lang="en-GB" smtClean="0"/>
              <a:t>24/10/2023</a:t>
            </a:fld>
            <a:endParaRPr lang="en-GB"/>
          </a:p>
        </p:txBody>
      </p:sp>
      <p:sp>
        <p:nvSpPr>
          <p:cNvPr id="5" name="Footer Placeholder 4">
            <a:extLst>
              <a:ext uri="{FF2B5EF4-FFF2-40B4-BE49-F238E27FC236}">
                <a16:creationId xmlns:a16="http://schemas.microsoft.com/office/drawing/2014/main" id="{DB357D79-2E73-A491-7F51-D1E8624324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955752-B19F-1F5D-9990-457EFD70F9D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617680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843972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A4DE43-3909-0E8D-7BB3-E5CA1AAE35D7}"/>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4F9BA4-0E6B-47DC-5C58-796304BE3C20}"/>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6316B2-E535-1B84-C3A2-284E75661139}"/>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90932160-150A-4E10-9CA1-CC31FCA0B754}" type="datetimeFigureOut">
              <a:rPr lang="en-GB" smtClean="0"/>
              <a:t>24/10/2023</a:t>
            </a:fld>
            <a:endParaRPr lang="en-GB"/>
          </a:p>
        </p:txBody>
      </p:sp>
      <p:sp>
        <p:nvSpPr>
          <p:cNvPr id="5" name="Footer Placeholder 4">
            <a:extLst>
              <a:ext uri="{FF2B5EF4-FFF2-40B4-BE49-F238E27FC236}">
                <a16:creationId xmlns:a16="http://schemas.microsoft.com/office/drawing/2014/main" id="{092949AD-B9F3-BEAF-6030-A3ED402F9B3F}"/>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8BAD74-990B-C187-2F46-324C12B01BD9}"/>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345881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6421_student_uwtsd_ac_uk/Documents/Recording-20231024_151025.webm?csf=1&amp;web=1&amp;e=OVnaVT&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s://courses.lumenlearning.com/wm-businesscommunicationmgrs/chapter/race-and-ethnicity/"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www.condorferries.co.uk/hotel-industry-statistics"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s://www.theritzlondon.com/about-the-ritz/histor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alphaModFix amt="32000"/>
          </a:blip>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5B0C30-7FA8-7088-F2EA-ED9BC34CC7AF}"/>
              </a:ext>
            </a:extLst>
          </p:cNvPr>
          <p:cNvSpPr txBox="1"/>
          <p:nvPr/>
        </p:nvSpPr>
        <p:spPr>
          <a:xfrm>
            <a:off x="1652954" y="958361"/>
            <a:ext cx="5838092" cy="2728376"/>
          </a:xfrm>
          <a:prstGeom prst="rect">
            <a:avLst/>
          </a:prstGeom>
          <a:noFill/>
        </p:spPr>
        <p:txBody>
          <a:bodyPr wrap="square">
            <a:spAutoFit/>
          </a:bodyPr>
          <a:lstStyle/>
          <a:p>
            <a:pPr algn="ctr">
              <a:lnSpc>
                <a:spcPct val="150000"/>
              </a:lnSpc>
              <a:spcAft>
                <a:spcPts val="1000"/>
              </a:spcAft>
            </a:pPr>
            <a:r>
              <a:rPr lang="en-US"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 Anamaria Cristina Salanchi</a:t>
            </a:r>
            <a:endPar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US"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2206421</a:t>
            </a:r>
            <a:endPar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US"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module title: Foreign Languages &amp; Cultural Awareness BMIH5003</a:t>
            </a:r>
            <a:endPar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US"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Lecturer’s name: Giulia </a:t>
            </a:r>
            <a:r>
              <a:rPr lang="en-US" sz="2000" b="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Chifari</a:t>
            </a:r>
            <a:endParaRPr lang="en-US"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544329C2-49EB-DE17-AF22-64C71B31EE49}"/>
              </a:ext>
            </a:extLst>
          </p:cNvPr>
          <p:cNvSpPr txBox="1"/>
          <p:nvPr/>
        </p:nvSpPr>
        <p:spPr>
          <a:xfrm>
            <a:off x="346282" y="4496251"/>
            <a:ext cx="6341282" cy="215444"/>
          </a:xfrm>
          <a:prstGeom prst="rect">
            <a:avLst/>
          </a:prstGeom>
          <a:noFill/>
        </p:spPr>
        <p:txBody>
          <a:bodyPr wrap="square" rtlCol="0">
            <a:spAutoFit/>
          </a:bodyPr>
          <a:lstStyle/>
          <a:p>
            <a:r>
              <a:rPr lang="en-GB" sz="800" dirty="0">
                <a:hlinkClick r:id="rId3"/>
              </a:rPr>
              <a:t>Recording-20231024_151025.webm</a:t>
            </a:r>
            <a:endParaRPr lang="en-GB" sz="800" dirty="0"/>
          </a:p>
        </p:txBody>
      </p:sp>
    </p:spTree>
    <p:extLst>
      <p:ext uri="{BB962C8B-B14F-4D97-AF65-F5344CB8AC3E}">
        <p14:creationId xmlns:p14="http://schemas.microsoft.com/office/powerpoint/2010/main" val="511785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654600" y="128501"/>
            <a:ext cx="2405123" cy="1040875"/>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2"/>
              </a:buClr>
              <a:buSzPts val="1100"/>
              <a:buFont typeface="Arial"/>
              <a:buNone/>
            </a:pPr>
            <a:r>
              <a:rPr lang="en-GB" sz="3200" b="1" dirty="0">
                <a:latin typeface="Brush Script MT" panose="03060802040406070304" pitchFamily="66" charset="0"/>
                <a:ea typeface="Arial"/>
                <a:cs typeface="Arial"/>
                <a:sym typeface="Arial"/>
              </a:rPr>
              <a:t>Diversity Hotel &amp;Spa London</a:t>
            </a:r>
            <a:endParaRPr sz="3200" b="1" dirty="0">
              <a:latin typeface="Brush Script MT" panose="03060802040406070304" pitchFamily="66" charset="0"/>
              <a:ea typeface="Arial"/>
              <a:cs typeface="Arial"/>
              <a:sym typeface="Arial"/>
            </a:endParaRPr>
          </a:p>
        </p:txBody>
      </p:sp>
      <p:sp>
        <p:nvSpPr>
          <p:cNvPr id="65" name="Google Shape;65;p14"/>
          <p:cNvSpPr txBox="1">
            <a:spLocks noGrp="1"/>
          </p:cNvSpPr>
          <p:nvPr>
            <p:ph type="body" idx="1"/>
          </p:nvPr>
        </p:nvSpPr>
        <p:spPr>
          <a:xfrm>
            <a:off x="101837" y="1363675"/>
            <a:ext cx="3810595" cy="3334800"/>
          </a:xfrm>
          <a:prstGeom prst="rect">
            <a:avLst/>
          </a:prstGeom>
        </p:spPr>
        <p:txBody>
          <a:bodyPr spcFirstLastPara="1" wrap="square" lIns="91425" tIns="91425" rIns="91425" bIns="91425" anchor="t" anchorCtr="0">
            <a:normAutofit/>
          </a:bodyPr>
          <a:lstStyle/>
          <a:p>
            <a:pPr marL="425450" indent="-285750" algn="just">
              <a:lnSpc>
                <a:spcPct val="150000"/>
              </a:lnSpc>
              <a:spcBef>
                <a:spcPts val="1200"/>
              </a:spcBef>
              <a:buSzPts val="1400"/>
            </a:pPr>
            <a:endParaRPr lang="en-US" sz="1400" dirty="0">
              <a:latin typeface="Arial"/>
              <a:ea typeface="Arial"/>
              <a:cs typeface="Arial"/>
              <a:sym typeface="Arial"/>
            </a:endParaRPr>
          </a:p>
          <a:p>
            <a:pPr marL="425450" indent="-285750" algn="just">
              <a:lnSpc>
                <a:spcPct val="150000"/>
              </a:lnSpc>
              <a:spcBef>
                <a:spcPts val="1200"/>
              </a:spcBef>
              <a:buSzPts val="1400"/>
            </a:pPr>
            <a:endParaRPr lang="en-US" sz="1400" dirty="0">
              <a:latin typeface="Arial"/>
              <a:ea typeface="Arial"/>
              <a:cs typeface="Arial"/>
              <a:sym typeface="Arial"/>
            </a:endParaRPr>
          </a:p>
          <a:p>
            <a:pPr marL="425450" indent="-285750">
              <a:lnSpc>
                <a:spcPct val="150000"/>
              </a:lnSpc>
              <a:spcBef>
                <a:spcPts val="1200"/>
              </a:spcBef>
              <a:buSzPts val="1400"/>
            </a:pPr>
            <a:r>
              <a:rPr lang="en-US" sz="1400" dirty="0">
                <a:latin typeface="Arial"/>
                <a:ea typeface="Arial"/>
                <a:cs typeface="Arial"/>
                <a:sym typeface="Arial"/>
              </a:rPr>
              <a:t>The Diversity Hotel &amp; Spa London’s multilingual staff members are a strategic asset rather than just a luxury.</a:t>
            </a:r>
          </a:p>
          <a:p>
            <a:pPr marL="139700" indent="0" algn="just">
              <a:lnSpc>
                <a:spcPct val="150000"/>
              </a:lnSpc>
              <a:spcBef>
                <a:spcPts val="1200"/>
              </a:spcBef>
              <a:buSzPts val="1400"/>
              <a:buNone/>
            </a:pPr>
            <a:endParaRPr lang="en-US" sz="1400" dirty="0">
              <a:latin typeface="Arial"/>
              <a:ea typeface="Arial"/>
              <a:cs typeface="Arial"/>
              <a:sym typeface="Arial"/>
            </a:endParaRPr>
          </a:p>
        </p:txBody>
      </p:sp>
      <p:pic>
        <p:nvPicPr>
          <p:cNvPr id="1026" name="Picture 2" descr="Best Spas In London: Claridge's, Corinthia, The Ned Offer Top Luxury  Experiences - Bloomberg">
            <a:extLst>
              <a:ext uri="{FF2B5EF4-FFF2-40B4-BE49-F238E27FC236}">
                <a16:creationId xmlns:a16="http://schemas.microsoft.com/office/drawing/2014/main" id="{9BDBEFCA-B436-7F89-D37D-25D7100B73F5}"/>
              </a:ext>
            </a:extLst>
          </p:cNvPr>
          <p:cNvPicPr>
            <a:picLocks noChangeAspect="1" noChangeArrowheads="1"/>
          </p:cNvPicPr>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3912433" y="0"/>
            <a:ext cx="5231567" cy="5143500"/>
          </a:xfrm>
          <a:prstGeom prst="rect">
            <a:avLst/>
          </a:prstGeom>
          <a:blipFill>
            <a:blip r:embed="rId4"/>
            <a:stretch>
              <a:fillRect/>
            </a:stretch>
          </a:blip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l="-3000" r="-3000"/>
          </a:stretch>
        </a:blipFill>
        <a:effectLst/>
      </p:bgPr>
    </p:bg>
    <p:spTree>
      <p:nvGrpSpPr>
        <p:cNvPr id="1" name="Shape 70"/>
        <p:cNvGrpSpPr/>
        <p:nvPr/>
      </p:nvGrpSpPr>
      <p:grpSpPr>
        <a:xfrm>
          <a:off x="0" y="0"/>
          <a:ext cx="0" cy="0"/>
          <a:chOff x="0" y="0"/>
          <a:chExt cx="0" cy="0"/>
        </a:xfrm>
      </p:grpSpPr>
      <p:sp>
        <p:nvSpPr>
          <p:cNvPr id="72" name="Google Shape;72;p15"/>
          <p:cNvSpPr txBox="1">
            <a:spLocks noGrp="1"/>
          </p:cNvSpPr>
          <p:nvPr>
            <p:ph type="body" idx="1"/>
          </p:nvPr>
        </p:nvSpPr>
        <p:spPr>
          <a:xfrm>
            <a:off x="433168" y="2474567"/>
            <a:ext cx="8277664" cy="2668933"/>
          </a:xfrm>
          <a:prstGeom prst="rect">
            <a:avLst/>
          </a:prstGeom>
          <a:solidFill>
            <a:schemeClr val="bg1">
              <a:alpha val="90000"/>
            </a:schemeClr>
          </a:solidFill>
        </p:spPr>
        <p:txBody>
          <a:bodyPr spcFirstLastPara="1" wrap="square" lIns="91425" tIns="91425" rIns="91425" bIns="91425" anchor="t" anchorCtr="0">
            <a:normAutofit fontScale="25000" lnSpcReduction="20000"/>
          </a:bodyPr>
          <a:lstStyle/>
          <a:p>
            <a:pPr marL="139700" lvl="0" indent="0" algn="ctr" rtl="0">
              <a:lnSpc>
                <a:spcPct val="150000"/>
              </a:lnSpc>
              <a:spcBef>
                <a:spcPts val="1200"/>
              </a:spcBef>
              <a:spcAft>
                <a:spcPts val="0"/>
              </a:spcAft>
              <a:buSzPts val="1400"/>
              <a:buNone/>
            </a:pPr>
            <a:r>
              <a:rPr lang="en" sz="9600" b="1" dirty="0">
                <a:latin typeface="Brush Script MT" panose="03060802040406070304" pitchFamily="66" charset="0"/>
                <a:ea typeface="Arial"/>
                <a:cs typeface="Arial"/>
                <a:sym typeface="Arial"/>
              </a:rPr>
              <a:t>The benefits of multilingualism for Diversity Hotel &amp; Spa London</a:t>
            </a:r>
            <a:endParaRPr lang="en" sz="9600" dirty="0">
              <a:latin typeface="Brush Script MT" panose="03060802040406070304" pitchFamily="66" charset="0"/>
              <a:ea typeface="Arial"/>
              <a:cs typeface="Arial"/>
              <a:sym typeface="Arial"/>
            </a:endParaRPr>
          </a:p>
          <a:p>
            <a:pPr marL="425450" indent="-285750" algn="just">
              <a:lnSpc>
                <a:spcPct val="120000"/>
              </a:lnSpc>
              <a:spcBef>
                <a:spcPts val="1200"/>
              </a:spcBef>
              <a:buSzPts val="1400"/>
            </a:pPr>
            <a:r>
              <a:rPr lang="en-US" sz="5600" dirty="0">
                <a:latin typeface="Arial"/>
                <a:ea typeface="Arial"/>
                <a:cs typeface="Arial"/>
                <a:sym typeface="Arial"/>
              </a:rPr>
              <a:t>Firstly, it will improve the guest experience by making it easier for people of many linguistic backgrounds to communicate effectively, increasing patronage and happiness (</a:t>
            </a:r>
            <a:r>
              <a:rPr lang="en-US" sz="5600" dirty="0" err="1">
                <a:latin typeface="Arial"/>
                <a:ea typeface="Arial"/>
                <a:cs typeface="Arial"/>
                <a:sym typeface="Arial"/>
              </a:rPr>
              <a:t>Pakendorf</a:t>
            </a:r>
            <a:r>
              <a:rPr lang="en-US" sz="5600" dirty="0">
                <a:latin typeface="Arial"/>
                <a:ea typeface="Arial"/>
                <a:cs typeface="Arial"/>
                <a:sym typeface="Arial"/>
              </a:rPr>
              <a:t> et al. 2021).</a:t>
            </a:r>
          </a:p>
          <a:p>
            <a:pPr marL="425450" indent="-285750" algn="just">
              <a:lnSpc>
                <a:spcPct val="120000"/>
              </a:lnSpc>
              <a:spcBef>
                <a:spcPts val="1200"/>
              </a:spcBef>
              <a:buSzPts val="1400"/>
            </a:pPr>
            <a:r>
              <a:rPr lang="en-US" sz="5600" dirty="0">
                <a:latin typeface="Arial"/>
                <a:ea typeface="Arial"/>
                <a:cs typeface="Arial"/>
                <a:sym typeface="Arial"/>
              </a:rPr>
              <a:t>Additionally, bilingual employees can attend to the particular requirements and preferences of visitors fostering a friendly atmosphere</a:t>
            </a:r>
            <a:r>
              <a:rPr lang="en-US" sz="3100" dirty="0">
                <a:latin typeface="Arial"/>
                <a:ea typeface="Arial"/>
                <a:cs typeface="Arial"/>
                <a:sym typeface="Arial"/>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7"/>
        <p:cNvGrpSpPr/>
        <p:nvPr/>
      </p:nvGrpSpPr>
      <p:grpSpPr>
        <a:xfrm>
          <a:off x="0" y="0"/>
          <a:ext cx="0" cy="0"/>
          <a:chOff x="0" y="0"/>
          <a:chExt cx="0" cy="0"/>
        </a:xfrm>
      </p:grpSpPr>
      <p:pic>
        <p:nvPicPr>
          <p:cNvPr id="2050" name="Picture 2" descr="Language, context &amp; communication – Health professional education and  practice">
            <a:extLst>
              <a:ext uri="{FF2B5EF4-FFF2-40B4-BE49-F238E27FC236}">
                <a16:creationId xmlns:a16="http://schemas.microsoft.com/office/drawing/2014/main" id="{825AEF44-B98A-A001-F801-96B8A9BF09D9}"/>
              </a:ext>
            </a:extLst>
          </p:cNvPr>
          <p:cNvPicPr>
            <a:picLocks noChangeAspect="1" noChangeArrowheads="1"/>
          </p:cNvPicPr>
          <p:nvPr/>
        </p:nvPicPr>
        <p:blipFill>
          <a:blip r:embed="rId3">
            <a:alphaModFix amt="26000"/>
            <a:extLst>
              <a:ext uri="{28A0092B-C50C-407E-A947-70E740481C1C}">
                <a14:useLocalDpi xmlns:a14="http://schemas.microsoft.com/office/drawing/2010/main" val="0"/>
              </a:ext>
            </a:extLst>
          </a:blip>
          <a:srcRect/>
          <a:stretch>
            <a:fillRect/>
          </a:stretch>
        </p:blipFill>
        <p:spPr bwMode="auto">
          <a:xfrm>
            <a:off x="4158762" y="1"/>
            <a:ext cx="4985238" cy="5161706"/>
          </a:xfrm>
          <a:prstGeom prst="rect">
            <a:avLst/>
          </a:prstGeom>
          <a:noFill/>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78" name="Google Shape;78;p16"/>
          <p:cNvSpPr txBox="1">
            <a:spLocks noGrp="1"/>
          </p:cNvSpPr>
          <p:nvPr>
            <p:ph type="title"/>
          </p:nvPr>
        </p:nvSpPr>
        <p:spPr>
          <a:xfrm>
            <a:off x="27287" y="271791"/>
            <a:ext cx="4228190" cy="1397210"/>
          </a:xfrm>
          <a:prstGeom prst="rect">
            <a:avLst/>
          </a:prstGeom>
        </p:spPr>
        <p:txBody>
          <a:bodyPr spcFirstLastPara="1" wrap="square" lIns="91425" tIns="91425" rIns="91425" bIns="91425" anchor="t" anchorCtr="0">
            <a:noAutofit/>
          </a:bodyPr>
          <a:lstStyle/>
          <a:p>
            <a:pPr marL="0" lvl="0" indent="0" rtl="0">
              <a:lnSpc>
                <a:spcPct val="100000"/>
              </a:lnSpc>
              <a:spcBef>
                <a:spcPts val="0"/>
              </a:spcBef>
              <a:spcAft>
                <a:spcPts val="0"/>
              </a:spcAft>
              <a:buClr>
                <a:schemeClr val="dk2"/>
              </a:buClr>
              <a:buSzPts val="1100"/>
              <a:buFont typeface="Arial"/>
              <a:buNone/>
            </a:pPr>
            <a:r>
              <a:rPr lang="en" sz="3200" b="1" dirty="0">
                <a:latin typeface="Brush Script MT" panose="03060802040406070304" pitchFamily="66" charset="0"/>
                <a:ea typeface="Arial"/>
                <a:cs typeface="Arial"/>
                <a:sym typeface="Arial"/>
              </a:rPr>
              <a:t>The importance of language awareness skills for hotel staff</a:t>
            </a:r>
            <a:endParaRPr sz="3200" dirty="0">
              <a:latin typeface="Brush Script MT" panose="03060802040406070304" pitchFamily="66" charset="0"/>
            </a:endParaRPr>
          </a:p>
        </p:txBody>
      </p:sp>
      <p:sp>
        <p:nvSpPr>
          <p:cNvPr id="79" name="Google Shape;79;p16"/>
          <p:cNvSpPr txBox="1">
            <a:spLocks noGrp="1"/>
          </p:cNvSpPr>
          <p:nvPr>
            <p:ph type="body" idx="1"/>
          </p:nvPr>
        </p:nvSpPr>
        <p:spPr>
          <a:xfrm>
            <a:off x="27287" y="1537117"/>
            <a:ext cx="4034759" cy="3270312"/>
          </a:xfrm>
          <a:prstGeom prst="rect">
            <a:avLst/>
          </a:prstGeom>
        </p:spPr>
        <p:txBody>
          <a:bodyPr spcFirstLastPara="1" wrap="square" lIns="91425" tIns="91425" rIns="91425" bIns="91425" anchor="t" anchorCtr="0">
            <a:noAutofit/>
          </a:bodyPr>
          <a:lstStyle/>
          <a:p>
            <a:pPr marL="342900" lvl="0" indent="-342900" algn="just">
              <a:lnSpc>
                <a:spcPct val="150000"/>
              </a:lnSpc>
              <a:spcBef>
                <a:spcPts val="1200"/>
              </a:spcBef>
              <a:spcAft>
                <a:spcPts val="0"/>
              </a:spcAft>
              <a:buFont typeface="Arial" panose="020B0604020202020204" pitchFamily="34" charset="0"/>
              <a:buChar char="●"/>
            </a:pPr>
            <a:r>
              <a:rPr lang="en-GB" sz="1400" u="none" strike="noStrike" dirty="0">
                <a:effectLst/>
                <a:latin typeface="Arial" panose="020B0604020202020204" pitchFamily="34" charset="0"/>
                <a:ea typeface="Arial" panose="020B0604020202020204" pitchFamily="34" charset="0"/>
              </a:rPr>
              <a:t>In the broad and globally oriented hospitality business of today, language awareness abilities are essential for hotel workers.</a:t>
            </a:r>
          </a:p>
          <a:p>
            <a:pPr marL="0" lvl="0" indent="0" algn="just">
              <a:lnSpc>
                <a:spcPct val="150000"/>
              </a:lnSpc>
              <a:spcBef>
                <a:spcPts val="1200"/>
              </a:spcBef>
              <a:spcAft>
                <a:spcPts val="0"/>
              </a:spcAft>
              <a:buNone/>
            </a:pP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400" u="none" strike="noStrike" dirty="0">
                <a:effectLst/>
                <a:latin typeface="Arial" panose="020B0604020202020204" pitchFamily="34" charset="0"/>
                <a:ea typeface="Arial" panose="020B0604020202020204" pitchFamily="34" charset="0"/>
              </a:rPr>
              <a:t>First and foremost, these abilities allow for efficient communication with a variety of international visitors, improving their overall experience (</a:t>
            </a:r>
            <a:r>
              <a:rPr lang="en-GB" sz="1400" u="none" strike="noStrike" dirty="0">
                <a:effectLst/>
                <a:latin typeface="Arial" panose="020B0604020202020204" pitchFamily="34" charset="0"/>
                <a:ea typeface="Times New Roman" panose="02020603050405020304" pitchFamily="18" charset="0"/>
              </a:rPr>
              <a:t>Faraj </a:t>
            </a:r>
            <a:r>
              <a:rPr lang="en-GB" sz="1400" i="1" u="none" strike="noStrike" dirty="0">
                <a:effectLst/>
                <a:latin typeface="Arial" panose="020B0604020202020204" pitchFamily="34" charset="0"/>
                <a:ea typeface="Times New Roman" panose="02020603050405020304" pitchFamily="18" charset="0"/>
              </a:rPr>
              <a:t>et al. </a:t>
            </a:r>
            <a:r>
              <a:rPr lang="en-GB" sz="1400" u="none" strike="noStrike" dirty="0">
                <a:effectLst/>
                <a:latin typeface="Arial" panose="020B0604020202020204" pitchFamily="34" charset="0"/>
                <a:ea typeface="Times New Roman" panose="02020603050405020304" pitchFamily="18" charset="0"/>
              </a:rPr>
              <a:t>2021)</a:t>
            </a:r>
            <a:r>
              <a:rPr lang="en-GB" sz="1400" u="none" strike="noStrike" dirty="0">
                <a:effectLst/>
                <a:latin typeface="Arial" panose="020B0604020202020204" pitchFamily="34" charset="0"/>
                <a:ea typeface="Arial" panose="020B0604020202020204" pitchFamily="34" charset="0"/>
              </a:rPr>
              <a:t>.</a:t>
            </a:r>
            <a:endParaRPr lang="en-IN" sz="1400" u="none" strike="noStrike" dirty="0">
              <a:effectLst/>
              <a:latin typeface="Arial" panose="020B0604020202020204" pitchFamily="34" charset="0"/>
              <a:ea typeface="Arial" panose="020B0604020202020204" pitchFamily="34" charset="0"/>
            </a:endParaRPr>
          </a:p>
          <a:p>
            <a:pPr marL="0" lvl="0" indent="0" algn="just">
              <a:lnSpc>
                <a:spcPct val="150000"/>
              </a:lnSpc>
              <a:buNone/>
            </a:pPr>
            <a:endParaRPr lang="en-IN" sz="1400" u="none" strike="noStrike" dirty="0">
              <a:effectLst/>
              <a:latin typeface="Arial" panose="020B0604020202020204" pitchFamily="34" charset="0"/>
              <a:ea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4"/>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3" name="Arc 9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473511" y="367870"/>
            <a:ext cx="2240924"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5" name="Google Shape;85;p17"/>
          <p:cNvSpPr txBox="1">
            <a:spLocks noGrp="1"/>
          </p:cNvSpPr>
          <p:nvPr>
            <p:ph type="title"/>
          </p:nvPr>
        </p:nvSpPr>
        <p:spPr>
          <a:xfrm>
            <a:off x="4421221" y="359619"/>
            <a:ext cx="4094129" cy="994173"/>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2"/>
              </a:buClr>
              <a:buSzPts val="1100"/>
            </a:pPr>
            <a:r>
              <a:rPr lang="en-US" sz="3200" b="1" kern="1200" dirty="0">
                <a:solidFill>
                  <a:schemeClr val="tx1"/>
                </a:solidFill>
                <a:latin typeface="Brush Script MT" panose="03060802040406070304" pitchFamily="66" charset="0"/>
                <a:sym typeface="Arial"/>
              </a:rPr>
              <a:t>Modern European language- Spanish</a:t>
            </a:r>
            <a:endParaRPr lang="en-US" sz="3200" kern="1200" dirty="0">
              <a:solidFill>
                <a:schemeClr val="tx1"/>
              </a:solidFill>
              <a:latin typeface="Brush Script MT" panose="03060802040406070304" pitchFamily="66" charset="0"/>
            </a:endParaRPr>
          </a:p>
        </p:txBody>
      </p:sp>
      <p:sp>
        <p:nvSpPr>
          <p:cNvPr id="95" name="Freeform: Shape 9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4800"/>
            <a:ext cx="2004647" cy="10287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up of words">
            <a:extLst>
              <a:ext uri="{FF2B5EF4-FFF2-40B4-BE49-F238E27FC236}">
                <a16:creationId xmlns:a16="http://schemas.microsoft.com/office/drawing/2014/main" id="{0688BFE2-42D5-BFFF-44EB-2C70E033084B}"/>
              </a:ext>
            </a:extLst>
          </p:cNvPr>
          <p:cNvPicPr>
            <a:picLocks noChangeAspect="1"/>
          </p:cNvPicPr>
          <p:nvPr/>
        </p:nvPicPr>
        <p:blipFill>
          <a:blip r:embed="rId3"/>
          <a:stretch>
            <a:fillRect/>
          </a:stretch>
        </p:blipFill>
        <p:spPr>
          <a:xfrm>
            <a:off x="527386" y="1218203"/>
            <a:ext cx="3583036" cy="257978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6" name="Google Shape;86;p17"/>
          <p:cNvSpPr txBox="1">
            <a:spLocks noGrp="1"/>
          </p:cNvSpPr>
          <p:nvPr>
            <p:ph type="body" idx="1"/>
          </p:nvPr>
        </p:nvSpPr>
        <p:spPr>
          <a:xfrm>
            <a:off x="4421221" y="1514709"/>
            <a:ext cx="4094129" cy="3144390"/>
          </a:xfrm>
          <a:prstGeom prst="rect">
            <a:avLst/>
          </a:prstGeom>
        </p:spPr>
        <p:txBody>
          <a:bodyPr spcFirstLastPara="1" vert="horz" lIns="91440" tIns="45720" rIns="91440" bIns="45720" rtlCol="0" anchorCtr="0">
            <a:normAutofit/>
          </a:bodyPr>
          <a:lstStyle/>
          <a:p>
            <a:pPr marL="342900" lvl="0" indent="-228600" defTabSz="914400">
              <a:spcAft>
                <a:spcPts val="600"/>
              </a:spcAft>
              <a:buFont typeface="Arial" panose="020B0604020202020204" pitchFamily="34" charset="0"/>
              <a:buChar char="•"/>
            </a:pPr>
            <a:r>
              <a:rPr lang="en-US" sz="1800" u="none" strike="noStrike" dirty="0">
                <a:effectLst/>
              </a:rPr>
              <a:t>Spanish is a language of romance that is largely spoken in Spain and a sizable portion of Latin America (Perez </a:t>
            </a:r>
            <a:r>
              <a:rPr lang="en-US" sz="1800" i="1" u="none" strike="noStrike" dirty="0">
                <a:effectLst/>
              </a:rPr>
              <a:t>et al. </a:t>
            </a:r>
            <a:r>
              <a:rPr lang="en-US" sz="1800" u="none" strike="noStrike" dirty="0">
                <a:effectLst/>
              </a:rPr>
              <a:t>2021).</a:t>
            </a:r>
          </a:p>
          <a:p>
            <a:pPr marL="114300" lvl="0" indent="0" defTabSz="914400">
              <a:spcAft>
                <a:spcPts val="600"/>
              </a:spcAft>
              <a:buNone/>
            </a:pPr>
            <a:endParaRPr lang="en-US" sz="1800" u="none" strike="noStrike" dirty="0">
              <a:effectLst/>
            </a:endParaRPr>
          </a:p>
          <a:p>
            <a:pPr marL="342900" lvl="0" indent="-228600" defTabSz="914400">
              <a:spcAft>
                <a:spcPts val="600"/>
              </a:spcAft>
              <a:buFont typeface="Arial" panose="020B0604020202020204" pitchFamily="34" charset="0"/>
              <a:buChar char="•"/>
            </a:pPr>
            <a:r>
              <a:rPr lang="en-US" sz="1800" u="none" strike="noStrike" dirty="0">
                <a:effectLst/>
              </a:rPr>
              <a:t>Spanish is widely spoken around the world, which indicates the language's significance and relevance in that environment, particularly in the tourism and hospitality sectors.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8"/>
          <p:cNvSpPr txBox="1">
            <a:spLocks noGrp="1"/>
          </p:cNvSpPr>
          <p:nvPr>
            <p:ph type="title"/>
          </p:nvPr>
        </p:nvSpPr>
        <p:spPr>
          <a:xfrm>
            <a:off x="0" y="168676"/>
            <a:ext cx="399397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2"/>
              </a:buClr>
              <a:buSzPts val="1100"/>
              <a:buFont typeface="Arial"/>
              <a:buNone/>
            </a:pPr>
            <a:br>
              <a:rPr lang="en-US" sz="3600" b="1" dirty="0">
                <a:latin typeface="Brush Script MT" panose="03060802040406070304" pitchFamily="66" charset="0"/>
                <a:ea typeface="Arial"/>
                <a:cs typeface="Arial"/>
                <a:sym typeface="Arial"/>
              </a:rPr>
            </a:br>
            <a:r>
              <a:rPr lang="en-US" sz="3600" b="1" dirty="0">
                <a:latin typeface="Brush Script MT" panose="03060802040406070304" pitchFamily="66" charset="0"/>
                <a:ea typeface="Arial"/>
                <a:cs typeface="Arial"/>
                <a:sym typeface="Arial"/>
              </a:rPr>
              <a:t>Direct examples from the hotel industry</a:t>
            </a:r>
            <a:endParaRPr lang="en-US" sz="3600" dirty="0">
              <a:latin typeface="Brush Script MT" panose="03060802040406070304" pitchFamily="66" charset="0"/>
            </a:endParaRPr>
          </a:p>
        </p:txBody>
      </p:sp>
      <p:sp>
        <p:nvSpPr>
          <p:cNvPr id="94" name="Google Shape;94;p18"/>
          <p:cNvSpPr txBox="1">
            <a:spLocks noGrp="1"/>
          </p:cNvSpPr>
          <p:nvPr>
            <p:ph type="body" idx="1"/>
          </p:nvPr>
        </p:nvSpPr>
        <p:spPr>
          <a:xfrm>
            <a:off x="0" y="1548605"/>
            <a:ext cx="3993970" cy="3334800"/>
          </a:xfrm>
          <a:prstGeom prst="rect">
            <a:avLst/>
          </a:prstGeom>
        </p:spPr>
        <p:txBody>
          <a:bodyPr spcFirstLastPara="1" wrap="square" lIns="91425" tIns="91425" rIns="91425" bIns="91425" anchor="t" anchorCtr="0">
            <a:noAutofit/>
          </a:bodyPr>
          <a:lstStyle/>
          <a:p>
            <a:pPr marL="342900" lvl="0" indent="-342900" algn="just">
              <a:lnSpc>
                <a:spcPct val="150000"/>
              </a:lnSpc>
              <a:buFont typeface="Arial" panose="020B0604020202020204" pitchFamily="34" charset="0"/>
              <a:buChar char="●"/>
            </a:pPr>
            <a:endParaRPr lang="en-GB"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endParaRPr lang="en-GB" sz="1200" dirty="0">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Over 20% of all visitors to the UK in recent years were foreign tourists (Condor Ferries, 2023).</a:t>
            </a:r>
          </a:p>
          <a:p>
            <a:pPr marL="342900" lvl="0" indent="-342900" algn="just">
              <a:lnSpc>
                <a:spcPct val="150000"/>
              </a:lnSpc>
              <a:buFont typeface="Arial" panose="020B0604020202020204" pitchFamily="34" charset="0"/>
              <a:buChar char="●"/>
            </a:pPr>
            <a:endParaRPr lang="en-GB" sz="1200" dirty="0">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spcAft>
                <a:spcPts val="12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In terms of guest communication and service quality, The Ritz London receives a 90% approval rating, which is partly credited to its culturally aware and bilingual personnel (Ritz London, 2023).</a:t>
            </a:r>
            <a:endParaRPr lang="en-IN" sz="1200" u="none" strike="noStrike" dirty="0">
              <a:effectLst/>
              <a:latin typeface="Arial" panose="020B0604020202020204" pitchFamily="34" charset="0"/>
              <a:ea typeface="Arial" panose="020B0604020202020204" pitchFamily="34" charset="0"/>
            </a:endParaRPr>
          </a:p>
        </p:txBody>
      </p:sp>
      <p:pic>
        <p:nvPicPr>
          <p:cNvPr id="95" name="Google Shape;95;p18"/>
          <p:cNvPicPr preferRelativeResize="0"/>
          <p:nvPr/>
        </p:nvPicPr>
        <p:blipFill>
          <a:blip r:embed="rId3">
            <a:alphaModFix/>
          </a:blip>
          <a:stretch>
            <a:fillRect/>
          </a:stretch>
        </p:blipFill>
        <p:spPr>
          <a:xfrm>
            <a:off x="4048217" y="0"/>
            <a:ext cx="5095783" cy="5143500"/>
          </a:xfrm>
          <a:prstGeom prst="rect">
            <a:avLst/>
          </a:prstGeom>
          <a:noFill/>
          <a:ln w="19050" cap="flat" cmpd="sng">
            <a:solidFill>
              <a:schemeClr val="dk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pic>
        <p:nvPicPr>
          <p:cNvPr id="4098" name="Picture 2" descr="Multilingualism and Awareness of Cultural Differences in Communication |  IntechOpen">
            <a:extLst>
              <a:ext uri="{FF2B5EF4-FFF2-40B4-BE49-F238E27FC236}">
                <a16:creationId xmlns:a16="http://schemas.microsoft.com/office/drawing/2014/main" id="{B13AFE0C-89B9-2724-34B5-70AA531A1E7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0" y="0"/>
            <a:ext cx="3589337" cy="5143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Diagonal Corners Snipped 1">
            <a:extLst>
              <a:ext uri="{FF2B5EF4-FFF2-40B4-BE49-F238E27FC236}">
                <a16:creationId xmlns:a16="http://schemas.microsoft.com/office/drawing/2014/main" id="{9660B76E-5AF1-BA73-75A9-65D88EA9DD98}"/>
              </a:ext>
            </a:extLst>
          </p:cNvPr>
          <p:cNvSpPr/>
          <p:nvPr/>
        </p:nvSpPr>
        <p:spPr>
          <a:xfrm>
            <a:off x="3675356" y="1402671"/>
            <a:ext cx="5308846" cy="3302493"/>
          </a:xfrm>
          <a:prstGeom prst="snip2DiagRect">
            <a:avLst/>
          </a:prstGeom>
          <a:gradFill>
            <a:gsLst>
              <a:gs pos="0">
                <a:schemeClr val="bg2">
                  <a:lumMod val="90000"/>
                </a:schemeClr>
              </a:gs>
              <a:gs pos="50000">
                <a:schemeClr val="bg2">
                  <a:lumMod val="75000"/>
                </a:schemeClr>
              </a:gs>
              <a:gs pos="100000">
                <a:schemeClr val="bg2">
                  <a:lumMod val="90000"/>
                </a:schemeClr>
              </a:gs>
            </a:gsLst>
          </a:gradFill>
          <a:effectLst>
            <a:outerShdw blurRad="50800" dist="50800" dir="5400000" algn="ctr" rotWithShape="0">
              <a:srgbClr val="000000">
                <a:alpha val="24000"/>
              </a:srgbClr>
            </a:outerShdw>
          </a:effectLst>
        </p:spPr>
        <p:style>
          <a:lnRef idx="1">
            <a:schemeClr val="accent4"/>
          </a:lnRef>
          <a:fillRef idx="2">
            <a:schemeClr val="accent4"/>
          </a:fillRef>
          <a:effectRef idx="1">
            <a:schemeClr val="accent4"/>
          </a:effectRef>
          <a:fontRef idx="minor">
            <a:schemeClr val="dk1"/>
          </a:fontRef>
        </p:style>
        <p:txBody>
          <a:bodyPr rtlCol="0" anchor="ctr"/>
          <a:lstStyle/>
          <a:p>
            <a:pPr marL="342900" lvl="0" indent="-342900" algn="just">
              <a:spcBef>
                <a:spcPts val="1200"/>
              </a:spcBef>
              <a:spcAft>
                <a:spcPts val="0"/>
              </a:spcAft>
              <a:buFont typeface="Arial" panose="020B0604020202020204" pitchFamily="34" charset="0"/>
              <a:buChar char="●"/>
            </a:pPr>
            <a:r>
              <a:rPr lang="en-US" sz="1600" u="none" strike="noStrike" dirty="0">
                <a:effectLst/>
                <a:latin typeface="Arial" panose="020B0604020202020204" pitchFamily="34" charset="0"/>
                <a:ea typeface="Arial" panose="020B0604020202020204" pitchFamily="34" charset="0"/>
              </a:rPr>
              <a:t>Thus, this presentation highlights how multilingualism and linguistic awareness are strategic assets at the Diversity Hotel &amp; Spa London, not just luxury.</a:t>
            </a:r>
          </a:p>
          <a:p>
            <a:pPr lvl="0" algn="just">
              <a:spcBef>
                <a:spcPts val="1200"/>
              </a:spcBef>
              <a:spcAft>
                <a:spcPts val="0"/>
              </a:spcAft>
            </a:pPr>
            <a:endParaRPr lang="en-US" sz="1600" u="none" strike="noStrike" dirty="0">
              <a:effectLst/>
              <a:latin typeface="Arial" panose="020B0604020202020204" pitchFamily="34" charset="0"/>
              <a:ea typeface="Arial" panose="020B0604020202020204" pitchFamily="34" charset="0"/>
            </a:endParaRPr>
          </a:p>
          <a:p>
            <a:pPr marL="342900" lvl="0" indent="-342900" algn="just">
              <a:spcAft>
                <a:spcPts val="1200"/>
              </a:spcAft>
              <a:buFont typeface="Arial" panose="020B0604020202020204" pitchFamily="34" charset="0"/>
              <a:buChar char="●"/>
            </a:pPr>
            <a:r>
              <a:rPr lang="en-US" sz="1600" u="none" strike="noStrike" dirty="0">
                <a:effectLst/>
                <a:latin typeface="Arial" panose="020B0604020202020204" pitchFamily="34" charset="0"/>
                <a:ea typeface="Arial" panose="020B0604020202020204" pitchFamily="34" charset="0"/>
              </a:rPr>
              <a:t>Hence, it is important for personnel to be multilingual to improve guest experiences, encourage inclusivity, and draw in a diverse clientele.</a:t>
            </a:r>
          </a:p>
        </p:txBody>
      </p:sp>
      <p:sp>
        <p:nvSpPr>
          <p:cNvPr id="4" name="Title 3">
            <a:extLst>
              <a:ext uri="{FF2B5EF4-FFF2-40B4-BE49-F238E27FC236}">
                <a16:creationId xmlns:a16="http://schemas.microsoft.com/office/drawing/2014/main" id="{1B97F4EC-0512-16D5-D18B-5BF4CB318673}"/>
              </a:ext>
            </a:extLst>
          </p:cNvPr>
          <p:cNvSpPr>
            <a:spLocks noGrp="1"/>
          </p:cNvSpPr>
          <p:nvPr>
            <p:ph type="title"/>
          </p:nvPr>
        </p:nvSpPr>
        <p:spPr>
          <a:xfrm>
            <a:off x="4018084" y="445025"/>
            <a:ext cx="4814215" cy="572700"/>
          </a:xfrm>
        </p:spPr>
        <p:txBody>
          <a:bodyPr>
            <a:normAutofit fontScale="90000"/>
          </a:bodyPr>
          <a:lstStyle/>
          <a:p>
            <a:pPr algn="ctr"/>
            <a:r>
              <a:rPr lang="en-GB" dirty="0">
                <a:latin typeface="Brush Script MT" panose="03060802040406070304" pitchFamily="66" charset="0"/>
              </a:rPr>
              <a:t>In the end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28000">
              <a:schemeClr val="accent6">
                <a:lumMod val="20000"/>
                <a:lumOff val="80000"/>
              </a:schemeClr>
            </a:gs>
            <a:gs pos="50000">
              <a:schemeClr val="accent4">
                <a:lumMod val="105000"/>
                <a:satMod val="103000"/>
                <a:tint val="73000"/>
              </a:schemeClr>
            </a:gs>
            <a:gs pos="100000">
              <a:schemeClr val="accent4">
                <a:lumMod val="105000"/>
                <a:satMod val="109000"/>
                <a:tint val="81000"/>
              </a:schemeClr>
            </a:gs>
          </a:gsLst>
          <a:lin ang="5400000" scaled="0"/>
        </a:gradFill>
        <a:effectLst/>
      </p:bgPr>
    </p:bg>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214046" y="228540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200" b="1" dirty="0">
                <a:latin typeface="Arial"/>
                <a:ea typeface="Arial"/>
                <a:cs typeface="Arial"/>
                <a:sym typeface="Arial"/>
              </a:rPr>
              <a:t>References</a:t>
            </a:r>
            <a:endParaRPr sz="3200" b="1" dirty="0">
              <a:latin typeface="Arial"/>
              <a:ea typeface="Arial"/>
              <a:cs typeface="Arial"/>
              <a:sym typeface="Arial"/>
            </a:endParaRPr>
          </a:p>
        </p:txBody>
      </p:sp>
      <p:sp>
        <p:nvSpPr>
          <p:cNvPr id="109" name="Google Shape;109;p20"/>
          <p:cNvSpPr txBox="1">
            <a:spLocks noGrp="1"/>
          </p:cNvSpPr>
          <p:nvPr>
            <p:ph type="body" idx="1"/>
          </p:nvPr>
        </p:nvSpPr>
        <p:spPr>
          <a:xfrm>
            <a:off x="2547890" y="269660"/>
            <a:ext cx="6284409" cy="4873840"/>
          </a:xfrm>
          <a:prstGeom prst="rect">
            <a:avLst/>
          </a:prstGeom>
        </p:spPr>
        <p:txBody>
          <a:bodyPr spcFirstLastPara="1" wrap="square" lIns="91425" tIns="91425" rIns="91425" bIns="91425" anchor="t" anchorCtr="0">
            <a:noAutofit/>
          </a:bodyPr>
          <a:lstStyle/>
          <a:p>
            <a:pPr algn="just">
              <a:lnSpc>
                <a:spcPct val="100000"/>
              </a:lnSpc>
              <a:spcBef>
                <a:spcPts val="1200"/>
              </a:spcBef>
              <a:spcAft>
                <a:spcPts val="1200"/>
              </a:spcAft>
            </a:pPr>
            <a:r>
              <a:rPr lang="en-GB" sz="900" dirty="0">
                <a:effectLst/>
                <a:latin typeface="Arial" panose="020B0604020202020204" pitchFamily="34" charset="0"/>
                <a:ea typeface="Arial" panose="020B0604020202020204" pitchFamily="34" charset="0"/>
              </a:rPr>
              <a:t>Condor Ferries, 2023. </a:t>
            </a:r>
            <a:r>
              <a:rPr lang="en-GB" sz="900" i="1" dirty="0">
                <a:effectLst/>
                <a:latin typeface="Arial" panose="020B0604020202020204" pitchFamily="34" charset="0"/>
                <a:ea typeface="Arial" panose="020B0604020202020204" pitchFamily="34" charset="0"/>
              </a:rPr>
              <a:t>65+ Hotel Industry Statistics &amp; Trends</a:t>
            </a:r>
            <a:r>
              <a:rPr lang="en-GB" sz="900" dirty="0">
                <a:effectLst/>
                <a:latin typeface="Arial" panose="020B0604020202020204" pitchFamily="34" charset="0"/>
                <a:ea typeface="Arial" panose="020B0604020202020204" pitchFamily="34" charset="0"/>
              </a:rPr>
              <a:t>. Available at: </a:t>
            </a:r>
            <a:r>
              <a:rPr lang="en-GB" sz="900" dirty="0">
                <a:effectLst/>
                <a:latin typeface="Arial" panose="020B0604020202020204" pitchFamily="34" charset="0"/>
                <a:ea typeface="Arial" panose="020B0604020202020204" pitchFamily="34" charset="0"/>
                <a:hlinkClick r:id="rId3"/>
              </a:rPr>
              <a:t>https://www.condorferries.co.uk</a:t>
            </a:r>
            <a:r>
              <a:rPr lang="en-GB" sz="900">
                <a:effectLst/>
                <a:latin typeface="Arial" panose="020B0604020202020204" pitchFamily="34" charset="0"/>
                <a:ea typeface="Arial" panose="020B0604020202020204" pitchFamily="34" charset="0"/>
                <a:hlinkClick r:id="rId3"/>
              </a:rPr>
              <a:t>/hotel-industry-statistics</a:t>
            </a:r>
            <a:r>
              <a:rPr lang="en-GB" sz="900">
                <a:effectLst/>
                <a:latin typeface="Arial" panose="020B0604020202020204" pitchFamily="34" charset="0"/>
                <a:ea typeface="Arial" panose="020B0604020202020204" pitchFamily="34" charset="0"/>
              </a:rPr>
              <a:t> (</a:t>
            </a:r>
            <a:r>
              <a:rPr lang="en-GB" sz="900" dirty="0">
                <a:effectLst/>
                <a:latin typeface="Arial" panose="020B0604020202020204" pitchFamily="34" charset="0"/>
                <a:ea typeface="Arial" panose="020B0604020202020204" pitchFamily="34" charset="0"/>
              </a:rPr>
              <a:t>Accessed</a:t>
            </a:r>
            <a:r>
              <a:rPr lang="en-GB" sz="900">
                <a:effectLst/>
                <a:latin typeface="Arial" panose="020B0604020202020204" pitchFamily="34" charset="0"/>
                <a:ea typeface="Arial" panose="020B0604020202020204" pitchFamily="34" charset="0"/>
              </a:rPr>
              <a:t>: 15 October </a:t>
            </a:r>
            <a:r>
              <a:rPr lang="en-GB" sz="900" dirty="0">
                <a:effectLst/>
                <a:latin typeface="Arial" panose="020B0604020202020204" pitchFamily="34" charset="0"/>
                <a:ea typeface="Arial" panose="020B0604020202020204" pitchFamily="34" charset="0"/>
              </a:rPr>
              <a:t>2023)</a:t>
            </a:r>
            <a:endParaRPr lang="en-IN" sz="9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GB" sz="900" dirty="0" err="1">
                <a:effectLst/>
                <a:latin typeface="Arial" panose="020B0604020202020204" pitchFamily="34" charset="0"/>
                <a:ea typeface="Arial" panose="020B0604020202020204" pitchFamily="34" charset="0"/>
              </a:rPr>
              <a:t>Cuccurullo</a:t>
            </a:r>
            <a:r>
              <a:rPr lang="en-GB" sz="900" dirty="0">
                <a:effectLst/>
                <a:latin typeface="Arial" panose="020B0604020202020204" pitchFamily="34" charset="0"/>
                <a:ea typeface="Arial" panose="020B0604020202020204" pitchFamily="34" charset="0"/>
              </a:rPr>
              <a:t>, D. and </a:t>
            </a:r>
            <a:r>
              <a:rPr lang="en-GB" sz="900" dirty="0" err="1">
                <a:effectLst/>
                <a:latin typeface="Arial" panose="020B0604020202020204" pitchFamily="34" charset="0"/>
                <a:ea typeface="Arial" panose="020B0604020202020204" pitchFamily="34" charset="0"/>
              </a:rPr>
              <a:t>Cinganotto</a:t>
            </a:r>
            <a:r>
              <a:rPr lang="en-GB" sz="900" dirty="0">
                <a:effectLst/>
                <a:latin typeface="Arial" panose="020B0604020202020204" pitchFamily="34" charset="0"/>
                <a:ea typeface="Arial" panose="020B0604020202020204" pitchFamily="34" charset="0"/>
              </a:rPr>
              <a:t>, L., 2020. Fostering cultural awareness for a global competence. In Handbook of research on bilingual and intercultural education (pp. 125-158). IGI Global.</a:t>
            </a:r>
            <a:endParaRPr lang="en-IN" sz="9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GB" sz="900" dirty="0">
                <a:effectLst/>
                <a:latin typeface="Arial" panose="020B0604020202020204" pitchFamily="34" charset="0"/>
                <a:ea typeface="Arial" panose="020B0604020202020204" pitchFamily="34" charset="0"/>
              </a:rPr>
              <a:t>Faraj, K.M., </a:t>
            </a:r>
            <a:r>
              <a:rPr lang="en-GB" sz="900" dirty="0" err="1">
                <a:effectLst/>
                <a:latin typeface="Arial" panose="020B0604020202020204" pitchFamily="34" charset="0"/>
                <a:ea typeface="Arial" panose="020B0604020202020204" pitchFamily="34" charset="0"/>
              </a:rPr>
              <a:t>Faeq</a:t>
            </a:r>
            <a:r>
              <a:rPr lang="en-GB" sz="900" dirty="0">
                <a:effectLst/>
                <a:latin typeface="Arial" panose="020B0604020202020204" pitchFamily="34" charset="0"/>
                <a:ea typeface="Arial" panose="020B0604020202020204" pitchFamily="34" charset="0"/>
              </a:rPr>
              <a:t>, D.K., Abdulla, D.F., Ali, B.J. and </a:t>
            </a:r>
            <a:r>
              <a:rPr lang="en-GB" sz="900" dirty="0" err="1">
                <a:effectLst/>
                <a:latin typeface="Arial" panose="020B0604020202020204" pitchFamily="34" charset="0"/>
                <a:ea typeface="Arial" panose="020B0604020202020204" pitchFamily="34" charset="0"/>
              </a:rPr>
              <a:t>Sadq</a:t>
            </a:r>
            <a:r>
              <a:rPr lang="en-GB" sz="900" dirty="0">
                <a:effectLst/>
                <a:latin typeface="Arial" panose="020B0604020202020204" pitchFamily="34" charset="0"/>
                <a:ea typeface="Arial" panose="020B0604020202020204" pitchFamily="34" charset="0"/>
              </a:rPr>
              <a:t>, Z.M., 2021. Total Quality Management And Hotel Employee Creative Performance: The Mediation Role Of Job </a:t>
            </a:r>
            <a:r>
              <a:rPr lang="en-GB" sz="900" dirty="0" err="1">
                <a:effectLst/>
                <a:latin typeface="Arial" panose="020B0604020202020204" pitchFamily="34" charset="0"/>
                <a:ea typeface="Arial" panose="020B0604020202020204" pitchFamily="34" charset="0"/>
              </a:rPr>
              <a:t>Embeddedment</a:t>
            </a:r>
            <a:r>
              <a:rPr lang="en-GB" sz="900" dirty="0">
                <a:effectLst/>
                <a:latin typeface="Arial" panose="020B0604020202020204" pitchFamily="34" charset="0"/>
                <a:ea typeface="Arial" panose="020B0604020202020204" pitchFamily="34" charset="0"/>
              </a:rPr>
              <a:t>. Faraj, KM, </a:t>
            </a:r>
            <a:r>
              <a:rPr lang="en-GB" sz="900" dirty="0" err="1">
                <a:effectLst/>
                <a:latin typeface="Arial" panose="020B0604020202020204" pitchFamily="34" charset="0"/>
                <a:ea typeface="Arial" panose="020B0604020202020204" pitchFamily="34" charset="0"/>
              </a:rPr>
              <a:t>Faeq</a:t>
            </a:r>
            <a:r>
              <a:rPr lang="en-GB" sz="900" dirty="0">
                <a:effectLst/>
                <a:latin typeface="Arial" panose="020B0604020202020204" pitchFamily="34" charset="0"/>
                <a:ea typeface="Arial" panose="020B0604020202020204" pitchFamily="34" charset="0"/>
              </a:rPr>
              <a:t>, DK, Abdulla, DF, Ali, BJ, &amp; </a:t>
            </a:r>
            <a:r>
              <a:rPr lang="en-GB" sz="900" dirty="0" err="1">
                <a:effectLst/>
                <a:latin typeface="Arial" panose="020B0604020202020204" pitchFamily="34" charset="0"/>
                <a:ea typeface="Arial" panose="020B0604020202020204" pitchFamily="34" charset="0"/>
              </a:rPr>
              <a:t>Sadq</a:t>
            </a:r>
            <a:r>
              <a:rPr lang="en-GB" sz="900" dirty="0">
                <a:effectLst/>
                <a:latin typeface="Arial" panose="020B0604020202020204" pitchFamily="34" charset="0"/>
                <a:ea typeface="Arial" panose="020B0604020202020204" pitchFamily="34" charset="0"/>
              </a:rPr>
              <a:t>, ZM (2021). Total Quality Management And Hotel Employee Creative Performance: The Mediation Role Of Job </a:t>
            </a:r>
            <a:r>
              <a:rPr lang="en-GB" sz="900" dirty="0" err="1">
                <a:effectLst/>
                <a:latin typeface="Arial" panose="020B0604020202020204" pitchFamily="34" charset="0"/>
                <a:ea typeface="Arial" panose="020B0604020202020204" pitchFamily="34" charset="0"/>
              </a:rPr>
              <a:t>Embeddedment</a:t>
            </a:r>
            <a:r>
              <a:rPr lang="en-GB" sz="900" dirty="0">
                <a:effectLst/>
                <a:latin typeface="Arial" panose="020B0604020202020204" pitchFamily="34" charset="0"/>
                <a:ea typeface="Arial" panose="020B0604020202020204" pitchFamily="34" charset="0"/>
              </a:rPr>
              <a:t>. Journal of Contemporary Issues in Business and Government, 27(1), pp.3838-3855.</a:t>
            </a:r>
            <a:endParaRPr lang="en-IN" sz="9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GB" sz="900" dirty="0" err="1">
                <a:effectLst/>
                <a:latin typeface="Arial" panose="020B0604020202020204" pitchFamily="34" charset="0"/>
                <a:ea typeface="Arial" panose="020B0604020202020204" pitchFamily="34" charset="0"/>
              </a:rPr>
              <a:t>Pakendorf</a:t>
            </a:r>
            <a:r>
              <a:rPr lang="en-GB" sz="900" dirty="0">
                <a:effectLst/>
                <a:latin typeface="Arial" panose="020B0604020202020204" pitchFamily="34" charset="0"/>
                <a:ea typeface="Arial" panose="020B0604020202020204" pitchFamily="34" charset="0"/>
              </a:rPr>
              <a:t>, B., </a:t>
            </a:r>
            <a:r>
              <a:rPr lang="en-GB" sz="900" dirty="0" err="1">
                <a:effectLst/>
                <a:latin typeface="Arial" panose="020B0604020202020204" pitchFamily="34" charset="0"/>
                <a:ea typeface="Arial" panose="020B0604020202020204" pitchFamily="34" charset="0"/>
              </a:rPr>
              <a:t>Dobrushina</a:t>
            </a:r>
            <a:r>
              <a:rPr lang="en-GB" sz="900" dirty="0">
                <a:effectLst/>
                <a:latin typeface="Arial" panose="020B0604020202020204" pitchFamily="34" charset="0"/>
                <a:ea typeface="Arial" panose="020B0604020202020204" pitchFamily="34" charset="0"/>
              </a:rPr>
              <a:t>, N. and </a:t>
            </a:r>
            <a:r>
              <a:rPr lang="en-GB" sz="900" dirty="0" err="1">
                <a:effectLst/>
                <a:latin typeface="Arial" panose="020B0604020202020204" pitchFamily="34" charset="0"/>
                <a:ea typeface="Arial" panose="020B0604020202020204" pitchFamily="34" charset="0"/>
              </a:rPr>
              <a:t>Khanina</a:t>
            </a:r>
            <a:r>
              <a:rPr lang="en-GB" sz="900" dirty="0">
                <a:effectLst/>
                <a:latin typeface="Arial" panose="020B0604020202020204" pitchFamily="34" charset="0"/>
                <a:ea typeface="Arial" panose="020B0604020202020204" pitchFamily="34" charset="0"/>
              </a:rPr>
              <a:t>, O., 2021. A typology of small-scale multilingualism. International Journal of Bilingualism, 25(4), pp.835-859.</a:t>
            </a:r>
            <a:endParaRPr lang="en-IN" sz="9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GB" sz="900" dirty="0">
                <a:effectLst/>
                <a:latin typeface="Arial" panose="020B0604020202020204" pitchFamily="34" charset="0"/>
                <a:ea typeface="Arial" panose="020B0604020202020204" pitchFamily="34" charset="0"/>
              </a:rPr>
              <a:t>Perez, D., </a:t>
            </a:r>
            <a:r>
              <a:rPr lang="en-GB" sz="900" dirty="0" err="1">
                <a:effectLst/>
                <a:latin typeface="Arial" panose="020B0604020202020204" pitchFamily="34" charset="0"/>
                <a:ea typeface="Arial" panose="020B0604020202020204" pitchFamily="34" charset="0"/>
              </a:rPr>
              <a:t>Hundt</a:t>
            </a:r>
            <a:r>
              <a:rPr lang="en-GB" sz="900" dirty="0">
                <a:effectLst/>
                <a:latin typeface="Arial" panose="020B0604020202020204" pitchFamily="34" charset="0"/>
                <a:ea typeface="Arial" panose="020B0604020202020204" pitchFamily="34" charset="0"/>
              </a:rPr>
              <a:t>, M., </a:t>
            </a:r>
            <a:r>
              <a:rPr lang="en-GB" sz="900" dirty="0" err="1">
                <a:effectLst/>
                <a:latin typeface="Arial" panose="020B0604020202020204" pitchFamily="34" charset="0"/>
                <a:ea typeface="Arial" panose="020B0604020202020204" pitchFamily="34" charset="0"/>
              </a:rPr>
              <a:t>Kabatek</a:t>
            </a:r>
            <a:r>
              <a:rPr lang="en-GB" sz="900" dirty="0">
                <a:effectLst/>
                <a:latin typeface="Arial" panose="020B0604020202020204" pitchFamily="34" charset="0"/>
                <a:ea typeface="Arial" panose="020B0604020202020204" pitchFamily="34" charset="0"/>
              </a:rPr>
              <a:t>, J. and Schreier, D., 2021. English and Spanish. Cambridge University Press.</a:t>
            </a:r>
            <a:endParaRPr lang="en-IN" sz="9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GB" sz="900" dirty="0" err="1">
                <a:effectLst/>
                <a:latin typeface="Arial" panose="020B0604020202020204" pitchFamily="34" charset="0"/>
                <a:ea typeface="Arial" panose="020B0604020202020204" pitchFamily="34" charset="0"/>
              </a:rPr>
              <a:t>Presutti</a:t>
            </a:r>
            <a:r>
              <a:rPr lang="en-GB" sz="900" dirty="0">
                <a:effectLst/>
                <a:latin typeface="Arial" panose="020B0604020202020204" pitchFamily="34" charset="0"/>
                <a:ea typeface="Arial" panose="020B0604020202020204" pitchFamily="34" charset="0"/>
              </a:rPr>
              <a:t>, S., 2021. The development of Latin alphabet identity markers: a comparison among three romance graphemes. Lingua, 259, p.103118.</a:t>
            </a:r>
            <a:endParaRPr lang="en-IN" sz="9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GB" sz="900" dirty="0">
                <a:effectLst/>
                <a:latin typeface="Arial" panose="020B0604020202020204" pitchFamily="34" charset="0"/>
                <a:ea typeface="Arial" panose="020B0604020202020204" pitchFamily="34" charset="0"/>
              </a:rPr>
              <a:t>Ritz London, 2023. </a:t>
            </a:r>
            <a:r>
              <a:rPr lang="en-GB" sz="900" i="1" dirty="0">
                <a:effectLst/>
                <a:latin typeface="Arial" panose="020B0604020202020204" pitchFamily="34" charset="0"/>
                <a:ea typeface="Arial" panose="020B0604020202020204" pitchFamily="34" charset="0"/>
              </a:rPr>
              <a:t>History Of The Most Famous Hotel In London</a:t>
            </a:r>
            <a:r>
              <a:rPr lang="en-GB" sz="900" dirty="0">
                <a:effectLst/>
                <a:latin typeface="Arial" panose="020B0604020202020204" pitchFamily="34" charset="0"/>
                <a:ea typeface="Arial" panose="020B0604020202020204" pitchFamily="34" charset="0"/>
              </a:rPr>
              <a:t>. Available at: </a:t>
            </a:r>
            <a:r>
              <a:rPr lang="en-GB" sz="900" dirty="0">
                <a:effectLst/>
                <a:latin typeface="Arial" panose="020B0604020202020204" pitchFamily="34" charset="0"/>
                <a:ea typeface="Arial" panose="020B0604020202020204" pitchFamily="34" charset="0"/>
                <a:hlinkClick r:id="rId4"/>
              </a:rPr>
              <a:t>https://www.theritzlondon.com/about-the-ritz/history/</a:t>
            </a:r>
            <a:r>
              <a:rPr lang="en-GB" sz="900" dirty="0">
                <a:effectLst/>
                <a:latin typeface="Arial" panose="020B0604020202020204" pitchFamily="34" charset="0"/>
                <a:ea typeface="Arial" panose="020B0604020202020204" pitchFamily="34" charset="0"/>
              </a:rPr>
              <a:t> (Accessed: 15 October 2023) </a:t>
            </a:r>
            <a:endParaRPr lang="en-IN" sz="900" dirty="0">
              <a:effectLst/>
              <a:latin typeface="Arial" panose="020B0604020202020204" pitchFamily="34" charset="0"/>
              <a:ea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pic>
        <p:nvPicPr>
          <p:cNvPr id="5122" name="Picture 2" descr="Browse Our Image of Thank You Card For Hospitality | Thank you cards,  Picture thank you cards, Cards">
            <a:extLst>
              <a:ext uri="{FF2B5EF4-FFF2-40B4-BE49-F238E27FC236}">
                <a16:creationId xmlns:a16="http://schemas.microsoft.com/office/drawing/2014/main" id="{AF24B461-CD91-B47D-E320-ED62B7DF9D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1212</Words>
  <Application>Microsoft Office PowerPoint</Application>
  <PresentationFormat>On-screen Show (16:9)</PresentationFormat>
  <Paragraphs>50</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Times New Roman</vt:lpstr>
      <vt:lpstr>Calibri Light</vt:lpstr>
      <vt:lpstr>Arial</vt:lpstr>
      <vt:lpstr>Brush Script MT</vt:lpstr>
      <vt:lpstr>Calibri</vt:lpstr>
      <vt:lpstr>Office Theme</vt:lpstr>
      <vt:lpstr>PowerPoint Presentation</vt:lpstr>
      <vt:lpstr>Diversity Hotel &amp;Spa London</vt:lpstr>
      <vt:lpstr>PowerPoint Presentation</vt:lpstr>
      <vt:lpstr>The importance of language awareness skills for hotel staff</vt:lpstr>
      <vt:lpstr>Modern European language- Spanish</vt:lpstr>
      <vt:lpstr> Direct examples from the hotel industry</vt:lpstr>
      <vt:lpstr>In the end</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2023-10-24T14:22:18Z</dcterms:modified>
</cp:coreProperties>
</file>