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av" ContentType="audio/x-wav"/>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87" r:id="rId6"/>
    <p:sldId id="278" r:id="rId7"/>
    <p:sldId id="281" r:id="rId8"/>
    <p:sldId id="277" r:id="rId9"/>
    <p:sldId id="269" r:id="rId10"/>
    <p:sldId id="279" r:id="rId11"/>
    <p:sldId id="272" r:id="rId12"/>
    <p:sldId id="268" r:id="rId13"/>
    <p:sldId id="285" r:id="rId14"/>
    <p:sldId id="282" r:id="rId15"/>
    <p:sldId id="284" r:id="rId16"/>
    <p:sldId id="280" r:id="rId17"/>
    <p:sldId id="286" r:id="rId18"/>
    <p:sldId id="261" r:id="rId19"/>
    <p:sldId id="262" r:id="rId20"/>
    <p:sldId id="274" r:id="rId21"/>
    <p:sldId id="263" r:id="rId22"/>
    <p:sldId id="259" r:id="rId23"/>
    <p:sldId id="273" r:id="rId24"/>
    <p:sldId id="260" r:id="rId25"/>
    <p:sldId id="288" r:id="rId26"/>
    <p:sldId id="289" r:id="rId27"/>
    <p:sldId id="290" r:id="rId28"/>
    <p:sldId id="26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C980"/>
    <a:srgbClr val="ECFBB7"/>
    <a:srgbClr val="8C8C8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5" autoAdjust="0"/>
    <p:restoredTop sz="94660"/>
  </p:normalViewPr>
  <p:slideViewPr>
    <p:cSldViewPr snapToGrid="0">
      <p:cViewPr varScale="1">
        <p:scale>
          <a:sx n="116" d="100"/>
          <a:sy n="116" d="100"/>
        </p:scale>
        <p:origin x="3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D7785-DA06-495F-9047-01FDC04F0AD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851115E8-FC15-4C91-B508-C9315177BDC3}">
      <dgm:prSet custT="1"/>
      <dgm:spPr>
        <a:solidFill>
          <a:schemeClr val="accent3"/>
        </a:solidFill>
      </dgm:spPr>
      <dgm:t>
        <a:bodyPr/>
        <a:lstStyle/>
        <a:p>
          <a:pPr rtl="0"/>
          <a:r>
            <a:rPr lang="en-GB" sz="1800" b="1" dirty="0" smtClean="0"/>
            <a:t>Concrete</a:t>
          </a:r>
          <a:r>
            <a:rPr lang="en-GB" sz="2000" b="1" dirty="0" smtClean="0"/>
            <a:t> experience </a:t>
          </a:r>
          <a:r>
            <a:rPr lang="en-GB" sz="1200" i="1" dirty="0" smtClean="0"/>
            <a:t>feeling what its like… doing it</a:t>
          </a:r>
          <a:endParaRPr lang="en-GB" sz="1200" dirty="0"/>
        </a:p>
      </dgm:t>
    </dgm:pt>
    <dgm:pt modelId="{C0A66BE3-6BC3-40A9-A177-408D48537C17}" type="parTrans" cxnId="{1F88A325-5E27-490C-BC4A-D10D290CBA70}">
      <dgm:prSet/>
      <dgm:spPr/>
      <dgm:t>
        <a:bodyPr/>
        <a:lstStyle/>
        <a:p>
          <a:endParaRPr lang="en-US"/>
        </a:p>
      </dgm:t>
    </dgm:pt>
    <dgm:pt modelId="{CDC7CF9A-CF2B-4430-97CB-787864405F7F}" type="sibTrans" cxnId="{1F88A325-5E27-490C-BC4A-D10D290CBA70}">
      <dgm:prSet/>
      <dgm:spPr/>
      <dgm:t>
        <a:bodyPr/>
        <a:lstStyle/>
        <a:p>
          <a:endParaRPr lang="en-US"/>
        </a:p>
      </dgm:t>
    </dgm:pt>
    <dgm:pt modelId="{A7437A13-1352-47FE-BD2B-173162EB678E}">
      <dgm:prSet custT="1"/>
      <dgm:spPr>
        <a:solidFill>
          <a:schemeClr val="accent2"/>
        </a:solidFill>
        <a:effectLst>
          <a:glow rad="228600">
            <a:schemeClr val="accent2">
              <a:satMod val="175000"/>
              <a:alpha val="40000"/>
            </a:schemeClr>
          </a:glow>
        </a:effectLst>
      </dgm:spPr>
      <dgm:t>
        <a:bodyPr/>
        <a:lstStyle/>
        <a:p>
          <a:pPr rtl="0"/>
          <a:r>
            <a:rPr lang="en-GB" sz="1800" b="1" dirty="0" smtClean="0"/>
            <a:t>Reflective Observation </a:t>
          </a:r>
          <a:r>
            <a:rPr lang="en-GB" sz="1800" i="1" dirty="0" smtClean="0"/>
            <a:t>thinking about what happened</a:t>
          </a:r>
          <a:endParaRPr lang="en-GB" sz="1800" i="1" dirty="0"/>
        </a:p>
      </dgm:t>
    </dgm:pt>
    <dgm:pt modelId="{F80D3389-0F39-49A4-BC2D-EC164C4A3686}" type="parTrans" cxnId="{9127CB7E-54DA-4A97-BA16-C9DEBADEBA44}">
      <dgm:prSet/>
      <dgm:spPr/>
      <dgm:t>
        <a:bodyPr/>
        <a:lstStyle/>
        <a:p>
          <a:endParaRPr lang="en-US"/>
        </a:p>
      </dgm:t>
    </dgm:pt>
    <dgm:pt modelId="{0AE1997A-5AF4-4638-B4C8-AB48323D3D2E}" type="sibTrans" cxnId="{9127CB7E-54DA-4A97-BA16-C9DEBADEBA44}">
      <dgm:prSet/>
      <dgm:spPr/>
      <dgm:t>
        <a:bodyPr/>
        <a:lstStyle/>
        <a:p>
          <a:endParaRPr lang="en-US"/>
        </a:p>
      </dgm:t>
    </dgm:pt>
    <dgm:pt modelId="{C171D7FA-EB8C-4D4C-9770-D271D2B89B73}">
      <dgm:prSet custT="1"/>
      <dgm:spPr>
        <a:solidFill>
          <a:schemeClr val="accent3"/>
        </a:solidFill>
      </dgm:spPr>
      <dgm:t>
        <a:bodyPr/>
        <a:lstStyle/>
        <a:p>
          <a:pPr rtl="0"/>
          <a:r>
            <a:rPr lang="en-GB" sz="1300" b="1" dirty="0" smtClean="0"/>
            <a:t>Abstract Conceptualisation </a:t>
          </a:r>
          <a:r>
            <a:rPr lang="en-GB" sz="1300" dirty="0" smtClean="0"/>
            <a:t>making sense of what happened, linking to theories and previous experiences</a:t>
          </a:r>
          <a:endParaRPr lang="en-GB" sz="1300" dirty="0"/>
        </a:p>
      </dgm:t>
    </dgm:pt>
    <dgm:pt modelId="{082F383F-0FDE-4472-A58E-593026BE1F42}" type="parTrans" cxnId="{19CC9818-57BD-496E-BD2E-4526DF4766F9}">
      <dgm:prSet/>
      <dgm:spPr/>
      <dgm:t>
        <a:bodyPr/>
        <a:lstStyle/>
        <a:p>
          <a:endParaRPr lang="en-US"/>
        </a:p>
      </dgm:t>
    </dgm:pt>
    <dgm:pt modelId="{7B2AF828-6C47-4781-A67F-3844707B0516}" type="sibTrans" cxnId="{19CC9818-57BD-496E-BD2E-4526DF4766F9}">
      <dgm:prSet/>
      <dgm:spPr/>
      <dgm:t>
        <a:bodyPr/>
        <a:lstStyle/>
        <a:p>
          <a:endParaRPr lang="en-US"/>
        </a:p>
      </dgm:t>
    </dgm:pt>
    <dgm:pt modelId="{7D85327B-79EC-432E-B73C-F1CD5BFC04E3}">
      <dgm:prSet custT="1"/>
      <dgm:spPr>
        <a:solidFill>
          <a:schemeClr val="accent2">
            <a:lumMod val="60000"/>
            <a:lumOff val="40000"/>
          </a:schemeClr>
        </a:solidFill>
      </dgm:spPr>
      <dgm:t>
        <a:bodyPr/>
        <a:lstStyle/>
        <a:p>
          <a:pPr rtl="0"/>
          <a:r>
            <a:rPr lang="en-GB" sz="1400" b="1" dirty="0" smtClean="0"/>
            <a:t>Active Experimentation </a:t>
          </a:r>
          <a:r>
            <a:rPr lang="en-GB" sz="1400" dirty="0" smtClean="0"/>
            <a:t>checking that concepts make sense and are useful</a:t>
          </a:r>
          <a:endParaRPr lang="en-GB" sz="1400" dirty="0"/>
        </a:p>
      </dgm:t>
    </dgm:pt>
    <dgm:pt modelId="{89520275-904F-438C-8188-AC142A34AD3B}" type="parTrans" cxnId="{74674108-F317-4C3C-B6ED-F64139FA08D1}">
      <dgm:prSet/>
      <dgm:spPr/>
      <dgm:t>
        <a:bodyPr/>
        <a:lstStyle/>
        <a:p>
          <a:endParaRPr lang="en-US"/>
        </a:p>
      </dgm:t>
    </dgm:pt>
    <dgm:pt modelId="{7D9CBBF6-A722-47D6-A2F6-4F0348C76CA3}" type="sibTrans" cxnId="{74674108-F317-4C3C-B6ED-F64139FA08D1}">
      <dgm:prSet/>
      <dgm:spPr/>
      <dgm:t>
        <a:bodyPr/>
        <a:lstStyle/>
        <a:p>
          <a:endParaRPr lang="en-US"/>
        </a:p>
      </dgm:t>
    </dgm:pt>
    <dgm:pt modelId="{E52B927F-9EED-46EB-9C3F-1B9B2549309B}" type="pres">
      <dgm:prSet presAssocID="{219D7785-DA06-495F-9047-01FDC04F0AD6}" presName="cycle" presStyleCnt="0">
        <dgm:presLayoutVars>
          <dgm:dir/>
          <dgm:resizeHandles val="exact"/>
        </dgm:presLayoutVars>
      </dgm:prSet>
      <dgm:spPr/>
      <dgm:t>
        <a:bodyPr/>
        <a:lstStyle/>
        <a:p>
          <a:endParaRPr lang="en-US"/>
        </a:p>
      </dgm:t>
    </dgm:pt>
    <dgm:pt modelId="{0843B458-4F99-4EAD-9652-8E5EA82D61BA}" type="pres">
      <dgm:prSet presAssocID="{851115E8-FC15-4C91-B508-C9315177BDC3}" presName="node" presStyleLbl="node1" presStyleIdx="0" presStyleCnt="4" custScaleX="113896" custScaleY="114592" custRadScaleRad="89116" custRadScaleInc="16274">
        <dgm:presLayoutVars>
          <dgm:bulletEnabled val="1"/>
        </dgm:presLayoutVars>
      </dgm:prSet>
      <dgm:spPr/>
      <dgm:t>
        <a:bodyPr/>
        <a:lstStyle/>
        <a:p>
          <a:endParaRPr lang="en-US"/>
        </a:p>
      </dgm:t>
    </dgm:pt>
    <dgm:pt modelId="{ABE11626-79E4-4CEE-B786-232DB9D6C5FA}" type="pres">
      <dgm:prSet presAssocID="{CDC7CF9A-CF2B-4430-97CB-787864405F7F}" presName="sibTrans" presStyleLbl="sibTrans2D1" presStyleIdx="0" presStyleCnt="4" custScaleX="189673" custLinFactNeighborX="42353" custLinFactNeighborY="-88668"/>
      <dgm:spPr/>
      <dgm:t>
        <a:bodyPr/>
        <a:lstStyle/>
        <a:p>
          <a:endParaRPr lang="en-US"/>
        </a:p>
      </dgm:t>
    </dgm:pt>
    <dgm:pt modelId="{8727B4B8-5711-49A6-8C3B-E674033663B7}" type="pres">
      <dgm:prSet presAssocID="{CDC7CF9A-CF2B-4430-97CB-787864405F7F}" presName="connectorText" presStyleLbl="sibTrans2D1" presStyleIdx="0" presStyleCnt="4"/>
      <dgm:spPr/>
      <dgm:t>
        <a:bodyPr/>
        <a:lstStyle/>
        <a:p>
          <a:endParaRPr lang="en-US"/>
        </a:p>
      </dgm:t>
    </dgm:pt>
    <dgm:pt modelId="{324BEBC7-8D23-486D-9DB1-E98D318F2034}" type="pres">
      <dgm:prSet presAssocID="{A7437A13-1352-47FE-BD2B-173162EB678E}" presName="node" presStyleLbl="node1" presStyleIdx="1" presStyleCnt="4" custScaleX="171224" custScaleY="161181" custRadScaleRad="194784" custRadScaleInc="-2078">
        <dgm:presLayoutVars>
          <dgm:bulletEnabled val="1"/>
        </dgm:presLayoutVars>
      </dgm:prSet>
      <dgm:spPr>
        <a:prstGeom prst="star6">
          <a:avLst/>
        </a:prstGeom>
      </dgm:spPr>
      <dgm:t>
        <a:bodyPr/>
        <a:lstStyle/>
        <a:p>
          <a:endParaRPr lang="en-US"/>
        </a:p>
      </dgm:t>
    </dgm:pt>
    <dgm:pt modelId="{9F22910E-1B42-4E89-82DE-15A9F4CC27A5}" type="pres">
      <dgm:prSet presAssocID="{0AE1997A-5AF4-4638-B4C8-AB48323D3D2E}" presName="sibTrans" presStyleLbl="sibTrans2D1" presStyleIdx="1" presStyleCnt="4" custScaleX="203097" custLinFactNeighborX="55578" custLinFactNeighborY="64535"/>
      <dgm:spPr/>
      <dgm:t>
        <a:bodyPr/>
        <a:lstStyle/>
        <a:p>
          <a:endParaRPr lang="en-US"/>
        </a:p>
      </dgm:t>
    </dgm:pt>
    <dgm:pt modelId="{32422375-FC10-444A-AF67-5B4B9F6BE61B}" type="pres">
      <dgm:prSet presAssocID="{0AE1997A-5AF4-4638-B4C8-AB48323D3D2E}" presName="connectorText" presStyleLbl="sibTrans2D1" presStyleIdx="1" presStyleCnt="4"/>
      <dgm:spPr/>
      <dgm:t>
        <a:bodyPr/>
        <a:lstStyle/>
        <a:p>
          <a:endParaRPr lang="en-US"/>
        </a:p>
      </dgm:t>
    </dgm:pt>
    <dgm:pt modelId="{95DD335B-44CB-4986-9E83-FBA5EE9DCF1E}" type="pres">
      <dgm:prSet presAssocID="{C171D7FA-EB8C-4D4C-9770-D271D2B89B73}" presName="node" presStyleLbl="node1" presStyleIdx="2" presStyleCnt="4" custScaleX="112154" custScaleY="115060" custRadScaleRad="91265" custRadScaleInc="-15889">
        <dgm:presLayoutVars>
          <dgm:bulletEnabled val="1"/>
        </dgm:presLayoutVars>
      </dgm:prSet>
      <dgm:spPr/>
      <dgm:t>
        <a:bodyPr/>
        <a:lstStyle/>
        <a:p>
          <a:endParaRPr lang="en-US"/>
        </a:p>
      </dgm:t>
    </dgm:pt>
    <dgm:pt modelId="{88C82EF9-F5AC-44CE-BB6E-4E98F105D894}" type="pres">
      <dgm:prSet presAssocID="{7B2AF828-6C47-4781-A67F-3844707B0516}" presName="sibTrans" presStyleLbl="sibTrans2D1" presStyleIdx="2" presStyleCnt="4" custScaleX="175027" custLinFactNeighborX="-35813" custLinFactNeighborY="74862"/>
      <dgm:spPr/>
      <dgm:t>
        <a:bodyPr/>
        <a:lstStyle/>
        <a:p>
          <a:endParaRPr lang="en-US"/>
        </a:p>
      </dgm:t>
    </dgm:pt>
    <dgm:pt modelId="{4047DC4E-BFBE-4FE1-BF7E-042A64EF16D9}" type="pres">
      <dgm:prSet presAssocID="{7B2AF828-6C47-4781-A67F-3844707B0516}" presName="connectorText" presStyleLbl="sibTrans2D1" presStyleIdx="2" presStyleCnt="4"/>
      <dgm:spPr/>
      <dgm:t>
        <a:bodyPr/>
        <a:lstStyle/>
        <a:p>
          <a:endParaRPr lang="en-US"/>
        </a:p>
      </dgm:t>
    </dgm:pt>
    <dgm:pt modelId="{C910BBDC-DC52-437D-AF38-89EA40D68874}" type="pres">
      <dgm:prSet presAssocID="{7D85327B-79EC-432E-B73C-F1CD5BFC04E3}" presName="node" presStyleLbl="node1" presStyleIdx="3" presStyleCnt="4" custScaleX="119917" custScaleY="125163" custRadScaleRad="159946" custRadScaleInc="1961">
        <dgm:presLayoutVars>
          <dgm:bulletEnabled val="1"/>
        </dgm:presLayoutVars>
      </dgm:prSet>
      <dgm:spPr/>
      <dgm:t>
        <a:bodyPr/>
        <a:lstStyle/>
        <a:p>
          <a:endParaRPr lang="en-US"/>
        </a:p>
      </dgm:t>
    </dgm:pt>
    <dgm:pt modelId="{8ACAE7EF-2EA9-4F5C-AD24-1C1B52731A54}" type="pres">
      <dgm:prSet presAssocID="{7D9CBBF6-A722-47D6-A2F6-4F0348C76CA3}" presName="sibTrans" presStyleLbl="sibTrans2D1" presStyleIdx="3" presStyleCnt="4" custScaleX="186667" custLinFactNeighborX="-30394" custLinFactNeighborY="-74861"/>
      <dgm:spPr/>
      <dgm:t>
        <a:bodyPr/>
        <a:lstStyle/>
        <a:p>
          <a:endParaRPr lang="en-US"/>
        </a:p>
      </dgm:t>
    </dgm:pt>
    <dgm:pt modelId="{FE478CC1-1DD0-495E-9C13-2FD8A081519E}" type="pres">
      <dgm:prSet presAssocID="{7D9CBBF6-A722-47D6-A2F6-4F0348C76CA3}" presName="connectorText" presStyleLbl="sibTrans2D1" presStyleIdx="3" presStyleCnt="4"/>
      <dgm:spPr/>
      <dgm:t>
        <a:bodyPr/>
        <a:lstStyle/>
        <a:p>
          <a:endParaRPr lang="en-US"/>
        </a:p>
      </dgm:t>
    </dgm:pt>
  </dgm:ptLst>
  <dgm:cxnLst>
    <dgm:cxn modelId="{CCA4A05D-F15F-4613-9559-6074DBA76EBA}" type="presOf" srcId="{219D7785-DA06-495F-9047-01FDC04F0AD6}" destId="{E52B927F-9EED-46EB-9C3F-1B9B2549309B}" srcOrd="0" destOrd="0" presId="urn:microsoft.com/office/officeart/2005/8/layout/cycle2"/>
    <dgm:cxn modelId="{9127CB7E-54DA-4A97-BA16-C9DEBADEBA44}" srcId="{219D7785-DA06-495F-9047-01FDC04F0AD6}" destId="{A7437A13-1352-47FE-BD2B-173162EB678E}" srcOrd="1" destOrd="0" parTransId="{F80D3389-0F39-49A4-BC2D-EC164C4A3686}" sibTransId="{0AE1997A-5AF4-4638-B4C8-AB48323D3D2E}"/>
    <dgm:cxn modelId="{A82A80EB-6462-4F85-8613-32625B760639}" type="presOf" srcId="{851115E8-FC15-4C91-B508-C9315177BDC3}" destId="{0843B458-4F99-4EAD-9652-8E5EA82D61BA}" srcOrd="0" destOrd="0" presId="urn:microsoft.com/office/officeart/2005/8/layout/cycle2"/>
    <dgm:cxn modelId="{74674108-F317-4C3C-B6ED-F64139FA08D1}" srcId="{219D7785-DA06-495F-9047-01FDC04F0AD6}" destId="{7D85327B-79EC-432E-B73C-F1CD5BFC04E3}" srcOrd="3" destOrd="0" parTransId="{89520275-904F-438C-8188-AC142A34AD3B}" sibTransId="{7D9CBBF6-A722-47D6-A2F6-4F0348C76CA3}"/>
    <dgm:cxn modelId="{1F88A325-5E27-490C-BC4A-D10D290CBA70}" srcId="{219D7785-DA06-495F-9047-01FDC04F0AD6}" destId="{851115E8-FC15-4C91-B508-C9315177BDC3}" srcOrd="0" destOrd="0" parTransId="{C0A66BE3-6BC3-40A9-A177-408D48537C17}" sibTransId="{CDC7CF9A-CF2B-4430-97CB-787864405F7F}"/>
    <dgm:cxn modelId="{8D190309-3B4E-4CB2-853D-A8FB63511FB8}" type="presOf" srcId="{A7437A13-1352-47FE-BD2B-173162EB678E}" destId="{324BEBC7-8D23-486D-9DB1-E98D318F2034}" srcOrd="0" destOrd="0" presId="urn:microsoft.com/office/officeart/2005/8/layout/cycle2"/>
    <dgm:cxn modelId="{B18920D2-02CC-4EC9-A295-6C387F4FA70D}" type="presOf" srcId="{7B2AF828-6C47-4781-A67F-3844707B0516}" destId="{88C82EF9-F5AC-44CE-BB6E-4E98F105D894}" srcOrd="0" destOrd="0" presId="urn:microsoft.com/office/officeart/2005/8/layout/cycle2"/>
    <dgm:cxn modelId="{7A1188A2-10AF-43E0-B128-684C558D1691}" type="presOf" srcId="{C171D7FA-EB8C-4D4C-9770-D271D2B89B73}" destId="{95DD335B-44CB-4986-9E83-FBA5EE9DCF1E}" srcOrd="0" destOrd="0" presId="urn:microsoft.com/office/officeart/2005/8/layout/cycle2"/>
    <dgm:cxn modelId="{88F8BE94-F70F-420B-BFA8-F3F4217A4C63}" type="presOf" srcId="{0AE1997A-5AF4-4638-B4C8-AB48323D3D2E}" destId="{32422375-FC10-444A-AF67-5B4B9F6BE61B}" srcOrd="1" destOrd="0" presId="urn:microsoft.com/office/officeart/2005/8/layout/cycle2"/>
    <dgm:cxn modelId="{64C9A72E-8B08-4383-8385-573513516701}" type="presOf" srcId="{7D9CBBF6-A722-47D6-A2F6-4F0348C76CA3}" destId="{FE478CC1-1DD0-495E-9C13-2FD8A081519E}" srcOrd="1" destOrd="0" presId="urn:microsoft.com/office/officeart/2005/8/layout/cycle2"/>
    <dgm:cxn modelId="{1166BCD0-AE46-4B3E-A5D8-9D5585F9F4CE}" type="presOf" srcId="{7D85327B-79EC-432E-B73C-F1CD5BFC04E3}" destId="{C910BBDC-DC52-437D-AF38-89EA40D68874}" srcOrd="0" destOrd="0" presId="urn:microsoft.com/office/officeart/2005/8/layout/cycle2"/>
    <dgm:cxn modelId="{54D6B0BB-EDA7-442E-98A8-9CE449DCE687}" type="presOf" srcId="{CDC7CF9A-CF2B-4430-97CB-787864405F7F}" destId="{ABE11626-79E4-4CEE-B786-232DB9D6C5FA}" srcOrd="0" destOrd="0" presId="urn:microsoft.com/office/officeart/2005/8/layout/cycle2"/>
    <dgm:cxn modelId="{B4988FC3-910A-498A-9320-7C3015DEBB8A}" type="presOf" srcId="{CDC7CF9A-CF2B-4430-97CB-787864405F7F}" destId="{8727B4B8-5711-49A6-8C3B-E674033663B7}" srcOrd="1" destOrd="0" presId="urn:microsoft.com/office/officeart/2005/8/layout/cycle2"/>
    <dgm:cxn modelId="{4A584365-C04B-4A55-BC6A-372D3E6A4943}" type="presOf" srcId="{7B2AF828-6C47-4781-A67F-3844707B0516}" destId="{4047DC4E-BFBE-4FE1-BF7E-042A64EF16D9}" srcOrd="1" destOrd="0" presId="urn:microsoft.com/office/officeart/2005/8/layout/cycle2"/>
    <dgm:cxn modelId="{19CC9818-57BD-496E-BD2E-4526DF4766F9}" srcId="{219D7785-DA06-495F-9047-01FDC04F0AD6}" destId="{C171D7FA-EB8C-4D4C-9770-D271D2B89B73}" srcOrd="2" destOrd="0" parTransId="{082F383F-0FDE-4472-A58E-593026BE1F42}" sibTransId="{7B2AF828-6C47-4781-A67F-3844707B0516}"/>
    <dgm:cxn modelId="{EAA4005A-AFFB-47A7-AA67-D6DF453F9698}" type="presOf" srcId="{7D9CBBF6-A722-47D6-A2F6-4F0348C76CA3}" destId="{8ACAE7EF-2EA9-4F5C-AD24-1C1B52731A54}" srcOrd="0" destOrd="0" presId="urn:microsoft.com/office/officeart/2005/8/layout/cycle2"/>
    <dgm:cxn modelId="{37ACD861-31A8-4EB6-AC9C-D6CE9A94D530}" type="presOf" srcId="{0AE1997A-5AF4-4638-B4C8-AB48323D3D2E}" destId="{9F22910E-1B42-4E89-82DE-15A9F4CC27A5}" srcOrd="0" destOrd="0" presId="urn:microsoft.com/office/officeart/2005/8/layout/cycle2"/>
    <dgm:cxn modelId="{600A879E-4F8C-48C2-8AFE-B6CC0FDA1E5B}" type="presParOf" srcId="{E52B927F-9EED-46EB-9C3F-1B9B2549309B}" destId="{0843B458-4F99-4EAD-9652-8E5EA82D61BA}" srcOrd="0" destOrd="0" presId="urn:microsoft.com/office/officeart/2005/8/layout/cycle2"/>
    <dgm:cxn modelId="{0E8DB1B1-8C7A-4A9E-B710-91336781DF61}" type="presParOf" srcId="{E52B927F-9EED-46EB-9C3F-1B9B2549309B}" destId="{ABE11626-79E4-4CEE-B786-232DB9D6C5FA}" srcOrd="1" destOrd="0" presId="urn:microsoft.com/office/officeart/2005/8/layout/cycle2"/>
    <dgm:cxn modelId="{AAB86C07-982A-4B4A-BC63-982705B448CF}" type="presParOf" srcId="{ABE11626-79E4-4CEE-B786-232DB9D6C5FA}" destId="{8727B4B8-5711-49A6-8C3B-E674033663B7}" srcOrd="0" destOrd="0" presId="urn:microsoft.com/office/officeart/2005/8/layout/cycle2"/>
    <dgm:cxn modelId="{6094107D-D003-4C6C-A0F3-DD00A1BBB676}" type="presParOf" srcId="{E52B927F-9EED-46EB-9C3F-1B9B2549309B}" destId="{324BEBC7-8D23-486D-9DB1-E98D318F2034}" srcOrd="2" destOrd="0" presId="urn:microsoft.com/office/officeart/2005/8/layout/cycle2"/>
    <dgm:cxn modelId="{1CF145E7-5A5A-42FF-A3B7-F6BB084E638E}" type="presParOf" srcId="{E52B927F-9EED-46EB-9C3F-1B9B2549309B}" destId="{9F22910E-1B42-4E89-82DE-15A9F4CC27A5}" srcOrd="3" destOrd="0" presId="urn:microsoft.com/office/officeart/2005/8/layout/cycle2"/>
    <dgm:cxn modelId="{B9D25AC8-5294-41C4-9DD5-0EEE1AF52EA1}" type="presParOf" srcId="{9F22910E-1B42-4E89-82DE-15A9F4CC27A5}" destId="{32422375-FC10-444A-AF67-5B4B9F6BE61B}" srcOrd="0" destOrd="0" presId="urn:microsoft.com/office/officeart/2005/8/layout/cycle2"/>
    <dgm:cxn modelId="{F07A608B-C2CB-41E9-A107-A1E95C713D01}" type="presParOf" srcId="{E52B927F-9EED-46EB-9C3F-1B9B2549309B}" destId="{95DD335B-44CB-4986-9E83-FBA5EE9DCF1E}" srcOrd="4" destOrd="0" presId="urn:microsoft.com/office/officeart/2005/8/layout/cycle2"/>
    <dgm:cxn modelId="{AAE6A8B1-57B7-4F5A-A820-4F164CDAC940}" type="presParOf" srcId="{E52B927F-9EED-46EB-9C3F-1B9B2549309B}" destId="{88C82EF9-F5AC-44CE-BB6E-4E98F105D894}" srcOrd="5" destOrd="0" presId="urn:microsoft.com/office/officeart/2005/8/layout/cycle2"/>
    <dgm:cxn modelId="{D56BF6E1-C638-48EC-A701-BC5B31527CF4}" type="presParOf" srcId="{88C82EF9-F5AC-44CE-BB6E-4E98F105D894}" destId="{4047DC4E-BFBE-4FE1-BF7E-042A64EF16D9}" srcOrd="0" destOrd="0" presId="urn:microsoft.com/office/officeart/2005/8/layout/cycle2"/>
    <dgm:cxn modelId="{2622AA69-83B9-4173-B449-298D1C1F6CE6}" type="presParOf" srcId="{E52B927F-9EED-46EB-9C3F-1B9B2549309B}" destId="{C910BBDC-DC52-437D-AF38-89EA40D68874}" srcOrd="6" destOrd="0" presId="urn:microsoft.com/office/officeart/2005/8/layout/cycle2"/>
    <dgm:cxn modelId="{5006F4BF-D0D0-4430-9CE6-FC1C1BB72E41}" type="presParOf" srcId="{E52B927F-9EED-46EB-9C3F-1B9B2549309B}" destId="{8ACAE7EF-2EA9-4F5C-AD24-1C1B52731A54}" srcOrd="7" destOrd="0" presId="urn:microsoft.com/office/officeart/2005/8/layout/cycle2"/>
    <dgm:cxn modelId="{0E8700EE-BB38-461B-BB47-46D38E8FE914}" type="presParOf" srcId="{8ACAE7EF-2EA9-4F5C-AD24-1C1B52731A54}" destId="{FE478CC1-1DD0-495E-9C13-2FD8A081519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3B458-4F99-4EAD-9652-8E5EA82D61BA}">
      <dsp:nvSpPr>
        <dsp:cNvPr id="0" name=""/>
        <dsp:cNvSpPr/>
      </dsp:nvSpPr>
      <dsp:spPr>
        <a:xfrm>
          <a:off x="4495075" y="105656"/>
          <a:ext cx="2401529" cy="2416204"/>
        </a:xfrm>
        <a:prstGeom prst="ellipse">
          <a:avLst/>
        </a:prstGeom>
        <a:solidFill>
          <a:schemeClr val="accent3"/>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b="1" kern="1200" dirty="0" smtClean="0"/>
            <a:t>Concrete</a:t>
          </a:r>
          <a:r>
            <a:rPr lang="en-GB" sz="2000" b="1" kern="1200" dirty="0" smtClean="0"/>
            <a:t> experience </a:t>
          </a:r>
          <a:r>
            <a:rPr lang="en-GB" sz="1200" i="1" kern="1200" dirty="0" smtClean="0"/>
            <a:t>feeling what its like… doing it</a:t>
          </a:r>
          <a:endParaRPr lang="en-GB" sz="1200" kern="1200" dirty="0"/>
        </a:p>
      </dsp:txBody>
      <dsp:txXfrm>
        <a:off x="4846771" y="459501"/>
        <a:ext cx="1698137" cy="1708514"/>
      </dsp:txXfrm>
    </dsp:sp>
    <dsp:sp modelId="{ABE11626-79E4-4CEE-B786-232DB9D6C5FA}">
      <dsp:nvSpPr>
        <dsp:cNvPr id="0" name=""/>
        <dsp:cNvSpPr/>
      </dsp:nvSpPr>
      <dsp:spPr>
        <a:xfrm rot="1555915">
          <a:off x="6994478" y="1144645"/>
          <a:ext cx="1383920" cy="711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a:off x="7005226" y="1240292"/>
        <a:ext cx="1170432" cy="426976"/>
      </dsp:txXfrm>
    </dsp:sp>
    <dsp:sp modelId="{324BEBC7-8D23-486D-9DB1-E98D318F2034}">
      <dsp:nvSpPr>
        <dsp:cNvPr id="0" name=""/>
        <dsp:cNvSpPr/>
      </dsp:nvSpPr>
      <dsp:spPr>
        <a:xfrm>
          <a:off x="7813677" y="1522088"/>
          <a:ext cx="3610306" cy="3398546"/>
        </a:xfrm>
        <a:prstGeom prst="star6">
          <a:avLst/>
        </a:prstGeom>
        <a:solidFill>
          <a:schemeClr val="accent2"/>
        </a:solidFill>
        <a:ln w="15875" cap="rnd" cmpd="sng" algn="ctr">
          <a:solidFill>
            <a:schemeClr val="lt1">
              <a:hueOff val="0"/>
              <a:satOff val="0"/>
              <a:lumOff val="0"/>
              <a:alphaOff val="0"/>
            </a:schemeClr>
          </a:solidFill>
          <a:prstDash val="solid"/>
        </a:ln>
        <a:effectLst>
          <a:glow rad="228600">
            <a:schemeClr val="accent2">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b="1" kern="1200" dirty="0" smtClean="0"/>
            <a:t>Reflective Observation </a:t>
          </a:r>
          <a:r>
            <a:rPr lang="en-GB" sz="1800" i="1" kern="1200" dirty="0" smtClean="0"/>
            <a:t>thinking about what happened</a:t>
          </a:r>
          <a:endParaRPr lang="en-GB" sz="1800" i="1" kern="1200" dirty="0"/>
        </a:p>
      </dsp:txBody>
      <dsp:txXfrm>
        <a:off x="8415375" y="2371710"/>
        <a:ext cx="2406910" cy="1699302"/>
      </dsp:txXfrm>
    </dsp:sp>
    <dsp:sp modelId="{9F22910E-1B42-4E89-82DE-15A9F4CC27A5}">
      <dsp:nvSpPr>
        <dsp:cNvPr id="0" name=""/>
        <dsp:cNvSpPr/>
      </dsp:nvSpPr>
      <dsp:spPr>
        <a:xfrm rot="9111445">
          <a:off x="7055797" y="4502888"/>
          <a:ext cx="1593149" cy="711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rot="10800000">
        <a:off x="7256665" y="4594866"/>
        <a:ext cx="1379661" cy="426976"/>
      </dsp:txXfrm>
    </dsp:sp>
    <dsp:sp modelId="{95DD335B-44CB-4986-9E83-FBA5EE9DCF1E}">
      <dsp:nvSpPr>
        <dsp:cNvPr id="0" name=""/>
        <dsp:cNvSpPr/>
      </dsp:nvSpPr>
      <dsp:spPr>
        <a:xfrm>
          <a:off x="4513444" y="4106753"/>
          <a:ext cx="2364798" cy="2426072"/>
        </a:xfrm>
        <a:prstGeom prst="ellipse">
          <a:avLst/>
        </a:prstGeom>
        <a:solidFill>
          <a:schemeClr val="accent3"/>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rtl="0">
            <a:lnSpc>
              <a:spcPct val="90000"/>
            </a:lnSpc>
            <a:spcBef>
              <a:spcPct val="0"/>
            </a:spcBef>
            <a:spcAft>
              <a:spcPct val="35000"/>
            </a:spcAft>
          </a:pPr>
          <a:r>
            <a:rPr lang="en-GB" sz="1300" b="1" kern="1200" dirty="0" smtClean="0"/>
            <a:t>Abstract Conceptualisation </a:t>
          </a:r>
          <a:r>
            <a:rPr lang="en-GB" sz="1300" kern="1200" dirty="0" smtClean="0"/>
            <a:t>making sense of what happened, linking to theories and previous experiences</a:t>
          </a:r>
          <a:endParaRPr lang="en-GB" sz="1300" kern="1200" dirty="0"/>
        </a:p>
      </dsp:txBody>
      <dsp:txXfrm>
        <a:off x="4859761" y="4462043"/>
        <a:ext cx="1672164" cy="1715492"/>
      </dsp:txXfrm>
    </dsp:sp>
    <dsp:sp modelId="{88C82EF9-F5AC-44CE-BB6E-4E98F105D894}">
      <dsp:nvSpPr>
        <dsp:cNvPr id="0" name=""/>
        <dsp:cNvSpPr/>
      </dsp:nvSpPr>
      <dsp:spPr>
        <a:xfrm rot="12510272">
          <a:off x="2601125" y="4489869"/>
          <a:ext cx="1760808" cy="711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rot="10800000">
        <a:off x="2801673" y="4683136"/>
        <a:ext cx="1547320" cy="426976"/>
      </dsp:txXfrm>
    </dsp:sp>
    <dsp:sp modelId="{C910BBDC-DC52-437D-AF38-89EA40D68874}">
      <dsp:nvSpPr>
        <dsp:cNvPr id="0" name=""/>
        <dsp:cNvSpPr/>
      </dsp:nvSpPr>
      <dsp:spPr>
        <a:xfrm>
          <a:off x="597003" y="1917831"/>
          <a:ext cx="2528483" cy="2639097"/>
        </a:xfrm>
        <a:prstGeom prst="ellipse">
          <a:avLst/>
        </a:prstGeom>
        <a:solidFill>
          <a:schemeClr val="accent2">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rtl="0">
            <a:lnSpc>
              <a:spcPct val="90000"/>
            </a:lnSpc>
            <a:spcBef>
              <a:spcPct val="0"/>
            </a:spcBef>
            <a:spcAft>
              <a:spcPct val="35000"/>
            </a:spcAft>
          </a:pPr>
          <a:r>
            <a:rPr lang="en-GB" sz="1400" b="1" kern="1200" dirty="0" smtClean="0"/>
            <a:t>Active Experimentation </a:t>
          </a:r>
          <a:r>
            <a:rPr lang="en-GB" sz="1400" kern="1200" dirty="0" smtClean="0"/>
            <a:t>checking that concepts make sense and are useful</a:t>
          </a:r>
          <a:endParaRPr lang="en-GB" sz="1400" kern="1200" dirty="0"/>
        </a:p>
      </dsp:txBody>
      <dsp:txXfrm>
        <a:off x="967291" y="2304318"/>
        <a:ext cx="1787907" cy="1866123"/>
      </dsp:txXfrm>
    </dsp:sp>
    <dsp:sp modelId="{8ACAE7EF-2EA9-4F5C-AD24-1C1B52731A54}">
      <dsp:nvSpPr>
        <dsp:cNvPr id="0" name=""/>
        <dsp:cNvSpPr/>
      </dsp:nvSpPr>
      <dsp:spPr>
        <a:xfrm rot="20001564">
          <a:off x="2597780" y="1382946"/>
          <a:ext cx="1793671" cy="7116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a:off x="2609112" y="1573135"/>
        <a:ext cx="1580183" cy="4269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11/10/2020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s://tinyurl.com/y3j8cr4f" TargetMode="Externa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Kestt5BI3eg"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hyperlink" Target="http://everythreeweekly.com/2017/01/rocks-have-been-alive-this-whole-time-and-they-are-pissed/" TargetMode="External"/><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www.youtube.com/watch?v=HU2ftCitvyQ"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_mQ_zDUX9nE"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2819" y="3454798"/>
            <a:ext cx="11381116" cy="2262781"/>
          </a:xfrm>
        </p:spPr>
        <p:txBody>
          <a:bodyPr>
            <a:noAutofit/>
          </a:bodyPr>
          <a:lstStyle/>
          <a:p>
            <a:pPr algn="ctr"/>
            <a:r>
              <a:rPr lang="en-GB" sz="6000" dirty="0" smtClean="0">
                <a:effectLst>
                  <a:outerShdw blurRad="50800" dist="50800" dir="5400000" algn="ctr" rotWithShape="0">
                    <a:srgbClr val="000000">
                      <a:alpha val="99000"/>
                    </a:srgbClr>
                  </a:outerShdw>
                  <a:reflection blurRad="25400" endPos="65000" dist="101600" dir="5400000" sy="-100000" algn="bl" rotWithShape="0"/>
                </a:effectLst>
              </a:rPr>
              <a:t/>
            </a:r>
            <a:br>
              <a:rPr lang="en-GB" sz="6000" dirty="0" smtClean="0">
                <a:effectLst>
                  <a:outerShdw blurRad="50800" dist="50800" dir="5400000" algn="ctr" rotWithShape="0">
                    <a:srgbClr val="000000">
                      <a:alpha val="99000"/>
                    </a:srgbClr>
                  </a:outerShdw>
                  <a:reflection blurRad="25400" endPos="65000" dist="101600" dir="5400000" sy="-100000" algn="bl" rotWithShape="0"/>
                </a:effectLst>
              </a:rPr>
            </a:br>
            <a:r>
              <a:rPr lang="en-GB" sz="6000" dirty="0" smtClean="0">
                <a:effectLst>
                  <a:outerShdw blurRad="50800" dist="50800" dir="5400000" algn="ctr" rotWithShape="0">
                    <a:srgbClr val="000000">
                      <a:alpha val="99000"/>
                    </a:srgbClr>
                  </a:outerShdw>
                  <a:reflection blurRad="25400" endPos="65000" dist="101600" dir="5400000" sy="-100000" algn="bl" rotWithShape="0"/>
                </a:effectLst>
              </a:rPr>
              <a:t/>
            </a:r>
            <a:br>
              <a:rPr lang="en-GB" sz="6000" dirty="0" smtClean="0">
                <a:effectLst>
                  <a:outerShdw blurRad="50800" dist="50800" dir="5400000" algn="ctr" rotWithShape="0">
                    <a:srgbClr val="000000">
                      <a:alpha val="99000"/>
                    </a:srgbClr>
                  </a:outerShdw>
                  <a:reflection blurRad="25400" endPos="65000" dist="101600" dir="5400000" sy="-100000" algn="bl" rotWithShape="0"/>
                </a:effectLst>
              </a:rPr>
            </a:br>
            <a:r>
              <a:rPr lang="en-GB" sz="6600" dirty="0" smtClean="0">
                <a:effectLst>
                  <a:outerShdw blurRad="50800" dist="50800" dir="5400000" algn="ctr" rotWithShape="0">
                    <a:srgbClr val="000000">
                      <a:alpha val="99000"/>
                    </a:srgbClr>
                  </a:outerShdw>
                  <a:reflection blurRad="25400" endPos="65000" dist="101600" dir="5400000" sy="-100000" algn="bl" rotWithShape="0"/>
                </a:effectLst>
              </a:rPr>
              <a:t>Reflection</a:t>
            </a:r>
            <a:endParaRPr lang="en-GB" sz="6600" dirty="0">
              <a:effectLst>
                <a:outerShdw blurRad="50800" dist="50800" dir="5400000" algn="ctr" rotWithShape="0">
                  <a:srgbClr val="000000">
                    <a:alpha val="99000"/>
                  </a:srgbClr>
                </a:outerShdw>
                <a:reflection blurRad="25400" endPos="65000" dist="101600" dir="5400000" sy="-100000" algn="bl" rotWithShape="0"/>
              </a:effectLst>
            </a:endParaRPr>
          </a:p>
        </p:txBody>
      </p:sp>
      <p:sp>
        <p:nvSpPr>
          <p:cNvPr id="4" name="Rectangle 3"/>
          <p:cNvSpPr/>
          <p:nvPr/>
        </p:nvSpPr>
        <p:spPr>
          <a:xfrm>
            <a:off x="2350305" y="2577082"/>
            <a:ext cx="9114996" cy="2123658"/>
          </a:xfrm>
          <a:prstGeom prst="rect">
            <a:avLst/>
          </a:prstGeom>
        </p:spPr>
        <p:txBody>
          <a:bodyPr wrap="none">
            <a:spAutoFit/>
          </a:bodyPr>
          <a:lstStyle/>
          <a:p>
            <a:r>
              <a:rPr lang="en-GB" sz="6600" dirty="0"/>
              <a:t>Experiential  Learning </a:t>
            </a:r>
            <a:endParaRPr lang="en-GB" sz="6600" dirty="0" smtClean="0"/>
          </a:p>
          <a:p>
            <a:pPr algn="ctr"/>
            <a:r>
              <a:rPr lang="en-GB" sz="6600" dirty="0" smtClean="0"/>
              <a:t>and</a:t>
            </a:r>
            <a:endParaRPr lang="en-GB" sz="6600" dirty="0"/>
          </a:p>
        </p:txBody>
      </p:sp>
    </p:spTree>
    <p:extLst>
      <p:ext uri="{BB962C8B-B14F-4D97-AF65-F5344CB8AC3E}">
        <p14:creationId xmlns:p14="http://schemas.microsoft.com/office/powerpoint/2010/main" val="22146047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7407" y="1440937"/>
            <a:ext cx="8911687" cy="1280890"/>
          </a:xfrm>
        </p:spPr>
        <p:txBody>
          <a:bodyPr>
            <a:normAutofit/>
          </a:bodyPr>
          <a:lstStyle/>
          <a:p>
            <a:r>
              <a:rPr lang="en-GB" sz="1800" dirty="0" smtClean="0"/>
              <a:t>Please view this PowerPoint presentation in full screen mode (Press F5)</a:t>
            </a:r>
            <a:endParaRPr lang="en-GB" sz="1800" dirty="0"/>
          </a:p>
        </p:txBody>
      </p:sp>
      <p:pic>
        <p:nvPicPr>
          <p:cNvPr id="4" name="Content Placeholder 3"/>
          <p:cNvPicPr>
            <a:picLocks noGrp="1" noChangeAspect="1"/>
          </p:cNvPicPr>
          <p:nvPr>
            <p:ph idx="1"/>
          </p:nvPr>
        </p:nvPicPr>
        <p:blipFill>
          <a:blip r:embed="rId2"/>
          <a:stretch>
            <a:fillRect/>
          </a:stretch>
        </p:blipFill>
        <p:spPr>
          <a:xfrm>
            <a:off x="1532129" y="2377373"/>
            <a:ext cx="1060796" cy="688908"/>
          </a:xfrm>
          <a:prstGeom prst="rect">
            <a:avLst/>
          </a:prstGeom>
        </p:spPr>
      </p:pic>
      <p:sp>
        <p:nvSpPr>
          <p:cNvPr id="5" name="TextBox 4"/>
          <p:cNvSpPr txBox="1"/>
          <p:nvPr/>
        </p:nvSpPr>
        <p:spPr>
          <a:xfrm>
            <a:off x="2877407" y="2460397"/>
            <a:ext cx="8342721" cy="369332"/>
          </a:xfrm>
          <a:prstGeom prst="rect">
            <a:avLst/>
          </a:prstGeom>
          <a:noFill/>
        </p:spPr>
        <p:txBody>
          <a:bodyPr wrap="square" rtlCol="0">
            <a:spAutoFit/>
          </a:bodyPr>
          <a:lstStyle/>
          <a:p>
            <a:r>
              <a:rPr lang="en-GB" dirty="0" smtClean="0"/>
              <a:t>Click the symbol to watch videos in </a:t>
            </a:r>
            <a:r>
              <a:rPr lang="en-GB" dirty="0"/>
              <a:t>the presentation</a:t>
            </a:r>
          </a:p>
        </p:txBody>
      </p:sp>
      <p:pic>
        <p:nvPicPr>
          <p:cNvPr id="6" name="Picture 5"/>
          <p:cNvPicPr>
            <a:picLocks noChangeAspect="1"/>
          </p:cNvPicPr>
          <p:nvPr/>
        </p:nvPicPr>
        <p:blipFill>
          <a:blip r:embed="rId3"/>
          <a:stretch>
            <a:fillRect/>
          </a:stretch>
        </p:blipFill>
        <p:spPr>
          <a:xfrm>
            <a:off x="1532129" y="3275209"/>
            <a:ext cx="1236639" cy="926599"/>
          </a:xfrm>
          <a:prstGeom prst="rect">
            <a:avLst/>
          </a:prstGeom>
        </p:spPr>
      </p:pic>
      <p:sp>
        <p:nvSpPr>
          <p:cNvPr id="7" name="TextBox 6"/>
          <p:cNvSpPr txBox="1"/>
          <p:nvPr/>
        </p:nvSpPr>
        <p:spPr>
          <a:xfrm>
            <a:off x="2877407" y="3555477"/>
            <a:ext cx="8342721" cy="646331"/>
          </a:xfrm>
          <a:prstGeom prst="rect">
            <a:avLst/>
          </a:prstGeom>
          <a:noFill/>
        </p:spPr>
        <p:txBody>
          <a:bodyPr wrap="square" rtlCol="0">
            <a:spAutoFit/>
          </a:bodyPr>
          <a:lstStyle/>
          <a:p>
            <a:r>
              <a:rPr lang="en-GB" dirty="0" smtClean="0"/>
              <a:t>This symbol indicates a task.  Please submit your responses to the tasks on the Moodle forum for this section</a:t>
            </a:r>
            <a:endParaRPr lang="en-GB" dirty="0"/>
          </a:p>
        </p:txBody>
      </p:sp>
    </p:spTree>
    <p:extLst>
      <p:ext uri="{BB962C8B-B14F-4D97-AF65-F5344CB8AC3E}">
        <p14:creationId xmlns:p14="http://schemas.microsoft.com/office/powerpoint/2010/main" val="40338995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325" y="582920"/>
            <a:ext cx="8911687" cy="1280890"/>
          </a:xfrm>
        </p:spPr>
        <p:txBody>
          <a:bodyPr/>
          <a:lstStyle/>
          <a:p>
            <a:r>
              <a:rPr lang="en-GB" dirty="0" smtClean="0"/>
              <a:t>Introduction</a:t>
            </a:r>
            <a:endParaRPr lang="en-GB" dirty="0"/>
          </a:p>
        </p:txBody>
      </p:sp>
      <p:sp>
        <p:nvSpPr>
          <p:cNvPr id="4" name="Content Placeholder 2"/>
          <p:cNvSpPr>
            <a:spLocks noGrp="1"/>
          </p:cNvSpPr>
          <p:nvPr>
            <p:ph idx="1"/>
          </p:nvPr>
        </p:nvSpPr>
        <p:spPr>
          <a:xfrm>
            <a:off x="1680519" y="1223365"/>
            <a:ext cx="10354961" cy="4679092"/>
          </a:xfrm>
        </p:spPr>
        <p:txBody>
          <a:bodyPr>
            <a:noAutofit/>
          </a:bodyPr>
          <a:lstStyle/>
          <a:p>
            <a:pPr>
              <a:lnSpc>
                <a:spcPct val="150000"/>
              </a:lnSpc>
            </a:pPr>
            <a:r>
              <a:rPr lang="en-GB" sz="2800" dirty="0"/>
              <a:t>Previously we looked at experiential learning</a:t>
            </a:r>
          </a:p>
          <a:p>
            <a:pPr>
              <a:lnSpc>
                <a:spcPct val="150000"/>
              </a:lnSpc>
            </a:pPr>
            <a:r>
              <a:rPr lang="en-GB" sz="2800" dirty="0"/>
              <a:t>A key point in understanding experiential learning, is appreciating that simply “having” an experience does not lead to learning</a:t>
            </a:r>
          </a:p>
          <a:p>
            <a:pPr>
              <a:lnSpc>
                <a:spcPct val="150000"/>
              </a:lnSpc>
            </a:pPr>
            <a:r>
              <a:rPr lang="en-GB" sz="2800" b="1" dirty="0" smtClean="0"/>
              <a:t>You have to be actively engaged in the process of experiential learning </a:t>
            </a:r>
          </a:p>
          <a:p>
            <a:pPr>
              <a:lnSpc>
                <a:spcPct val="150000"/>
              </a:lnSpc>
            </a:pPr>
            <a:r>
              <a:rPr lang="en-GB" sz="2800" dirty="0" smtClean="0"/>
              <a:t>In this presentation we will revisit experiential learning in more depth and with particular emphasis on reflection </a:t>
            </a:r>
          </a:p>
        </p:txBody>
      </p:sp>
    </p:spTree>
    <p:extLst>
      <p:ext uri="{BB962C8B-B14F-4D97-AF65-F5344CB8AC3E}">
        <p14:creationId xmlns:p14="http://schemas.microsoft.com/office/powerpoint/2010/main" val="9064474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83454" y="2196597"/>
            <a:ext cx="10543687" cy="2780465"/>
          </a:xfrm>
          <a:prstGeom prst="rect">
            <a:avLst/>
          </a:prstGeom>
        </p:spPr>
      </p:pic>
      <p:sp>
        <p:nvSpPr>
          <p:cNvPr id="3" name="Title 2"/>
          <p:cNvSpPr>
            <a:spLocks noGrp="1"/>
          </p:cNvSpPr>
          <p:nvPr>
            <p:ph type="title"/>
          </p:nvPr>
        </p:nvSpPr>
        <p:spPr>
          <a:xfrm>
            <a:off x="1804086" y="624110"/>
            <a:ext cx="9700525" cy="1280890"/>
          </a:xfrm>
        </p:spPr>
        <p:txBody>
          <a:bodyPr/>
          <a:lstStyle/>
          <a:p>
            <a:pPr algn="ctr"/>
            <a:r>
              <a:rPr lang="en-GB" dirty="0" smtClean="0"/>
              <a:t>A very simple version of Kolb’s </a:t>
            </a:r>
            <a:br>
              <a:rPr lang="en-GB" dirty="0" smtClean="0"/>
            </a:br>
            <a:r>
              <a:rPr lang="en-GB" dirty="0" smtClean="0"/>
              <a:t>Experiential Learning Cycle </a:t>
            </a:r>
            <a:endParaRPr lang="en-GB" dirty="0"/>
          </a:p>
        </p:txBody>
      </p:sp>
      <p:sp>
        <p:nvSpPr>
          <p:cNvPr id="4" name="TextBox 3"/>
          <p:cNvSpPr txBox="1"/>
          <p:nvPr/>
        </p:nvSpPr>
        <p:spPr>
          <a:xfrm>
            <a:off x="1351005" y="5857103"/>
            <a:ext cx="10276136" cy="646331"/>
          </a:xfrm>
          <a:prstGeom prst="rect">
            <a:avLst/>
          </a:prstGeom>
          <a:noFill/>
        </p:spPr>
        <p:txBody>
          <a:bodyPr wrap="square" rtlCol="0">
            <a:spAutoFit/>
          </a:bodyPr>
          <a:lstStyle/>
          <a:p>
            <a:r>
              <a:rPr lang="en-GB" dirty="0" smtClean="0"/>
              <a:t>The simpler terms in brackets might be helpful for you in developing your understanding of the model.  However, we would expect you to use the more academic titles. </a:t>
            </a:r>
            <a:endParaRPr lang="en-GB" dirty="0"/>
          </a:p>
        </p:txBody>
      </p:sp>
    </p:spTree>
    <p:extLst>
      <p:ext uri="{BB962C8B-B14F-4D97-AF65-F5344CB8AC3E}">
        <p14:creationId xmlns:p14="http://schemas.microsoft.com/office/powerpoint/2010/main" val="20177063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1177" y="708453"/>
            <a:ext cx="9621795" cy="5651157"/>
          </a:xfrm>
        </p:spPr>
        <p:txBody>
          <a:bodyPr>
            <a:normAutofit/>
          </a:bodyPr>
          <a:lstStyle/>
          <a:p>
            <a:pPr marL="0" indent="0">
              <a:buNone/>
            </a:pPr>
            <a:r>
              <a:rPr lang="en-GB" sz="3200" b="1" dirty="0" smtClean="0"/>
              <a:t>Revisiting Kolb’s </a:t>
            </a:r>
            <a:r>
              <a:rPr lang="en-GB" sz="3200" b="1" dirty="0"/>
              <a:t>Experiential </a:t>
            </a:r>
            <a:r>
              <a:rPr lang="en-GB" sz="3200" b="1" dirty="0" smtClean="0"/>
              <a:t>Learning Cycle</a:t>
            </a:r>
          </a:p>
          <a:p>
            <a:pPr marL="0" indent="0">
              <a:buNone/>
            </a:pPr>
            <a:endParaRPr lang="en-GB" sz="2800" dirty="0"/>
          </a:p>
          <a:p>
            <a:r>
              <a:rPr lang="en-GB" sz="2800" dirty="0" smtClean="0"/>
              <a:t>The </a:t>
            </a:r>
            <a:r>
              <a:rPr lang="en-GB" sz="2800" dirty="0"/>
              <a:t>next slide is a more precise image of Kolb’s Experiential Learning Cycle</a:t>
            </a:r>
            <a:r>
              <a:rPr lang="en-GB" sz="2800" dirty="0" smtClean="0"/>
              <a:t>.</a:t>
            </a:r>
          </a:p>
          <a:p>
            <a:pPr marL="0" indent="0">
              <a:buNone/>
            </a:pPr>
            <a:endParaRPr lang="en-GB" sz="2800" dirty="0"/>
          </a:p>
          <a:p>
            <a:r>
              <a:rPr lang="en-GB" sz="2800" dirty="0"/>
              <a:t>Note the addition of the arrow that connects the Reflective Observation and Active Experimentation stages.  This arrow indicates that these two stages are where the learner actively </a:t>
            </a:r>
            <a:r>
              <a:rPr lang="en-GB" sz="2800" b="1" dirty="0"/>
              <a:t>transforms</a:t>
            </a:r>
            <a:r>
              <a:rPr lang="en-GB" sz="2800" dirty="0"/>
              <a:t> </a:t>
            </a:r>
            <a:r>
              <a:rPr lang="en-GB" sz="2800" b="1" dirty="0"/>
              <a:t>the experience </a:t>
            </a:r>
            <a:r>
              <a:rPr lang="en-GB" sz="2800" dirty="0"/>
              <a:t>into knowledge</a:t>
            </a:r>
            <a:r>
              <a:rPr lang="en-GB" sz="2800" dirty="0" smtClean="0"/>
              <a:t>.</a:t>
            </a:r>
          </a:p>
          <a:p>
            <a:pPr marL="0" indent="0">
              <a:buNone/>
            </a:pPr>
            <a:endParaRPr lang="en-GB" sz="2800" dirty="0"/>
          </a:p>
        </p:txBody>
      </p:sp>
    </p:spTree>
    <p:extLst>
      <p:ext uri="{BB962C8B-B14F-4D97-AF65-F5344CB8AC3E}">
        <p14:creationId xmlns:p14="http://schemas.microsoft.com/office/powerpoint/2010/main" val="9987299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p:cNvGraphicFramePr>
            <a:graphicFrameLocks noGrp="1"/>
          </p:cNvGraphicFramePr>
          <p:nvPr>
            <p:ph idx="1"/>
            <p:extLst>
              <p:ext uri="{D42A27DB-BD31-4B8C-83A1-F6EECF244321}">
                <p14:modId xmlns:p14="http://schemas.microsoft.com/office/powerpoint/2010/main" val="3607603201"/>
              </p:ext>
            </p:extLst>
          </p:nvPr>
        </p:nvGraphicFramePr>
        <p:xfrm>
          <a:off x="505257" y="105103"/>
          <a:ext cx="11423984" cy="6589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1657505" y="287779"/>
            <a:ext cx="2655703" cy="1280890"/>
          </a:xfrm>
        </p:spPr>
        <p:txBody>
          <a:bodyPr>
            <a:noAutofit/>
          </a:bodyPr>
          <a:lstStyle/>
          <a:p>
            <a:r>
              <a:rPr lang="en-GB" sz="2400" b="1" smtClean="0"/>
              <a:t>Kolb’s Experiential Learning Cycle </a:t>
            </a:r>
            <a:endParaRPr lang="en-GB" sz="2400" b="1" dirty="0"/>
          </a:p>
        </p:txBody>
      </p:sp>
      <p:grpSp>
        <p:nvGrpSpPr>
          <p:cNvPr id="4" name="Group 3"/>
          <p:cNvGrpSpPr/>
          <p:nvPr/>
        </p:nvGrpSpPr>
        <p:grpSpPr>
          <a:xfrm>
            <a:off x="3720662" y="2834975"/>
            <a:ext cx="4782207" cy="1130239"/>
            <a:chOff x="3720662" y="2834975"/>
            <a:chExt cx="4782207" cy="1130239"/>
          </a:xfrm>
        </p:grpSpPr>
        <p:sp>
          <p:nvSpPr>
            <p:cNvPr id="13" name="Left-Right Arrow 12"/>
            <p:cNvSpPr/>
            <p:nvPr/>
          </p:nvSpPr>
          <p:spPr>
            <a:xfrm>
              <a:off x="3720662" y="2834975"/>
              <a:ext cx="4782207" cy="1130239"/>
            </a:xfrm>
            <a:prstGeom prst="leftRightArrow">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313208" y="3174246"/>
              <a:ext cx="4172609" cy="461665"/>
            </a:xfrm>
            <a:prstGeom prst="rect">
              <a:avLst/>
            </a:prstGeom>
            <a:noFill/>
          </p:spPr>
          <p:txBody>
            <a:bodyPr wrap="square" rtlCol="0">
              <a:spAutoFit/>
            </a:bodyPr>
            <a:lstStyle/>
            <a:p>
              <a:r>
                <a:rPr lang="en-GB" sz="2400" b="1" dirty="0" smtClean="0">
                  <a:solidFill>
                    <a:schemeClr val="accent2">
                      <a:lumMod val="50000"/>
                    </a:schemeClr>
                  </a:solidFill>
                </a:rPr>
                <a:t>Transforms experience</a:t>
              </a:r>
              <a:endParaRPr lang="en-GB" sz="2400" b="1" dirty="0">
                <a:solidFill>
                  <a:schemeClr val="accent2">
                    <a:lumMod val="50000"/>
                  </a:schemeClr>
                </a:solidFill>
              </a:endParaRPr>
            </a:p>
          </p:txBody>
        </p:sp>
      </p:grpSp>
      <p:sp>
        <p:nvSpPr>
          <p:cNvPr id="17" name="TextBox 16"/>
          <p:cNvSpPr txBox="1"/>
          <p:nvPr/>
        </p:nvSpPr>
        <p:spPr>
          <a:xfrm>
            <a:off x="5822731" y="2669628"/>
            <a:ext cx="756745"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7071631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500"/>
                                  </p:stCondLst>
                                  <p:childTnLst>
                                    <p:animScale>
                                      <p:cBhvr>
                                        <p:cTn id="6" dur="2000" fill="hold"/>
                                        <p:tgtEl>
                                          <p:spTgt spid="11"/>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nodeType="clickEffect">
                                  <p:stCondLst>
                                    <p:cond delay="0"/>
                                  </p:stCondLst>
                                  <p:childTnLst>
                                    <p:animEffect transition="out" filter="fade">
                                      <p:cBhvr>
                                        <p:cTn id="10" dur="4000" tmFilter="0, 0; .2, .5; .8, .5; 1, 0"/>
                                        <p:tgtEl>
                                          <p:spTgt spid="4"/>
                                        </p:tgtEl>
                                      </p:cBhvr>
                                    </p:animEffect>
                                    <p:animScale>
                                      <p:cBhvr>
                                        <p:cTn id="11" dur="20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Cycle continued…</a:t>
            </a:r>
            <a:endParaRPr lang="en-GB" dirty="0"/>
          </a:p>
        </p:txBody>
      </p:sp>
      <p:sp>
        <p:nvSpPr>
          <p:cNvPr id="3" name="Content Placeholder 2"/>
          <p:cNvSpPr>
            <a:spLocks noGrp="1"/>
          </p:cNvSpPr>
          <p:nvPr>
            <p:ph idx="1"/>
          </p:nvPr>
        </p:nvSpPr>
        <p:spPr>
          <a:xfrm>
            <a:off x="1688757" y="2133600"/>
            <a:ext cx="9815855" cy="3777622"/>
          </a:xfrm>
        </p:spPr>
        <p:txBody>
          <a:bodyPr>
            <a:normAutofit fontScale="92500" lnSpcReduction="10000"/>
          </a:bodyPr>
          <a:lstStyle/>
          <a:p>
            <a:r>
              <a:rPr lang="en-GB" dirty="0"/>
              <a:t>The Concrete Experience and Abstract Conceptualisation stages can be joined by an arrow “</a:t>
            </a:r>
            <a:r>
              <a:rPr lang="en-GB" b="1" dirty="0"/>
              <a:t>grasping the experience</a:t>
            </a:r>
            <a:r>
              <a:rPr lang="en-GB" dirty="0"/>
              <a:t>”; where information about the experience is collected.    </a:t>
            </a:r>
          </a:p>
          <a:p>
            <a:r>
              <a:rPr lang="en-GB" b="1" dirty="0" smtClean="0"/>
              <a:t>Concrete experience </a:t>
            </a:r>
            <a:r>
              <a:rPr lang="en-GB" dirty="0" smtClean="0"/>
              <a:t>is the knowledge, feelings etc., from direct hands-on personal experience</a:t>
            </a:r>
          </a:p>
          <a:p>
            <a:r>
              <a:rPr lang="en-GB" b="1" dirty="0" smtClean="0"/>
              <a:t>Abstract </a:t>
            </a:r>
            <a:r>
              <a:rPr lang="en-GB" b="1" dirty="0"/>
              <a:t>conceptualisation </a:t>
            </a:r>
            <a:r>
              <a:rPr lang="en-GB" dirty="0" smtClean="0"/>
              <a:t>requires reference </a:t>
            </a:r>
            <a:r>
              <a:rPr lang="en-GB" dirty="0"/>
              <a:t>to other sources of information- not just academic </a:t>
            </a:r>
            <a:r>
              <a:rPr lang="en-GB" dirty="0" smtClean="0"/>
              <a:t>theory or technical instruction </a:t>
            </a:r>
            <a:r>
              <a:rPr lang="en-GB" dirty="0"/>
              <a:t>but also by sharing and comparing with other experiences, both our own and those of others</a:t>
            </a:r>
            <a:r>
              <a:rPr lang="en-GB" dirty="0" smtClean="0"/>
              <a:t>. It is a social endeavour.  </a:t>
            </a:r>
            <a:endParaRPr lang="en-GB" dirty="0"/>
          </a:p>
          <a:p>
            <a:r>
              <a:rPr lang="en-GB" b="1" dirty="0">
                <a:solidFill>
                  <a:srgbClr val="0070C0"/>
                </a:solidFill>
              </a:rPr>
              <a:t>Abstract </a:t>
            </a:r>
            <a:r>
              <a:rPr lang="en-GB" b="1" dirty="0">
                <a:solidFill>
                  <a:srgbClr val="FF0000"/>
                </a:solidFill>
              </a:rPr>
              <a:t>conceptualisation</a:t>
            </a:r>
            <a:r>
              <a:rPr lang="en-GB" dirty="0"/>
              <a:t>: </a:t>
            </a:r>
            <a:r>
              <a:rPr lang="en-GB" b="1" dirty="0">
                <a:solidFill>
                  <a:srgbClr val="0070C0"/>
                </a:solidFill>
              </a:rPr>
              <a:t>taking</a:t>
            </a:r>
            <a:r>
              <a:rPr lang="en-GB" dirty="0"/>
              <a:t> </a:t>
            </a:r>
            <a:r>
              <a:rPr lang="en-GB" b="1" dirty="0">
                <a:solidFill>
                  <a:srgbClr val="FF0000"/>
                </a:solidFill>
              </a:rPr>
              <a:t>i</a:t>
            </a:r>
            <a:r>
              <a:rPr lang="en-GB" b="1" dirty="0" smtClean="0">
                <a:solidFill>
                  <a:srgbClr val="FF0000"/>
                </a:solidFill>
              </a:rPr>
              <a:t>deas</a:t>
            </a:r>
            <a:r>
              <a:rPr lang="en-GB" dirty="0" smtClean="0"/>
              <a:t> </a:t>
            </a:r>
            <a:r>
              <a:rPr lang="en-GB" dirty="0"/>
              <a:t>from the situation ready for the next stage, active experimentation. </a:t>
            </a:r>
          </a:p>
          <a:p>
            <a:r>
              <a:rPr lang="en-GB" dirty="0" smtClean="0"/>
              <a:t>The </a:t>
            </a:r>
            <a:r>
              <a:rPr lang="en-GB" dirty="0"/>
              <a:t>grasping stages are relatively straight forward, as is experimenting with or drawing up plans to use our new ideas.  </a:t>
            </a:r>
            <a:endParaRPr lang="en-GB" dirty="0" smtClean="0"/>
          </a:p>
          <a:p>
            <a:r>
              <a:rPr lang="en-GB" dirty="0" smtClean="0"/>
              <a:t>Reflection </a:t>
            </a:r>
            <a:r>
              <a:rPr lang="en-GB" dirty="0"/>
              <a:t>is arguably the most difficult stage to enact and to account for. </a:t>
            </a:r>
          </a:p>
          <a:p>
            <a:endParaRPr lang="en-GB" dirty="0"/>
          </a:p>
        </p:txBody>
      </p:sp>
    </p:spTree>
    <p:extLst>
      <p:ext uri="{BB962C8B-B14F-4D97-AF65-F5344CB8AC3E}">
        <p14:creationId xmlns:p14="http://schemas.microsoft.com/office/powerpoint/2010/main" val="3736927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4986" y="335786"/>
            <a:ext cx="9736102" cy="1072884"/>
          </a:xfrm>
        </p:spPr>
        <p:txBody>
          <a:bodyPr>
            <a:normAutofit fontScale="90000"/>
          </a:bodyPr>
          <a:lstStyle/>
          <a:p>
            <a:r>
              <a:rPr lang="en-GB" sz="2200" dirty="0" smtClean="0"/>
              <a:t/>
            </a:r>
            <a:br>
              <a:rPr lang="en-GB" sz="2200" dirty="0" smtClean="0"/>
            </a:br>
            <a:r>
              <a:rPr lang="en-GB" b="1" dirty="0"/>
              <a:t>But what is reflection…? </a:t>
            </a:r>
            <a:r>
              <a:rPr lang="en-GB" b="1" dirty="0" smtClean="0"/>
              <a:t/>
            </a:r>
            <a:br>
              <a:rPr lang="en-GB" b="1" dirty="0" smtClean="0"/>
            </a:br>
            <a:r>
              <a:rPr lang="en-GB" sz="2200" dirty="0"/>
              <a:t/>
            </a:r>
            <a:br>
              <a:rPr lang="en-GB" sz="2200" dirty="0"/>
            </a:br>
            <a:r>
              <a:rPr lang="en-GB" sz="2200" dirty="0"/>
              <a:t>Whilst reflection is obviously a key part of the experiential learning cycle, it </a:t>
            </a:r>
            <a:r>
              <a:rPr lang="en-GB" sz="2200" dirty="0" smtClean="0"/>
              <a:t>can stand </a:t>
            </a:r>
            <a:r>
              <a:rPr lang="en-GB" sz="2200" dirty="0"/>
              <a:t>independently of the cycle as a way of thinking that can lead to better understanding and new learning. </a:t>
            </a:r>
            <a:r>
              <a:rPr lang="en-GB" sz="2200" dirty="0" smtClean="0"/>
              <a:t/>
            </a:r>
            <a:br>
              <a:rPr lang="en-GB" sz="2200" dirty="0" smtClean="0"/>
            </a:br>
            <a:r>
              <a:rPr lang="en-GB" sz="2200" dirty="0"/>
              <a:t/>
            </a:r>
            <a:br>
              <a:rPr lang="en-GB" sz="2200" dirty="0"/>
            </a:br>
            <a:r>
              <a:rPr lang="en-GB" dirty="0" smtClean="0"/>
              <a:t>An academic approach:</a:t>
            </a:r>
            <a:br>
              <a:rPr lang="en-GB" dirty="0" smtClean="0"/>
            </a:br>
            <a:r>
              <a:rPr lang="en-GB" sz="2200" dirty="0" smtClean="0"/>
              <a:t/>
            </a:r>
            <a:br>
              <a:rPr lang="en-GB" sz="2200" dirty="0" smtClean="0"/>
            </a:br>
            <a:r>
              <a:rPr lang="en-GB" sz="2400" dirty="0">
                <a:latin typeface="Bahnschrift" panose="020B0502040204020203" pitchFamily="34" charset="0"/>
              </a:rPr>
              <a:t>“Reflection is part of learning and thinking. We reflect in order to learn something, or we learn as a result of reflecting, and the term ‘reflective learning’ emphasises the intention to learn from current or prior experience” </a:t>
            </a:r>
            <a:r>
              <a:rPr lang="en-GB" sz="2400" dirty="0"/>
              <a:t>(Moon 2004)</a:t>
            </a:r>
            <a:r>
              <a:rPr lang="en-GB" sz="2200" dirty="0"/>
              <a:t/>
            </a:r>
            <a:br>
              <a:rPr lang="en-GB" sz="2200" dirty="0"/>
            </a:br>
            <a:r>
              <a:rPr lang="en-GB" sz="2200" dirty="0"/>
              <a:t/>
            </a:r>
            <a:br>
              <a:rPr lang="en-GB" sz="2200" dirty="0"/>
            </a:br>
            <a:r>
              <a:rPr lang="en-GB" sz="2700" dirty="0" smtClean="0">
                <a:latin typeface="Calibri" panose="020F0502020204030204" pitchFamily="34" charset="0"/>
                <a:cs typeface="Calibri" panose="020F0502020204030204" pitchFamily="34" charset="0"/>
              </a:rPr>
              <a:t>R</a:t>
            </a:r>
            <a:r>
              <a:rPr lang="en-GB" sz="2700" dirty="0" smtClean="0">
                <a:latin typeface="Calibri" panose="020F0502020204030204" pitchFamily="34" charset="0"/>
                <a:cs typeface="Calibri" panose="020F0502020204030204" pitchFamily="34" charset="0"/>
              </a:rPr>
              <a:t>eflective </a:t>
            </a:r>
            <a:r>
              <a:rPr lang="en-GB" sz="2700" dirty="0">
                <a:latin typeface="Calibri" panose="020F0502020204030204" pitchFamily="34" charset="0"/>
                <a:cs typeface="Calibri" panose="020F0502020204030204" pitchFamily="34" charset="0"/>
              </a:rPr>
              <a:t>thought </a:t>
            </a:r>
            <a:r>
              <a:rPr lang="en-GB" sz="2700" dirty="0" smtClean="0">
                <a:latin typeface="Calibri" panose="020F0502020204030204" pitchFamily="34" charset="0"/>
                <a:cs typeface="Calibri" panose="020F0502020204030204" pitchFamily="34" charset="0"/>
              </a:rPr>
              <a:t>is an… “active</a:t>
            </a:r>
            <a:r>
              <a:rPr lang="en-GB" sz="2700" dirty="0">
                <a:latin typeface="Calibri" panose="020F0502020204030204" pitchFamily="34" charset="0"/>
                <a:cs typeface="Calibri" panose="020F0502020204030204" pitchFamily="34" charset="0"/>
              </a:rPr>
              <a:t>, persistent, and careful consideration of any belief or supposed form of knowledge in the light of the grounds that support it and the further conclusions to which it </a:t>
            </a:r>
            <a:r>
              <a:rPr lang="en-GB" sz="2700" dirty="0" smtClean="0">
                <a:latin typeface="Calibri" panose="020F0502020204030204" pitchFamily="34" charset="0"/>
                <a:cs typeface="Calibri" panose="020F0502020204030204" pitchFamily="34" charset="0"/>
              </a:rPr>
              <a:t>tends” </a:t>
            </a:r>
            <a:br>
              <a:rPr lang="en-GB" sz="2700" dirty="0" smtClean="0">
                <a:latin typeface="Calibri" panose="020F0502020204030204" pitchFamily="34" charset="0"/>
                <a:cs typeface="Calibri" panose="020F0502020204030204" pitchFamily="34" charset="0"/>
              </a:rPr>
            </a:br>
            <a:r>
              <a:rPr lang="en-GB" sz="2200" dirty="0" smtClean="0"/>
              <a:t>(</a:t>
            </a:r>
            <a:r>
              <a:rPr lang="en-GB" sz="2200" dirty="0"/>
              <a:t>Dewey 1933: 118</a:t>
            </a:r>
            <a:r>
              <a:rPr lang="en-GB" sz="2200" dirty="0" smtClean="0"/>
              <a:t>)</a:t>
            </a:r>
            <a:br>
              <a:rPr lang="en-GB" sz="2200" dirty="0" smtClean="0"/>
            </a:br>
            <a:endParaRPr lang="en-GB" dirty="0"/>
          </a:p>
        </p:txBody>
      </p:sp>
    </p:spTree>
    <p:extLst>
      <p:ext uri="{BB962C8B-B14F-4D97-AF65-F5344CB8AC3E}">
        <p14:creationId xmlns:p14="http://schemas.microsoft.com/office/powerpoint/2010/main" val="35957623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Content Placeholder 4"/>
          <p:cNvSpPr>
            <a:spLocks noGrp="1"/>
          </p:cNvSpPr>
          <p:nvPr>
            <p:ph idx="1"/>
          </p:nvPr>
        </p:nvSpPr>
        <p:spPr>
          <a:xfrm>
            <a:off x="420130" y="807309"/>
            <a:ext cx="11438790" cy="4999601"/>
          </a:xfrm>
        </p:spPr>
        <p:txBody>
          <a:bodyPr>
            <a:normAutofit lnSpcReduction="10000"/>
          </a:bodyPr>
          <a:lstStyle/>
          <a:p>
            <a:pPr marL="0" indent="0">
              <a:buNone/>
            </a:pPr>
            <a:r>
              <a:rPr lang="en-US" sz="3200" dirty="0" smtClean="0">
                <a:solidFill>
                  <a:schemeClr val="bg1"/>
                </a:solidFill>
                <a:ea typeface="+mn-lt"/>
                <a:cs typeface="+mn-lt"/>
              </a:rPr>
              <a:t>A less academic approach…</a:t>
            </a:r>
          </a:p>
          <a:p>
            <a:pPr marL="0" indent="0">
              <a:buNone/>
            </a:pPr>
            <a:endParaRPr lang="en-US" sz="3200" dirty="0" smtClean="0">
              <a:solidFill>
                <a:schemeClr val="bg1"/>
              </a:solidFill>
              <a:ea typeface="+mn-lt"/>
              <a:cs typeface="+mn-lt"/>
            </a:endParaRPr>
          </a:p>
          <a:p>
            <a:r>
              <a:rPr lang="en-US" sz="2000" dirty="0" smtClean="0">
                <a:solidFill>
                  <a:schemeClr val="bg1"/>
                </a:solidFill>
                <a:ea typeface="+mn-lt"/>
                <a:cs typeface="+mn-lt"/>
              </a:rPr>
              <a:t>Moon </a:t>
            </a:r>
            <a:r>
              <a:rPr lang="en-US" sz="2000" dirty="0">
                <a:solidFill>
                  <a:schemeClr val="bg1"/>
                </a:solidFill>
                <a:ea typeface="+mn-lt"/>
                <a:cs typeface="+mn-lt"/>
              </a:rPr>
              <a:t>(2004) notes similarities between being reflective and H</a:t>
            </a:r>
            <a:r>
              <a:rPr lang="en-US" sz="2000" dirty="0" smtClean="0">
                <a:solidFill>
                  <a:schemeClr val="bg1"/>
                </a:solidFill>
                <a:ea typeface="+mn-lt"/>
                <a:cs typeface="+mn-lt"/>
              </a:rPr>
              <a:t>arry Potter’s ‘</a:t>
            </a:r>
            <a:r>
              <a:rPr lang="en-US" sz="2000" dirty="0" err="1">
                <a:solidFill>
                  <a:schemeClr val="bg1"/>
                </a:solidFill>
                <a:ea typeface="+mn-lt"/>
                <a:cs typeface="+mn-lt"/>
              </a:rPr>
              <a:t>pensieve</a:t>
            </a:r>
            <a:r>
              <a:rPr lang="en-US" sz="2000" dirty="0">
                <a:solidFill>
                  <a:schemeClr val="bg1"/>
                </a:solidFill>
                <a:ea typeface="+mn-lt"/>
                <a:cs typeface="+mn-lt"/>
              </a:rPr>
              <a:t>’ </a:t>
            </a:r>
            <a:r>
              <a:rPr lang="en-US" sz="2000" dirty="0" smtClean="0">
                <a:solidFill>
                  <a:schemeClr val="bg1"/>
                </a:solidFill>
                <a:ea typeface="+mn-lt"/>
                <a:cs typeface="+mn-lt"/>
              </a:rPr>
              <a:t>in the </a:t>
            </a:r>
            <a:r>
              <a:rPr lang="en-US" sz="2000" dirty="0">
                <a:solidFill>
                  <a:schemeClr val="bg1"/>
                </a:solidFill>
                <a:ea typeface="+mn-lt"/>
                <a:cs typeface="+mn-lt"/>
              </a:rPr>
              <a:t>Goblet of Fire: (Rowling, 2000, p.518) </a:t>
            </a:r>
          </a:p>
          <a:p>
            <a:r>
              <a:rPr lang="en-GB" sz="2000" dirty="0">
                <a:solidFill>
                  <a:schemeClr val="bg1"/>
                </a:solidFill>
              </a:rPr>
              <a:t>The </a:t>
            </a:r>
            <a:r>
              <a:rPr lang="en-GB" sz="2000" b="1" dirty="0" err="1">
                <a:solidFill>
                  <a:schemeClr val="bg1"/>
                </a:solidFill>
              </a:rPr>
              <a:t>Pensieve</a:t>
            </a:r>
            <a:r>
              <a:rPr lang="en-GB" sz="2000" dirty="0">
                <a:solidFill>
                  <a:schemeClr val="bg1"/>
                </a:solidFill>
              </a:rPr>
              <a:t> is a magical object used to </a:t>
            </a:r>
            <a:r>
              <a:rPr lang="en-GB" sz="2000" b="1" dirty="0">
                <a:solidFill>
                  <a:srgbClr val="FF0000"/>
                </a:solidFill>
              </a:rPr>
              <a:t>review memories</a:t>
            </a:r>
            <a:r>
              <a:rPr lang="en-GB" sz="2000" dirty="0">
                <a:solidFill>
                  <a:schemeClr val="bg1"/>
                </a:solidFill>
              </a:rPr>
              <a:t>.</a:t>
            </a:r>
          </a:p>
          <a:p>
            <a:r>
              <a:rPr lang="en-GB" sz="2000" dirty="0">
                <a:solidFill>
                  <a:schemeClr val="bg1"/>
                </a:solidFill>
              </a:rPr>
              <a:t>Memories can then be viewed from a non-participant, third-person point of view. </a:t>
            </a:r>
            <a:endParaRPr lang="en-US" sz="2000" dirty="0">
              <a:solidFill>
                <a:schemeClr val="bg1"/>
              </a:solidFill>
              <a:ea typeface="+mn-lt"/>
              <a:cs typeface="+mn-lt"/>
            </a:endParaRPr>
          </a:p>
          <a:p>
            <a:r>
              <a:rPr lang="en-US" sz="2000" dirty="0">
                <a:solidFill>
                  <a:schemeClr val="bg1"/>
                </a:solidFill>
                <a:ea typeface="+mn-lt"/>
                <a:cs typeface="+mn-lt"/>
              </a:rPr>
              <a:t>‘One simply siphons the excess thoughts from one’s mind, pours them into the basin, and examines them at one’s leisure. It becomes easier to spot patterns and links, you understand, when they are in this form.’ </a:t>
            </a:r>
            <a:endParaRPr lang="en-US" sz="2000" dirty="0" smtClean="0">
              <a:solidFill>
                <a:schemeClr val="bg1"/>
              </a:solidFill>
              <a:ea typeface="+mn-lt"/>
              <a:cs typeface="+mn-lt"/>
            </a:endParaRPr>
          </a:p>
          <a:p>
            <a:r>
              <a:rPr lang="en-US" sz="2000" b="1" dirty="0" smtClean="0">
                <a:solidFill>
                  <a:srgbClr val="FF0000"/>
                </a:solidFill>
                <a:ea typeface="+mn-lt"/>
                <a:cs typeface="+mn-lt"/>
              </a:rPr>
              <a:t>Reflection</a:t>
            </a:r>
            <a:r>
              <a:rPr lang="en-US" sz="2000" dirty="0" smtClean="0">
                <a:solidFill>
                  <a:schemeClr val="bg1"/>
                </a:solidFill>
                <a:ea typeface="+mn-lt"/>
                <a:cs typeface="+mn-lt"/>
              </a:rPr>
              <a:t> is the process of seeking an explanation of those observations </a:t>
            </a:r>
          </a:p>
          <a:p>
            <a:r>
              <a:rPr lang="en-US" sz="2000" dirty="0" smtClean="0">
                <a:solidFill>
                  <a:schemeClr val="bg1"/>
                </a:solidFill>
                <a:ea typeface="+mn-lt"/>
                <a:cs typeface="+mn-lt"/>
              </a:rPr>
              <a:t>Writing, pictures, sketches, sounds, smells or souvenirs form adventures can all serve as prompts for reflection on the event at a later date. </a:t>
            </a:r>
          </a:p>
          <a:p>
            <a:endParaRPr lang="en-GB" sz="2000" dirty="0">
              <a:solidFill>
                <a:schemeClr val="bg1"/>
              </a:solidFill>
              <a:ea typeface="+mn-lt"/>
              <a:cs typeface="+mn-lt"/>
            </a:endParaRPr>
          </a:p>
        </p:txBody>
      </p:sp>
    </p:spTree>
    <p:extLst>
      <p:ext uri="{BB962C8B-B14F-4D97-AF65-F5344CB8AC3E}">
        <p14:creationId xmlns:p14="http://schemas.microsoft.com/office/powerpoint/2010/main" val="21282108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confuse reflection with…</a:t>
            </a:r>
            <a:endParaRPr lang="en-GB" dirty="0"/>
          </a:p>
        </p:txBody>
      </p:sp>
      <p:sp>
        <p:nvSpPr>
          <p:cNvPr id="3" name="Content Placeholder 2"/>
          <p:cNvSpPr>
            <a:spLocks noGrp="1"/>
          </p:cNvSpPr>
          <p:nvPr>
            <p:ph idx="1"/>
          </p:nvPr>
        </p:nvSpPr>
        <p:spPr>
          <a:xfrm>
            <a:off x="2469823" y="1536569"/>
            <a:ext cx="9034789" cy="4374653"/>
          </a:xfrm>
        </p:spPr>
        <p:txBody>
          <a:bodyPr>
            <a:normAutofit/>
          </a:bodyPr>
          <a:lstStyle/>
          <a:p>
            <a:r>
              <a:rPr lang="en-GB" sz="2000" dirty="0" smtClean="0">
                <a:solidFill>
                  <a:srgbClr val="FF0000"/>
                </a:solidFill>
              </a:rPr>
              <a:t>Evaluating</a:t>
            </a:r>
            <a:r>
              <a:rPr lang="en-GB" sz="2000" dirty="0" smtClean="0"/>
              <a:t>… assessing or judging an experience, e.g. that was a good session; it did not go to plan; I liked that; etc.</a:t>
            </a:r>
          </a:p>
          <a:p>
            <a:r>
              <a:rPr lang="en-GB" sz="2000" dirty="0" smtClean="0">
                <a:solidFill>
                  <a:srgbClr val="FF0000"/>
                </a:solidFill>
              </a:rPr>
              <a:t>Reviewing</a:t>
            </a:r>
            <a:r>
              <a:rPr lang="en-GB" sz="2000" dirty="0" smtClean="0"/>
              <a:t>… a descriptive account of what happened, e.g., a weather report; a simple commentary on the obvious aspects of an event; it was cold; I had wet sandwiches; </a:t>
            </a:r>
            <a:r>
              <a:rPr lang="en-GB" sz="2000" dirty="0"/>
              <a:t>e</a:t>
            </a:r>
            <a:r>
              <a:rPr lang="en-GB" sz="2000" dirty="0" smtClean="0"/>
              <a:t>tc. </a:t>
            </a:r>
          </a:p>
          <a:p>
            <a:endParaRPr lang="en-GB" sz="2000" dirty="0"/>
          </a:p>
          <a:p>
            <a:r>
              <a:rPr lang="en-GB" sz="2000" dirty="0" smtClean="0"/>
              <a:t>Reflection is the deep purposeful thinking about why things happened, how they can be improved, developed or altered, why you felt a certain way, why others behaved as they did – </a:t>
            </a:r>
          </a:p>
          <a:p>
            <a:r>
              <a:rPr lang="en-GB" sz="2000" dirty="0"/>
              <a:t>R</a:t>
            </a:r>
            <a:r>
              <a:rPr lang="en-GB" sz="2000" dirty="0" smtClean="0"/>
              <a:t>eflection seeks to explain why things were good, and how different aspects relate to each other</a:t>
            </a:r>
            <a:endParaRPr lang="en-GB" sz="2000" dirty="0"/>
          </a:p>
        </p:txBody>
      </p:sp>
    </p:spTree>
    <p:extLst>
      <p:ext uri="{BB962C8B-B14F-4D97-AF65-F5344CB8AC3E}">
        <p14:creationId xmlns:p14="http://schemas.microsoft.com/office/powerpoint/2010/main" val="3425237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4028" y="599397"/>
            <a:ext cx="8911687" cy="1280890"/>
          </a:xfrm>
        </p:spPr>
        <p:txBody>
          <a:bodyPr/>
          <a:lstStyle/>
          <a:p>
            <a:r>
              <a:rPr lang="en-GB" dirty="0" smtClean="0"/>
              <a:t>Reflecting in and reflecting on action</a:t>
            </a:r>
            <a:endParaRPr lang="en-GB" dirty="0"/>
          </a:p>
        </p:txBody>
      </p:sp>
      <p:sp>
        <p:nvSpPr>
          <p:cNvPr id="3" name="Content Placeholder 2"/>
          <p:cNvSpPr>
            <a:spLocks noGrp="1"/>
          </p:cNvSpPr>
          <p:nvPr>
            <p:ph idx="1"/>
          </p:nvPr>
        </p:nvSpPr>
        <p:spPr>
          <a:xfrm>
            <a:off x="1408246" y="1239842"/>
            <a:ext cx="10507233" cy="5321643"/>
          </a:xfrm>
        </p:spPr>
        <p:txBody>
          <a:bodyPr>
            <a:normAutofit fontScale="85000" lnSpcReduction="10000"/>
          </a:bodyPr>
          <a:lstStyle/>
          <a:p>
            <a:pPr marL="0" indent="0">
              <a:buNone/>
            </a:pPr>
            <a:r>
              <a:rPr lang="en-US" b="1" dirty="0" err="1" smtClean="0"/>
              <a:t>Schon</a:t>
            </a:r>
            <a:r>
              <a:rPr lang="en-US" dirty="0" smtClean="0"/>
              <a:t> </a:t>
            </a:r>
            <a:r>
              <a:rPr lang="en-US" dirty="0"/>
              <a:t>(1987</a:t>
            </a:r>
            <a:r>
              <a:rPr lang="en-US" dirty="0" smtClean="0"/>
              <a:t>) focused </a:t>
            </a:r>
            <a:r>
              <a:rPr lang="en-US" dirty="0"/>
              <a:t>on reflection in professional </a:t>
            </a:r>
            <a:r>
              <a:rPr lang="en-US" dirty="0" smtClean="0"/>
              <a:t>knowledge</a:t>
            </a:r>
          </a:p>
          <a:p>
            <a:r>
              <a:rPr lang="en-US" dirty="0" smtClean="0"/>
              <a:t>He argues that </a:t>
            </a:r>
            <a:r>
              <a:rPr lang="en-US" dirty="0"/>
              <a:t> </a:t>
            </a:r>
            <a:r>
              <a:rPr lang="en-US" dirty="0" smtClean="0"/>
              <a:t>“professional” practitioners did not simply follow procedures that they were taught, instead they </a:t>
            </a:r>
            <a:r>
              <a:rPr lang="en-US" dirty="0"/>
              <a:t>build up an expertise from their practice (</a:t>
            </a:r>
            <a:r>
              <a:rPr lang="en-US" b="1" dirty="0"/>
              <a:t>theory-in-use</a:t>
            </a:r>
            <a:r>
              <a:rPr lang="en-US" dirty="0"/>
              <a:t>) by being reflective. </a:t>
            </a:r>
            <a:endParaRPr lang="en-US" dirty="0" smtClean="0"/>
          </a:p>
          <a:p>
            <a:r>
              <a:rPr lang="en-US" b="1" dirty="0" smtClean="0"/>
              <a:t>Theory-in-use</a:t>
            </a:r>
            <a:r>
              <a:rPr lang="en-US" dirty="0" smtClean="0"/>
              <a:t> </a:t>
            </a:r>
            <a:r>
              <a:rPr lang="en-US" dirty="0"/>
              <a:t>tends to be tacit.  Professionals are not necessarily able to describe the basis on which they </a:t>
            </a:r>
            <a:r>
              <a:rPr lang="en-US" dirty="0" smtClean="0"/>
              <a:t>act, its subconscious</a:t>
            </a:r>
          </a:p>
          <a:p>
            <a:pPr marL="0" indent="0">
              <a:buNone/>
            </a:pPr>
            <a:r>
              <a:rPr lang="en-US" dirty="0"/>
              <a:t>E</a:t>
            </a:r>
            <a:r>
              <a:rPr lang="en-US" dirty="0" smtClean="0"/>
              <a:t>.g., a sea kayaker adjusting their paddling style in response to the wind</a:t>
            </a:r>
          </a:p>
          <a:p>
            <a:endParaRPr lang="en-US" dirty="0" smtClean="0"/>
          </a:p>
          <a:p>
            <a:pPr marL="0" indent="0">
              <a:buNone/>
            </a:pPr>
            <a:r>
              <a:rPr lang="en-US" dirty="0" err="1" smtClean="0"/>
              <a:t>Schon</a:t>
            </a:r>
            <a:r>
              <a:rPr lang="en-US" dirty="0" smtClean="0"/>
              <a:t> </a:t>
            </a:r>
            <a:r>
              <a:rPr lang="en-US" dirty="0"/>
              <a:t>suggests that there are two types of relevant reflection.  </a:t>
            </a:r>
            <a:endParaRPr lang="en-US" dirty="0" smtClean="0"/>
          </a:p>
          <a:p>
            <a:r>
              <a:rPr lang="en-US" b="1" dirty="0"/>
              <a:t>Reflection-in-action</a:t>
            </a:r>
            <a:r>
              <a:rPr lang="en-US" dirty="0"/>
              <a:t> </a:t>
            </a:r>
            <a:r>
              <a:rPr lang="en-GB" dirty="0"/>
              <a:t>The practitioner thinks about what she is doing as she does it. She also thinks about how she is doing </a:t>
            </a:r>
            <a:r>
              <a:rPr lang="en-GB" dirty="0" smtClean="0"/>
              <a:t>it</a:t>
            </a:r>
            <a:endParaRPr lang="en-US" dirty="0"/>
          </a:p>
          <a:p>
            <a:pPr marL="0" indent="0">
              <a:buNone/>
            </a:pPr>
            <a:r>
              <a:rPr lang="en-US" dirty="0"/>
              <a:t>E.g., a climber selecting </a:t>
            </a:r>
            <a:r>
              <a:rPr lang="en-US" dirty="0" smtClean="0"/>
              <a:t>and using a </a:t>
            </a:r>
            <a:r>
              <a:rPr lang="en-US" dirty="0"/>
              <a:t>piece of equipment during a climb </a:t>
            </a:r>
          </a:p>
          <a:p>
            <a:r>
              <a:rPr lang="en-US" b="1" dirty="0" smtClean="0"/>
              <a:t>Reflection-on-action</a:t>
            </a:r>
            <a:r>
              <a:rPr lang="en-US" dirty="0" smtClean="0"/>
              <a:t> </a:t>
            </a:r>
            <a:r>
              <a:rPr lang="en-US" dirty="0"/>
              <a:t>is the reviewing that occurs after an </a:t>
            </a:r>
            <a:r>
              <a:rPr lang="en-US" dirty="0" smtClean="0"/>
              <a:t>event (like Harry Potter’s </a:t>
            </a:r>
            <a:r>
              <a:rPr lang="en-US" dirty="0" err="1" smtClean="0"/>
              <a:t>penseive</a:t>
            </a:r>
            <a:r>
              <a:rPr lang="en-US" dirty="0" smtClean="0"/>
              <a:t>). </a:t>
            </a:r>
            <a:r>
              <a:rPr lang="en-GB" dirty="0" smtClean="0"/>
              <a:t>It can uncover </a:t>
            </a:r>
            <a:r>
              <a:rPr lang="en-GB" dirty="0"/>
              <a:t>the knowledge used in a particular situation, by analysing and interpreting the information recalled. The reflective practitioner may speculate how the situation might have been handled differently and what other knowledge would have been helpful." Burns and Bulman 2000, p.5</a:t>
            </a:r>
            <a:endParaRPr lang="en-US" dirty="0" smtClean="0"/>
          </a:p>
          <a:p>
            <a:pPr marL="0" indent="0">
              <a:buNone/>
            </a:pPr>
            <a:r>
              <a:rPr lang="en-US" dirty="0" smtClean="0"/>
              <a:t>E.g., a climber deciding what equipment they need to do a climb, based on previous experience </a:t>
            </a:r>
          </a:p>
          <a:p>
            <a:pPr marL="0" indent="0">
              <a:buNone/>
            </a:pPr>
            <a:endParaRPr lang="en-US" dirty="0" smtClean="0"/>
          </a:p>
          <a:p>
            <a:r>
              <a:rPr lang="en-US" dirty="0" smtClean="0"/>
              <a:t>These ideas have some merit in adventurous situations but there are strong counter arguments against them </a:t>
            </a:r>
          </a:p>
          <a:p>
            <a:endParaRPr lang="en-US" dirty="0"/>
          </a:p>
          <a:p>
            <a:endParaRPr lang="en-GB" dirty="0"/>
          </a:p>
        </p:txBody>
      </p:sp>
    </p:spTree>
    <p:extLst>
      <p:ext uri="{BB962C8B-B14F-4D97-AF65-F5344CB8AC3E}">
        <p14:creationId xmlns:p14="http://schemas.microsoft.com/office/powerpoint/2010/main" val="38290086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p:cNvPicPr>
            <a:picLocks noGrp="1" noChangeAspect="1"/>
          </p:cNvPicPr>
          <p:nvPr>
            <p:ph idx="1"/>
          </p:nvPr>
        </p:nvPicPr>
        <p:blipFill>
          <a:blip r:embed="rId2"/>
          <a:stretch>
            <a:fillRect/>
          </a:stretch>
        </p:blipFill>
        <p:spPr>
          <a:xfrm>
            <a:off x="2649310" y="2052104"/>
            <a:ext cx="2139881" cy="1603387"/>
          </a:xfrm>
          <a:prstGeom prst="rect">
            <a:avLst/>
          </a:prstGeom>
        </p:spPr>
      </p:pic>
      <p:sp>
        <p:nvSpPr>
          <p:cNvPr id="2" name="Title 1"/>
          <p:cNvSpPr>
            <a:spLocks noGrp="1"/>
          </p:cNvSpPr>
          <p:nvPr>
            <p:ph type="title"/>
          </p:nvPr>
        </p:nvSpPr>
        <p:spPr>
          <a:xfrm>
            <a:off x="3384776" y="2660298"/>
            <a:ext cx="8911687" cy="1280890"/>
          </a:xfrm>
        </p:spPr>
        <p:txBody>
          <a:bodyPr/>
          <a:lstStyle/>
          <a:p>
            <a:r>
              <a:rPr lang="en-GB" dirty="0" smtClean="0"/>
              <a:t>Task 1</a:t>
            </a:r>
            <a:endParaRPr lang="en-GB" dirty="0"/>
          </a:p>
        </p:txBody>
      </p:sp>
      <p:sp>
        <p:nvSpPr>
          <p:cNvPr id="10" name="Rectangle 9"/>
          <p:cNvSpPr/>
          <p:nvPr/>
        </p:nvSpPr>
        <p:spPr>
          <a:xfrm>
            <a:off x="4037814" y="3556675"/>
            <a:ext cx="6096000" cy="1569660"/>
          </a:xfrm>
          <a:prstGeom prst="rect">
            <a:avLst/>
          </a:prstGeom>
        </p:spPr>
        <p:txBody>
          <a:bodyPr>
            <a:spAutoFit/>
          </a:bodyPr>
          <a:lstStyle/>
          <a:p>
            <a:r>
              <a:rPr lang="en-US" sz="2400" dirty="0" smtClean="0"/>
              <a:t>can </a:t>
            </a:r>
            <a:r>
              <a:rPr lang="en-US" sz="2400" dirty="0"/>
              <a:t>you give an example of instances where you have used or can imagine using each type of reflection in adventurous activities</a:t>
            </a:r>
            <a:endParaRPr lang="en-US" sz="2400" dirty="0"/>
          </a:p>
        </p:txBody>
      </p:sp>
      <p:sp>
        <p:nvSpPr>
          <p:cNvPr id="11" name="Rectangle 10"/>
          <p:cNvSpPr/>
          <p:nvPr/>
        </p:nvSpPr>
        <p:spPr>
          <a:xfrm>
            <a:off x="3325008" y="726753"/>
            <a:ext cx="7521611" cy="584775"/>
          </a:xfrm>
          <a:prstGeom prst="rect">
            <a:avLst/>
          </a:prstGeom>
        </p:spPr>
        <p:txBody>
          <a:bodyPr wrap="none">
            <a:spAutoFit/>
          </a:bodyPr>
          <a:lstStyle/>
          <a:p>
            <a:r>
              <a:rPr lang="en-GB" sz="3200" b="1" dirty="0"/>
              <a:t>Reflecting in and reflecting on action</a:t>
            </a:r>
          </a:p>
        </p:txBody>
      </p:sp>
    </p:spTree>
    <p:extLst>
      <p:ext uri="{BB962C8B-B14F-4D97-AF65-F5344CB8AC3E}">
        <p14:creationId xmlns:p14="http://schemas.microsoft.com/office/powerpoint/2010/main" val="26956443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299" y="652391"/>
            <a:ext cx="8911687" cy="1280890"/>
          </a:xfrm>
        </p:spPr>
        <p:txBody>
          <a:bodyPr/>
          <a:lstStyle/>
          <a:p>
            <a:r>
              <a:rPr lang="en-GB" b="1" dirty="0" smtClean="0"/>
              <a:t>Reflexivity</a:t>
            </a:r>
            <a:endParaRPr lang="en-GB" b="1" dirty="0"/>
          </a:p>
        </p:txBody>
      </p:sp>
      <p:sp>
        <p:nvSpPr>
          <p:cNvPr id="3" name="Content Placeholder 2"/>
          <p:cNvSpPr>
            <a:spLocks noGrp="1"/>
          </p:cNvSpPr>
          <p:nvPr>
            <p:ph idx="1"/>
          </p:nvPr>
        </p:nvSpPr>
        <p:spPr>
          <a:xfrm>
            <a:off x="2127299" y="1445443"/>
            <a:ext cx="9024610" cy="5134466"/>
          </a:xfrm>
        </p:spPr>
        <p:txBody>
          <a:bodyPr>
            <a:normAutofit fontScale="92500"/>
          </a:bodyPr>
          <a:lstStyle/>
          <a:p>
            <a:pPr marL="0" indent="0">
              <a:buNone/>
            </a:pPr>
            <a:r>
              <a:rPr lang="en-GB" dirty="0"/>
              <a:t>R</a:t>
            </a:r>
            <a:r>
              <a:rPr lang="en-GB" dirty="0" smtClean="0"/>
              <a:t>eflection </a:t>
            </a:r>
            <a:r>
              <a:rPr lang="en-GB" dirty="0"/>
              <a:t>as a process allows </a:t>
            </a:r>
            <a:r>
              <a:rPr lang="en-GB" dirty="0" smtClean="0"/>
              <a:t>you to </a:t>
            </a:r>
            <a:r>
              <a:rPr lang="en-GB" dirty="0"/>
              <a:t>establish connections between new and existing knowledge and experiences, to understand </a:t>
            </a:r>
            <a:r>
              <a:rPr lang="en-GB" dirty="0" smtClean="0"/>
              <a:t>your </a:t>
            </a:r>
            <a:r>
              <a:rPr lang="en-GB" dirty="0"/>
              <a:t>own position within that </a:t>
            </a:r>
            <a:r>
              <a:rPr lang="en-GB" dirty="0" smtClean="0"/>
              <a:t>relationship</a:t>
            </a:r>
            <a:r>
              <a:rPr lang="en-GB" dirty="0"/>
              <a:t> </a:t>
            </a:r>
            <a:endParaRPr lang="en-GB" dirty="0" smtClean="0"/>
          </a:p>
          <a:p>
            <a:pPr marL="0" indent="0">
              <a:buNone/>
            </a:pPr>
            <a:endParaRPr lang="en-GB" dirty="0"/>
          </a:p>
          <a:p>
            <a:pPr marL="0" indent="0">
              <a:buNone/>
            </a:pPr>
            <a:r>
              <a:rPr lang="en-GB" dirty="0" smtClean="0"/>
              <a:t>When considering our own positions we need to account for </a:t>
            </a:r>
            <a:r>
              <a:rPr lang="en-GB" b="1" dirty="0" smtClean="0"/>
              <a:t>reflexivity</a:t>
            </a:r>
          </a:p>
          <a:p>
            <a:r>
              <a:rPr lang="en-GB" dirty="0" smtClean="0"/>
              <a:t>Reflex- an automatic response</a:t>
            </a:r>
            <a:r>
              <a:rPr lang="en-GB" b="1" dirty="0" smtClean="0"/>
              <a:t>, </a:t>
            </a:r>
          </a:p>
          <a:p>
            <a:r>
              <a:rPr lang="en-GB" dirty="0" err="1" smtClean="0"/>
              <a:t>Ivity</a:t>
            </a:r>
            <a:r>
              <a:rPr lang="en-GB" dirty="0" smtClean="0"/>
              <a:t>- a </a:t>
            </a:r>
            <a:r>
              <a:rPr lang="en-GB" dirty="0"/>
              <a:t>suffix which means improve knowledge or </a:t>
            </a:r>
            <a:r>
              <a:rPr lang="en-GB" dirty="0" smtClean="0"/>
              <a:t>ability</a:t>
            </a:r>
            <a:endParaRPr lang="en-GB" dirty="0"/>
          </a:p>
          <a:p>
            <a:pPr marL="0" indent="0">
              <a:buNone/>
            </a:pPr>
            <a:endParaRPr lang="en-GB" b="1" dirty="0" smtClean="0"/>
          </a:p>
          <a:p>
            <a:pPr marL="0" indent="0">
              <a:buNone/>
            </a:pPr>
            <a:r>
              <a:rPr lang="en-GB" dirty="0" smtClean="0"/>
              <a:t>We need to be aware of how we reflect on an experience depends on our previous experiences.  </a:t>
            </a:r>
          </a:p>
          <a:p>
            <a:pPr marL="0" indent="0">
              <a:buNone/>
            </a:pPr>
            <a:r>
              <a:rPr lang="en-GB" dirty="0">
                <a:ea typeface="+mn-lt"/>
                <a:cs typeface="+mn-lt"/>
              </a:rPr>
              <a:t>Our </a:t>
            </a:r>
            <a:r>
              <a:rPr lang="en-GB" dirty="0" smtClean="0">
                <a:ea typeface="+mn-lt"/>
                <a:cs typeface="+mn-lt"/>
              </a:rPr>
              <a:t> </a:t>
            </a:r>
            <a:r>
              <a:rPr lang="en-GB" dirty="0">
                <a:ea typeface="+mn-lt"/>
                <a:cs typeface="+mn-lt"/>
              </a:rPr>
              <a:t>attitudes and beliefs </a:t>
            </a:r>
            <a:r>
              <a:rPr lang="en-GB" dirty="0" smtClean="0">
                <a:ea typeface="+mn-lt"/>
                <a:cs typeface="+mn-lt"/>
              </a:rPr>
              <a:t>directly </a:t>
            </a:r>
            <a:r>
              <a:rPr lang="en-GB" dirty="0">
                <a:ea typeface="+mn-lt"/>
                <a:cs typeface="+mn-lt"/>
              </a:rPr>
              <a:t>influence </a:t>
            </a:r>
            <a:r>
              <a:rPr lang="en-GB" dirty="0" smtClean="0">
                <a:ea typeface="+mn-lt"/>
                <a:cs typeface="+mn-lt"/>
              </a:rPr>
              <a:t>and can limit our </a:t>
            </a:r>
            <a:r>
              <a:rPr lang="en-GB" dirty="0">
                <a:ea typeface="+mn-lt"/>
                <a:cs typeface="+mn-lt"/>
              </a:rPr>
              <a:t>thought processes, </a:t>
            </a:r>
            <a:r>
              <a:rPr lang="en-GB" dirty="0" smtClean="0">
                <a:ea typeface="+mn-lt"/>
                <a:cs typeface="+mn-lt"/>
              </a:rPr>
              <a:t>and our approaches to reflection.</a:t>
            </a:r>
          </a:p>
          <a:p>
            <a:pPr marL="0" indent="0">
              <a:buNone/>
            </a:pPr>
            <a:r>
              <a:rPr lang="en-GB" dirty="0">
                <a:ea typeface="+mn-lt"/>
                <a:cs typeface="+mn-lt"/>
              </a:rPr>
              <a:t>B</a:t>
            </a:r>
            <a:r>
              <a:rPr lang="en-GB" dirty="0" smtClean="0">
                <a:ea typeface="+mn-lt"/>
                <a:cs typeface="+mn-lt"/>
              </a:rPr>
              <a:t>eing </a:t>
            </a:r>
            <a:r>
              <a:rPr lang="en-GB" dirty="0">
                <a:ea typeface="+mn-lt"/>
                <a:cs typeface="+mn-lt"/>
              </a:rPr>
              <a:t>reflexive </a:t>
            </a:r>
            <a:r>
              <a:rPr lang="en-GB" dirty="0" smtClean="0">
                <a:ea typeface="+mn-lt"/>
                <a:cs typeface="+mn-lt"/>
              </a:rPr>
              <a:t>requires us to be aware of the factors that might influence our reflective processes</a:t>
            </a:r>
          </a:p>
          <a:p>
            <a:pPr marL="0" indent="0">
              <a:buNone/>
            </a:pPr>
            <a:r>
              <a:rPr lang="en-GB" dirty="0" smtClean="0">
                <a:ea typeface="+mn-lt"/>
                <a:cs typeface="+mn-lt"/>
              </a:rPr>
              <a:t>We also need to be aware that there might be factors that we are not aware of…</a:t>
            </a:r>
          </a:p>
          <a:p>
            <a:pPr marL="0" indent="0">
              <a:buNone/>
            </a:pPr>
            <a:endParaRPr lang="en-GB" dirty="0"/>
          </a:p>
        </p:txBody>
      </p:sp>
    </p:spTree>
    <p:extLst>
      <p:ext uri="{BB962C8B-B14F-4D97-AF65-F5344CB8AC3E}">
        <p14:creationId xmlns:p14="http://schemas.microsoft.com/office/powerpoint/2010/main" val="8315545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Johari</a:t>
            </a:r>
            <a:r>
              <a:rPr lang="ja-JP" altLang="en-GB" smtClean="0"/>
              <a:t>’</a:t>
            </a:r>
            <a:r>
              <a:rPr lang="en-GB" altLang="ja-JP" smtClean="0"/>
              <a:t>s Window</a:t>
            </a:r>
            <a:endParaRPr lang="en-GB" altLang="en-US" smtClean="0"/>
          </a:p>
        </p:txBody>
      </p:sp>
      <p:pic>
        <p:nvPicPr>
          <p:cNvPr id="33794" name="Picture 3" descr="johari_wind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507" y="0"/>
            <a:ext cx="9144000" cy="68580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1268" name="Text Box 4"/>
          <p:cNvSpPr txBox="1">
            <a:spLocks noChangeArrowheads="1"/>
          </p:cNvSpPr>
          <p:nvPr/>
        </p:nvSpPr>
        <p:spPr bwMode="auto">
          <a:xfrm>
            <a:off x="7275886" y="1310491"/>
            <a:ext cx="3015089" cy="17081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defRPr/>
            </a:pPr>
            <a:r>
              <a:rPr lang="en-GB" b="1" dirty="0">
                <a:solidFill>
                  <a:schemeClr val="bg2">
                    <a:lumMod val="50000"/>
                  </a:schemeClr>
                </a:solidFill>
                <a:latin typeface="Tahoma" charset="0"/>
                <a:ea typeface="ＭＳ Ｐゴシック" charset="0"/>
                <a:cs typeface="Arial" charset="0"/>
              </a:rPr>
              <a:t>Blind-self:</a:t>
            </a:r>
          </a:p>
          <a:p>
            <a:pPr>
              <a:spcBef>
                <a:spcPct val="50000"/>
              </a:spcBef>
              <a:defRPr/>
            </a:pPr>
            <a:r>
              <a:rPr lang="en-GB" b="1" dirty="0" smtClean="0">
                <a:solidFill>
                  <a:schemeClr val="bg2">
                    <a:lumMod val="50000"/>
                  </a:schemeClr>
                </a:solidFill>
                <a:latin typeface="Tahoma" charset="0"/>
                <a:ea typeface="ＭＳ Ｐゴシック" charset="0"/>
                <a:cs typeface="Arial" charset="0"/>
              </a:rPr>
              <a:t>What others know about you, but you don’t see</a:t>
            </a:r>
          </a:p>
          <a:p>
            <a:pPr>
              <a:spcBef>
                <a:spcPct val="50000"/>
              </a:spcBef>
              <a:defRPr/>
            </a:pPr>
            <a:r>
              <a:rPr lang="en-GB" sz="1600" b="1" dirty="0" smtClean="0">
                <a:solidFill>
                  <a:schemeClr val="bg2">
                    <a:lumMod val="50000"/>
                  </a:schemeClr>
                </a:solidFill>
                <a:latin typeface="Tahoma" charset="0"/>
                <a:ea typeface="ＭＳ Ｐゴシック" charset="0"/>
                <a:cs typeface="Arial" charset="0"/>
              </a:rPr>
              <a:t>E.g., Bad </a:t>
            </a:r>
            <a:r>
              <a:rPr lang="en-GB" sz="1600" b="1" dirty="0">
                <a:solidFill>
                  <a:schemeClr val="bg2">
                    <a:lumMod val="50000"/>
                  </a:schemeClr>
                </a:solidFill>
                <a:latin typeface="Tahoma" charset="0"/>
                <a:ea typeface="ＭＳ Ｐゴシック" charset="0"/>
                <a:cs typeface="Arial" charset="0"/>
              </a:rPr>
              <a:t>Breath</a:t>
            </a:r>
            <a:r>
              <a:rPr lang="en-GB" sz="1600" b="1" dirty="0" smtClean="0">
                <a:solidFill>
                  <a:schemeClr val="bg2">
                    <a:lumMod val="50000"/>
                  </a:schemeClr>
                </a:solidFill>
                <a:latin typeface="Tahoma" charset="0"/>
                <a:ea typeface="ＭＳ Ｐゴシック" charset="0"/>
                <a:cs typeface="Arial" charset="0"/>
              </a:rPr>
              <a:t>!</a:t>
            </a:r>
            <a:endParaRPr lang="en-GB" sz="1600" b="1" dirty="0">
              <a:solidFill>
                <a:schemeClr val="bg2">
                  <a:lumMod val="50000"/>
                </a:schemeClr>
              </a:solidFill>
              <a:latin typeface="Tahoma" charset="0"/>
              <a:ea typeface="ＭＳ Ｐゴシック" charset="0"/>
              <a:cs typeface="Arial" charset="0"/>
            </a:endParaRPr>
          </a:p>
        </p:txBody>
      </p:sp>
      <p:sp>
        <p:nvSpPr>
          <p:cNvPr id="11269" name="Text Box 5"/>
          <p:cNvSpPr txBox="1">
            <a:spLocks noChangeArrowheads="1"/>
          </p:cNvSpPr>
          <p:nvPr/>
        </p:nvSpPr>
        <p:spPr bwMode="auto">
          <a:xfrm>
            <a:off x="3526638" y="1463886"/>
            <a:ext cx="2592388" cy="13388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b="1" dirty="0" smtClean="0">
                <a:solidFill>
                  <a:schemeClr val="tx1">
                    <a:lumMod val="65000"/>
                    <a:lumOff val="35000"/>
                  </a:schemeClr>
                </a:solidFill>
                <a:latin typeface="Tahoma" charset="0"/>
                <a:ea typeface="ＭＳ Ｐゴシック" charset="0"/>
                <a:cs typeface="Arial" charset="0"/>
              </a:rPr>
              <a:t>Public: What you and others are know</a:t>
            </a:r>
          </a:p>
          <a:p>
            <a:pPr>
              <a:spcBef>
                <a:spcPct val="50000"/>
              </a:spcBef>
              <a:defRPr/>
            </a:pPr>
            <a:r>
              <a:rPr lang="en-GB" b="1" dirty="0" smtClean="0">
                <a:solidFill>
                  <a:schemeClr val="tx1">
                    <a:lumMod val="65000"/>
                    <a:lumOff val="35000"/>
                  </a:schemeClr>
                </a:solidFill>
                <a:latin typeface="Tahoma" charset="0"/>
                <a:ea typeface="ＭＳ Ｐゴシック" charset="0"/>
                <a:cs typeface="Arial" charset="0"/>
              </a:rPr>
              <a:t>E.g., I have got a beard</a:t>
            </a:r>
            <a:endParaRPr lang="en-GB" b="1" dirty="0">
              <a:solidFill>
                <a:schemeClr val="tx1">
                  <a:lumMod val="65000"/>
                  <a:lumOff val="35000"/>
                </a:schemeClr>
              </a:solidFill>
              <a:latin typeface="Tahoma" charset="0"/>
              <a:ea typeface="ＭＳ Ｐゴシック" charset="0"/>
              <a:cs typeface="Arial" charset="0"/>
            </a:endParaRPr>
          </a:p>
        </p:txBody>
      </p:sp>
      <p:sp>
        <p:nvSpPr>
          <p:cNvPr id="11270" name="Text Box 6"/>
          <p:cNvSpPr txBox="1">
            <a:spLocks noChangeArrowheads="1"/>
          </p:cNvSpPr>
          <p:nvPr/>
        </p:nvSpPr>
        <p:spPr bwMode="auto">
          <a:xfrm>
            <a:off x="3480600" y="4132302"/>
            <a:ext cx="2684463" cy="14773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r>
              <a:rPr lang="en-GB" b="1" dirty="0" smtClean="0">
                <a:solidFill>
                  <a:srgbClr val="CCCC00"/>
                </a:solidFill>
                <a:latin typeface="Tahoma" charset="0"/>
                <a:ea typeface="ＭＳ Ｐゴシック" charset="0"/>
                <a:cs typeface="Arial" charset="0"/>
              </a:rPr>
              <a:t>Mask: what you hide, Personal </a:t>
            </a:r>
            <a:r>
              <a:rPr lang="en-GB" b="1" dirty="0">
                <a:solidFill>
                  <a:srgbClr val="CCCC00"/>
                </a:solidFill>
                <a:latin typeface="Tahoma" charset="0"/>
                <a:ea typeface="ＭＳ Ｐゴシック" charset="0"/>
                <a:cs typeface="Arial" charset="0"/>
              </a:rPr>
              <a:t>thoughts/ </a:t>
            </a:r>
            <a:r>
              <a:rPr lang="en-GB" b="1" dirty="0" smtClean="0">
                <a:solidFill>
                  <a:srgbClr val="CCCC00"/>
                </a:solidFill>
                <a:latin typeface="Tahoma" charset="0"/>
                <a:ea typeface="ＭＳ Ｐゴシック" charset="0"/>
                <a:cs typeface="Arial" charset="0"/>
              </a:rPr>
              <a:t>Beliefs</a:t>
            </a:r>
          </a:p>
          <a:p>
            <a:pPr>
              <a:defRPr/>
            </a:pPr>
            <a:r>
              <a:rPr lang="en-GB" b="1" dirty="0" smtClean="0">
                <a:solidFill>
                  <a:srgbClr val="CCCC00"/>
                </a:solidFill>
                <a:latin typeface="Tahoma" charset="0"/>
                <a:ea typeface="ＭＳ Ｐゴシック" charset="0"/>
                <a:cs typeface="Arial" charset="0"/>
              </a:rPr>
              <a:t>E.g., I think Trump is not so bad! </a:t>
            </a:r>
            <a:endParaRPr lang="en-GB" b="1" dirty="0">
              <a:solidFill>
                <a:srgbClr val="CCCC00"/>
              </a:solidFill>
              <a:latin typeface="Tahoma" charset="0"/>
              <a:ea typeface="ＭＳ Ｐゴシック" charset="0"/>
              <a:cs typeface="Arial" charset="0"/>
            </a:endParaRPr>
          </a:p>
        </p:txBody>
      </p:sp>
      <p:sp>
        <p:nvSpPr>
          <p:cNvPr id="11271" name="Text Box 7"/>
          <p:cNvSpPr txBox="1">
            <a:spLocks noChangeArrowheads="1"/>
          </p:cNvSpPr>
          <p:nvPr/>
        </p:nvSpPr>
        <p:spPr bwMode="auto">
          <a:xfrm>
            <a:off x="7035586" y="3862356"/>
            <a:ext cx="3324471" cy="21082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defRPr/>
            </a:pPr>
            <a:r>
              <a:rPr lang="en-GB" sz="1600" b="1" dirty="0" smtClean="0">
                <a:solidFill>
                  <a:schemeClr val="accent2"/>
                </a:solidFill>
                <a:latin typeface="Tahoma" charset="0"/>
                <a:ea typeface="ＭＳ Ｐゴシック" charset="0"/>
                <a:cs typeface="Arial" charset="0"/>
              </a:rPr>
              <a:t>Neither you nor others know</a:t>
            </a:r>
          </a:p>
          <a:p>
            <a:pPr>
              <a:spcBef>
                <a:spcPct val="50000"/>
              </a:spcBef>
              <a:defRPr/>
            </a:pPr>
            <a:r>
              <a:rPr lang="en-GB" sz="1600" b="1" dirty="0" smtClean="0">
                <a:solidFill>
                  <a:schemeClr val="accent2"/>
                </a:solidFill>
                <a:latin typeface="Tahoma" charset="0"/>
                <a:ea typeface="ＭＳ Ｐゴシック" charset="0"/>
                <a:cs typeface="Arial" charset="0"/>
              </a:rPr>
              <a:t>Innermost </a:t>
            </a:r>
            <a:r>
              <a:rPr lang="en-GB" sz="1600" b="1" dirty="0">
                <a:solidFill>
                  <a:schemeClr val="accent2"/>
                </a:solidFill>
                <a:latin typeface="Tahoma" charset="0"/>
                <a:ea typeface="ＭＳ Ｐゴシック" charset="0"/>
                <a:cs typeface="Arial" charset="0"/>
              </a:rPr>
              <a:t>feelings and beliefs</a:t>
            </a:r>
          </a:p>
          <a:p>
            <a:pPr>
              <a:spcBef>
                <a:spcPct val="50000"/>
              </a:spcBef>
              <a:defRPr/>
            </a:pPr>
            <a:r>
              <a:rPr lang="en-GB" sz="1600" b="1" dirty="0">
                <a:solidFill>
                  <a:schemeClr val="accent2"/>
                </a:solidFill>
                <a:latin typeface="Tahoma" charset="0"/>
                <a:ea typeface="ＭＳ Ｐゴシック" charset="0"/>
                <a:cs typeface="Arial" charset="0"/>
              </a:rPr>
              <a:t>Emotions driving </a:t>
            </a:r>
            <a:r>
              <a:rPr lang="en-GB" sz="1600" b="1" dirty="0" smtClean="0">
                <a:solidFill>
                  <a:schemeClr val="accent2"/>
                </a:solidFill>
                <a:latin typeface="Tahoma" charset="0"/>
                <a:ea typeface="ＭＳ Ｐゴシック" charset="0"/>
                <a:cs typeface="Arial" charset="0"/>
              </a:rPr>
              <a:t>behaviour</a:t>
            </a:r>
          </a:p>
          <a:p>
            <a:pPr>
              <a:spcBef>
                <a:spcPct val="50000"/>
              </a:spcBef>
              <a:defRPr/>
            </a:pPr>
            <a:r>
              <a:rPr lang="en-GB" sz="1600" b="1" dirty="0" smtClean="0">
                <a:solidFill>
                  <a:schemeClr val="accent2"/>
                </a:solidFill>
                <a:latin typeface="Tahoma" charset="0"/>
                <a:ea typeface="ＭＳ Ｐゴシック" charset="0"/>
                <a:cs typeface="Arial" charset="0"/>
              </a:rPr>
              <a:t>I don’t know why I cannot completely condemn Trump</a:t>
            </a:r>
          </a:p>
          <a:p>
            <a:pPr>
              <a:spcBef>
                <a:spcPct val="50000"/>
              </a:spcBef>
              <a:defRPr/>
            </a:pPr>
            <a:r>
              <a:rPr lang="en-GB" sz="1600" b="1" dirty="0" smtClean="0">
                <a:solidFill>
                  <a:schemeClr val="accent2"/>
                </a:solidFill>
                <a:latin typeface="Tahoma" charset="0"/>
                <a:ea typeface="ＭＳ Ｐゴシック" charset="0"/>
                <a:cs typeface="Arial" charset="0"/>
              </a:rPr>
              <a:t>Ask a psychologist!</a:t>
            </a:r>
            <a:endParaRPr lang="en-GB" sz="1600" b="1" dirty="0">
              <a:solidFill>
                <a:schemeClr val="accent2"/>
              </a:solidFill>
              <a:latin typeface="Tahoma" charset="0"/>
              <a:ea typeface="ＭＳ Ｐゴシック" charset="0"/>
              <a:cs typeface="Arial" charset="0"/>
            </a:endParaRPr>
          </a:p>
        </p:txBody>
      </p:sp>
    </p:spTree>
    <p:extLst>
      <p:ext uri="{BB962C8B-B14F-4D97-AF65-F5344CB8AC3E}">
        <p14:creationId xmlns:p14="http://schemas.microsoft.com/office/powerpoint/2010/main" val="33012797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7000" b="-7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334448" y="894543"/>
            <a:ext cx="2139881" cy="1603387"/>
          </a:xfrm>
          <a:prstGeom prst="rect">
            <a:avLst/>
          </a:prstGeom>
        </p:spPr>
      </p:pic>
      <p:sp>
        <p:nvSpPr>
          <p:cNvPr id="26626" name="Rectangle 2"/>
          <p:cNvSpPr>
            <a:spLocks noGrp="1" noChangeArrowheads="1"/>
          </p:cNvSpPr>
          <p:nvPr>
            <p:ph type="title"/>
          </p:nvPr>
        </p:nvSpPr>
        <p:spPr>
          <a:xfrm>
            <a:off x="3829050" y="166687"/>
            <a:ext cx="8362950" cy="2146300"/>
          </a:xfrm>
        </p:spPr>
        <p:txBody>
          <a:bodyPr>
            <a:normAutofit/>
          </a:bodyPr>
          <a:lstStyle/>
          <a:p>
            <a:pPr algn="ctr" eaLnBrk="1" hangingPunct="1"/>
            <a:r>
              <a:rPr lang="en-GB" altLang="en-US" sz="4000" b="1" dirty="0" smtClean="0">
                <a:effectLst>
                  <a:outerShdw blurRad="38100" dist="38100" dir="2700000" algn="tl">
                    <a:srgbClr val="000000">
                      <a:alpha val="43137"/>
                    </a:srgbClr>
                  </a:outerShdw>
                </a:effectLst>
              </a:rPr>
              <a:t>The final Frontier…Captain Kirk Climbs</a:t>
            </a:r>
          </a:p>
        </p:txBody>
      </p:sp>
      <p:sp>
        <p:nvSpPr>
          <p:cNvPr id="2" name="Rectangle 1"/>
          <p:cNvSpPr>
            <a:spLocks noChangeArrowheads="1"/>
          </p:cNvSpPr>
          <p:nvPr/>
        </p:nvSpPr>
        <p:spPr bwMode="auto">
          <a:xfrm>
            <a:off x="4300959" y="6409295"/>
            <a:ext cx="7920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b="1" i="1" dirty="0">
                <a:solidFill>
                  <a:srgbClr val="8C8C8C"/>
                </a:solidFill>
              </a:rPr>
              <a:t>Taken from: Star Trek V: The Final Frontier</a:t>
            </a:r>
            <a:r>
              <a:rPr lang="en-GB" altLang="en-US" sz="1800" dirty="0">
                <a:solidFill>
                  <a:srgbClr val="8C8C8C"/>
                </a:solidFill>
              </a:rPr>
              <a:t> 1989  Paramount Pictures</a:t>
            </a:r>
          </a:p>
        </p:txBody>
      </p:sp>
      <p:sp>
        <p:nvSpPr>
          <p:cNvPr id="5" name="TextBox 4"/>
          <p:cNvSpPr txBox="1"/>
          <p:nvPr/>
        </p:nvSpPr>
        <p:spPr>
          <a:xfrm>
            <a:off x="4300959" y="5383798"/>
            <a:ext cx="1933555" cy="338554"/>
          </a:xfrm>
          <a:prstGeom prst="rect">
            <a:avLst/>
          </a:prstGeom>
          <a:noFill/>
        </p:spPr>
        <p:txBody>
          <a:bodyPr wrap="square" rtlCol="0">
            <a:spAutoFit/>
          </a:bodyPr>
          <a:lstStyle/>
          <a:p>
            <a:r>
              <a:rPr lang="en-GB" sz="1600" b="1" dirty="0" smtClean="0"/>
              <a:t>Link to video:</a:t>
            </a:r>
            <a:endParaRPr lang="en-GB" sz="1600" b="1" dirty="0"/>
          </a:p>
        </p:txBody>
      </p:sp>
      <p:sp>
        <p:nvSpPr>
          <p:cNvPr id="3" name="TextBox 2"/>
          <p:cNvSpPr txBox="1"/>
          <p:nvPr/>
        </p:nvSpPr>
        <p:spPr>
          <a:xfrm>
            <a:off x="4300958" y="2187839"/>
            <a:ext cx="4315819" cy="2862322"/>
          </a:xfrm>
          <a:prstGeom prst="rect">
            <a:avLst/>
          </a:prstGeom>
          <a:noFill/>
        </p:spPr>
        <p:txBody>
          <a:bodyPr wrap="square" rtlCol="0">
            <a:spAutoFit/>
          </a:bodyPr>
          <a:lstStyle/>
          <a:p>
            <a:r>
              <a:rPr lang="en-GB" b="1" smtClean="0"/>
              <a:t>There are three characters in the clip, each with a distinct perspective.  Using the forum, </a:t>
            </a:r>
            <a:r>
              <a:rPr lang="en-GB" b="1" smtClean="0"/>
              <a:t>can you try to </a:t>
            </a:r>
            <a:r>
              <a:rPr lang="en-GB" b="1" smtClean="0"/>
              <a:t>describe each perspective in a single word?  </a:t>
            </a:r>
          </a:p>
          <a:p>
            <a:r>
              <a:rPr lang="en-GB" b="1" smtClean="0"/>
              <a:t>Expand on your word with two simple sentences about each view.  </a:t>
            </a:r>
          </a:p>
          <a:p>
            <a:r>
              <a:rPr lang="en-GB" b="1" smtClean="0"/>
              <a:t>Can you do the same for yourself: one word and two sentences about your relationship to adventure. </a:t>
            </a:r>
            <a:endParaRPr lang="en-GB" b="1" dirty="0"/>
          </a:p>
        </p:txBody>
      </p:sp>
      <p:sp>
        <p:nvSpPr>
          <p:cNvPr id="6" name="TextBox 5"/>
          <p:cNvSpPr txBox="1"/>
          <p:nvPr/>
        </p:nvSpPr>
        <p:spPr>
          <a:xfrm>
            <a:off x="10050882" y="1335242"/>
            <a:ext cx="1336697" cy="1015663"/>
          </a:xfrm>
          <a:prstGeom prst="rect">
            <a:avLst/>
          </a:prstGeom>
          <a:noFill/>
        </p:spPr>
        <p:txBody>
          <a:bodyPr wrap="square" rtlCol="0">
            <a:spAutoFit/>
          </a:bodyPr>
          <a:lstStyle/>
          <a:p>
            <a:r>
              <a:rPr lang="en-GB" sz="2000" dirty="0" smtClean="0"/>
              <a:t>Captain, its time for Task 2</a:t>
            </a:r>
            <a:endParaRPr lang="en-GB" sz="2000" dirty="0"/>
          </a:p>
        </p:txBody>
      </p:sp>
      <p:sp>
        <p:nvSpPr>
          <p:cNvPr id="8" name="Content Placeholder 7"/>
          <p:cNvSpPr>
            <a:spLocks noGrp="1"/>
          </p:cNvSpPr>
          <p:nvPr>
            <p:ph idx="1"/>
          </p:nvPr>
        </p:nvSpPr>
        <p:spPr>
          <a:xfrm>
            <a:off x="2589211" y="2133600"/>
            <a:ext cx="9052891" cy="3210609"/>
          </a:xfrm>
        </p:spPr>
        <p:txBody>
          <a:bodyPr/>
          <a:lstStyle/>
          <a:p>
            <a:endParaRPr lang="en-GB" dirty="0"/>
          </a:p>
        </p:txBody>
      </p:sp>
      <p:sp>
        <p:nvSpPr>
          <p:cNvPr id="11" name="Action Button: Movie 10">
            <a:hlinkClick r:id="rId5" highlightClick="1">
              <a:snd r:embed="rId4" name="whoosh.wav"/>
            </a:hlinkClick>
          </p:cNvPr>
          <p:cNvSpPr/>
          <p:nvPr/>
        </p:nvSpPr>
        <p:spPr>
          <a:xfrm>
            <a:off x="5948313" y="5344209"/>
            <a:ext cx="1036949" cy="68694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443256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697821" y="232012"/>
            <a:ext cx="4351211" cy="1280890"/>
          </a:xfrm>
        </p:spPr>
        <p:txBody>
          <a:bodyPr>
            <a:noAutofit/>
          </a:bodyPr>
          <a:lstStyle/>
          <a:p>
            <a:pPr>
              <a:defRPr/>
            </a:pPr>
            <a:r>
              <a:rPr lang="en-GB" sz="2800" dirty="0"/>
              <a:t>Captain Kirk is </a:t>
            </a:r>
            <a:r>
              <a:rPr lang="en-GB" sz="2800" dirty="0" smtClean="0"/>
              <a:t/>
            </a:r>
            <a:br>
              <a:rPr lang="en-GB" sz="2800" dirty="0" smtClean="0"/>
            </a:br>
            <a:r>
              <a:rPr lang="en-GB" sz="2800" dirty="0" smtClean="0"/>
              <a:t>climbing </a:t>
            </a:r>
            <a:r>
              <a:rPr lang="en-GB" sz="2800" dirty="0"/>
              <a:t>a mountain. </a:t>
            </a:r>
            <a:r>
              <a:rPr lang="en-GB" sz="2800" dirty="0" smtClean="0"/>
              <a:t/>
            </a:r>
            <a:br>
              <a:rPr lang="en-GB" sz="2800" dirty="0" smtClean="0"/>
            </a:br>
            <a:r>
              <a:rPr lang="en-GB" sz="2800" dirty="0" smtClean="0"/>
              <a:t>Why </a:t>
            </a:r>
            <a:r>
              <a:rPr lang="en-GB" sz="2800" dirty="0"/>
              <a:t>is he climbing a mountain?</a:t>
            </a:r>
            <a:endParaRPr lang="en-GB" sz="2800"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0172" y="232012"/>
            <a:ext cx="3761617" cy="2114638"/>
          </a:xfrm>
          <a:prstGeom prst="rect">
            <a:avLst/>
          </a:prstGeom>
        </p:spPr>
      </p:pic>
      <p:sp>
        <p:nvSpPr>
          <p:cNvPr id="3" name="TextBox 2"/>
          <p:cNvSpPr txBox="1"/>
          <p:nvPr/>
        </p:nvSpPr>
        <p:spPr>
          <a:xfrm>
            <a:off x="1696887" y="2446350"/>
            <a:ext cx="10551844" cy="4801314"/>
          </a:xfrm>
          <a:prstGeom prst="rect">
            <a:avLst/>
          </a:prstGeom>
          <a:noFill/>
        </p:spPr>
        <p:txBody>
          <a:bodyPr wrap="square" rtlCol="0">
            <a:spAutoFit/>
          </a:bodyPr>
          <a:lstStyle/>
          <a:p>
            <a:r>
              <a:rPr lang="en-GB" dirty="0" smtClean="0"/>
              <a:t>In this video, William Shatner (the actor who plays </a:t>
            </a:r>
            <a:r>
              <a:rPr lang="en-GB" dirty="0"/>
              <a:t>C</a:t>
            </a:r>
            <a:r>
              <a:rPr lang="en-GB" dirty="0" smtClean="0"/>
              <a:t>aptain Kirk) reflects on the scene.  He gives his own interpretation of the scene and how it relates to the pursuit of climbing.</a:t>
            </a:r>
          </a:p>
          <a:p>
            <a:r>
              <a:rPr lang="en-GB" dirty="0" smtClean="0"/>
              <a:t> </a:t>
            </a:r>
          </a:p>
          <a:p>
            <a:r>
              <a:rPr lang="en-GB" dirty="0" smtClean="0"/>
              <a:t>He makes some interesting comments!  </a:t>
            </a:r>
            <a:r>
              <a:rPr lang="en-GB" dirty="0" smtClean="0"/>
              <a:t>Using the forum for this activity, answer the following:</a:t>
            </a:r>
          </a:p>
          <a:p>
            <a:endParaRPr lang="en-GB" dirty="0" smtClean="0"/>
          </a:p>
          <a:p>
            <a:pPr marL="285750" indent="-285750">
              <a:buFont typeface="Arial" panose="020B0604020202020204" pitchFamily="34" charset="0"/>
              <a:buChar char="•"/>
            </a:pPr>
            <a:r>
              <a:rPr lang="en-GB" dirty="0" smtClean="0"/>
              <a:t>Is there any value in his comments, does he have the right to say these things?</a:t>
            </a:r>
          </a:p>
          <a:p>
            <a:pPr marL="285750" indent="-285750">
              <a:buFont typeface="Arial" panose="020B0604020202020204" pitchFamily="34" charset="0"/>
              <a:buChar char="•"/>
            </a:pPr>
            <a:r>
              <a:rPr lang="en-GB" dirty="0"/>
              <a:t>H</a:t>
            </a:r>
            <a:r>
              <a:rPr lang="en-GB" dirty="0" smtClean="0"/>
              <a:t>ow could he make his reflections more valid and useful?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At 11 secs. Shatner says that Kirk is free climbing.</a:t>
            </a:r>
            <a:r>
              <a:rPr lang="en-GB" dirty="0"/>
              <a:t> Is he </a:t>
            </a:r>
            <a:r>
              <a:rPr lang="en-GB" dirty="0" smtClean="0"/>
              <a:t>right?   What technical term would you use to describe the style of climbing that kirk is doing?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At </a:t>
            </a:r>
            <a:r>
              <a:rPr lang="en-GB" dirty="0"/>
              <a:t>3:00 Shatner talks about motivation of climbers.  Why do you climb mountains (or paddle rivers, ride bikes, surf etc.)… what draws you to adventure?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At 2.36 Shatner considers Granite to be alive… Is it? </a:t>
            </a:r>
          </a:p>
          <a:p>
            <a:endParaRPr lang="en-GB" dirty="0"/>
          </a:p>
          <a:p>
            <a:endParaRPr lang="en-GB" dirty="0"/>
          </a:p>
        </p:txBody>
      </p:sp>
      <p:sp>
        <p:nvSpPr>
          <p:cNvPr id="6" name="Action Button: Movie 5">
            <a:hlinkClick r:id="rId3" highlightClick="1"/>
          </p:cNvPr>
          <p:cNvSpPr/>
          <p:nvPr/>
        </p:nvSpPr>
        <p:spPr>
          <a:xfrm>
            <a:off x="740398" y="2446350"/>
            <a:ext cx="810705" cy="68957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a:stretch>
            <a:fillRect/>
          </a:stretch>
        </p:blipFill>
        <p:spPr>
          <a:xfrm>
            <a:off x="271532" y="3409731"/>
            <a:ext cx="1425355" cy="1068001"/>
          </a:xfrm>
          <a:prstGeom prst="rect">
            <a:avLst/>
          </a:prstGeom>
        </p:spPr>
      </p:pic>
      <p:sp>
        <p:nvSpPr>
          <p:cNvPr id="9" name="TextBox 8"/>
          <p:cNvSpPr txBox="1"/>
          <p:nvPr/>
        </p:nvSpPr>
        <p:spPr>
          <a:xfrm>
            <a:off x="844093" y="3884707"/>
            <a:ext cx="1414020" cy="369332"/>
          </a:xfrm>
          <a:prstGeom prst="rect">
            <a:avLst/>
          </a:prstGeom>
          <a:noFill/>
        </p:spPr>
        <p:txBody>
          <a:bodyPr wrap="square" rtlCol="0">
            <a:spAutoFit/>
          </a:bodyPr>
          <a:lstStyle/>
          <a:p>
            <a:r>
              <a:rPr lang="en-GB" dirty="0" smtClean="0"/>
              <a:t>Task 3</a:t>
            </a:r>
            <a:endParaRPr lang="en-GB" dirty="0"/>
          </a:p>
        </p:txBody>
      </p:sp>
    </p:spTree>
    <p:extLst>
      <p:ext uri="{BB962C8B-B14F-4D97-AF65-F5344CB8AC3E}">
        <p14:creationId xmlns:p14="http://schemas.microsoft.com/office/powerpoint/2010/main" val="6371714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617" y="177821"/>
            <a:ext cx="10016742" cy="4063220"/>
          </a:xfrm>
        </p:spPr>
        <p:txBody>
          <a:bodyPr>
            <a:normAutofit/>
          </a:bodyPr>
          <a:lstStyle/>
          <a:p>
            <a:r>
              <a:rPr lang="en-GB" sz="2000" dirty="0" smtClean="0"/>
              <a:t>Whilst we </a:t>
            </a:r>
            <a:r>
              <a:rPr lang="en-GB" sz="2000" dirty="0" smtClean="0"/>
              <a:t>try to be </a:t>
            </a:r>
            <a:r>
              <a:rPr lang="en-GB" sz="2000" b="1" dirty="0" smtClean="0"/>
              <a:t>reflexive</a:t>
            </a:r>
            <a:r>
              <a:rPr lang="en-GB" sz="2000" dirty="0" smtClean="0"/>
              <a:t>, aware of our own </a:t>
            </a:r>
            <a:r>
              <a:rPr lang="en-GB" sz="2000" b="1" dirty="0" smtClean="0"/>
              <a:t>biases</a:t>
            </a:r>
            <a:r>
              <a:rPr lang="en-GB" sz="2000" dirty="0" smtClean="0"/>
              <a:t>, we also need to try and be alert to other perspectives. </a:t>
            </a:r>
            <a:r>
              <a:rPr lang="en-GB" sz="2000" dirty="0" smtClean="0"/>
              <a:t>We </a:t>
            </a:r>
            <a:r>
              <a:rPr lang="en-GB" sz="2000" dirty="0" smtClean="0"/>
              <a:t>live in times of “fake news” and “alternative realities”, so we need to develop skills that will allow us to “fact check”.  This is particularly true when it comes to judging other people’s views and comments and when we are required to offer our own </a:t>
            </a:r>
            <a:r>
              <a:rPr lang="en-GB" sz="2000" b="1" dirty="0" smtClean="0"/>
              <a:t>informed opinions</a:t>
            </a:r>
            <a:r>
              <a:rPr lang="en-GB" sz="2000" dirty="0" smtClean="0"/>
              <a:t>. </a:t>
            </a:r>
            <a:endParaRPr lang="en-GB" sz="2000" dirty="0"/>
          </a:p>
        </p:txBody>
      </p:sp>
      <p:sp>
        <p:nvSpPr>
          <p:cNvPr id="3" name="Content Placeholder 2"/>
          <p:cNvSpPr>
            <a:spLocks noGrp="1"/>
          </p:cNvSpPr>
          <p:nvPr>
            <p:ph idx="1"/>
          </p:nvPr>
        </p:nvSpPr>
        <p:spPr>
          <a:xfrm>
            <a:off x="1785617" y="1926209"/>
            <a:ext cx="10173730" cy="4629665"/>
          </a:xfrm>
        </p:spPr>
        <p:txBody>
          <a:bodyPr>
            <a:normAutofit/>
          </a:bodyPr>
          <a:lstStyle/>
          <a:p>
            <a:r>
              <a:rPr lang="en-GB" dirty="0" smtClean="0"/>
              <a:t>Shatner considers whether granite is alive.  In the context of his other ideas, this could be discounted as another bizarre comment.</a:t>
            </a:r>
          </a:p>
          <a:p>
            <a:r>
              <a:rPr lang="en-GB" dirty="0" smtClean="0"/>
              <a:t>But, how do you know if rocks are alive?</a:t>
            </a:r>
          </a:p>
          <a:p>
            <a:r>
              <a:rPr lang="en-GB" dirty="0" smtClean="0"/>
              <a:t>Firstly we need to be certain what criteria are commonly used to judge whether something is “alive”</a:t>
            </a:r>
          </a:p>
          <a:p>
            <a:r>
              <a:rPr lang="en-GB" dirty="0" smtClean="0"/>
              <a:t>We then need to look at the characteristics of granite.</a:t>
            </a:r>
          </a:p>
          <a:p>
            <a:r>
              <a:rPr lang="en-GB" dirty="0" smtClean="0"/>
              <a:t>But are there alternative perspectives?  </a:t>
            </a:r>
          </a:p>
          <a:p>
            <a:r>
              <a:rPr lang="en-GB" dirty="0" smtClean="0"/>
              <a:t>Other cultures have regarded rocks as spiritual and alive for centuries before the western, scientific </a:t>
            </a:r>
            <a:r>
              <a:rPr lang="en-GB" dirty="0"/>
              <a:t>(</a:t>
            </a:r>
            <a:r>
              <a:rPr lang="en-GB" dirty="0" smtClean="0"/>
              <a:t>empirical) definition of “alive”…</a:t>
            </a:r>
          </a:p>
          <a:p>
            <a:r>
              <a:rPr lang="en-GB" dirty="0" smtClean="0"/>
              <a:t>The </a:t>
            </a:r>
            <a:r>
              <a:rPr lang="en-GB" dirty="0" err="1" smtClean="0"/>
              <a:t>Ojibwe</a:t>
            </a:r>
            <a:r>
              <a:rPr lang="en-GB" dirty="0" smtClean="0"/>
              <a:t> of Canada felt related to “rock people” </a:t>
            </a:r>
          </a:p>
          <a:p>
            <a:r>
              <a:rPr lang="en-GB" dirty="0" smtClean="0"/>
              <a:t>Other belief systems, e.g., Neo-Pagan, Berber (pre-Islamic), Hindu etc.  Consider all of nature to be alive</a:t>
            </a:r>
            <a:endParaRPr lang="en-GB" dirty="0"/>
          </a:p>
          <a:p>
            <a:pPr marL="0" indent="0">
              <a:buNone/>
            </a:pPr>
            <a:r>
              <a:rPr lang="en-GB" sz="1200" dirty="0" smtClean="0"/>
              <a:t>An </a:t>
            </a:r>
            <a:r>
              <a:rPr lang="en-GB" sz="1200" dirty="0" smtClean="0"/>
              <a:t>alternative to </a:t>
            </a:r>
            <a:r>
              <a:rPr lang="en-GB" sz="1200" dirty="0" smtClean="0"/>
              <a:t>perspective (with profane language)</a:t>
            </a:r>
            <a:endParaRPr lang="en-GB" sz="1200" dirty="0"/>
          </a:p>
        </p:txBody>
      </p:sp>
      <p:sp>
        <p:nvSpPr>
          <p:cNvPr id="4" name="Action Button: Information 3">
            <a:hlinkClick r:id="rId3" highlightClick="1">
              <a:snd r:embed="rId2" name="bomb.wav"/>
            </a:hlinkClick>
          </p:cNvPr>
          <p:cNvSpPr/>
          <p:nvPr/>
        </p:nvSpPr>
        <p:spPr>
          <a:xfrm>
            <a:off x="1172875" y="5901179"/>
            <a:ext cx="612742" cy="791851"/>
          </a:xfrm>
          <a:prstGeom prst="actionButtonInformat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55154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688964" y="726212"/>
            <a:ext cx="8911687" cy="1280890"/>
          </a:xfrm>
        </p:spPr>
        <p:txBody>
          <a:bodyPr/>
          <a:lstStyle/>
          <a:p>
            <a:pPr eaLnBrk="1" hangingPunct="1">
              <a:defRPr/>
            </a:pPr>
            <a:r>
              <a:rPr lang="en-GB" dirty="0" smtClean="0">
                <a:ea typeface="+mj-ea"/>
                <a:cs typeface="+mj-cs"/>
              </a:rPr>
              <a:t>Fall on Your Sword</a:t>
            </a:r>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2347" t="3108" r="12484" b="2771"/>
          <a:stretch/>
        </p:blipFill>
        <p:spPr>
          <a:xfrm>
            <a:off x="5599181" y="2075935"/>
            <a:ext cx="6792985" cy="4782065"/>
          </a:xfrm>
          <a:prstGeom prst="rect">
            <a:avLst/>
          </a:prstGeom>
        </p:spPr>
      </p:pic>
      <p:sp>
        <p:nvSpPr>
          <p:cNvPr id="3" name="TextBox 2"/>
          <p:cNvSpPr txBox="1"/>
          <p:nvPr/>
        </p:nvSpPr>
        <p:spPr>
          <a:xfrm>
            <a:off x="1792659" y="2075935"/>
            <a:ext cx="3806522" cy="4524315"/>
          </a:xfrm>
          <a:prstGeom prst="rect">
            <a:avLst/>
          </a:prstGeom>
          <a:noFill/>
        </p:spPr>
        <p:txBody>
          <a:bodyPr wrap="square" rtlCol="0">
            <a:spAutoFit/>
          </a:bodyPr>
          <a:lstStyle/>
          <a:p>
            <a:r>
              <a:rPr lang="en-GB" dirty="0" smtClean="0"/>
              <a:t>Listen carefully to the words…</a:t>
            </a:r>
          </a:p>
          <a:p>
            <a:r>
              <a:rPr lang="en-GB" dirty="0" smtClean="0"/>
              <a:t>Undoubtedly Shatner spoke all of these words. But by removing some words, taking statements out of context and repeating or emphasising other words and phrases, the original message is completely lost. </a:t>
            </a:r>
            <a:endParaRPr lang="en-GB" dirty="0" smtClean="0"/>
          </a:p>
          <a:p>
            <a:endParaRPr lang="en-GB" dirty="0"/>
          </a:p>
          <a:p>
            <a:r>
              <a:rPr lang="en-GB" dirty="0" smtClean="0"/>
              <a:t>You need to be certain that in your efforts to find references to support your reflections, when you attempt to offer </a:t>
            </a:r>
            <a:r>
              <a:rPr lang="en-GB" b="1" dirty="0" smtClean="0"/>
              <a:t>abstract conceptualisation </a:t>
            </a:r>
            <a:r>
              <a:rPr lang="en-GB" dirty="0" smtClean="0"/>
              <a:t>(Kolb, 1984) that you don’t accidently misrepresent the original work! </a:t>
            </a:r>
            <a:endParaRPr lang="en-GB" dirty="0"/>
          </a:p>
        </p:txBody>
      </p:sp>
      <p:sp>
        <p:nvSpPr>
          <p:cNvPr id="4" name="Action Button: Movie 3">
            <a:hlinkClick r:id="rId4" highlightClick="1">
              <a:snd r:embed="rId3" name="suction.wav"/>
            </a:hlinkClick>
          </p:cNvPr>
          <p:cNvSpPr/>
          <p:nvPr/>
        </p:nvSpPr>
        <p:spPr>
          <a:xfrm>
            <a:off x="1792659" y="1451728"/>
            <a:ext cx="1047941" cy="55537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68333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732" y="540027"/>
            <a:ext cx="8911687" cy="1280890"/>
          </a:xfrm>
        </p:spPr>
        <p:txBody>
          <a:bodyPr/>
          <a:lstStyle/>
          <a:p>
            <a:r>
              <a:rPr lang="en-GB" dirty="0" smtClean="0"/>
              <a:t>Obstacles to reflection </a:t>
            </a:r>
            <a:endParaRPr lang="en-GB" dirty="0"/>
          </a:p>
        </p:txBody>
      </p:sp>
      <p:sp>
        <p:nvSpPr>
          <p:cNvPr id="3" name="Content Placeholder 2"/>
          <p:cNvSpPr>
            <a:spLocks noGrp="1"/>
          </p:cNvSpPr>
          <p:nvPr>
            <p:ph idx="1"/>
          </p:nvPr>
        </p:nvSpPr>
        <p:spPr>
          <a:xfrm>
            <a:off x="1885019" y="1587062"/>
            <a:ext cx="8915400" cy="3777622"/>
          </a:xfrm>
        </p:spPr>
        <p:txBody>
          <a:bodyPr/>
          <a:lstStyle/>
          <a:p>
            <a:r>
              <a:rPr lang="en-GB" dirty="0" smtClean="0"/>
              <a:t>The situation is too dynamic or fast, no time to adapt or reflect </a:t>
            </a:r>
          </a:p>
          <a:p>
            <a:r>
              <a:rPr lang="en-GB" dirty="0" smtClean="0"/>
              <a:t>There is too much to learn</a:t>
            </a:r>
          </a:p>
          <a:p>
            <a:r>
              <a:rPr lang="en-GB" dirty="0" smtClean="0"/>
              <a:t>Change means leaving the security of what we know, it involves risk- it might simply be fear that prevents us from making progress</a:t>
            </a:r>
          </a:p>
          <a:p>
            <a:endParaRPr lang="en-GB" dirty="0" smtClean="0"/>
          </a:p>
          <a:p>
            <a:pPr marL="0" indent="0">
              <a:buNone/>
            </a:pPr>
            <a:r>
              <a:rPr lang="en-GB" dirty="0" smtClean="0"/>
              <a:t>If the experience is too frightening or too demanding it can lead to:</a:t>
            </a:r>
            <a:endParaRPr lang="en-GB" dirty="0"/>
          </a:p>
          <a:p>
            <a:r>
              <a:rPr lang="en-GB" dirty="0" smtClean="0"/>
              <a:t>Regression… going back to what has previously worked</a:t>
            </a:r>
          </a:p>
          <a:p>
            <a:r>
              <a:rPr lang="en-GB" dirty="0" smtClean="0"/>
              <a:t>Withdrawal … you just disengage from the experience/ activity</a:t>
            </a:r>
            <a:endParaRPr lang="en-GB" dirty="0"/>
          </a:p>
        </p:txBody>
      </p:sp>
    </p:spTree>
    <p:extLst>
      <p:ext uri="{BB962C8B-B14F-4D97-AF65-F5344CB8AC3E}">
        <p14:creationId xmlns:p14="http://schemas.microsoft.com/office/powerpoint/2010/main" val="1806079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Content Placeholder 2"/>
          <p:cNvSpPr>
            <a:spLocks noGrp="1"/>
          </p:cNvSpPr>
          <p:nvPr>
            <p:ph idx="1"/>
          </p:nvPr>
        </p:nvSpPr>
        <p:spPr/>
        <p:txBody>
          <a:bodyPr/>
          <a:lstStyle/>
          <a:p>
            <a:r>
              <a:rPr lang="en-GB" dirty="0" smtClean="0"/>
              <a:t>Can you identify experiences that have been frightening or overwhelming? </a:t>
            </a:r>
          </a:p>
          <a:p>
            <a:r>
              <a:rPr lang="en-GB" dirty="0" smtClean="0"/>
              <a:t>How did that make you feel?</a:t>
            </a:r>
          </a:p>
          <a:p>
            <a:r>
              <a:rPr lang="en-GB" dirty="0" smtClean="0"/>
              <a:t>How did you </a:t>
            </a:r>
            <a:r>
              <a:rPr lang="en-GB" dirty="0" smtClean="0"/>
              <a:t>respond to the situation?</a:t>
            </a:r>
          </a:p>
          <a:p>
            <a:endParaRPr lang="en-GB" dirty="0"/>
          </a:p>
          <a:p>
            <a:r>
              <a:rPr lang="en-GB" dirty="0" smtClean="0"/>
              <a:t>I have posted my example on the next slide:</a:t>
            </a: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p:txBody>
      </p:sp>
      <p:pic>
        <p:nvPicPr>
          <p:cNvPr id="5" name="Picture 4"/>
          <p:cNvPicPr>
            <a:picLocks noChangeAspect="1"/>
          </p:cNvPicPr>
          <p:nvPr/>
        </p:nvPicPr>
        <p:blipFill>
          <a:blip r:embed="rId2"/>
          <a:stretch>
            <a:fillRect/>
          </a:stretch>
        </p:blipFill>
        <p:spPr>
          <a:xfrm>
            <a:off x="9736044" y="1166152"/>
            <a:ext cx="1425355" cy="1068001"/>
          </a:xfrm>
          <a:prstGeom prst="rect">
            <a:avLst/>
          </a:prstGeom>
        </p:spPr>
      </p:pic>
      <p:sp>
        <p:nvSpPr>
          <p:cNvPr id="3" name="TextBox 2"/>
          <p:cNvSpPr txBox="1"/>
          <p:nvPr/>
        </p:nvSpPr>
        <p:spPr>
          <a:xfrm>
            <a:off x="10361179" y="1649968"/>
            <a:ext cx="876693" cy="369332"/>
          </a:xfrm>
          <a:prstGeom prst="rect">
            <a:avLst/>
          </a:prstGeom>
          <a:noFill/>
        </p:spPr>
        <p:txBody>
          <a:bodyPr wrap="square" rtlCol="0">
            <a:spAutoFit/>
          </a:bodyPr>
          <a:lstStyle/>
          <a:p>
            <a:r>
              <a:rPr lang="en-GB" dirty="0" smtClean="0"/>
              <a:t>Task 4</a:t>
            </a:r>
            <a:endParaRPr lang="en-GB" dirty="0"/>
          </a:p>
        </p:txBody>
      </p:sp>
    </p:spTree>
    <p:extLst>
      <p:ext uri="{BB962C8B-B14F-4D97-AF65-F5344CB8AC3E}">
        <p14:creationId xmlns:p14="http://schemas.microsoft.com/office/powerpoint/2010/main" val="26446704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l="5503" t="8173" r="9257" b="6181"/>
          <a:stretch/>
        </p:blipFill>
        <p:spPr>
          <a:xfrm>
            <a:off x="0" y="-189614"/>
            <a:ext cx="12192000" cy="7047614"/>
          </a:xfrm>
          <a:prstGeom prst="rect">
            <a:avLst/>
          </a:prstGeom>
          <a:ln>
            <a:noFill/>
          </a:ln>
          <a:effectLst>
            <a:softEdge rad="112500"/>
          </a:effectLst>
        </p:spPr>
      </p:pic>
      <p:sp>
        <p:nvSpPr>
          <p:cNvPr id="2" name="Title 1"/>
          <p:cNvSpPr>
            <a:spLocks noGrp="1"/>
          </p:cNvSpPr>
          <p:nvPr>
            <p:ph type="title"/>
          </p:nvPr>
        </p:nvSpPr>
        <p:spPr>
          <a:xfrm>
            <a:off x="2257168" y="156519"/>
            <a:ext cx="5453448" cy="1383904"/>
          </a:xfrm>
        </p:spPr>
        <p:txBody>
          <a:bodyPr>
            <a:normAutofit fontScale="90000"/>
          </a:bodyPr>
          <a:lstStyle/>
          <a:p>
            <a:r>
              <a:rPr lang="en-GB" dirty="0" smtClean="0"/>
              <a:t/>
            </a:r>
            <a:br>
              <a:rPr lang="en-GB" dirty="0" smtClean="0"/>
            </a:br>
            <a:r>
              <a:rPr lang="en-GB" sz="2000" dirty="0" smtClean="0"/>
              <a:t>On my </a:t>
            </a:r>
            <a:r>
              <a:rPr lang="en-GB" sz="2000" dirty="0"/>
              <a:t>first MA </a:t>
            </a:r>
            <a:r>
              <a:rPr lang="en-GB" sz="2000" dirty="0" smtClean="0"/>
              <a:t>I </a:t>
            </a:r>
            <a:r>
              <a:rPr lang="en-GB" sz="2000" dirty="0"/>
              <a:t>had to word process some of my work.  In those days computers </a:t>
            </a:r>
            <a:r>
              <a:rPr lang="en-GB" sz="2000" dirty="0" smtClean="0"/>
              <a:t>were rare, </a:t>
            </a:r>
            <a:r>
              <a:rPr lang="en-GB" sz="2000" dirty="0"/>
              <a:t>most people still used typewriters.  I found a </a:t>
            </a:r>
            <a:r>
              <a:rPr lang="en-GB" sz="2000" dirty="0" smtClean="0"/>
              <a:t>computer, like this </a:t>
            </a:r>
            <a:r>
              <a:rPr lang="en-GB" sz="2000" dirty="0" smtClean="0"/>
              <a:t>one in a lab full of computer geeks. It was much easier and quicker for me to use a typewriter; I could not see any point in word processing- even the geeks struggled with it!  I </a:t>
            </a:r>
            <a:r>
              <a:rPr lang="en-GB" sz="2000" dirty="0"/>
              <a:t>was </a:t>
            </a:r>
            <a:r>
              <a:rPr lang="en-GB" sz="2000" dirty="0" smtClean="0"/>
              <a:t>also struggling </a:t>
            </a:r>
            <a:r>
              <a:rPr lang="en-GB" sz="2000" dirty="0"/>
              <a:t>with the academic content of the course and trying to learn how to use a computer </a:t>
            </a:r>
            <a:r>
              <a:rPr lang="en-GB" sz="2000" dirty="0" smtClean="0"/>
              <a:t>at the same time was too much.  </a:t>
            </a:r>
            <a:r>
              <a:rPr lang="en-GB" sz="2000" dirty="0"/>
              <a:t>I withdrew from the </a:t>
            </a:r>
            <a:r>
              <a:rPr lang="en-GB" sz="2000" dirty="0" smtClean="0"/>
              <a:t>course and avoided computers and studying for many years</a:t>
            </a:r>
            <a:r>
              <a:rPr lang="en-GB" dirty="0"/>
              <a:t/>
            </a:r>
            <a:br>
              <a:rPr lang="en-GB" dirty="0"/>
            </a:br>
            <a:endParaRPr lang="en-GB" dirty="0"/>
          </a:p>
        </p:txBody>
      </p:sp>
      <p:sp>
        <p:nvSpPr>
          <p:cNvPr id="5" name="TextBox 4"/>
          <p:cNvSpPr txBox="1"/>
          <p:nvPr/>
        </p:nvSpPr>
        <p:spPr>
          <a:xfrm>
            <a:off x="1037230" y="3061682"/>
            <a:ext cx="71160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99407221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Growth Mindset</a:t>
            </a:r>
          </a:p>
        </p:txBody>
      </p:sp>
      <p:sp>
        <p:nvSpPr>
          <p:cNvPr id="3" name="Content Placeholder 2"/>
          <p:cNvSpPr>
            <a:spLocks noGrp="1"/>
          </p:cNvSpPr>
          <p:nvPr>
            <p:ph idx="1"/>
          </p:nvPr>
        </p:nvSpPr>
        <p:spPr>
          <a:xfrm>
            <a:off x="2117124" y="1425146"/>
            <a:ext cx="9387488" cy="5058032"/>
          </a:xfrm>
        </p:spPr>
        <p:txBody>
          <a:bodyPr>
            <a:normAutofit/>
          </a:bodyPr>
          <a:lstStyle/>
          <a:p>
            <a:r>
              <a:rPr lang="en-GB" dirty="0" smtClean="0"/>
              <a:t>Dweck (2009) identifies two </a:t>
            </a:r>
            <a:r>
              <a:rPr lang="en-GB" dirty="0"/>
              <a:t>mindsets that people can have about their talents and abilities. </a:t>
            </a:r>
            <a:endParaRPr lang="en-GB" dirty="0" smtClean="0"/>
          </a:p>
          <a:p>
            <a:r>
              <a:rPr lang="en-GB" dirty="0" smtClean="0"/>
              <a:t>Those </a:t>
            </a:r>
            <a:r>
              <a:rPr lang="en-GB" dirty="0"/>
              <a:t>with a </a:t>
            </a:r>
            <a:r>
              <a:rPr lang="en-GB" b="1" dirty="0"/>
              <a:t>fixed mindset </a:t>
            </a:r>
            <a:r>
              <a:rPr lang="en-GB" dirty="0"/>
              <a:t>believe that their talents and abilities are simply fixed. They have a certain amount and that’s that. In this mindset athletes may become so concerned with being and looking talented that they never </a:t>
            </a:r>
            <a:r>
              <a:rPr lang="en-GB" dirty="0" err="1"/>
              <a:t>fulfill</a:t>
            </a:r>
            <a:r>
              <a:rPr lang="en-GB" dirty="0"/>
              <a:t> their potential. </a:t>
            </a:r>
            <a:endParaRPr lang="en-GB" dirty="0" smtClean="0"/>
          </a:p>
          <a:p>
            <a:r>
              <a:rPr lang="en-GB" dirty="0" smtClean="0"/>
              <a:t>Conversely, people </a:t>
            </a:r>
            <a:r>
              <a:rPr lang="en-GB" dirty="0"/>
              <a:t>with a growth mindset, </a:t>
            </a:r>
            <a:r>
              <a:rPr lang="en-GB" dirty="0" smtClean="0"/>
              <a:t>think </a:t>
            </a:r>
            <a:r>
              <a:rPr lang="en-GB" dirty="0"/>
              <a:t>of talents and abilities as things they can develop—as potentials that come to fruition through effort, practice, and instruction. They don’t believe that everyone has the same potential or that anyone can be Michael Phelps, but they understand that even Michael Phelps wouldn’t be Michael Phelps without years of passionate and dedicated practice. In the growth mindset, talent is something you build on and develop, not something you simply </a:t>
            </a:r>
            <a:r>
              <a:rPr lang="en-GB" dirty="0" smtClean="0"/>
              <a:t>display </a:t>
            </a:r>
            <a:r>
              <a:rPr lang="en-GB" dirty="0"/>
              <a:t>to the world and try to coast to success on.</a:t>
            </a:r>
          </a:p>
          <a:p>
            <a:pPr marL="0" indent="0">
              <a:buNone/>
            </a:pPr>
            <a:r>
              <a:rPr lang="en-GB" dirty="0"/>
              <a:t>	</a:t>
            </a:r>
            <a:r>
              <a:rPr lang="en-GB" dirty="0" smtClean="0"/>
              <a:t>														Dweck (2009; p4)</a:t>
            </a:r>
            <a:endParaRPr lang="en-GB" dirty="0"/>
          </a:p>
        </p:txBody>
      </p:sp>
    </p:spTree>
    <p:extLst>
      <p:ext uri="{BB962C8B-B14F-4D97-AF65-F5344CB8AC3E}">
        <p14:creationId xmlns:p14="http://schemas.microsoft.com/office/powerpoint/2010/main" val="6276740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Mindset Rules</a:t>
            </a:r>
            <a:endParaRPr lang="en-GB" dirty="0"/>
          </a:p>
        </p:txBody>
      </p:sp>
      <p:sp>
        <p:nvSpPr>
          <p:cNvPr id="3" name="Content Placeholder 2"/>
          <p:cNvSpPr>
            <a:spLocks noGrp="1"/>
          </p:cNvSpPr>
          <p:nvPr>
            <p:ph idx="1"/>
          </p:nvPr>
        </p:nvSpPr>
        <p:spPr/>
        <p:txBody>
          <a:bodyPr/>
          <a:lstStyle/>
          <a:p>
            <a:r>
              <a:rPr lang="en-GB" dirty="0"/>
              <a:t>In a fixed mindset the cardinal rule is: Look talented at all costs. In a growth mindset, the cardinal rule is: Learn, learn, learn! </a:t>
            </a:r>
            <a:endParaRPr lang="en-GB" dirty="0" smtClean="0"/>
          </a:p>
          <a:p>
            <a:r>
              <a:rPr lang="en-GB" dirty="0"/>
              <a:t>In a fixed mindset, the second rule is: Don’t work too hard or practice too much. In a growth mindset, the rule is: Work with passion and dedication—effort is the key. </a:t>
            </a:r>
            <a:endParaRPr lang="en-GB" dirty="0" smtClean="0"/>
          </a:p>
          <a:p>
            <a:r>
              <a:rPr lang="en-GB" dirty="0" smtClean="0"/>
              <a:t>In </a:t>
            </a:r>
            <a:r>
              <a:rPr lang="en-GB" dirty="0"/>
              <a:t>a fixed mindset, the third rule is: When faced with setbacks, run away or conceal your deficiencies. In a growth mindset, the rule is: Embrace your mistakes and confront your deficiencies. </a:t>
            </a:r>
            <a:endParaRPr lang="en-GB" dirty="0" smtClean="0"/>
          </a:p>
          <a:p>
            <a:endParaRPr lang="en-GB" dirty="0"/>
          </a:p>
          <a:p>
            <a:pPr marL="0" indent="0">
              <a:buNone/>
            </a:pPr>
            <a:r>
              <a:rPr lang="en-GB" dirty="0" smtClean="0"/>
              <a:t>														Dweck </a:t>
            </a:r>
            <a:r>
              <a:rPr lang="en-GB" dirty="0"/>
              <a:t>(2009; </a:t>
            </a:r>
            <a:r>
              <a:rPr lang="en-GB" dirty="0" smtClean="0"/>
              <a:t>p6)</a:t>
            </a:r>
            <a:endParaRPr lang="en-GB" dirty="0"/>
          </a:p>
        </p:txBody>
      </p:sp>
    </p:spTree>
    <p:extLst>
      <p:ext uri="{BB962C8B-B14F-4D97-AF65-F5344CB8AC3E}">
        <p14:creationId xmlns:p14="http://schemas.microsoft.com/office/powerpoint/2010/main" val="40828475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9422187" y="2532623"/>
            <a:ext cx="1914310" cy="1432684"/>
          </a:xfrm>
          <a:prstGeom prst="rect">
            <a:avLst/>
          </a:prstGeom>
        </p:spPr>
      </p:pic>
      <p:sp>
        <p:nvSpPr>
          <p:cNvPr id="2" name="Title 1"/>
          <p:cNvSpPr>
            <a:spLocks noGrp="1"/>
          </p:cNvSpPr>
          <p:nvPr>
            <p:ph type="title"/>
          </p:nvPr>
        </p:nvSpPr>
        <p:spPr>
          <a:xfrm>
            <a:off x="1985319" y="624110"/>
            <a:ext cx="9519293" cy="1280890"/>
          </a:xfrm>
        </p:spPr>
        <p:txBody>
          <a:bodyPr>
            <a:normAutofit fontScale="90000"/>
          </a:bodyPr>
          <a:lstStyle/>
          <a:p>
            <a:r>
              <a:rPr lang="en-GB" dirty="0"/>
              <a:t>Reflecting on a Personal Experience Using the “What, So What, Now What” Model</a:t>
            </a:r>
            <a:br>
              <a:rPr lang="en-GB" dirty="0"/>
            </a:br>
            <a:endParaRPr lang="en-GB" dirty="0"/>
          </a:p>
        </p:txBody>
      </p:sp>
      <p:sp>
        <p:nvSpPr>
          <p:cNvPr id="3" name="Content Placeholder 2"/>
          <p:cNvSpPr>
            <a:spLocks noGrp="1"/>
          </p:cNvSpPr>
          <p:nvPr>
            <p:ph idx="1"/>
          </p:nvPr>
        </p:nvSpPr>
        <p:spPr>
          <a:xfrm>
            <a:off x="1852398" y="1801797"/>
            <a:ext cx="9652214" cy="3777622"/>
          </a:xfrm>
        </p:spPr>
        <p:txBody>
          <a:bodyPr/>
          <a:lstStyle/>
          <a:p>
            <a:r>
              <a:rPr lang="en-GB" dirty="0" smtClean="0"/>
              <a:t>This final task requires you to use a very simple alternative approach to reflecting on experience. The video is only 3 minutes and gives details of what you need to do for the task.</a:t>
            </a:r>
          </a:p>
          <a:p>
            <a:pPr marL="0" indent="0">
              <a:buNone/>
            </a:pPr>
            <a:endParaRPr lang="en-GB" dirty="0"/>
          </a:p>
          <a:p>
            <a:pPr marL="0" indent="0">
              <a:buNone/>
            </a:pPr>
            <a:r>
              <a:rPr lang="en-GB" dirty="0" smtClean="0"/>
              <a:t>The three stage process is: </a:t>
            </a:r>
          </a:p>
          <a:p>
            <a:r>
              <a:rPr lang="en-GB" dirty="0" smtClean="0"/>
              <a:t>What… what happened.</a:t>
            </a:r>
          </a:p>
          <a:p>
            <a:r>
              <a:rPr lang="en-GB" dirty="0" smtClean="0"/>
              <a:t>So what... Analysis: explain in more depth/ detail, account for feelings and behaviour, interactions etc. </a:t>
            </a:r>
          </a:p>
          <a:p>
            <a:r>
              <a:rPr lang="en-GB" dirty="0" smtClean="0"/>
              <a:t>What next… how can you use this experience and your learning/ reflection on it in the future</a:t>
            </a:r>
            <a:endParaRPr lang="en-GB" dirty="0"/>
          </a:p>
        </p:txBody>
      </p:sp>
      <p:sp>
        <p:nvSpPr>
          <p:cNvPr id="4" name="Action Button: Movie 3">
            <a:hlinkClick r:id="rId3" highlightClick="1"/>
          </p:cNvPr>
          <p:cNvSpPr/>
          <p:nvPr/>
        </p:nvSpPr>
        <p:spPr>
          <a:xfrm>
            <a:off x="1985319" y="5455340"/>
            <a:ext cx="1093101" cy="697582"/>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222823" y="3188211"/>
            <a:ext cx="939681" cy="400110"/>
          </a:xfrm>
          <a:prstGeom prst="rect">
            <a:avLst/>
          </a:prstGeom>
          <a:noFill/>
        </p:spPr>
        <p:txBody>
          <a:bodyPr wrap="none" rtlCol="0">
            <a:spAutoFit/>
          </a:bodyPr>
          <a:lstStyle/>
          <a:p>
            <a:r>
              <a:rPr lang="en-GB" sz="2000" b="1" dirty="0" smtClean="0"/>
              <a:t>Task 5</a:t>
            </a:r>
            <a:endParaRPr lang="en-GB" sz="2000" b="1" dirty="0"/>
          </a:p>
        </p:txBody>
      </p:sp>
    </p:spTree>
    <p:extLst>
      <p:ext uri="{BB962C8B-B14F-4D97-AF65-F5344CB8AC3E}">
        <p14:creationId xmlns:p14="http://schemas.microsoft.com/office/powerpoint/2010/main" val="26291331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47568" y="665299"/>
            <a:ext cx="9033261" cy="1280890"/>
          </a:xfrm>
        </p:spPr>
        <p:txBody>
          <a:bodyPr/>
          <a:lstStyle/>
          <a:p>
            <a:pPr eaLnBrk="1" hangingPunct="1">
              <a:defRPr/>
            </a:pPr>
            <a:r>
              <a:rPr lang="en-GB" dirty="0" smtClean="0">
                <a:ea typeface="+mj-ea"/>
                <a:cs typeface="+mj-cs"/>
              </a:rPr>
              <a:t>References</a:t>
            </a:r>
          </a:p>
        </p:txBody>
      </p:sp>
      <p:sp>
        <p:nvSpPr>
          <p:cNvPr id="14339" name="Rectangle 3"/>
          <p:cNvSpPr>
            <a:spLocks noGrp="1" noChangeArrowheads="1"/>
          </p:cNvSpPr>
          <p:nvPr>
            <p:ph type="body" idx="1"/>
          </p:nvPr>
        </p:nvSpPr>
        <p:spPr>
          <a:xfrm>
            <a:off x="1647568" y="1366345"/>
            <a:ext cx="9857044" cy="5297214"/>
          </a:xfrm>
        </p:spPr>
        <p:txBody>
          <a:bodyPr anchor="ctr">
            <a:normAutofit fontScale="85000" lnSpcReduction="10000"/>
          </a:bodyPr>
          <a:lstStyle/>
          <a:p>
            <a:pPr>
              <a:buFontTx/>
              <a:buNone/>
              <a:defRPr/>
            </a:pPr>
            <a:r>
              <a:rPr lang="en-GB" dirty="0" err="1" smtClean="0">
                <a:ea typeface="+mn-ea"/>
                <a:cs typeface="+mn-cs"/>
              </a:rPr>
              <a:t>Bassot</a:t>
            </a:r>
            <a:r>
              <a:rPr lang="en-GB" dirty="0" smtClean="0">
                <a:ea typeface="+mn-ea"/>
                <a:cs typeface="+mn-cs"/>
              </a:rPr>
              <a:t>, B. (2020) </a:t>
            </a:r>
            <a:r>
              <a:rPr lang="en-GB" i="1" dirty="0" smtClean="0">
                <a:ea typeface="+mn-ea"/>
                <a:cs typeface="+mn-cs"/>
              </a:rPr>
              <a:t>The Reflective Journal, </a:t>
            </a:r>
            <a:r>
              <a:rPr lang="en-GB" dirty="0" smtClean="0">
                <a:ea typeface="+mn-ea"/>
                <a:cs typeface="+mn-cs"/>
              </a:rPr>
              <a:t>London: </a:t>
            </a:r>
            <a:r>
              <a:rPr lang="en-GB" dirty="0" smtClean="0">
                <a:ea typeface="+mn-ea"/>
                <a:cs typeface="+mn-cs"/>
              </a:rPr>
              <a:t>Macmillan.</a:t>
            </a:r>
          </a:p>
          <a:p>
            <a:pPr>
              <a:buFontTx/>
              <a:buNone/>
              <a:defRPr/>
            </a:pPr>
            <a:r>
              <a:rPr lang="en-GB" dirty="0" err="1"/>
              <a:t>Boud</a:t>
            </a:r>
            <a:r>
              <a:rPr lang="en-GB" dirty="0"/>
              <a:t>, D. et al (eds.) (1985) </a:t>
            </a:r>
            <a:r>
              <a:rPr lang="en-GB" i="1" dirty="0"/>
              <a:t>Reflection. Turning experience into learning</a:t>
            </a:r>
            <a:r>
              <a:rPr lang="en-GB" dirty="0"/>
              <a:t>, London: </a:t>
            </a:r>
            <a:r>
              <a:rPr lang="en-GB" dirty="0" err="1"/>
              <a:t>Kogan</a:t>
            </a:r>
            <a:r>
              <a:rPr lang="en-GB" dirty="0"/>
              <a:t> Page. </a:t>
            </a:r>
            <a:endParaRPr lang="en-GB" dirty="0" smtClean="0">
              <a:ea typeface="+mn-ea"/>
              <a:cs typeface="+mn-cs"/>
            </a:endParaRPr>
          </a:p>
          <a:p>
            <a:pPr>
              <a:buFontTx/>
              <a:buNone/>
              <a:defRPr/>
            </a:pPr>
            <a:r>
              <a:rPr lang="en-GB" dirty="0"/>
              <a:t>Burns, S. B. C.(2000) Reflective practice in Nursing: The growth of the professional practitioner</a:t>
            </a:r>
            <a:r>
              <a:rPr lang="en-GB" dirty="0" smtClean="0"/>
              <a:t>.</a:t>
            </a:r>
          </a:p>
          <a:p>
            <a:pPr>
              <a:buFontTx/>
              <a:buNone/>
              <a:defRPr/>
            </a:pPr>
            <a:r>
              <a:rPr lang="en-GB" dirty="0" smtClean="0"/>
              <a:t>Crampin</a:t>
            </a:r>
            <a:r>
              <a:rPr lang="en-GB" dirty="0"/>
              <a:t>, S., </a:t>
            </a:r>
            <a:r>
              <a:rPr lang="en-GB" dirty="0" smtClean="0"/>
              <a:t>and </a:t>
            </a:r>
            <a:r>
              <a:rPr lang="en-GB" dirty="0" err="1"/>
              <a:t>Zatsepin</a:t>
            </a:r>
            <a:r>
              <a:rPr lang="en-GB" dirty="0"/>
              <a:t>, S. V. (1996). Rocks, dead or alive? Theory prompts new understanding of fluid‐rock interaction and shear‐wave splitting. </a:t>
            </a:r>
            <a:r>
              <a:rPr lang="en-GB" i="1" dirty="0"/>
              <a:t>Eos, Transactions American Geophysical Union</a:t>
            </a:r>
            <a:r>
              <a:rPr lang="en-GB" dirty="0"/>
              <a:t>, </a:t>
            </a:r>
            <a:r>
              <a:rPr lang="en-GB" i="1" dirty="0"/>
              <a:t>77</a:t>
            </a:r>
            <a:r>
              <a:rPr lang="en-GB" dirty="0"/>
              <a:t>(30), 281-286</a:t>
            </a:r>
            <a:r>
              <a:rPr lang="en-GB" dirty="0" smtClean="0"/>
              <a:t>.</a:t>
            </a:r>
          </a:p>
          <a:p>
            <a:pPr>
              <a:buFontTx/>
              <a:buNone/>
              <a:defRPr/>
            </a:pPr>
            <a:r>
              <a:rPr lang="en-GB" dirty="0"/>
              <a:t>Dewey, J. (1933) </a:t>
            </a:r>
            <a:r>
              <a:rPr lang="en-GB" i="1" dirty="0"/>
              <a:t>How We Think</a:t>
            </a:r>
            <a:r>
              <a:rPr lang="en-GB" dirty="0"/>
              <a:t>, New York: D. C. Heath. </a:t>
            </a:r>
            <a:endParaRPr lang="en-GB" dirty="0" smtClean="0"/>
          </a:p>
          <a:p>
            <a:pPr>
              <a:buFontTx/>
              <a:buNone/>
              <a:defRPr/>
            </a:pPr>
            <a:r>
              <a:rPr lang="en-GB" dirty="0"/>
              <a:t>Dweck, C. S. (2009). Mindsets: Developing talent through a growth mindset. </a:t>
            </a:r>
            <a:r>
              <a:rPr lang="en-GB" i="1" dirty="0"/>
              <a:t>Olympic Coach</a:t>
            </a:r>
            <a:r>
              <a:rPr lang="en-GB" dirty="0"/>
              <a:t>, </a:t>
            </a:r>
            <a:r>
              <a:rPr lang="en-GB" i="1" dirty="0"/>
              <a:t>21</a:t>
            </a:r>
            <a:r>
              <a:rPr lang="en-GB" dirty="0"/>
              <a:t>(1), 4-7</a:t>
            </a:r>
            <a:r>
              <a:rPr lang="en-GB" dirty="0" smtClean="0"/>
              <a:t>.</a:t>
            </a:r>
          </a:p>
          <a:p>
            <a:pPr>
              <a:buFontTx/>
              <a:buNone/>
              <a:defRPr/>
            </a:pPr>
            <a:r>
              <a:rPr lang="en-GB" dirty="0" smtClean="0">
                <a:ea typeface="+mn-ea"/>
                <a:cs typeface="+mn-cs"/>
              </a:rPr>
              <a:t>Gibbs</a:t>
            </a:r>
            <a:r>
              <a:rPr lang="en-GB" dirty="0" smtClean="0">
                <a:ea typeface="+mn-ea"/>
                <a:cs typeface="+mn-cs"/>
              </a:rPr>
              <a:t>, G. (1988) </a:t>
            </a:r>
            <a:r>
              <a:rPr lang="en-GB" i="1" dirty="0" smtClean="0">
                <a:ea typeface="+mn-ea"/>
                <a:cs typeface="+mn-cs"/>
              </a:rPr>
              <a:t>Learning by Doing:</a:t>
            </a:r>
            <a:r>
              <a:rPr lang="en-GB" dirty="0" smtClean="0">
                <a:ea typeface="+mn-ea"/>
                <a:cs typeface="+mn-cs"/>
              </a:rPr>
              <a:t> </a:t>
            </a:r>
            <a:r>
              <a:rPr lang="en-GB" i="1" dirty="0" smtClean="0">
                <a:ea typeface="+mn-ea"/>
                <a:cs typeface="+mn-cs"/>
              </a:rPr>
              <a:t>A guide to teaching and learning methods</a:t>
            </a:r>
            <a:r>
              <a:rPr lang="en-GB" dirty="0" smtClean="0">
                <a:ea typeface="+mn-ea"/>
                <a:cs typeface="+mn-cs"/>
              </a:rPr>
              <a:t>, Oxford: Further Education Unit, Oxford Polytechnic </a:t>
            </a:r>
          </a:p>
          <a:p>
            <a:pPr>
              <a:buFontTx/>
              <a:buNone/>
              <a:defRPr/>
            </a:pPr>
            <a:r>
              <a:rPr lang="en-GB" dirty="0" smtClean="0">
                <a:ea typeface="+mn-ea"/>
                <a:cs typeface="+mn-cs"/>
              </a:rPr>
              <a:t>Kolb, D. (1984) </a:t>
            </a:r>
            <a:r>
              <a:rPr lang="en-GB" i="1" dirty="0" smtClean="0">
                <a:ea typeface="+mn-ea"/>
                <a:cs typeface="+mn-cs"/>
              </a:rPr>
              <a:t>Experiential Learning: Experience as the source of learning and development</a:t>
            </a:r>
            <a:r>
              <a:rPr lang="en-GB" dirty="0" smtClean="0">
                <a:ea typeface="+mn-ea"/>
                <a:cs typeface="+mn-cs"/>
              </a:rPr>
              <a:t>, London: Prentice-Hall </a:t>
            </a:r>
          </a:p>
          <a:p>
            <a:pPr>
              <a:buFontTx/>
              <a:buNone/>
              <a:defRPr/>
            </a:pPr>
            <a:r>
              <a:rPr lang="en-GB" dirty="0" smtClean="0"/>
              <a:t>Moon</a:t>
            </a:r>
            <a:r>
              <a:rPr lang="en-GB" dirty="0"/>
              <a:t>, J. A. (2004). </a:t>
            </a:r>
            <a:r>
              <a:rPr lang="en-GB" i="1" dirty="0"/>
              <a:t>A handbook of reflective and experiential learning: Theory and practice</a:t>
            </a:r>
            <a:r>
              <a:rPr lang="en-GB" dirty="0"/>
              <a:t>. Psychology </a:t>
            </a:r>
            <a:r>
              <a:rPr lang="en-GB" dirty="0" err="1"/>
              <a:t>Press.</a:t>
            </a:r>
            <a:r>
              <a:rPr lang="en-GB" dirty="0" err="1" smtClean="0"/>
              <a:t>Rowling</a:t>
            </a:r>
            <a:r>
              <a:rPr lang="en-GB" dirty="0" smtClean="0"/>
              <a:t>, J.K. (2000) Harry Potter and the Goblet of </a:t>
            </a:r>
            <a:r>
              <a:rPr lang="en-GB" dirty="0" smtClean="0"/>
              <a:t>Fire, London: Bloomsbury</a:t>
            </a:r>
          </a:p>
          <a:p>
            <a:pPr>
              <a:buNone/>
              <a:defRPr/>
            </a:pPr>
            <a:r>
              <a:rPr lang="en-GB" dirty="0" err="1"/>
              <a:t>Mortlock</a:t>
            </a:r>
            <a:r>
              <a:rPr lang="en-GB" dirty="0"/>
              <a:t>, C.</a:t>
            </a:r>
            <a:r>
              <a:rPr lang="en-GB" i="1" dirty="0"/>
              <a:t> </a:t>
            </a:r>
            <a:r>
              <a:rPr lang="en-GB" dirty="0"/>
              <a:t>(1984)</a:t>
            </a:r>
            <a:r>
              <a:rPr lang="en-GB" i="1" dirty="0"/>
              <a:t> The Adventure Alternative</a:t>
            </a:r>
            <a:r>
              <a:rPr lang="en-GB" dirty="0"/>
              <a:t>, Cumbria: Cicerone Press</a:t>
            </a:r>
          </a:p>
          <a:p>
            <a:pPr>
              <a:buFontTx/>
              <a:buNone/>
              <a:defRPr/>
            </a:pPr>
            <a:r>
              <a:rPr lang="en-GB" dirty="0" err="1" smtClean="0"/>
              <a:t>Schön</a:t>
            </a:r>
            <a:r>
              <a:rPr lang="en-GB" dirty="0"/>
              <a:t>, D. (1987) </a:t>
            </a:r>
            <a:r>
              <a:rPr lang="en-GB" i="1" dirty="0"/>
              <a:t>Educating the Reflective Practitioner</a:t>
            </a:r>
            <a:r>
              <a:rPr lang="en-GB" dirty="0"/>
              <a:t>, San Francisco: </a:t>
            </a:r>
            <a:r>
              <a:rPr lang="en-GB" dirty="0" err="1"/>
              <a:t>Jossey</a:t>
            </a:r>
            <a:r>
              <a:rPr lang="en-GB" dirty="0"/>
              <a:t>-Bass.</a:t>
            </a:r>
            <a:endParaRPr lang="en-GB" dirty="0" smtClean="0">
              <a:ea typeface="+mn-ea"/>
              <a:cs typeface="+mn-cs"/>
            </a:endParaRPr>
          </a:p>
        </p:txBody>
      </p:sp>
    </p:spTree>
    <p:extLst>
      <p:ext uri="{BB962C8B-B14F-4D97-AF65-F5344CB8AC3E}">
        <p14:creationId xmlns:p14="http://schemas.microsoft.com/office/powerpoint/2010/main" val="42016404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3FB2C08-37C6-41C8-8FB2-F2445A4559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02AFE8-433A-4183-A3EE-7EDBD1360ED3}">
  <ds:schemaRefs>
    <ds:schemaRef ds:uri="http://schemas.microsoft.com/sharepoint/v3/contenttype/forms"/>
  </ds:schemaRefs>
</ds:datastoreItem>
</file>

<file path=customXml/itemProps3.xml><?xml version="1.0" encoding="utf-8"?>
<ds:datastoreItem xmlns:ds="http://schemas.openxmlformats.org/officeDocument/2006/customXml" ds:itemID="{CC345358-91E4-4D65-AB29-B726B6373A98}">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Wisp</Template>
  <TotalTime>3449</TotalTime>
  <Words>2759</Words>
  <Application>Microsoft Office PowerPoint</Application>
  <PresentationFormat>Widescreen</PresentationFormat>
  <Paragraphs>171</Paragraphs>
  <Slides>25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MS PGothic</vt:lpstr>
      <vt:lpstr>MS PGothic</vt:lpstr>
      <vt:lpstr>Arial</vt:lpstr>
      <vt:lpstr>Bahnschrift</vt:lpstr>
      <vt:lpstr>Calibri</vt:lpstr>
      <vt:lpstr>Century Gothic</vt:lpstr>
      <vt:lpstr>メイリオ</vt:lpstr>
      <vt:lpstr>Tahoma</vt:lpstr>
      <vt:lpstr>Wingdings 3</vt:lpstr>
      <vt:lpstr>Wisp</vt:lpstr>
      <vt:lpstr>  Reflection</vt:lpstr>
      <vt:lpstr>Please view this PowerPoint presentation in full screen mode (Press F5)</vt:lpstr>
      <vt:lpstr>Introduction</vt:lpstr>
      <vt:lpstr>A very simple version of Kolb’s  Experiential Learning Cycle </vt:lpstr>
      <vt:lpstr>PowerPoint Presentation</vt:lpstr>
      <vt:lpstr>Kolb’s Experiential Learning Cycle </vt:lpstr>
      <vt:lpstr>Kolb’s Cycle continued…</vt:lpstr>
      <vt:lpstr> But what is reflection…?   Whilst reflection is obviously a key part of the experiential learning cycle, it can stand independently of the cycle as a way of thinking that can lead to better understanding and new learning.   An academic approach:  “Reflection is part of learning and thinking. We reflect in order to learn something, or we learn as a result of reflecting, and the term ‘reflective learning’ emphasises the intention to learn from current or prior experience” (Moon 2004)  Reflective thought is an… “active, persistent, and careful consideration of any belief or supposed form of knowledge in the light of the grounds that support it and the further conclusions to which it tends”  (Dewey 1933: 118) </vt:lpstr>
      <vt:lpstr>PowerPoint Presentation</vt:lpstr>
      <vt:lpstr>Don’t confuse reflection with…</vt:lpstr>
      <vt:lpstr>Reflecting in and reflecting on action</vt:lpstr>
      <vt:lpstr>Task 1</vt:lpstr>
      <vt:lpstr>Reflexivity</vt:lpstr>
      <vt:lpstr>Johari’s Window</vt:lpstr>
      <vt:lpstr>The final Frontier…Captain Kirk Climbs</vt:lpstr>
      <vt:lpstr>Captain Kirk is  climbing a mountain.  Why is he climbing a mountain?</vt:lpstr>
      <vt:lpstr>Whilst we try to be reflexive, aware of our own biases, we also need to try and be alert to other perspectives. We live in times of “fake news” and “alternative realities”, so we need to develop skills that will allow us to “fact check”.  This is particularly true when it comes to judging other people’s views and comments and when we are required to offer our own informed opinions. </vt:lpstr>
      <vt:lpstr>Fall on Your Sword</vt:lpstr>
      <vt:lpstr>Obstacles to reflection </vt:lpstr>
      <vt:lpstr>PowerPoint Presentation</vt:lpstr>
      <vt:lpstr> On my first MA I had to word process some of my work.  In those days computers were rare, most people still used typewriters.  I found a computer, like this one in a lab full of computer geeks. It was much easier and quicker for me to use a typewriter; I could not see any point in word processing- even the geeks struggled with it!  I was also struggling with the academic content of the course and trying to learn how to use a computer at the same time was too much.  I withdrew from the course and avoided computers and studying for many years </vt:lpstr>
      <vt:lpstr>Growth Mindset</vt:lpstr>
      <vt:lpstr>The Mindset Rules</vt:lpstr>
      <vt:lpstr>Reflecting on a Personal Experience Using the “What, So What, Now What” Model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dc:title>
  <dc:creator>Graham Harvey</dc:creator>
  <cp:lastModifiedBy>Graham Harvey</cp:lastModifiedBy>
  <cp:revision>68</cp:revision>
  <dcterms:created xsi:type="dcterms:W3CDTF">2020-11-08T16:56:25Z</dcterms:created>
  <dcterms:modified xsi:type="dcterms:W3CDTF">2020-11-11T02:28:17Z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