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6" r:id="rId5"/>
    <p:sldId id="259" r:id="rId6"/>
    <p:sldId id="260" r:id="rId7"/>
    <p:sldId id="261" r:id="rId8"/>
    <p:sldId id="263" r:id="rId9"/>
    <p:sldId id="265" r:id="rId10"/>
    <p:sldId id="262"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51" d="100"/>
          <a:sy n="51" d="100"/>
        </p:scale>
        <p:origin x="-144"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1/22/2018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1/22/2018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1/22/2018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1/22/2018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1/22/2018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1/22/2018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1-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1/22/2018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4AB60-F277-4DC2-BFBA-29D882699DE7}"/>
              </a:ext>
            </a:extLst>
          </p:cNvPr>
          <p:cNvSpPr>
            <a:spLocks noGrp="1"/>
          </p:cNvSpPr>
          <p:nvPr>
            <p:ph type="ctrTitle"/>
          </p:nvPr>
        </p:nvSpPr>
        <p:spPr>
          <a:xfrm>
            <a:off x="301256" y="1690577"/>
            <a:ext cx="11589487" cy="3476846"/>
          </a:xfrm>
        </p:spPr>
        <p:txBody>
          <a:bodyPr>
            <a:normAutofit/>
          </a:bodyPr>
          <a:lstStyle/>
          <a:p>
            <a:r>
              <a:rPr lang="en-GB" sz="4800" dirty="0">
                <a:latin typeface="Arial" panose="020B0604020202020204" pitchFamily="34" charset="0"/>
                <a:cs typeface="Arial" panose="020B0604020202020204" pitchFamily="34" charset="0"/>
              </a:rPr>
              <a:t>representation of Aphrodite’s sexuality and femininity in Homer’s</a:t>
            </a:r>
            <a:r>
              <a:rPr lang="en-GB" sz="4800" i="1" dirty="0">
                <a:latin typeface="Arial" panose="020B0604020202020204" pitchFamily="34" charset="0"/>
                <a:cs typeface="Arial" panose="020B0604020202020204" pitchFamily="34" charset="0"/>
              </a:rPr>
              <a:t> Iliad, </a:t>
            </a:r>
            <a:r>
              <a:rPr lang="en-GB" sz="4800" dirty="0">
                <a:latin typeface="Arial" panose="020B0604020202020204" pitchFamily="34" charset="0"/>
                <a:cs typeface="Arial" panose="020B0604020202020204" pitchFamily="34" charset="0"/>
              </a:rPr>
              <a:t>Hesiod’s </a:t>
            </a:r>
            <a:r>
              <a:rPr lang="en-GB" sz="4800" i="1" dirty="0">
                <a:latin typeface="Arial" panose="020B0604020202020204" pitchFamily="34" charset="0"/>
                <a:cs typeface="Arial" panose="020B0604020202020204" pitchFamily="34" charset="0"/>
              </a:rPr>
              <a:t>Theogony, </a:t>
            </a:r>
            <a:r>
              <a:rPr lang="en-GB" sz="4800" dirty="0">
                <a:latin typeface="Arial" panose="020B0604020202020204" pitchFamily="34" charset="0"/>
                <a:cs typeface="Arial" panose="020B0604020202020204" pitchFamily="34" charset="0"/>
              </a:rPr>
              <a:t>the</a:t>
            </a:r>
            <a:r>
              <a:rPr lang="en-GB" sz="4800" i="1" dirty="0">
                <a:latin typeface="Arial" panose="020B0604020202020204" pitchFamily="34" charset="0"/>
                <a:cs typeface="Arial" panose="020B0604020202020204" pitchFamily="34" charset="0"/>
              </a:rPr>
              <a:t> Homeric Hymns, </a:t>
            </a:r>
            <a:r>
              <a:rPr lang="en-GB" sz="4800" dirty="0">
                <a:latin typeface="Arial" panose="020B0604020202020204" pitchFamily="34" charset="0"/>
                <a:cs typeface="Arial" panose="020B0604020202020204" pitchFamily="34" charset="0"/>
              </a:rPr>
              <a:t>and Euripides’</a:t>
            </a:r>
            <a:r>
              <a:rPr lang="en-GB" sz="4800" i="1" dirty="0">
                <a:latin typeface="Arial" panose="020B0604020202020204" pitchFamily="34" charset="0"/>
                <a:cs typeface="Arial" panose="020B0604020202020204" pitchFamily="34" charset="0"/>
              </a:rPr>
              <a:t> Hippolytus.</a:t>
            </a:r>
            <a:endParaRPr lang="en-GB"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9216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63318-B314-42EE-8B1B-22ABD4E6E7FF}"/>
              </a:ext>
            </a:extLst>
          </p:cNvPr>
          <p:cNvSpPr>
            <a:spLocks noGrp="1"/>
          </p:cNvSpPr>
          <p:nvPr>
            <p:ph type="title"/>
          </p:nvPr>
        </p:nvSpPr>
        <p:spPr/>
        <p:txBody>
          <a:bodyPr/>
          <a:lstStyle/>
          <a:p>
            <a:r>
              <a:rPr lang="en-GB" dirty="0"/>
              <a:t>What’s the point?</a:t>
            </a:r>
          </a:p>
        </p:txBody>
      </p:sp>
      <p:sp>
        <p:nvSpPr>
          <p:cNvPr id="3" name="Content Placeholder 2">
            <a:extLst>
              <a:ext uri="{FF2B5EF4-FFF2-40B4-BE49-F238E27FC236}">
                <a16:creationId xmlns:a16="http://schemas.microsoft.com/office/drawing/2014/main" id="{878B68F5-A37E-40D2-A36B-D821E8294C92}"/>
              </a:ext>
            </a:extLst>
          </p:cNvPr>
          <p:cNvSpPr>
            <a:spLocks noGrp="1"/>
          </p:cNvSpPr>
          <p:nvPr>
            <p:ph idx="1"/>
          </p:nvPr>
        </p:nvSpPr>
        <p:spPr/>
        <p:txBody>
          <a:bodyPr/>
          <a:lstStyle/>
          <a:p>
            <a:r>
              <a:rPr lang="en-GB" dirty="0"/>
              <a:t>The purpose of this research is to examine how sexuality is linked with femininity, and femininity with weakness in particular regard to Aphrodite in the above texts. I will be looking at how her sexuality is wielded as a weapon, and how it is interpreted and used to different narrative means by each author.</a:t>
            </a:r>
          </a:p>
        </p:txBody>
      </p:sp>
    </p:spTree>
    <p:extLst>
      <p:ext uri="{BB962C8B-B14F-4D97-AF65-F5344CB8AC3E}">
        <p14:creationId xmlns:p14="http://schemas.microsoft.com/office/powerpoint/2010/main" val="3392070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E55B5-E515-4F02-9D00-97A20EDFE6FC}"/>
              </a:ext>
            </a:extLst>
          </p:cNvPr>
          <p:cNvSpPr>
            <a:spLocks noGrp="1"/>
          </p:cNvSpPr>
          <p:nvPr>
            <p:ph type="title"/>
          </p:nvPr>
        </p:nvSpPr>
        <p:spPr/>
        <p:txBody>
          <a:bodyPr/>
          <a:lstStyle/>
          <a:p>
            <a:r>
              <a:rPr lang="en-GB" dirty="0"/>
              <a:t>A brief </a:t>
            </a:r>
            <a:r>
              <a:rPr lang="en-GB" strike="sngStrike" dirty="0"/>
              <a:t>history of time </a:t>
            </a:r>
            <a:r>
              <a:rPr lang="en-GB" dirty="0"/>
              <a:t>summary of the argument</a:t>
            </a:r>
          </a:p>
        </p:txBody>
      </p:sp>
      <p:sp>
        <p:nvSpPr>
          <p:cNvPr id="3" name="Content Placeholder 2">
            <a:extLst>
              <a:ext uri="{FF2B5EF4-FFF2-40B4-BE49-F238E27FC236}">
                <a16:creationId xmlns:a16="http://schemas.microsoft.com/office/drawing/2014/main" id="{0286A644-321B-478C-BB81-511E72BD42F4}"/>
              </a:ext>
            </a:extLst>
          </p:cNvPr>
          <p:cNvSpPr>
            <a:spLocks noGrp="1"/>
          </p:cNvSpPr>
          <p:nvPr>
            <p:ph idx="1"/>
          </p:nvPr>
        </p:nvSpPr>
        <p:spPr/>
        <p:txBody>
          <a:bodyPr/>
          <a:lstStyle/>
          <a:p>
            <a:r>
              <a:rPr lang="en-GB" dirty="0"/>
              <a:t>Aphrodite: the goddess of love, seduction, beauty. Associated heavily today with womanhood and femininity. She is linked to many things, but using her seductive influence to cause harm is rarely mentioned.</a:t>
            </a:r>
          </a:p>
          <a:p>
            <a:r>
              <a:rPr lang="en-GB" dirty="0"/>
              <a:t>I believe that this is a direct result of overt female sexuality being linked with femininity, and femininity being linked to an intrinsic weakness of character. When we think of a feminine, beautiful woman, we think she must be maternal and kind and submissive.</a:t>
            </a:r>
          </a:p>
          <a:p>
            <a:r>
              <a:rPr lang="en-GB" dirty="0"/>
              <a:t>BUT Aphrodite, like most of the deities in the pantheon, uses her influence and power to get her way, to manipulate, and to punish. This dissertation will highlight how exactly she wields her sexuality, and attempt to prove that it does not make her weak or submissive.</a:t>
            </a:r>
          </a:p>
        </p:txBody>
      </p:sp>
    </p:spTree>
    <p:extLst>
      <p:ext uri="{BB962C8B-B14F-4D97-AF65-F5344CB8AC3E}">
        <p14:creationId xmlns:p14="http://schemas.microsoft.com/office/powerpoint/2010/main" val="3462426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269C8B-AAD9-4316-B0AB-3A349015930E}"/>
              </a:ext>
            </a:extLst>
          </p:cNvPr>
          <p:cNvSpPr>
            <a:spLocks noGrp="1"/>
          </p:cNvSpPr>
          <p:nvPr>
            <p:ph type="title"/>
          </p:nvPr>
        </p:nvSpPr>
        <p:spPr/>
        <p:txBody>
          <a:bodyPr/>
          <a:lstStyle/>
          <a:p>
            <a:r>
              <a:rPr lang="en-GB" dirty="0"/>
              <a:t>warfare is not for you, child. </a:t>
            </a:r>
            <a:r>
              <a:rPr lang="en-GB" b="1" dirty="0"/>
              <a:t>Lend yourself to the sighs of longing and the marriage bed. </a:t>
            </a:r>
            <a:r>
              <a:rPr lang="en-GB" dirty="0"/>
              <a:t>Let Ares and Athena deal with war</a:t>
            </a:r>
          </a:p>
        </p:txBody>
      </p:sp>
      <p:sp>
        <p:nvSpPr>
          <p:cNvPr id="6" name="Text Placeholder 5">
            <a:extLst>
              <a:ext uri="{FF2B5EF4-FFF2-40B4-BE49-F238E27FC236}">
                <a16:creationId xmlns:a16="http://schemas.microsoft.com/office/drawing/2014/main" id="{B81F692F-722B-4198-99D7-A5DA78430848}"/>
              </a:ext>
            </a:extLst>
          </p:cNvPr>
          <p:cNvSpPr>
            <a:spLocks noGrp="1"/>
          </p:cNvSpPr>
          <p:nvPr>
            <p:ph type="body" sz="half" idx="13"/>
          </p:nvPr>
        </p:nvSpPr>
        <p:spPr/>
        <p:txBody>
          <a:bodyPr/>
          <a:lstStyle/>
          <a:p>
            <a:r>
              <a:rPr lang="en-GB" i="1" dirty="0"/>
              <a:t>The Iliad </a:t>
            </a:r>
            <a:r>
              <a:rPr lang="en-GB" dirty="0"/>
              <a:t>(5.428-30)</a:t>
            </a:r>
            <a:endParaRPr lang="en-GB" i="1" dirty="0"/>
          </a:p>
        </p:txBody>
      </p:sp>
      <p:sp>
        <p:nvSpPr>
          <p:cNvPr id="5" name="Text Placeholder 4">
            <a:extLst>
              <a:ext uri="{FF2B5EF4-FFF2-40B4-BE49-F238E27FC236}">
                <a16:creationId xmlns:a16="http://schemas.microsoft.com/office/drawing/2014/main" id="{9E3B6283-5F5E-4ADC-BF74-42043860ABB0}"/>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2459668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FDE91-9E90-4D14-B178-D4A1176B59AE}"/>
              </a:ext>
            </a:extLst>
          </p:cNvPr>
          <p:cNvSpPr>
            <a:spLocks noGrp="1"/>
          </p:cNvSpPr>
          <p:nvPr>
            <p:ph type="title"/>
          </p:nvPr>
        </p:nvSpPr>
        <p:spPr/>
        <p:txBody>
          <a:bodyPr/>
          <a:lstStyle/>
          <a:p>
            <a:r>
              <a:rPr lang="en-GB" dirty="0"/>
              <a:t>The content</a:t>
            </a:r>
          </a:p>
        </p:txBody>
      </p:sp>
      <p:sp>
        <p:nvSpPr>
          <p:cNvPr id="3" name="Content Placeholder 2">
            <a:extLst>
              <a:ext uri="{FF2B5EF4-FFF2-40B4-BE49-F238E27FC236}">
                <a16:creationId xmlns:a16="http://schemas.microsoft.com/office/drawing/2014/main" id="{77F442F1-A6F6-4664-8A3D-39E5C7CF6389}"/>
              </a:ext>
            </a:extLst>
          </p:cNvPr>
          <p:cNvSpPr>
            <a:spLocks noGrp="1"/>
          </p:cNvSpPr>
          <p:nvPr>
            <p:ph idx="1"/>
          </p:nvPr>
        </p:nvSpPr>
        <p:spPr/>
        <p:txBody>
          <a:bodyPr/>
          <a:lstStyle/>
          <a:p>
            <a:r>
              <a:rPr lang="en-GB" dirty="0"/>
              <a:t>This is the basic structure of my dissertation:</a:t>
            </a:r>
          </a:p>
          <a:p>
            <a:pPr lvl="1"/>
            <a:r>
              <a:rPr lang="en-GB" dirty="0"/>
              <a:t>Introduction: what do we actually mean by phrases such as ‘sexuality’ and ‘femininity’? And what has this got to do with Aphrodite’s particular and close association with seduction and lust?</a:t>
            </a:r>
          </a:p>
          <a:p>
            <a:pPr lvl="1"/>
            <a:r>
              <a:rPr lang="en-GB" dirty="0"/>
              <a:t>Aphrodite in the </a:t>
            </a:r>
            <a:r>
              <a:rPr lang="en-GB" i="1" dirty="0"/>
              <a:t>Iliad</a:t>
            </a:r>
          </a:p>
          <a:p>
            <a:pPr lvl="1"/>
            <a:r>
              <a:rPr lang="en-GB" dirty="0"/>
              <a:t>Aphrodite in </a:t>
            </a:r>
            <a:r>
              <a:rPr lang="en-GB" i="1" dirty="0"/>
              <a:t>Theogony</a:t>
            </a:r>
          </a:p>
          <a:p>
            <a:pPr lvl="1"/>
            <a:r>
              <a:rPr lang="en-GB" dirty="0"/>
              <a:t>Aphrodite in the </a:t>
            </a:r>
            <a:r>
              <a:rPr lang="en-GB" i="1" dirty="0"/>
              <a:t>Homeric Hymns</a:t>
            </a:r>
          </a:p>
          <a:p>
            <a:pPr lvl="1"/>
            <a:r>
              <a:rPr lang="en-GB" dirty="0"/>
              <a:t>Aphrodite in </a:t>
            </a:r>
            <a:r>
              <a:rPr lang="en-GB" i="1" dirty="0"/>
              <a:t>Hippolytus</a:t>
            </a:r>
          </a:p>
          <a:p>
            <a:pPr lvl="1"/>
            <a:r>
              <a:rPr lang="en-GB" dirty="0"/>
              <a:t>Conclusion</a:t>
            </a:r>
          </a:p>
        </p:txBody>
      </p:sp>
    </p:spTree>
    <p:extLst>
      <p:ext uri="{BB962C8B-B14F-4D97-AF65-F5344CB8AC3E}">
        <p14:creationId xmlns:p14="http://schemas.microsoft.com/office/powerpoint/2010/main" val="4204276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55B57-D557-4860-BD5E-78E90DCF599A}"/>
              </a:ext>
            </a:extLst>
          </p:cNvPr>
          <p:cNvSpPr>
            <a:spLocks noGrp="1"/>
          </p:cNvSpPr>
          <p:nvPr>
            <p:ph type="title"/>
          </p:nvPr>
        </p:nvSpPr>
        <p:spPr/>
        <p:txBody>
          <a:bodyPr>
            <a:normAutofit fontScale="90000"/>
          </a:bodyPr>
          <a:lstStyle/>
          <a:p>
            <a:r>
              <a:rPr lang="en-GB" dirty="0"/>
              <a:t>Nobody said it was easy (but no one ever said it’d be this hard)</a:t>
            </a:r>
          </a:p>
        </p:txBody>
      </p:sp>
      <p:sp>
        <p:nvSpPr>
          <p:cNvPr id="3" name="Content Placeholder 2">
            <a:extLst>
              <a:ext uri="{FF2B5EF4-FFF2-40B4-BE49-F238E27FC236}">
                <a16:creationId xmlns:a16="http://schemas.microsoft.com/office/drawing/2014/main" id="{B471783E-313B-463A-859E-7CE620DD17BC}"/>
              </a:ext>
            </a:extLst>
          </p:cNvPr>
          <p:cNvSpPr>
            <a:spLocks noGrp="1"/>
          </p:cNvSpPr>
          <p:nvPr>
            <p:ph idx="1"/>
          </p:nvPr>
        </p:nvSpPr>
        <p:spPr/>
        <p:txBody>
          <a:bodyPr>
            <a:normAutofit lnSpcReduction="10000"/>
          </a:bodyPr>
          <a:lstStyle/>
          <a:p>
            <a:r>
              <a:rPr lang="en-GB" dirty="0"/>
              <a:t>There are a number of things that stand in the way of this research being a breeze.</a:t>
            </a:r>
          </a:p>
          <a:p>
            <a:r>
              <a:rPr lang="en-GB" dirty="0"/>
              <a:t>Surprisingly, there is not much by way of scholarship. Aphrodite is present in many ancient texts and narratives, and she is mentioned plenty of times in articles and chapters. However, I have been hard pressed to find much more than brief mentions of her in a number of books.</a:t>
            </a:r>
          </a:p>
          <a:p>
            <a:r>
              <a:rPr lang="en-GB" dirty="0"/>
              <a:t>There are also issues with translation and the evolution of language. For example, Philip </a:t>
            </a:r>
            <a:r>
              <a:rPr lang="en-GB" dirty="0" err="1"/>
              <a:t>Vellacott</a:t>
            </a:r>
            <a:r>
              <a:rPr lang="en-GB" dirty="0"/>
              <a:t> notes in his translation of </a:t>
            </a:r>
            <a:r>
              <a:rPr lang="en-GB" i="1" dirty="0"/>
              <a:t>Alcestis and Other Plays </a:t>
            </a:r>
            <a:r>
              <a:rPr lang="en-GB" dirty="0"/>
              <a:t>that our understanding of ‘forgiveness’ and Euripides’ in </a:t>
            </a:r>
            <a:r>
              <a:rPr lang="en-GB" i="1" dirty="0"/>
              <a:t>Hippolytus </a:t>
            </a:r>
            <a:r>
              <a:rPr lang="en-GB" dirty="0"/>
              <a:t>are very different. This makes interpreting the texts a little more difficult and time consuming.</a:t>
            </a:r>
          </a:p>
          <a:p>
            <a:r>
              <a:rPr lang="en-GB" dirty="0"/>
              <a:t>Similarly, the concept of ‘sexuality’ is constantly shifting. It is difficult then to apply our understanding of the term to our interpretation of these texts.</a:t>
            </a:r>
          </a:p>
        </p:txBody>
      </p:sp>
    </p:spTree>
    <p:extLst>
      <p:ext uri="{BB962C8B-B14F-4D97-AF65-F5344CB8AC3E}">
        <p14:creationId xmlns:p14="http://schemas.microsoft.com/office/powerpoint/2010/main" val="3717542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4DEBF-9B15-424F-BE26-730DF87192DD}"/>
              </a:ext>
            </a:extLst>
          </p:cNvPr>
          <p:cNvSpPr>
            <a:spLocks noGrp="1"/>
          </p:cNvSpPr>
          <p:nvPr>
            <p:ph type="title"/>
          </p:nvPr>
        </p:nvSpPr>
        <p:spPr/>
        <p:txBody>
          <a:bodyPr/>
          <a:lstStyle/>
          <a:p>
            <a:r>
              <a:rPr lang="en-GB" dirty="0"/>
              <a:t>So what’s this all about?</a:t>
            </a:r>
          </a:p>
        </p:txBody>
      </p:sp>
      <p:sp>
        <p:nvSpPr>
          <p:cNvPr id="3" name="Content Placeholder 2">
            <a:extLst>
              <a:ext uri="{FF2B5EF4-FFF2-40B4-BE49-F238E27FC236}">
                <a16:creationId xmlns:a16="http://schemas.microsoft.com/office/drawing/2014/main" id="{8717A6E4-69E7-47A5-9314-B730F151BBC7}"/>
              </a:ext>
            </a:extLst>
          </p:cNvPr>
          <p:cNvSpPr>
            <a:spLocks noGrp="1"/>
          </p:cNvSpPr>
          <p:nvPr>
            <p:ph idx="1"/>
          </p:nvPr>
        </p:nvSpPr>
        <p:spPr/>
        <p:txBody>
          <a:bodyPr/>
          <a:lstStyle/>
          <a:p>
            <a:r>
              <a:rPr lang="en-GB" dirty="0"/>
              <a:t>Aphrodite is the driving force of the narrative of </a:t>
            </a:r>
            <a:r>
              <a:rPr lang="en-GB" i="1" dirty="0"/>
              <a:t>Hippolytus. </a:t>
            </a:r>
            <a:r>
              <a:rPr lang="en-GB" dirty="0"/>
              <a:t>Much like Dionysus in the </a:t>
            </a:r>
            <a:r>
              <a:rPr lang="en-GB" i="1" dirty="0"/>
              <a:t>Bacchae</a:t>
            </a:r>
            <a:r>
              <a:rPr lang="en-GB" dirty="0"/>
              <a:t>, her intent is to punish Hippolytus for slandering her and for valuing the virgin goddess Artemis more than he values her.</a:t>
            </a:r>
          </a:p>
          <a:p>
            <a:r>
              <a:rPr lang="en-GB" dirty="0"/>
              <a:t>This section of my dissertation will examine the way Aphrodite’s sexuality is portrayed, how it is used, and how femininity as a whole is represented. Through looking at specific lines and scenes of the play, I will argue that Aphrodite’s sexuality and sexual influence is indeed used as a weapon, and that despite her being the goddess of love and beauty, Euripides uses her for similar narrative purposes as he uses Dionysus, and even Medea. </a:t>
            </a:r>
          </a:p>
        </p:txBody>
      </p:sp>
    </p:spTree>
    <p:extLst>
      <p:ext uri="{BB962C8B-B14F-4D97-AF65-F5344CB8AC3E}">
        <p14:creationId xmlns:p14="http://schemas.microsoft.com/office/powerpoint/2010/main" val="3015098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743C7-489C-475D-8863-A5E1369E8CD4}"/>
              </a:ext>
            </a:extLst>
          </p:cNvPr>
          <p:cNvSpPr>
            <a:spLocks noGrp="1"/>
          </p:cNvSpPr>
          <p:nvPr>
            <p:ph type="title"/>
          </p:nvPr>
        </p:nvSpPr>
        <p:spPr/>
        <p:txBody>
          <a:bodyPr>
            <a:normAutofit/>
          </a:bodyPr>
          <a:lstStyle/>
          <a:p>
            <a:r>
              <a:rPr lang="en-GB" dirty="0"/>
              <a:t>Euripides’ </a:t>
            </a:r>
            <a:r>
              <a:rPr lang="en-GB" i="1" dirty="0"/>
              <a:t>Hippolytus</a:t>
            </a:r>
          </a:p>
        </p:txBody>
      </p:sp>
      <p:sp>
        <p:nvSpPr>
          <p:cNvPr id="3" name="Content Placeholder 2">
            <a:extLst>
              <a:ext uri="{FF2B5EF4-FFF2-40B4-BE49-F238E27FC236}">
                <a16:creationId xmlns:a16="http://schemas.microsoft.com/office/drawing/2014/main" id="{870CAB77-8841-4FF2-B709-C79AEC4D279A}"/>
              </a:ext>
            </a:extLst>
          </p:cNvPr>
          <p:cNvSpPr>
            <a:spLocks noGrp="1"/>
          </p:cNvSpPr>
          <p:nvPr>
            <p:ph type="body" idx="1"/>
          </p:nvPr>
        </p:nvSpPr>
        <p:spPr/>
        <p:txBody>
          <a:bodyPr/>
          <a:lstStyle/>
          <a:p>
            <a:r>
              <a:rPr lang="en-GB" dirty="0"/>
              <a:t>Women in the play</a:t>
            </a:r>
          </a:p>
        </p:txBody>
      </p:sp>
      <p:sp>
        <p:nvSpPr>
          <p:cNvPr id="6" name="Text Placeholder 5">
            <a:extLst>
              <a:ext uri="{FF2B5EF4-FFF2-40B4-BE49-F238E27FC236}">
                <a16:creationId xmlns:a16="http://schemas.microsoft.com/office/drawing/2014/main" id="{AA1DE609-BD06-43BF-8858-F32BFEC833E2}"/>
              </a:ext>
            </a:extLst>
          </p:cNvPr>
          <p:cNvSpPr>
            <a:spLocks noGrp="1"/>
          </p:cNvSpPr>
          <p:nvPr>
            <p:ph type="body" sz="half" idx="15"/>
          </p:nvPr>
        </p:nvSpPr>
        <p:spPr>
          <a:xfrm>
            <a:off x="685799" y="2904565"/>
            <a:ext cx="3456432" cy="3724336"/>
          </a:xfrm>
        </p:spPr>
        <p:txBody>
          <a:bodyPr/>
          <a:lstStyle/>
          <a:p>
            <a:pPr lvl="1"/>
            <a:r>
              <a:rPr lang="en-GB" dirty="0"/>
              <a:t>Phaedra: “How cruel a curse it is to be born a woman!” (669)</a:t>
            </a:r>
          </a:p>
          <a:p>
            <a:pPr lvl="1"/>
            <a:r>
              <a:rPr lang="en-GB" dirty="0"/>
              <a:t>‘Phaedra says that to be a woman is to be </a:t>
            </a:r>
            <a:r>
              <a:rPr lang="en-GB" dirty="0" err="1"/>
              <a:t>misēma</a:t>
            </a:r>
            <a:r>
              <a:rPr lang="en-GB" dirty="0"/>
              <a:t> </a:t>
            </a:r>
            <a:r>
              <a:rPr lang="en-GB" dirty="0" err="1"/>
              <a:t>pasin</a:t>
            </a:r>
            <a:r>
              <a:rPr lang="en-GB" dirty="0"/>
              <a:t>, an object of general hatred’</a:t>
            </a:r>
          </a:p>
          <a:p>
            <a:pPr lvl="1"/>
            <a:r>
              <a:rPr lang="en-GB" dirty="0"/>
              <a:t>‘The system of values for which Phaedra dies is one which involves the subservience of woman. Part of the function of the two goddesses in the dramatic design is that each in her own way denies that subservience.’</a:t>
            </a:r>
          </a:p>
          <a:p>
            <a:pPr lvl="1"/>
            <a:r>
              <a:rPr lang="en-GB" dirty="0"/>
              <a:t>‘the war of the two goddesses, the issue of indulgence or abstinence, becomes superficial.’</a:t>
            </a:r>
          </a:p>
        </p:txBody>
      </p:sp>
      <p:sp>
        <p:nvSpPr>
          <p:cNvPr id="4" name="Text Placeholder 3">
            <a:extLst>
              <a:ext uri="{FF2B5EF4-FFF2-40B4-BE49-F238E27FC236}">
                <a16:creationId xmlns:a16="http://schemas.microsoft.com/office/drawing/2014/main" id="{E6448C39-CB05-4A4E-B2F6-E9D04CE85549}"/>
              </a:ext>
            </a:extLst>
          </p:cNvPr>
          <p:cNvSpPr>
            <a:spLocks noGrp="1"/>
          </p:cNvSpPr>
          <p:nvPr>
            <p:ph type="body" sz="quarter" idx="3"/>
          </p:nvPr>
        </p:nvSpPr>
        <p:spPr/>
        <p:txBody>
          <a:bodyPr/>
          <a:lstStyle/>
          <a:p>
            <a:pPr algn="ctr"/>
            <a:r>
              <a:rPr lang="en-GB" dirty="0"/>
              <a:t>Aphrodite</a:t>
            </a:r>
          </a:p>
        </p:txBody>
      </p:sp>
      <p:sp>
        <p:nvSpPr>
          <p:cNvPr id="7" name="Text Placeholder 6">
            <a:extLst>
              <a:ext uri="{FF2B5EF4-FFF2-40B4-BE49-F238E27FC236}">
                <a16:creationId xmlns:a16="http://schemas.microsoft.com/office/drawing/2014/main" id="{DA5C66E2-37CE-4A19-AB71-BDDF6577860F}"/>
              </a:ext>
            </a:extLst>
          </p:cNvPr>
          <p:cNvSpPr>
            <a:spLocks noGrp="1"/>
          </p:cNvSpPr>
          <p:nvPr>
            <p:ph type="body" sz="half" idx="16"/>
          </p:nvPr>
        </p:nvSpPr>
        <p:spPr>
          <a:xfrm>
            <a:off x="4366858" y="2904066"/>
            <a:ext cx="3456432" cy="3724835"/>
          </a:xfrm>
        </p:spPr>
        <p:txBody>
          <a:bodyPr>
            <a:normAutofit/>
          </a:bodyPr>
          <a:lstStyle/>
          <a:p>
            <a:r>
              <a:rPr lang="en-GB" sz="1200" dirty="0"/>
              <a:t>“powerful among mortals, glorious among the gods” (1)</a:t>
            </a:r>
          </a:p>
          <a:p>
            <a:r>
              <a:rPr lang="en-GB" sz="1200" dirty="0"/>
              <a:t>“to those who reverence my power I show favour, and throw to the earth those I find arrogant and proud” (6)</a:t>
            </a:r>
          </a:p>
          <a:p>
            <a:pPr marL="171450" indent="-171450">
              <a:buFontTx/>
              <a:buChar char="-"/>
            </a:pPr>
            <a:r>
              <a:rPr lang="en-GB" sz="1200" dirty="0"/>
              <a:t>She </a:t>
            </a:r>
            <a:r>
              <a:rPr lang="en-GB" sz="1200" i="1" dirty="0"/>
              <a:t>does </a:t>
            </a:r>
            <a:r>
              <a:rPr lang="en-GB" sz="1200" dirty="0"/>
              <a:t>have strength. Perhaps it is not immediately associated with her but she eventually causes his death. See the </a:t>
            </a:r>
            <a:r>
              <a:rPr lang="en-GB" sz="1200" i="1" dirty="0"/>
              <a:t>Bacchae.</a:t>
            </a:r>
            <a:endParaRPr lang="en-GB" sz="1200" dirty="0"/>
          </a:p>
          <a:p>
            <a:r>
              <a:rPr lang="en-GB" sz="1200" dirty="0"/>
              <a:t>‘this young man, my enemy, His own father shall kill with curses’ (38-39)</a:t>
            </a:r>
          </a:p>
          <a:p>
            <a:pPr marL="171450" indent="-171450">
              <a:buFontTx/>
              <a:buChar char="-"/>
            </a:pPr>
            <a:r>
              <a:rPr lang="en-GB" sz="1200" dirty="0"/>
              <a:t>Immediately using her sexuality and sexual influence as a weapon against Hippolytus. </a:t>
            </a:r>
          </a:p>
        </p:txBody>
      </p:sp>
      <p:sp>
        <p:nvSpPr>
          <p:cNvPr id="5" name="Text Placeholder 4">
            <a:extLst>
              <a:ext uri="{FF2B5EF4-FFF2-40B4-BE49-F238E27FC236}">
                <a16:creationId xmlns:a16="http://schemas.microsoft.com/office/drawing/2014/main" id="{74385D08-368F-4D3F-B92E-E1941BEE0A4C}"/>
              </a:ext>
            </a:extLst>
          </p:cNvPr>
          <p:cNvSpPr>
            <a:spLocks noGrp="1"/>
          </p:cNvSpPr>
          <p:nvPr>
            <p:ph type="body" sz="quarter" idx="13"/>
          </p:nvPr>
        </p:nvSpPr>
        <p:spPr/>
        <p:txBody>
          <a:bodyPr/>
          <a:lstStyle/>
          <a:p>
            <a:pPr algn="r"/>
            <a:r>
              <a:rPr lang="en-GB" dirty="0"/>
              <a:t>Hippolytus</a:t>
            </a:r>
          </a:p>
        </p:txBody>
      </p:sp>
      <p:sp>
        <p:nvSpPr>
          <p:cNvPr id="8" name="Text Placeholder 7">
            <a:extLst>
              <a:ext uri="{FF2B5EF4-FFF2-40B4-BE49-F238E27FC236}">
                <a16:creationId xmlns:a16="http://schemas.microsoft.com/office/drawing/2014/main" id="{B3B76B37-F0C3-47A9-9D4C-2FEDB75F4FF3}"/>
              </a:ext>
            </a:extLst>
          </p:cNvPr>
          <p:cNvSpPr>
            <a:spLocks noGrp="1"/>
          </p:cNvSpPr>
          <p:nvPr>
            <p:ph type="body" sz="half" idx="17"/>
          </p:nvPr>
        </p:nvSpPr>
        <p:spPr>
          <a:xfrm>
            <a:off x="8051801" y="2904564"/>
            <a:ext cx="3456432" cy="3724835"/>
          </a:xfrm>
        </p:spPr>
        <p:txBody>
          <a:bodyPr>
            <a:normAutofit lnSpcReduction="10000"/>
          </a:bodyPr>
          <a:lstStyle/>
          <a:p>
            <a:r>
              <a:rPr lang="en-GB" sz="1200" dirty="0"/>
              <a:t>‘calls [Aphrodite] the most pernicious of the heavenly powers. He abhors the bed of love; marriage he renounces; honours instead [Artemis]’ (12-13)</a:t>
            </a:r>
          </a:p>
          <a:p>
            <a:pPr marL="171450" indent="-171450">
              <a:buFontTx/>
              <a:buChar char="-"/>
            </a:pPr>
            <a:r>
              <a:rPr lang="en-GB" sz="1200" dirty="0"/>
              <a:t>The idea here that sexuality, desire, femininity is weakness. He is above it.</a:t>
            </a:r>
          </a:p>
          <a:p>
            <a:pPr marL="171450" indent="-171450">
              <a:buFontTx/>
              <a:buChar char="-"/>
            </a:pPr>
            <a:r>
              <a:rPr lang="en-GB" sz="1200" dirty="0"/>
              <a:t>Throughout the play he is disgusted by ‘impurity’: ‘my body is pure’ ‘Your Aphrodite? No! To me she means nothing.’</a:t>
            </a:r>
          </a:p>
          <a:p>
            <a:r>
              <a:rPr lang="en-GB" sz="1200" dirty="0"/>
              <a:t>‘He accepts as a secondary cause of his death his father’s anger (1413), laying prime responsibility on Aphrodite (1401, 1415). It does not occur to him that either his intense hatred of women in general, or his cruelty to Phaedra in particular, might be partly to blame (nor does this occur to the chorus).’</a:t>
            </a:r>
          </a:p>
          <a:p>
            <a:endParaRPr lang="en-GB" sz="1200" dirty="0"/>
          </a:p>
          <a:p>
            <a:r>
              <a:rPr lang="en-GB" sz="1200" dirty="0"/>
              <a:t>		- Philip </a:t>
            </a:r>
            <a:r>
              <a:rPr lang="en-GB" sz="1200" dirty="0" err="1"/>
              <a:t>Vellacott</a:t>
            </a:r>
            <a:endParaRPr lang="en-GB" sz="1200" dirty="0"/>
          </a:p>
          <a:p>
            <a:endParaRPr lang="en-GB" sz="1200" dirty="0"/>
          </a:p>
        </p:txBody>
      </p:sp>
    </p:spTree>
    <p:extLst>
      <p:ext uri="{BB962C8B-B14F-4D97-AF65-F5344CB8AC3E}">
        <p14:creationId xmlns:p14="http://schemas.microsoft.com/office/powerpoint/2010/main" val="2299986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CDDE762E-86C0-4065-BBC5-22A77A5495BE}"/>
              </a:ext>
            </a:extLst>
          </p:cNvPr>
          <p:cNvSpPr>
            <a:spLocks noGrp="1"/>
          </p:cNvSpPr>
          <p:nvPr>
            <p:ph type="title"/>
          </p:nvPr>
        </p:nvSpPr>
        <p:spPr/>
        <p:txBody>
          <a:bodyPr/>
          <a:lstStyle/>
          <a:p>
            <a:r>
              <a:rPr lang="en-GB" dirty="0"/>
              <a:t>You must forgive young blood, the eager spirit that utters Folly against you. What you heard him say, forget!</a:t>
            </a:r>
            <a:br>
              <a:rPr lang="en-GB" dirty="0"/>
            </a:br>
            <a:r>
              <a:rPr lang="en-GB" b="1" dirty="0"/>
              <a:t>You are a god: gods must be wiser than men are.</a:t>
            </a:r>
          </a:p>
        </p:txBody>
      </p:sp>
      <p:sp>
        <p:nvSpPr>
          <p:cNvPr id="13" name="Text Placeholder 12">
            <a:extLst>
              <a:ext uri="{FF2B5EF4-FFF2-40B4-BE49-F238E27FC236}">
                <a16:creationId xmlns:a16="http://schemas.microsoft.com/office/drawing/2014/main" id="{6A5910D6-376D-4030-B307-95374C65A883}"/>
              </a:ext>
            </a:extLst>
          </p:cNvPr>
          <p:cNvSpPr>
            <a:spLocks noGrp="1"/>
          </p:cNvSpPr>
          <p:nvPr>
            <p:ph type="body" sz="half" idx="13"/>
          </p:nvPr>
        </p:nvSpPr>
        <p:spPr/>
        <p:txBody>
          <a:bodyPr/>
          <a:lstStyle/>
          <a:p>
            <a:r>
              <a:rPr lang="en-GB" i="1" dirty="0"/>
              <a:t>Hippolytus. </a:t>
            </a:r>
            <a:r>
              <a:rPr lang="en-GB" dirty="0"/>
              <a:t>Trans. Philip </a:t>
            </a:r>
            <a:r>
              <a:rPr lang="en-GB" dirty="0" err="1"/>
              <a:t>Vellacott</a:t>
            </a:r>
            <a:r>
              <a:rPr lang="en-GB" dirty="0"/>
              <a:t>.</a:t>
            </a:r>
            <a:endParaRPr lang="en-GB" i="1" dirty="0"/>
          </a:p>
        </p:txBody>
      </p:sp>
      <p:sp>
        <p:nvSpPr>
          <p:cNvPr id="12" name="Text Placeholder 11">
            <a:extLst>
              <a:ext uri="{FF2B5EF4-FFF2-40B4-BE49-F238E27FC236}">
                <a16:creationId xmlns:a16="http://schemas.microsoft.com/office/drawing/2014/main" id="{AC73E8FB-83CF-470F-BEBF-4C3C074BCD03}"/>
              </a:ext>
            </a:extLst>
          </p:cNvPr>
          <p:cNvSpPr>
            <a:spLocks noGrp="1"/>
          </p:cNvSpPr>
          <p:nvPr>
            <p:ph type="body" sz="half" idx="2"/>
          </p:nvPr>
        </p:nvSpPr>
        <p:spPr/>
        <p:txBody>
          <a:bodyPr>
            <a:normAutofit fontScale="92500" lnSpcReduction="10000"/>
          </a:bodyPr>
          <a:lstStyle/>
          <a:p>
            <a:r>
              <a:rPr lang="en-GB" dirty="0"/>
              <a:t>This play is similar to Euripides’ </a:t>
            </a:r>
            <a:r>
              <a:rPr lang="en-GB" i="1" dirty="0"/>
              <a:t>Bacchae </a:t>
            </a:r>
            <a:r>
              <a:rPr lang="en-GB" dirty="0"/>
              <a:t>in narrative, but where is the scene where the servant pleads with Dionysus and implores him to simply ignore the insult to him? This appeal to Aphrodite’s better nature feels like she is expected to be </a:t>
            </a:r>
            <a:r>
              <a:rPr lang="en-GB" b="1" dirty="0"/>
              <a:t>maternal</a:t>
            </a:r>
            <a:r>
              <a:rPr lang="en-GB" dirty="0"/>
              <a:t>, to forgive, to ignore. Femininity = perceived weakness.</a:t>
            </a:r>
          </a:p>
        </p:txBody>
      </p:sp>
    </p:spTree>
    <p:extLst>
      <p:ext uri="{BB962C8B-B14F-4D97-AF65-F5344CB8AC3E}">
        <p14:creationId xmlns:p14="http://schemas.microsoft.com/office/powerpoint/2010/main" val="2313098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40940-58D2-4B73-BD4E-A6D760BF97A9}"/>
              </a:ext>
            </a:extLst>
          </p:cNvPr>
          <p:cNvSpPr>
            <a:spLocks noGrp="1"/>
          </p:cNvSpPr>
          <p:nvPr>
            <p:ph type="title"/>
          </p:nvPr>
        </p:nvSpPr>
        <p:spPr/>
        <p:txBody>
          <a:bodyPr/>
          <a:lstStyle/>
          <a:p>
            <a:r>
              <a:rPr lang="en-GB" dirty="0"/>
              <a:t>What’s the relevance?</a:t>
            </a:r>
          </a:p>
        </p:txBody>
      </p:sp>
      <p:sp>
        <p:nvSpPr>
          <p:cNvPr id="3" name="Content Placeholder 2">
            <a:extLst>
              <a:ext uri="{FF2B5EF4-FFF2-40B4-BE49-F238E27FC236}">
                <a16:creationId xmlns:a16="http://schemas.microsoft.com/office/drawing/2014/main" id="{12D93196-49D6-490F-A323-2847F0882C2C}"/>
              </a:ext>
            </a:extLst>
          </p:cNvPr>
          <p:cNvSpPr>
            <a:spLocks noGrp="1"/>
          </p:cNvSpPr>
          <p:nvPr>
            <p:ph idx="1"/>
          </p:nvPr>
        </p:nvSpPr>
        <p:spPr/>
        <p:txBody>
          <a:bodyPr/>
          <a:lstStyle/>
          <a:p>
            <a:r>
              <a:rPr lang="en-GB" dirty="0"/>
              <a:t>This contributes to the overall argument by portraying Aphrodite as strong, vengeful, and instrumental in the chaos that ensues. </a:t>
            </a:r>
            <a:r>
              <a:rPr lang="en-GB" i="1" dirty="0"/>
              <a:t>Hippolytus </a:t>
            </a:r>
            <a:r>
              <a:rPr lang="en-GB" dirty="0"/>
              <a:t>proves without a doubt that Aphrodite is willing to enact revenge when she feels slighted, no matter the consequence. She sacrifices Phaedra (although she might not have meant to) in order to make Hippolytus – ‘woman’s enemy’ – pay for disrespecting her. It is also useful to be able to compare attitudes toward Aphrodite and Artemis, and this play offers valuable insight when considering ‘purity’ vs ‘impurity’, ‘virgin’ goddesses vs ‘non-virgin’ goddesses.</a:t>
            </a:r>
          </a:p>
          <a:p>
            <a:r>
              <a:rPr lang="en-GB" dirty="0"/>
              <a:t>I am also going to use the same methods of research to shape the other sections, and will have a better framework to structure those sections around.</a:t>
            </a:r>
          </a:p>
        </p:txBody>
      </p:sp>
    </p:spTree>
    <p:extLst>
      <p:ext uri="{BB962C8B-B14F-4D97-AF65-F5344CB8AC3E}">
        <p14:creationId xmlns:p14="http://schemas.microsoft.com/office/powerpoint/2010/main" val="986591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CB32B-94C6-47FE-A40F-3DF6ACC9FA0D}"/>
              </a:ext>
            </a:extLst>
          </p:cNvPr>
          <p:cNvSpPr>
            <a:spLocks noGrp="1"/>
          </p:cNvSpPr>
          <p:nvPr>
            <p:ph type="title"/>
          </p:nvPr>
        </p:nvSpPr>
        <p:spPr/>
        <p:txBody>
          <a:bodyPr/>
          <a:lstStyle/>
          <a:p>
            <a:r>
              <a:rPr lang="en-GB" dirty="0"/>
              <a:t>Bibliography</a:t>
            </a:r>
          </a:p>
        </p:txBody>
      </p:sp>
      <p:sp>
        <p:nvSpPr>
          <p:cNvPr id="4" name="Content Placeholder 3">
            <a:extLst>
              <a:ext uri="{FF2B5EF4-FFF2-40B4-BE49-F238E27FC236}">
                <a16:creationId xmlns:a16="http://schemas.microsoft.com/office/drawing/2014/main" id="{16470126-011E-4BDF-942E-70B4382759A3}"/>
              </a:ext>
            </a:extLst>
          </p:cNvPr>
          <p:cNvSpPr>
            <a:spLocks noGrp="1"/>
          </p:cNvSpPr>
          <p:nvPr>
            <p:ph sz="half" idx="1"/>
          </p:nvPr>
        </p:nvSpPr>
        <p:spPr/>
        <p:txBody>
          <a:bodyPr/>
          <a:lstStyle/>
          <a:p>
            <a:r>
              <a:rPr lang="en-GB" dirty="0"/>
              <a:t>Euripides, </a:t>
            </a:r>
            <a:r>
              <a:rPr lang="en-GB" i="1" dirty="0"/>
              <a:t>Alcestis and Other Plays. </a:t>
            </a:r>
            <a:r>
              <a:rPr lang="en-GB" dirty="0"/>
              <a:t>P. </a:t>
            </a:r>
            <a:r>
              <a:rPr lang="en-GB" dirty="0" err="1"/>
              <a:t>Vellacott</a:t>
            </a:r>
            <a:r>
              <a:rPr lang="en-GB" dirty="0"/>
              <a:t> (trans.). 2005. Penguin; New Impression edition</a:t>
            </a:r>
          </a:p>
        </p:txBody>
      </p:sp>
      <p:sp>
        <p:nvSpPr>
          <p:cNvPr id="5" name="Content Placeholder 4">
            <a:extLst>
              <a:ext uri="{FF2B5EF4-FFF2-40B4-BE49-F238E27FC236}">
                <a16:creationId xmlns:a16="http://schemas.microsoft.com/office/drawing/2014/main" id="{1A67E6C2-7452-4B55-BE12-5FF2093067AF}"/>
              </a:ext>
            </a:extLst>
          </p:cNvPr>
          <p:cNvSpPr>
            <a:spLocks noGrp="1"/>
          </p:cNvSpPr>
          <p:nvPr>
            <p:ph sz="half" idx="2"/>
          </p:nvPr>
        </p:nvSpPr>
        <p:spPr/>
        <p:txBody>
          <a:bodyPr/>
          <a:lstStyle/>
          <a:p>
            <a:r>
              <a:rPr lang="en-GB" dirty="0"/>
              <a:t>Dowden, K. (1992). The Uses of Greek Mythology. London: Routledge</a:t>
            </a:r>
          </a:p>
          <a:p>
            <a:r>
              <a:rPr lang="en-GB" dirty="0"/>
              <a:t>de Forest Lord, G. (1979). Heroic Mockery: Variations on Epic Themes from Homer to Joyce. University of Delaware Press</a:t>
            </a:r>
          </a:p>
          <a:p>
            <a:endParaRPr lang="en-GB" dirty="0"/>
          </a:p>
        </p:txBody>
      </p:sp>
    </p:spTree>
    <p:extLst>
      <p:ext uri="{BB962C8B-B14F-4D97-AF65-F5344CB8AC3E}">
        <p14:creationId xmlns:p14="http://schemas.microsoft.com/office/powerpoint/2010/main" val="202300621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01D17D"/>
      </a:accent1>
      <a:accent2>
        <a:srgbClr val="84C72A"/>
      </a:accent2>
      <a:accent3>
        <a:srgbClr val="E1D126"/>
      </a:accent3>
      <a:accent4>
        <a:srgbClr val="E29932"/>
      </a:accent4>
      <a:accent5>
        <a:srgbClr val="E56526"/>
      </a:accent5>
      <a:accent6>
        <a:srgbClr val="D63731"/>
      </a:accent6>
      <a:hlink>
        <a:srgbClr val="35FA7F"/>
      </a:hlink>
      <a:folHlink>
        <a:srgbClr val="BAFC85"/>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2B2A868B-6BC2-4B3E-98B9-1258F41035DE}"/>
    </a:ext>
  </a:extLst>
</a:theme>
</file>

<file path=docProps/app.xml><?xml version="1.0" encoding="utf-8"?>
<Properties xmlns="http://schemas.openxmlformats.org/officeDocument/2006/extended-properties" xmlns:vt="http://schemas.openxmlformats.org/officeDocument/2006/docPropsVTypes">
  <Template>TM04033937[[fn=Vapor Trail]]</Template>
  <TotalTime>125</TotalTime>
  <Words>1270</Words>
  <Application>Microsoft Office PowerPoint</Application>
  <PresentationFormat>Widescreen</PresentationFormat>
  <Paragraphs>54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Century Gothic</vt:lpstr>
      <vt:lpstr>Vapor Trail</vt:lpstr>
      <vt:lpstr>representation of Aphrodite’s sexuality and femininity in Homer’s Iliad, Hesiod’s Theogony, the Homeric Hymns, and Euripides’ Hippolytus.</vt:lpstr>
      <vt:lpstr>What’s the point?</vt:lpstr>
      <vt:lpstr>A brief history of time summary of the argument</vt:lpstr>
      <vt:lpstr>warfare is not for you, child. Lend yourself to the sighs of longing and the marriage bed. Let Ares and Athena deal with war</vt:lpstr>
      <vt:lpstr>The content</vt:lpstr>
      <vt:lpstr>Nobody said it was easy (but no one ever said it’d be this hard)</vt:lpstr>
      <vt:lpstr>So what’s this all about?</vt:lpstr>
      <vt:lpstr>Euripides’ Hippolytus</vt:lpstr>
      <vt:lpstr>You must forgive young blood, the eager spirit that utters Folly against you. What you heard him say, forget! You are a god: gods must be wiser than men are.</vt:lpstr>
      <vt:lpstr>What’s the relevance?</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representation of Aphrodite’s sexuality and femininity in Homer’s Iliad, Hesiod’s Theogony, the Homeric Hymns, and Euripides’ Hippolytus.</dc:title>
  <dc:creator>Betsy Woodhouse</dc:creator>
  <cp:lastModifiedBy>Betsy Woodhouse</cp:lastModifiedBy>
  <cp:revision>15</cp:revision>
  <dcterms:created xsi:type="dcterms:W3CDTF">2018-01-22T17:39:01Z</dcterms:created>
  <dcterms:modified xsi:type="dcterms:W3CDTF">2018-01-22T19:44:19Z</dcterms:modified>
</cp:coreProperties>
</file>