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sldIdLst>
    <p:sldId id="256" r:id="rId2"/>
    <p:sldId id="258" r:id="rId3"/>
    <p:sldId id="259" r:id="rId4"/>
    <p:sldId id="278" r:id="rId5"/>
    <p:sldId id="260" r:id="rId6"/>
    <p:sldId id="261" r:id="rId7"/>
    <p:sldId id="276" r:id="rId8"/>
    <p:sldId id="275" r:id="rId9"/>
    <p:sldId id="262" r:id="rId10"/>
    <p:sldId id="277" r:id="rId11"/>
    <p:sldId id="281"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C7B7B0-1011-4498-892F-F3687D5E205E}" type="doc">
      <dgm:prSet loTypeId="urn:microsoft.com/office/officeart/2005/8/layout/chevron2" loCatId="list" qsTypeId="urn:microsoft.com/office/officeart/2005/8/quickstyle/simple1" qsCatId="simple" csTypeId="urn:microsoft.com/office/officeart/2005/8/colors/accent1_1" csCatId="accent1" phldr="1"/>
      <dgm:spPr/>
      <dgm:t>
        <a:bodyPr/>
        <a:lstStyle/>
        <a:p>
          <a:endParaRPr lang="en-IN"/>
        </a:p>
      </dgm:t>
    </dgm:pt>
    <dgm:pt modelId="{2150BA84-3440-425F-B06E-9774DAE41EED}">
      <dgm:prSet/>
      <dgm:spPr/>
      <dgm:t>
        <a:bodyPr/>
        <a:lstStyle/>
        <a:p>
          <a:r>
            <a:rPr lang="en-US" b="1"/>
            <a:t>Primary Data Collection: </a:t>
          </a:r>
          <a:endParaRPr lang="en-IN"/>
        </a:p>
      </dgm:t>
    </dgm:pt>
    <dgm:pt modelId="{A7782A3B-DFA7-4D70-8EEA-4C72381AF641}" type="parTrans" cxnId="{7CC5D596-7CB9-4F33-A39E-5B108D1C5181}">
      <dgm:prSet/>
      <dgm:spPr/>
      <dgm:t>
        <a:bodyPr/>
        <a:lstStyle/>
        <a:p>
          <a:endParaRPr lang="en-IN"/>
        </a:p>
      </dgm:t>
    </dgm:pt>
    <dgm:pt modelId="{587E3592-9615-4C0F-B353-7CC5B25267F1}" type="sibTrans" cxnId="{7CC5D596-7CB9-4F33-A39E-5B108D1C5181}">
      <dgm:prSet/>
      <dgm:spPr/>
      <dgm:t>
        <a:bodyPr/>
        <a:lstStyle/>
        <a:p>
          <a:endParaRPr lang="en-IN"/>
        </a:p>
      </dgm:t>
    </dgm:pt>
    <dgm:pt modelId="{ED112E59-B629-4A97-9C57-D9CE885AC2DB}">
      <dgm:prSet>
        <dgm:style>
          <a:lnRef idx="1">
            <a:schemeClr val="accent1"/>
          </a:lnRef>
          <a:fillRef idx="2">
            <a:schemeClr val="accent1"/>
          </a:fillRef>
          <a:effectRef idx="1">
            <a:schemeClr val="accent1"/>
          </a:effectRef>
          <a:fontRef idx="minor">
            <a:schemeClr val="dk1"/>
          </a:fontRef>
        </dgm:style>
      </dgm:prSet>
      <dgm:spPr/>
      <dgm:t>
        <a:bodyPr/>
        <a:lstStyle/>
        <a:p>
          <a:r>
            <a:rPr lang="en-US" dirty="0"/>
            <a:t>For this research, a questionnaire survey is used because it can collect data in a format suited to statistical analysis, and it will give us a deep dive into the topic of students' levels of physical activity at public universities (Merlo, 2020).</a:t>
          </a:r>
          <a:endParaRPr lang="en-IN" dirty="0"/>
        </a:p>
      </dgm:t>
    </dgm:pt>
    <dgm:pt modelId="{152D2C06-8301-4F59-949B-9C7263088D74}" type="parTrans" cxnId="{2E35BA34-2C96-4F27-8061-D101DB43A296}">
      <dgm:prSet/>
      <dgm:spPr/>
      <dgm:t>
        <a:bodyPr/>
        <a:lstStyle/>
        <a:p>
          <a:endParaRPr lang="en-IN"/>
        </a:p>
      </dgm:t>
    </dgm:pt>
    <dgm:pt modelId="{DD300A3D-ADA2-4676-8C47-B5AD7DA5FEAF}" type="sibTrans" cxnId="{2E35BA34-2C96-4F27-8061-D101DB43A296}">
      <dgm:prSet/>
      <dgm:spPr/>
      <dgm:t>
        <a:bodyPr/>
        <a:lstStyle/>
        <a:p>
          <a:endParaRPr lang="en-IN"/>
        </a:p>
      </dgm:t>
    </dgm:pt>
    <dgm:pt modelId="{36CDE693-AA8D-481C-AF05-61A94DBE650B}">
      <dgm:prSet>
        <dgm:style>
          <a:lnRef idx="1">
            <a:schemeClr val="accent1"/>
          </a:lnRef>
          <a:fillRef idx="2">
            <a:schemeClr val="accent1"/>
          </a:fillRef>
          <a:effectRef idx="1">
            <a:schemeClr val="accent1"/>
          </a:effectRef>
          <a:fontRef idx="minor">
            <a:schemeClr val="dk1"/>
          </a:fontRef>
        </dgm:style>
      </dgm:prSet>
      <dgm:spPr/>
      <dgm:t>
        <a:bodyPr/>
        <a:lstStyle/>
        <a:p>
          <a:r>
            <a:rPr lang="en-US" dirty="0"/>
            <a:t>Questionnaires make it possible to implement standardized testing; this improves the reliability of numerical data and allows for more widespread application of test results. </a:t>
          </a:r>
          <a:endParaRPr lang="en-IN" dirty="0"/>
        </a:p>
      </dgm:t>
    </dgm:pt>
    <dgm:pt modelId="{32BDA23B-4AD0-4A97-859E-14365B173965}" type="parTrans" cxnId="{79AF87E5-594F-4241-BF5A-816C4A5D914D}">
      <dgm:prSet/>
      <dgm:spPr/>
      <dgm:t>
        <a:bodyPr/>
        <a:lstStyle/>
        <a:p>
          <a:endParaRPr lang="en-IN"/>
        </a:p>
      </dgm:t>
    </dgm:pt>
    <dgm:pt modelId="{C498C010-6B53-4EC5-BF97-1B2C009741A6}" type="sibTrans" cxnId="{79AF87E5-594F-4241-BF5A-816C4A5D914D}">
      <dgm:prSet/>
      <dgm:spPr/>
      <dgm:t>
        <a:bodyPr/>
        <a:lstStyle/>
        <a:p>
          <a:endParaRPr lang="en-IN"/>
        </a:p>
      </dgm:t>
    </dgm:pt>
    <dgm:pt modelId="{9B6CC502-8FD1-4B6A-80E7-49C647AF3793}">
      <dgm:prSet>
        <dgm:style>
          <a:lnRef idx="1">
            <a:schemeClr val="accent1"/>
          </a:lnRef>
          <a:fillRef idx="2">
            <a:schemeClr val="accent1"/>
          </a:fillRef>
          <a:effectRef idx="1">
            <a:schemeClr val="accent1"/>
          </a:effectRef>
          <a:fontRef idx="minor">
            <a:schemeClr val="dk1"/>
          </a:fontRef>
        </dgm:style>
      </dgm:prSet>
      <dgm:spPr/>
      <dgm:t>
        <a:bodyPr/>
        <a:lstStyle/>
        <a:p>
          <a:r>
            <a:rPr lang="en-US"/>
            <a:t>This approach relies on pre-planned questions, which may simplify complex events or prevent the investigation of unanticipated factors.</a:t>
          </a:r>
          <a:endParaRPr lang="en-IN"/>
        </a:p>
      </dgm:t>
    </dgm:pt>
    <dgm:pt modelId="{84E8CFEA-BBE2-40B0-8010-A2FC93C7924C}" type="parTrans" cxnId="{129B6E1E-F56D-4B08-8944-069B971D88E7}">
      <dgm:prSet/>
      <dgm:spPr/>
      <dgm:t>
        <a:bodyPr/>
        <a:lstStyle/>
        <a:p>
          <a:endParaRPr lang="en-IN"/>
        </a:p>
      </dgm:t>
    </dgm:pt>
    <dgm:pt modelId="{A9D662F8-DF72-4EEE-8631-6AE03CC51455}" type="sibTrans" cxnId="{129B6E1E-F56D-4B08-8944-069B971D88E7}">
      <dgm:prSet/>
      <dgm:spPr/>
      <dgm:t>
        <a:bodyPr/>
        <a:lstStyle/>
        <a:p>
          <a:endParaRPr lang="en-IN"/>
        </a:p>
      </dgm:t>
    </dgm:pt>
    <dgm:pt modelId="{49CEDE4E-BF0A-4314-B8EA-52754B0AB563}">
      <dgm:prSet/>
      <dgm:spPr/>
      <dgm:t>
        <a:bodyPr/>
        <a:lstStyle/>
        <a:p>
          <a:r>
            <a:rPr lang="en-US" b="1"/>
            <a:t>Questionnaries – Justification: </a:t>
          </a:r>
          <a:endParaRPr lang="en-IN"/>
        </a:p>
      </dgm:t>
    </dgm:pt>
    <dgm:pt modelId="{B3F45AC4-CCC9-48B6-A59B-E0C35486FFEC}" type="parTrans" cxnId="{A59DDEC1-A2DC-4862-83D2-FF3949A5ECBF}">
      <dgm:prSet/>
      <dgm:spPr/>
      <dgm:t>
        <a:bodyPr/>
        <a:lstStyle/>
        <a:p>
          <a:endParaRPr lang="en-IN"/>
        </a:p>
      </dgm:t>
    </dgm:pt>
    <dgm:pt modelId="{02E5F033-4FF3-4F15-A882-6570634725F7}" type="sibTrans" cxnId="{A59DDEC1-A2DC-4862-83D2-FF3949A5ECBF}">
      <dgm:prSet/>
      <dgm:spPr/>
      <dgm:t>
        <a:bodyPr/>
        <a:lstStyle/>
        <a:p>
          <a:endParaRPr lang="en-IN"/>
        </a:p>
      </dgm:t>
    </dgm:pt>
    <dgm:pt modelId="{0E0CD9A5-94FD-4CE4-8584-85DB47429645}">
      <dgm:prSet>
        <dgm:style>
          <a:lnRef idx="1">
            <a:schemeClr val="accent1"/>
          </a:lnRef>
          <a:fillRef idx="2">
            <a:schemeClr val="accent1"/>
          </a:fillRef>
          <a:effectRef idx="1">
            <a:schemeClr val="accent1"/>
          </a:effectRef>
          <a:fontRef idx="minor">
            <a:schemeClr val="dk1"/>
          </a:fontRef>
        </dgm:style>
      </dgm:prSet>
      <dgm:spPr/>
      <dgm:t>
        <a:bodyPr/>
        <a:lstStyle/>
        <a:p>
          <a:r>
            <a:rPr lang="en-US" dirty="0"/>
            <a:t>Questionnaires are crucial when gathering quantitative data from a large group of students through surveys, allowing for thorough student assessment. </a:t>
          </a:r>
          <a:endParaRPr lang="en-IN" dirty="0"/>
        </a:p>
      </dgm:t>
    </dgm:pt>
    <dgm:pt modelId="{E4B82FA7-464F-4F9F-9B92-F0BC5D92A74F}" type="parTrans" cxnId="{DC19ED5F-9EB7-4E52-8F0D-997852B460CF}">
      <dgm:prSet/>
      <dgm:spPr/>
      <dgm:t>
        <a:bodyPr/>
        <a:lstStyle/>
        <a:p>
          <a:endParaRPr lang="en-IN"/>
        </a:p>
      </dgm:t>
    </dgm:pt>
    <dgm:pt modelId="{FF250BF1-450A-4548-A1D5-8144E11818D4}" type="sibTrans" cxnId="{DC19ED5F-9EB7-4E52-8F0D-997852B460CF}">
      <dgm:prSet/>
      <dgm:spPr/>
      <dgm:t>
        <a:bodyPr/>
        <a:lstStyle/>
        <a:p>
          <a:endParaRPr lang="en-IN"/>
        </a:p>
      </dgm:t>
    </dgm:pt>
    <dgm:pt modelId="{C341187E-337E-4AE5-8002-830C70588003}">
      <dgm:prSet>
        <dgm:style>
          <a:lnRef idx="1">
            <a:schemeClr val="accent1"/>
          </a:lnRef>
          <a:fillRef idx="2">
            <a:schemeClr val="accent1"/>
          </a:fillRef>
          <a:effectRef idx="1">
            <a:schemeClr val="accent1"/>
          </a:effectRef>
          <a:fontRef idx="minor">
            <a:schemeClr val="dk1"/>
          </a:fontRef>
        </dgm:style>
      </dgm:prSet>
      <dgm:spPr/>
      <dgm:t>
        <a:bodyPr/>
        <a:lstStyle/>
        <a:p>
          <a:r>
            <a:rPr lang="en-US"/>
            <a:t>Students will be questioned on exercise duration, frequency, forms, demographics, and interactions, obtaining structured data using mostly closed-ended and Likert-scale questions.</a:t>
          </a:r>
          <a:endParaRPr lang="en-IN"/>
        </a:p>
      </dgm:t>
    </dgm:pt>
    <dgm:pt modelId="{6FFB5B51-63AC-4CCC-B6D5-743C5620D7C4}" type="parTrans" cxnId="{BF44628C-4D10-41EA-ACF6-414B8E77D58C}">
      <dgm:prSet/>
      <dgm:spPr/>
      <dgm:t>
        <a:bodyPr/>
        <a:lstStyle/>
        <a:p>
          <a:endParaRPr lang="en-IN"/>
        </a:p>
      </dgm:t>
    </dgm:pt>
    <dgm:pt modelId="{B16BAC8E-FF37-4BB0-B326-EE42F20F4110}" type="sibTrans" cxnId="{BF44628C-4D10-41EA-ACF6-414B8E77D58C}">
      <dgm:prSet/>
      <dgm:spPr/>
      <dgm:t>
        <a:bodyPr/>
        <a:lstStyle/>
        <a:p>
          <a:endParaRPr lang="en-IN"/>
        </a:p>
      </dgm:t>
    </dgm:pt>
    <dgm:pt modelId="{311A0726-0362-491F-8CE8-C2B9102FBAC8}">
      <dgm:prSet>
        <dgm:style>
          <a:lnRef idx="1">
            <a:schemeClr val="accent1"/>
          </a:lnRef>
          <a:fillRef idx="2">
            <a:schemeClr val="accent1"/>
          </a:fillRef>
          <a:effectRef idx="1">
            <a:schemeClr val="accent1"/>
          </a:effectRef>
          <a:fontRef idx="minor">
            <a:schemeClr val="dk1"/>
          </a:fontRef>
        </dgm:style>
      </dgm:prSet>
      <dgm:spPr/>
      <dgm:t>
        <a:bodyPr/>
        <a:lstStyle/>
        <a:p>
          <a:r>
            <a:rPr lang="en-US"/>
            <a:t>The obtained data will help statistical computations to calculate prevalence rates and examine correlations between factors efficiently..</a:t>
          </a:r>
          <a:endParaRPr lang="en-IN"/>
        </a:p>
      </dgm:t>
    </dgm:pt>
    <dgm:pt modelId="{E2136949-4DEE-4E91-BEB7-771B0B8895C8}" type="parTrans" cxnId="{CD1E01AE-49FF-4AA5-A3DD-7CB653C9BE2F}">
      <dgm:prSet/>
      <dgm:spPr/>
      <dgm:t>
        <a:bodyPr/>
        <a:lstStyle/>
        <a:p>
          <a:endParaRPr lang="en-IN"/>
        </a:p>
      </dgm:t>
    </dgm:pt>
    <dgm:pt modelId="{93A12D8C-9707-4F5E-930D-6D440B788513}" type="sibTrans" cxnId="{CD1E01AE-49FF-4AA5-A3DD-7CB653C9BE2F}">
      <dgm:prSet/>
      <dgm:spPr/>
      <dgm:t>
        <a:bodyPr/>
        <a:lstStyle/>
        <a:p>
          <a:endParaRPr lang="en-IN"/>
        </a:p>
      </dgm:t>
    </dgm:pt>
    <dgm:pt modelId="{98C806EB-E5FA-42C6-8864-B72D155CCC89}" type="pres">
      <dgm:prSet presAssocID="{2BC7B7B0-1011-4498-892F-F3687D5E205E}" presName="linearFlow" presStyleCnt="0">
        <dgm:presLayoutVars>
          <dgm:dir/>
          <dgm:animLvl val="lvl"/>
          <dgm:resizeHandles val="exact"/>
        </dgm:presLayoutVars>
      </dgm:prSet>
      <dgm:spPr/>
    </dgm:pt>
    <dgm:pt modelId="{E1268B61-79BF-43FB-9669-F34C67B2C9E3}" type="pres">
      <dgm:prSet presAssocID="{2150BA84-3440-425F-B06E-9774DAE41EED}" presName="composite" presStyleCnt="0"/>
      <dgm:spPr/>
    </dgm:pt>
    <dgm:pt modelId="{24FF4660-6DF7-4E32-BB8E-88BBC98BB339}" type="pres">
      <dgm:prSet presAssocID="{2150BA84-3440-425F-B06E-9774DAE41EED}" presName="parentText" presStyleLbl="alignNode1" presStyleIdx="0" presStyleCnt="2">
        <dgm:presLayoutVars>
          <dgm:chMax val="1"/>
          <dgm:bulletEnabled val="1"/>
        </dgm:presLayoutVars>
      </dgm:prSet>
      <dgm:spPr/>
    </dgm:pt>
    <dgm:pt modelId="{EAE9AFB7-AB41-4DED-BA9F-2761C256DFA3}" type="pres">
      <dgm:prSet presAssocID="{2150BA84-3440-425F-B06E-9774DAE41EED}" presName="descendantText" presStyleLbl="alignAcc1" presStyleIdx="0" presStyleCnt="2">
        <dgm:presLayoutVars>
          <dgm:bulletEnabled val="1"/>
        </dgm:presLayoutVars>
      </dgm:prSet>
      <dgm:spPr/>
    </dgm:pt>
    <dgm:pt modelId="{E01BF6D1-A3EF-4ED5-9A45-B56B9D7C38BB}" type="pres">
      <dgm:prSet presAssocID="{587E3592-9615-4C0F-B353-7CC5B25267F1}" presName="sp" presStyleCnt="0"/>
      <dgm:spPr/>
    </dgm:pt>
    <dgm:pt modelId="{3A046D55-C614-4E11-B7B9-EF7A88D891D2}" type="pres">
      <dgm:prSet presAssocID="{49CEDE4E-BF0A-4314-B8EA-52754B0AB563}" presName="composite" presStyleCnt="0"/>
      <dgm:spPr/>
    </dgm:pt>
    <dgm:pt modelId="{447F70A9-93A0-47FE-B5A8-E04D5690C880}" type="pres">
      <dgm:prSet presAssocID="{49CEDE4E-BF0A-4314-B8EA-52754B0AB563}" presName="parentText" presStyleLbl="alignNode1" presStyleIdx="1" presStyleCnt="2">
        <dgm:presLayoutVars>
          <dgm:chMax val="1"/>
          <dgm:bulletEnabled val="1"/>
        </dgm:presLayoutVars>
      </dgm:prSet>
      <dgm:spPr/>
    </dgm:pt>
    <dgm:pt modelId="{DDABC04A-E853-4313-AFCF-4C752CBBAAE3}" type="pres">
      <dgm:prSet presAssocID="{49CEDE4E-BF0A-4314-B8EA-52754B0AB563}" presName="descendantText" presStyleLbl="alignAcc1" presStyleIdx="1" presStyleCnt="2">
        <dgm:presLayoutVars>
          <dgm:bulletEnabled val="1"/>
        </dgm:presLayoutVars>
      </dgm:prSet>
      <dgm:spPr/>
    </dgm:pt>
  </dgm:ptLst>
  <dgm:cxnLst>
    <dgm:cxn modelId="{1EA4CC0D-AEF4-41D7-B1A6-35CD1D0EEA68}" type="presOf" srcId="{0E0CD9A5-94FD-4CE4-8584-85DB47429645}" destId="{DDABC04A-E853-4313-AFCF-4C752CBBAAE3}" srcOrd="0" destOrd="0" presId="urn:microsoft.com/office/officeart/2005/8/layout/chevron2"/>
    <dgm:cxn modelId="{129B6E1E-F56D-4B08-8944-069B971D88E7}" srcId="{2150BA84-3440-425F-B06E-9774DAE41EED}" destId="{9B6CC502-8FD1-4B6A-80E7-49C647AF3793}" srcOrd="2" destOrd="0" parTransId="{84E8CFEA-BBE2-40B0-8010-A2FC93C7924C}" sibTransId="{A9D662F8-DF72-4EEE-8631-6AE03CC51455}"/>
    <dgm:cxn modelId="{46CCA122-96AC-4CA8-B8CD-33B56F542CB9}" type="presOf" srcId="{ED112E59-B629-4A97-9C57-D9CE885AC2DB}" destId="{EAE9AFB7-AB41-4DED-BA9F-2761C256DFA3}" srcOrd="0" destOrd="0" presId="urn:microsoft.com/office/officeart/2005/8/layout/chevron2"/>
    <dgm:cxn modelId="{24F58828-72EB-4EDD-BBF2-2CF18F21B222}" type="presOf" srcId="{C341187E-337E-4AE5-8002-830C70588003}" destId="{DDABC04A-E853-4313-AFCF-4C752CBBAAE3}" srcOrd="0" destOrd="1" presId="urn:microsoft.com/office/officeart/2005/8/layout/chevron2"/>
    <dgm:cxn modelId="{7BFEE82D-F2A6-4567-8349-657AD3A1BA92}" type="presOf" srcId="{9B6CC502-8FD1-4B6A-80E7-49C647AF3793}" destId="{EAE9AFB7-AB41-4DED-BA9F-2761C256DFA3}" srcOrd="0" destOrd="2" presId="urn:microsoft.com/office/officeart/2005/8/layout/chevron2"/>
    <dgm:cxn modelId="{2E35BA34-2C96-4F27-8061-D101DB43A296}" srcId="{2150BA84-3440-425F-B06E-9774DAE41EED}" destId="{ED112E59-B629-4A97-9C57-D9CE885AC2DB}" srcOrd="0" destOrd="0" parTransId="{152D2C06-8301-4F59-949B-9C7263088D74}" sibTransId="{DD300A3D-ADA2-4676-8C47-B5AD7DA5FEAF}"/>
    <dgm:cxn modelId="{79DADF37-D4FE-43DC-910F-5678D7FDCB06}" type="presOf" srcId="{2150BA84-3440-425F-B06E-9774DAE41EED}" destId="{24FF4660-6DF7-4E32-BB8E-88BBC98BB339}" srcOrd="0" destOrd="0" presId="urn:microsoft.com/office/officeart/2005/8/layout/chevron2"/>
    <dgm:cxn modelId="{DC19ED5F-9EB7-4E52-8F0D-997852B460CF}" srcId="{49CEDE4E-BF0A-4314-B8EA-52754B0AB563}" destId="{0E0CD9A5-94FD-4CE4-8584-85DB47429645}" srcOrd="0" destOrd="0" parTransId="{E4B82FA7-464F-4F9F-9B92-F0BC5D92A74F}" sibTransId="{FF250BF1-450A-4548-A1D5-8144E11818D4}"/>
    <dgm:cxn modelId="{A021B456-62BD-4AC2-A899-319C0EFDC2EB}" type="presOf" srcId="{311A0726-0362-491F-8CE8-C2B9102FBAC8}" destId="{DDABC04A-E853-4313-AFCF-4C752CBBAAE3}" srcOrd="0" destOrd="2" presId="urn:microsoft.com/office/officeart/2005/8/layout/chevron2"/>
    <dgm:cxn modelId="{38AB817C-7BF1-4DFA-BA7C-2BF614E83FEF}" type="presOf" srcId="{36CDE693-AA8D-481C-AF05-61A94DBE650B}" destId="{EAE9AFB7-AB41-4DED-BA9F-2761C256DFA3}" srcOrd="0" destOrd="1" presId="urn:microsoft.com/office/officeart/2005/8/layout/chevron2"/>
    <dgm:cxn modelId="{BF44628C-4D10-41EA-ACF6-414B8E77D58C}" srcId="{49CEDE4E-BF0A-4314-B8EA-52754B0AB563}" destId="{C341187E-337E-4AE5-8002-830C70588003}" srcOrd="1" destOrd="0" parTransId="{6FFB5B51-63AC-4CCC-B6D5-743C5620D7C4}" sibTransId="{B16BAC8E-FF37-4BB0-B326-EE42F20F4110}"/>
    <dgm:cxn modelId="{57BB818F-9013-48CD-950A-726026FD15DE}" type="presOf" srcId="{2BC7B7B0-1011-4498-892F-F3687D5E205E}" destId="{98C806EB-E5FA-42C6-8864-B72D155CCC89}" srcOrd="0" destOrd="0" presId="urn:microsoft.com/office/officeart/2005/8/layout/chevron2"/>
    <dgm:cxn modelId="{7CC5D596-7CB9-4F33-A39E-5B108D1C5181}" srcId="{2BC7B7B0-1011-4498-892F-F3687D5E205E}" destId="{2150BA84-3440-425F-B06E-9774DAE41EED}" srcOrd="0" destOrd="0" parTransId="{A7782A3B-DFA7-4D70-8EEA-4C72381AF641}" sibTransId="{587E3592-9615-4C0F-B353-7CC5B25267F1}"/>
    <dgm:cxn modelId="{CD1E01AE-49FF-4AA5-A3DD-7CB653C9BE2F}" srcId="{49CEDE4E-BF0A-4314-B8EA-52754B0AB563}" destId="{311A0726-0362-491F-8CE8-C2B9102FBAC8}" srcOrd="2" destOrd="0" parTransId="{E2136949-4DEE-4E91-BEB7-771B0B8895C8}" sibTransId="{93A12D8C-9707-4F5E-930D-6D440B788513}"/>
    <dgm:cxn modelId="{A59DDEC1-A2DC-4862-83D2-FF3949A5ECBF}" srcId="{2BC7B7B0-1011-4498-892F-F3687D5E205E}" destId="{49CEDE4E-BF0A-4314-B8EA-52754B0AB563}" srcOrd="1" destOrd="0" parTransId="{B3F45AC4-CCC9-48B6-A59B-E0C35486FFEC}" sibTransId="{02E5F033-4FF3-4F15-A882-6570634725F7}"/>
    <dgm:cxn modelId="{79AF87E5-594F-4241-BF5A-816C4A5D914D}" srcId="{2150BA84-3440-425F-B06E-9774DAE41EED}" destId="{36CDE693-AA8D-481C-AF05-61A94DBE650B}" srcOrd="1" destOrd="0" parTransId="{32BDA23B-4AD0-4A97-859E-14365B173965}" sibTransId="{C498C010-6B53-4EC5-BF97-1B2C009741A6}"/>
    <dgm:cxn modelId="{1EABE1EE-C906-41D8-8D8D-F5172CE2381F}" type="presOf" srcId="{49CEDE4E-BF0A-4314-B8EA-52754B0AB563}" destId="{447F70A9-93A0-47FE-B5A8-E04D5690C880}" srcOrd="0" destOrd="0" presId="urn:microsoft.com/office/officeart/2005/8/layout/chevron2"/>
    <dgm:cxn modelId="{EEA2D0DB-C854-4343-AA95-2FD8B094888C}" type="presParOf" srcId="{98C806EB-E5FA-42C6-8864-B72D155CCC89}" destId="{E1268B61-79BF-43FB-9669-F34C67B2C9E3}" srcOrd="0" destOrd="0" presId="urn:microsoft.com/office/officeart/2005/8/layout/chevron2"/>
    <dgm:cxn modelId="{2000091A-7A41-4214-928D-4A9F830D7FBD}" type="presParOf" srcId="{E1268B61-79BF-43FB-9669-F34C67B2C9E3}" destId="{24FF4660-6DF7-4E32-BB8E-88BBC98BB339}" srcOrd="0" destOrd="0" presId="urn:microsoft.com/office/officeart/2005/8/layout/chevron2"/>
    <dgm:cxn modelId="{C33BEAAA-9554-44AB-A71B-64B774716EAF}" type="presParOf" srcId="{E1268B61-79BF-43FB-9669-F34C67B2C9E3}" destId="{EAE9AFB7-AB41-4DED-BA9F-2761C256DFA3}" srcOrd="1" destOrd="0" presId="urn:microsoft.com/office/officeart/2005/8/layout/chevron2"/>
    <dgm:cxn modelId="{EBB8610D-8DFA-434D-925F-253890BBBC68}" type="presParOf" srcId="{98C806EB-E5FA-42C6-8864-B72D155CCC89}" destId="{E01BF6D1-A3EF-4ED5-9A45-B56B9D7C38BB}" srcOrd="1" destOrd="0" presId="urn:microsoft.com/office/officeart/2005/8/layout/chevron2"/>
    <dgm:cxn modelId="{DAC88C51-06C0-4926-A164-F65EEE6EDBC9}" type="presParOf" srcId="{98C806EB-E5FA-42C6-8864-B72D155CCC89}" destId="{3A046D55-C614-4E11-B7B9-EF7A88D891D2}" srcOrd="2" destOrd="0" presId="urn:microsoft.com/office/officeart/2005/8/layout/chevron2"/>
    <dgm:cxn modelId="{48F01E0F-520C-4710-B28C-16A7C0468EE0}" type="presParOf" srcId="{3A046D55-C614-4E11-B7B9-EF7A88D891D2}" destId="{447F70A9-93A0-47FE-B5A8-E04D5690C880}" srcOrd="0" destOrd="0" presId="urn:microsoft.com/office/officeart/2005/8/layout/chevron2"/>
    <dgm:cxn modelId="{25944AFA-458F-495E-9C97-A9525A83BE90}" type="presParOf" srcId="{3A046D55-C614-4E11-B7B9-EF7A88D891D2}" destId="{DDABC04A-E853-4313-AFCF-4C752CBBAAE3}"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FF7533-06B1-4C65-8BFC-9108F8EE4AA6}"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IN"/>
        </a:p>
      </dgm:t>
    </dgm:pt>
    <dgm:pt modelId="{0268663D-A46D-4A67-A44B-469AB2E0EB7E}">
      <dgm:prSet custT="1"/>
      <dgm:spPr/>
      <dgm:t>
        <a:bodyPr/>
        <a:lstStyle/>
        <a:p>
          <a:pPr>
            <a:lnSpc>
              <a:spcPct val="150000"/>
            </a:lnSpc>
          </a:pPr>
          <a:r>
            <a:rPr lang="en-US" sz="2000" dirty="0">
              <a:latin typeface="Arial" panose="020B0604020202020204" pitchFamily="34" charset="0"/>
              <a:cs typeface="Arial" panose="020B0604020202020204" pitchFamily="34" charset="0"/>
            </a:rPr>
            <a:t>The cross-sectional methodology collects data at a specific time, indicating a population's traits, behaviors, or beliefs.</a:t>
          </a:r>
          <a:endParaRPr lang="en-IN" sz="2000" dirty="0">
            <a:latin typeface="Arial" panose="020B0604020202020204" pitchFamily="34" charset="0"/>
            <a:cs typeface="Arial" panose="020B0604020202020204" pitchFamily="34" charset="0"/>
          </a:endParaRPr>
        </a:p>
      </dgm:t>
    </dgm:pt>
    <dgm:pt modelId="{02058B42-91BE-4976-9AC4-A90E88BA8352}" type="parTrans" cxnId="{7D6B6F74-B0A8-40DF-8E7C-19C9E9957B7A}">
      <dgm:prSet/>
      <dgm:spPr/>
      <dgm:t>
        <a:bodyPr/>
        <a:lstStyle/>
        <a:p>
          <a:endParaRPr lang="en-IN"/>
        </a:p>
      </dgm:t>
    </dgm:pt>
    <dgm:pt modelId="{4D24B72C-E0FE-4671-B9A8-78D7189BD968}" type="sibTrans" cxnId="{7D6B6F74-B0A8-40DF-8E7C-19C9E9957B7A}">
      <dgm:prSet/>
      <dgm:spPr/>
      <dgm:t>
        <a:bodyPr/>
        <a:lstStyle/>
        <a:p>
          <a:endParaRPr lang="en-IN"/>
        </a:p>
      </dgm:t>
    </dgm:pt>
    <dgm:pt modelId="{C57FAD93-1B14-4CCB-A381-CA7955614C52}">
      <dgm:prSet custT="1"/>
      <dgm:spPr/>
      <dgm:t>
        <a:bodyPr/>
        <a:lstStyle/>
        <a:p>
          <a:pPr>
            <a:lnSpc>
              <a:spcPct val="150000"/>
            </a:lnSpc>
          </a:pPr>
          <a:r>
            <a:rPr lang="en-US" sz="2400" dirty="0">
              <a:latin typeface="Arial" panose="020B0604020202020204" pitchFamily="34" charset="0"/>
              <a:cs typeface="Arial" panose="020B0604020202020204" pitchFamily="34" charset="0"/>
            </a:rPr>
            <a:t>Strengths</a:t>
          </a:r>
          <a:endParaRPr lang="en-IN" sz="2000" dirty="0">
            <a:latin typeface="Arial" panose="020B0604020202020204" pitchFamily="34" charset="0"/>
            <a:cs typeface="Arial" panose="020B0604020202020204" pitchFamily="34" charset="0"/>
          </a:endParaRPr>
        </a:p>
      </dgm:t>
    </dgm:pt>
    <dgm:pt modelId="{81C2543F-FB91-4E38-BE0C-F5A0E8078B43}" type="parTrans" cxnId="{75CB8A80-4E3F-441C-9764-1090ABC479C4}">
      <dgm:prSet/>
      <dgm:spPr/>
      <dgm:t>
        <a:bodyPr/>
        <a:lstStyle/>
        <a:p>
          <a:endParaRPr lang="en-IN"/>
        </a:p>
      </dgm:t>
    </dgm:pt>
    <dgm:pt modelId="{78115B91-92D4-4386-8235-14D36A5C8159}" type="sibTrans" cxnId="{75CB8A80-4E3F-441C-9764-1090ABC479C4}">
      <dgm:prSet/>
      <dgm:spPr/>
      <dgm:t>
        <a:bodyPr/>
        <a:lstStyle/>
        <a:p>
          <a:endParaRPr lang="en-IN"/>
        </a:p>
      </dgm:t>
    </dgm:pt>
    <dgm:pt modelId="{7F5F8052-8062-4C4F-8407-01BF26DC32F6}">
      <dgm:prSe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2000" dirty="0">
              <a:latin typeface="Arial" panose="020B0604020202020204" pitchFamily="34" charset="0"/>
              <a:cs typeface="Arial" panose="020B0604020202020204" pitchFamily="34" charset="0"/>
            </a:rPr>
            <a:t>Rapid data collecting that gives a current picture of the population under study. </a:t>
          </a:r>
          <a:endParaRPr lang="en-IN" sz="2000" dirty="0">
            <a:latin typeface="Arial" panose="020B0604020202020204" pitchFamily="34" charset="0"/>
            <a:cs typeface="Arial" panose="020B0604020202020204" pitchFamily="34" charset="0"/>
          </a:endParaRPr>
        </a:p>
      </dgm:t>
    </dgm:pt>
    <dgm:pt modelId="{E23576D3-D26E-4B68-B8EF-4F1663B4D080}" type="parTrans" cxnId="{FBA69FE7-BC47-4A0F-8AFF-4B845CAAA850}">
      <dgm:prSet/>
      <dgm:spPr/>
      <dgm:t>
        <a:bodyPr/>
        <a:lstStyle/>
        <a:p>
          <a:endParaRPr lang="en-IN"/>
        </a:p>
      </dgm:t>
    </dgm:pt>
    <dgm:pt modelId="{32C4D955-3A0A-48A3-B0C4-9DB6D09EE487}" type="sibTrans" cxnId="{FBA69FE7-BC47-4A0F-8AFF-4B845CAAA850}">
      <dgm:prSet/>
      <dgm:spPr/>
      <dgm:t>
        <a:bodyPr/>
        <a:lstStyle/>
        <a:p>
          <a:endParaRPr lang="en-IN"/>
        </a:p>
      </dgm:t>
    </dgm:pt>
    <dgm:pt modelId="{E0B77894-44C1-4FED-BEF8-7FA0C88570D3}">
      <dgm:prSe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2000" dirty="0">
              <a:latin typeface="Arial" panose="020B0604020202020204" pitchFamily="34" charset="0"/>
              <a:cs typeface="Arial" panose="020B0604020202020204" pitchFamily="34" charset="0"/>
            </a:rPr>
            <a:t>It requires less resources than longitudinal research, making it more cost-effective. </a:t>
          </a:r>
          <a:endParaRPr lang="en-IN" sz="2000" dirty="0">
            <a:latin typeface="Arial" panose="020B0604020202020204" pitchFamily="34" charset="0"/>
            <a:cs typeface="Arial" panose="020B0604020202020204" pitchFamily="34" charset="0"/>
          </a:endParaRPr>
        </a:p>
      </dgm:t>
    </dgm:pt>
    <dgm:pt modelId="{4343A182-4AB3-47B2-9A7B-08C34C8F7DD4}" type="parTrans" cxnId="{AB22281E-AF03-4501-AAC0-FE005E99D28A}">
      <dgm:prSet/>
      <dgm:spPr/>
      <dgm:t>
        <a:bodyPr/>
        <a:lstStyle/>
        <a:p>
          <a:endParaRPr lang="en-IN"/>
        </a:p>
      </dgm:t>
    </dgm:pt>
    <dgm:pt modelId="{40E7488B-9B53-43D6-8B5E-F4FFC08A6E7D}" type="sibTrans" cxnId="{AB22281E-AF03-4501-AAC0-FE005E99D28A}">
      <dgm:prSet/>
      <dgm:spPr/>
      <dgm:t>
        <a:bodyPr/>
        <a:lstStyle/>
        <a:p>
          <a:endParaRPr lang="en-IN"/>
        </a:p>
      </dgm:t>
    </dgm:pt>
    <dgm:pt modelId="{BDEFE951-CCDD-4EFD-BC5D-6F9F7494906D}">
      <dgm:prSe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2000" dirty="0">
              <a:latin typeface="Arial" panose="020B0604020202020204" pitchFamily="34" charset="0"/>
              <a:cs typeface="Arial" panose="020B0604020202020204" pitchFamily="34" charset="0"/>
            </a:rPr>
            <a:t>Effective in calculating prevalence rates and examining temporal correlations between variables.</a:t>
          </a:r>
          <a:endParaRPr lang="en-IN" sz="2000" dirty="0">
            <a:latin typeface="Arial" panose="020B0604020202020204" pitchFamily="34" charset="0"/>
            <a:cs typeface="Arial" panose="020B0604020202020204" pitchFamily="34" charset="0"/>
          </a:endParaRPr>
        </a:p>
      </dgm:t>
    </dgm:pt>
    <dgm:pt modelId="{BAC6BC22-E39B-402F-8C1D-258B67A64EFB}" type="parTrans" cxnId="{04043543-DAD6-43AF-90BE-D511E56A4698}">
      <dgm:prSet/>
      <dgm:spPr/>
      <dgm:t>
        <a:bodyPr/>
        <a:lstStyle/>
        <a:p>
          <a:endParaRPr lang="en-IN"/>
        </a:p>
      </dgm:t>
    </dgm:pt>
    <dgm:pt modelId="{7D4C69CD-446D-4413-A253-AD3A732A46DF}" type="sibTrans" cxnId="{04043543-DAD6-43AF-90BE-D511E56A4698}">
      <dgm:prSet/>
      <dgm:spPr/>
      <dgm:t>
        <a:bodyPr/>
        <a:lstStyle/>
        <a:p>
          <a:endParaRPr lang="en-IN"/>
        </a:p>
      </dgm:t>
    </dgm:pt>
    <dgm:pt modelId="{C5653B28-7128-4021-9EE4-D5F4BA1863D2}">
      <dgm:prSet custT="1"/>
      <dgm:spPr/>
      <dgm:t>
        <a:bodyPr/>
        <a:lstStyle/>
        <a:p>
          <a:pPr>
            <a:lnSpc>
              <a:spcPct val="150000"/>
            </a:lnSpc>
          </a:pPr>
          <a:r>
            <a:rPr lang="en-US" sz="2400" dirty="0">
              <a:latin typeface="Arial" panose="020B0604020202020204" pitchFamily="34" charset="0"/>
              <a:cs typeface="Arial" panose="020B0604020202020204" pitchFamily="34" charset="0"/>
            </a:rPr>
            <a:t>Limitations</a:t>
          </a:r>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dgm:t>
    </dgm:pt>
    <dgm:pt modelId="{A3C353DB-A448-4A07-BC94-FD807375FCB1}" type="parTrans" cxnId="{37378938-D6F7-48D0-9F95-042FA8348FB6}">
      <dgm:prSet/>
      <dgm:spPr/>
      <dgm:t>
        <a:bodyPr/>
        <a:lstStyle/>
        <a:p>
          <a:endParaRPr lang="en-IN"/>
        </a:p>
      </dgm:t>
    </dgm:pt>
    <dgm:pt modelId="{AE0BFBF4-FD40-45BC-B387-9A3474D5E41A}" type="sibTrans" cxnId="{37378938-D6F7-48D0-9F95-042FA8348FB6}">
      <dgm:prSet/>
      <dgm:spPr/>
      <dgm:t>
        <a:bodyPr/>
        <a:lstStyle/>
        <a:p>
          <a:endParaRPr lang="en-IN"/>
        </a:p>
      </dgm:t>
    </dgm:pt>
    <dgm:pt modelId="{93B137A7-F930-41E1-A963-F560DC40CCEE}">
      <dgm:prSe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2000" dirty="0">
              <a:latin typeface="Arial" panose="020B0604020202020204" pitchFamily="34" charset="0"/>
              <a:cs typeface="Arial" panose="020B0604020202020204" pitchFamily="34" charset="0"/>
            </a:rPr>
            <a:t>Inability to track shifts over time, thereby missing context for advancements. </a:t>
          </a:r>
          <a:endParaRPr lang="en-IN" sz="2000" dirty="0">
            <a:latin typeface="Arial" panose="020B0604020202020204" pitchFamily="34" charset="0"/>
            <a:cs typeface="Arial" panose="020B0604020202020204" pitchFamily="34" charset="0"/>
          </a:endParaRPr>
        </a:p>
      </dgm:t>
    </dgm:pt>
    <dgm:pt modelId="{608CBDC4-BA93-4991-BB6E-3D3521B70319}" type="parTrans" cxnId="{A3F5C7EF-0D58-4B77-AAA0-F4DC382912D6}">
      <dgm:prSet/>
      <dgm:spPr/>
      <dgm:t>
        <a:bodyPr/>
        <a:lstStyle/>
        <a:p>
          <a:endParaRPr lang="en-IN"/>
        </a:p>
      </dgm:t>
    </dgm:pt>
    <dgm:pt modelId="{E9C42D75-F051-4659-AE78-F5A272C36066}" type="sibTrans" cxnId="{A3F5C7EF-0D58-4B77-AAA0-F4DC382912D6}">
      <dgm:prSet/>
      <dgm:spPr/>
      <dgm:t>
        <a:bodyPr/>
        <a:lstStyle/>
        <a:p>
          <a:endParaRPr lang="en-IN"/>
        </a:p>
      </dgm:t>
    </dgm:pt>
    <dgm:pt modelId="{C25AFDC4-4959-4F96-869E-8D0AA636FE19}">
      <dgm:prSe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2000" dirty="0">
              <a:latin typeface="Arial" panose="020B0604020202020204" pitchFamily="34" charset="0"/>
              <a:cs typeface="Arial" panose="020B0604020202020204" pitchFamily="34" charset="0"/>
            </a:rPr>
            <a:t>Lack of temporal sequencing prevents the establishment of cause-and-effect linkages. </a:t>
          </a:r>
          <a:endParaRPr lang="en-IN" sz="2000" dirty="0">
            <a:latin typeface="Arial" panose="020B0604020202020204" pitchFamily="34" charset="0"/>
            <a:cs typeface="Arial" panose="020B0604020202020204" pitchFamily="34" charset="0"/>
          </a:endParaRPr>
        </a:p>
      </dgm:t>
    </dgm:pt>
    <dgm:pt modelId="{A671034B-638B-4EB6-A2A6-0328FCC9A178}" type="parTrans" cxnId="{8AB5C24E-8312-4954-B4CC-7C542EB63BE1}">
      <dgm:prSet/>
      <dgm:spPr/>
      <dgm:t>
        <a:bodyPr/>
        <a:lstStyle/>
        <a:p>
          <a:endParaRPr lang="en-IN"/>
        </a:p>
      </dgm:t>
    </dgm:pt>
    <dgm:pt modelId="{DA1249F2-8480-4B46-BCAE-41DC860E46B7}" type="sibTrans" cxnId="{8AB5C24E-8312-4954-B4CC-7C542EB63BE1}">
      <dgm:prSet/>
      <dgm:spPr/>
      <dgm:t>
        <a:bodyPr/>
        <a:lstStyle/>
        <a:p>
          <a:endParaRPr lang="en-IN"/>
        </a:p>
      </dgm:t>
    </dgm:pt>
    <dgm:pt modelId="{F59BA34D-D99D-4352-8E8C-DD63F8F094D3}">
      <dgm:prSe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2000" dirty="0">
              <a:latin typeface="Arial" panose="020B0604020202020204" pitchFamily="34" charset="0"/>
              <a:cs typeface="Arial" panose="020B0604020202020204" pitchFamily="34" charset="0"/>
            </a:rPr>
            <a:t>Relies on self-reporting, which may introduce biases and mistakes in data collecting.</a:t>
          </a:r>
          <a:endParaRPr lang="en-IN" sz="2000" dirty="0">
            <a:latin typeface="Arial" panose="020B0604020202020204" pitchFamily="34" charset="0"/>
            <a:cs typeface="Arial" panose="020B0604020202020204" pitchFamily="34" charset="0"/>
          </a:endParaRPr>
        </a:p>
      </dgm:t>
    </dgm:pt>
    <dgm:pt modelId="{F3E8EC48-E9A7-46CF-AFED-9A26D9218FC6}" type="parTrans" cxnId="{DA57FA15-5A98-4620-9771-B71A3660F4FA}">
      <dgm:prSet/>
      <dgm:spPr/>
      <dgm:t>
        <a:bodyPr/>
        <a:lstStyle/>
        <a:p>
          <a:endParaRPr lang="en-IN"/>
        </a:p>
      </dgm:t>
    </dgm:pt>
    <dgm:pt modelId="{50AAC4E8-0175-49DC-B520-CB0B16762E83}" type="sibTrans" cxnId="{DA57FA15-5A98-4620-9771-B71A3660F4FA}">
      <dgm:prSet/>
      <dgm:spPr/>
      <dgm:t>
        <a:bodyPr/>
        <a:lstStyle/>
        <a:p>
          <a:endParaRPr lang="en-IN"/>
        </a:p>
      </dgm:t>
    </dgm:pt>
    <dgm:pt modelId="{30185693-C722-432F-B0CF-AACDBE7091A6}" type="pres">
      <dgm:prSet presAssocID="{C8FF7533-06B1-4C65-8BFC-9108F8EE4AA6}" presName="linear" presStyleCnt="0">
        <dgm:presLayoutVars>
          <dgm:animLvl val="lvl"/>
          <dgm:resizeHandles val="exact"/>
        </dgm:presLayoutVars>
      </dgm:prSet>
      <dgm:spPr/>
    </dgm:pt>
    <dgm:pt modelId="{5104942F-ECF4-4457-A921-29FB3CB8CB86}" type="pres">
      <dgm:prSet presAssocID="{0268663D-A46D-4A67-A44B-469AB2E0EB7E}" presName="parentText" presStyleLbl="node1" presStyleIdx="0" presStyleCnt="3">
        <dgm:presLayoutVars>
          <dgm:chMax val="0"/>
          <dgm:bulletEnabled val="1"/>
        </dgm:presLayoutVars>
      </dgm:prSet>
      <dgm:spPr/>
    </dgm:pt>
    <dgm:pt modelId="{FFE24F7A-6455-44AB-B15F-91A57896C291}" type="pres">
      <dgm:prSet presAssocID="{4D24B72C-E0FE-4671-B9A8-78D7189BD968}" presName="spacer" presStyleCnt="0"/>
      <dgm:spPr/>
    </dgm:pt>
    <dgm:pt modelId="{F2D5E4A8-0F79-4D27-AEB5-B85098CB013C}" type="pres">
      <dgm:prSet presAssocID="{C57FAD93-1B14-4CCB-A381-CA7955614C52}" presName="parentText" presStyleLbl="node1" presStyleIdx="1" presStyleCnt="3">
        <dgm:presLayoutVars>
          <dgm:chMax val="0"/>
          <dgm:bulletEnabled val="1"/>
        </dgm:presLayoutVars>
      </dgm:prSet>
      <dgm:spPr/>
    </dgm:pt>
    <dgm:pt modelId="{666903B9-BF93-47F4-8105-A29471F069F3}" type="pres">
      <dgm:prSet presAssocID="{C57FAD93-1B14-4CCB-A381-CA7955614C52}" presName="childText" presStyleLbl="revTx" presStyleIdx="0" presStyleCnt="2">
        <dgm:presLayoutVars>
          <dgm:bulletEnabled val="1"/>
        </dgm:presLayoutVars>
      </dgm:prSet>
      <dgm:spPr/>
    </dgm:pt>
    <dgm:pt modelId="{CEC0EFA3-BB2A-459A-BBC4-D2D3438AADCB}" type="pres">
      <dgm:prSet presAssocID="{C5653B28-7128-4021-9EE4-D5F4BA1863D2}" presName="parentText" presStyleLbl="node1" presStyleIdx="2" presStyleCnt="3">
        <dgm:presLayoutVars>
          <dgm:chMax val="0"/>
          <dgm:bulletEnabled val="1"/>
        </dgm:presLayoutVars>
      </dgm:prSet>
      <dgm:spPr/>
    </dgm:pt>
    <dgm:pt modelId="{D7495205-2D80-432F-A69B-E743476F2B9D}" type="pres">
      <dgm:prSet presAssocID="{C5653B28-7128-4021-9EE4-D5F4BA1863D2}" presName="childText" presStyleLbl="revTx" presStyleIdx="1" presStyleCnt="2">
        <dgm:presLayoutVars>
          <dgm:bulletEnabled val="1"/>
        </dgm:presLayoutVars>
      </dgm:prSet>
      <dgm:spPr/>
    </dgm:pt>
  </dgm:ptLst>
  <dgm:cxnLst>
    <dgm:cxn modelId="{DA57FA15-5A98-4620-9771-B71A3660F4FA}" srcId="{C5653B28-7128-4021-9EE4-D5F4BA1863D2}" destId="{F59BA34D-D99D-4352-8E8C-DD63F8F094D3}" srcOrd="2" destOrd="0" parTransId="{F3E8EC48-E9A7-46CF-AFED-9A26D9218FC6}" sibTransId="{50AAC4E8-0175-49DC-B520-CB0B16762E83}"/>
    <dgm:cxn modelId="{FB59DA1C-4CB0-4345-9C40-B04D4036AA65}" type="presOf" srcId="{BDEFE951-CCDD-4EFD-BC5D-6F9F7494906D}" destId="{666903B9-BF93-47F4-8105-A29471F069F3}" srcOrd="0" destOrd="2" presId="urn:microsoft.com/office/officeart/2005/8/layout/vList2"/>
    <dgm:cxn modelId="{AB22281E-AF03-4501-AAC0-FE005E99D28A}" srcId="{C57FAD93-1B14-4CCB-A381-CA7955614C52}" destId="{E0B77894-44C1-4FED-BEF8-7FA0C88570D3}" srcOrd="1" destOrd="0" parTransId="{4343A182-4AB3-47B2-9A7B-08C34C8F7DD4}" sibTransId="{40E7488B-9B53-43D6-8B5E-F4FFC08A6E7D}"/>
    <dgm:cxn modelId="{37378938-D6F7-48D0-9F95-042FA8348FB6}" srcId="{C8FF7533-06B1-4C65-8BFC-9108F8EE4AA6}" destId="{C5653B28-7128-4021-9EE4-D5F4BA1863D2}" srcOrd="2" destOrd="0" parTransId="{A3C353DB-A448-4A07-BC94-FD807375FCB1}" sibTransId="{AE0BFBF4-FD40-45BC-B387-9A3474D5E41A}"/>
    <dgm:cxn modelId="{04043543-DAD6-43AF-90BE-D511E56A4698}" srcId="{C57FAD93-1B14-4CCB-A381-CA7955614C52}" destId="{BDEFE951-CCDD-4EFD-BC5D-6F9F7494906D}" srcOrd="2" destOrd="0" parTransId="{BAC6BC22-E39B-402F-8C1D-258B67A64EFB}" sibTransId="{7D4C69CD-446D-4413-A253-AD3A732A46DF}"/>
    <dgm:cxn modelId="{C9F36145-81B8-4F7B-9D3B-9D71755E9C35}" type="presOf" srcId="{F59BA34D-D99D-4352-8E8C-DD63F8F094D3}" destId="{D7495205-2D80-432F-A69B-E743476F2B9D}" srcOrd="0" destOrd="2" presId="urn:microsoft.com/office/officeart/2005/8/layout/vList2"/>
    <dgm:cxn modelId="{A1E59365-2F56-44F1-9957-26E391E28340}" type="presOf" srcId="{C25AFDC4-4959-4F96-869E-8D0AA636FE19}" destId="{D7495205-2D80-432F-A69B-E743476F2B9D}" srcOrd="0" destOrd="1" presId="urn:microsoft.com/office/officeart/2005/8/layout/vList2"/>
    <dgm:cxn modelId="{8AB5C24E-8312-4954-B4CC-7C542EB63BE1}" srcId="{C5653B28-7128-4021-9EE4-D5F4BA1863D2}" destId="{C25AFDC4-4959-4F96-869E-8D0AA636FE19}" srcOrd="1" destOrd="0" parTransId="{A671034B-638B-4EB6-A2A6-0328FCC9A178}" sibTransId="{DA1249F2-8480-4B46-BCAE-41DC860E46B7}"/>
    <dgm:cxn modelId="{53E89953-1EE5-4FC5-9C62-43127E53FF78}" type="presOf" srcId="{93B137A7-F930-41E1-A963-F560DC40CCEE}" destId="{D7495205-2D80-432F-A69B-E743476F2B9D}" srcOrd="0" destOrd="0" presId="urn:microsoft.com/office/officeart/2005/8/layout/vList2"/>
    <dgm:cxn modelId="{7D6B6F74-B0A8-40DF-8E7C-19C9E9957B7A}" srcId="{C8FF7533-06B1-4C65-8BFC-9108F8EE4AA6}" destId="{0268663D-A46D-4A67-A44B-469AB2E0EB7E}" srcOrd="0" destOrd="0" parTransId="{02058B42-91BE-4976-9AC4-A90E88BA8352}" sibTransId="{4D24B72C-E0FE-4671-B9A8-78D7189BD968}"/>
    <dgm:cxn modelId="{75CB8A80-4E3F-441C-9764-1090ABC479C4}" srcId="{C8FF7533-06B1-4C65-8BFC-9108F8EE4AA6}" destId="{C57FAD93-1B14-4CCB-A381-CA7955614C52}" srcOrd="1" destOrd="0" parTransId="{81C2543F-FB91-4E38-BE0C-F5A0E8078B43}" sibTransId="{78115B91-92D4-4386-8235-14D36A5C8159}"/>
    <dgm:cxn modelId="{3CE37391-93BF-4B79-9AD9-3D1DECAE6241}" type="presOf" srcId="{C57FAD93-1B14-4CCB-A381-CA7955614C52}" destId="{F2D5E4A8-0F79-4D27-AEB5-B85098CB013C}" srcOrd="0" destOrd="0" presId="urn:microsoft.com/office/officeart/2005/8/layout/vList2"/>
    <dgm:cxn modelId="{91C07FB6-6BEE-41B5-AD83-A6E8F14FA814}" type="presOf" srcId="{C5653B28-7128-4021-9EE4-D5F4BA1863D2}" destId="{CEC0EFA3-BB2A-459A-BBC4-D2D3438AADCB}" srcOrd="0" destOrd="0" presId="urn:microsoft.com/office/officeart/2005/8/layout/vList2"/>
    <dgm:cxn modelId="{FA6435DC-B49B-4295-B94C-DB2E3522EB0E}" type="presOf" srcId="{E0B77894-44C1-4FED-BEF8-7FA0C88570D3}" destId="{666903B9-BF93-47F4-8105-A29471F069F3}" srcOrd="0" destOrd="1" presId="urn:microsoft.com/office/officeart/2005/8/layout/vList2"/>
    <dgm:cxn modelId="{F0D9F8DF-1756-4973-921E-30D84DBE9DEC}" type="presOf" srcId="{7F5F8052-8062-4C4F-8407-01BF26DC32F6}" destId="{666903B9-BF93-47F4-8105-A29471F069F3}" srcOrd="0" destOrd="0" presId="urn:microsoft.com/office/officeart/2005/8/layout/vList2"/>
    <dgm:cxn modelId="{FBA69FE7-BC47-4A0F-8AFF-4B845CAAA850}" srcId="{C57FAD93-1B14-4CCB-A381-CA7955614C52}" destId="{7F5F8052-8062-4C4F-8407-01BF26DC32F6}" srcOrd="0" destOrd="0" parTransId="{E23576D3-D26E-4B68-B8EF-4F1663B4D080}" sibTransId="{32C4D955-3A0A-48A3-B0C4-9DB6D09EE487}"/>
    <dgm:cxn modelId="{A3F5C7EF-0D58-4B77-AAA0-F4DC382912D6}" srcId="{C5653B28-7128-4021-9EE4-D5F4BA1863D2}" destId="{93B137A7-F930-41E1-A963-F560DC40CCEE}" srcOrd="0" destOrd="0" parTransId="{608CBDC4-BA93-4991-BB6E-3D3521B70319}" sibTransId="{E9C42D75-F051-4659-AE78-F5A272C36066}"/>
    <dgm:cxn modelId="{BAE8ADF3-88ED-4427-A5B0-C2B074BC8EAD}" type="presOf" srcId="{C8FF7533-06B1-4C65-8BFC-9108F8EE4AA6}" destId="{30185693-C722-432F-B0CF-AACDBE7091A6}" srcOrd="0" destOrd="0" presId="urn:microsoft.com/office/officeart/2005/8/layout/vList2"/>
    <dgm:cxn modelId="{FD5FD1F7-1C6B-45A3-830C-4FC0A09F3F36}" type="presOf" srcId="{0268663D-A46D-4A67-A44B-469AB2E0EB7E}" destId="{5104942F-ECF4-4457-A921-29FB3CB8CB86}" srcOrd="0" destOrd="0" presId="urn:microsoft.com/office/officeart/2005/8/layout/vList2"/>
    <dgm:cxn modelId="{5F33D034-8F86-4E05-8B91-5483EAA0E5C1}" type="presParOf" srcId="{30185693-C722-432F-B0CF-AACDBE7091A6}" destId="{5104942F-ECF4-4457-A921-29FB3CB8CB86}" srcOrd="0" destOrd="0" presId="urn:microsoft.com/office/officeart/2005/8/layout/vList2"/>
    <dgm:cxn modelId="{AE051EDE-D67C-444A-9248-1D2E8B06F5AD}" type="presParOf" srcId="{30185693-C722-432F-B0CF-AACDBE7091A6}" destId="{FFE24F7A-6455-44AB-B15F-91A57896C291}" srcOrd="1" destOrd="0" presId="urn:microsoft.com/office/officeart/2005/8/layout/vList2"/>
    <dgm:cxn modelId="{862C7A32-BA91-4D03-8BC8-BB23993D1E38}" type="presParOf" srcId="{30185693-C722-432F-B0CF-AACDBE7091A6}" destId="{F2D5E4A8-0F79-4D27-AEB5-B85098CB013C}" srcOrd="2" destOrd="0" presId="urn:microsoft.com/office/officeart/2005/8/layout/vList2"/>
    <dgm:cxn modelId="{CCB66821-AD4E-4D36-AF4B-645AE2F18EA4}" type="presParOf" srcId="{30185693-C722-432F-B0CF-AACDBE7091A6}" destId="{666903B9-BF93-47F4-8105-A29471F069F3}" srcOrd="3" destOrd="0" presId="urn:microsoft.com/office/officeart/2005/8/layout/vList2"/>
    <dgm:cxn modelId="{DE27EB5C-2A1D-4787-9EFC-414D2AA3F280}" type="presParOf" srcId="{30185693-C722-432F-B0CF-AACDBE7091A6}" destId="{CEC0EFA3-BB2A-459A-BBC4-D2D3438AADCB}" srcOrd="4" destOrd="0" presId="urn:microsoft.com/office/officeart/2005/8/layout/vList2"/>
    <dgm:cxn modelId="{5A15E78C-176A-4258-AE23-2C5A241FE821}" type="presParOf" srcId="{30185693-C722-432F-B0CF-AACDBE7091A6}" destId="{D7495205-2D80-432F-A69B-E743476F2B9D}"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972B05-C432-4017-99F0-64FBFC0AC96A}"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US"/>
        </a:p>
      </dgm:t>
    </dgm:pt>
    <dgm:pt modelId="{7277426A-0115-4B18-B89A-545122F5BE63}">
      <dgm:prSet phldrT="[Text]" custT="1"/>
      <dgm:spPr/>
      <dgm:t>
        <a:bodyPr/>
        <a:lstStyle/>
        <a:p>
          <a:pPr algn="just"/>
          <a:r>
            <a:rPr lang="en-US" sz="2000" dirty="0">
              <a:latin typeface="Arial" panose="020B0604020202020204" pitchFamily="34" charset="0"/>
              <a:cs typeface="Arial" panose="020B0604020202020204" pitchFamily="34" charset="0"/>
            </a:rPr>
            <a:t>Recruitment:</a:t>
          </a:r>
        </a:p>
      </dgm:t>
    </dgm:pt>
    <dgm:pt modelId="{AAD0B541-D09E-494E-A179-40B81527C617}" type="parTrans" cxnId="{B4F16A24-78E5-4591-862E-6AD2526B0622}">
      <dgm:prSet/>
      <dgm:spPr/>
      <dgm:t>
        <a:bodyPr/>
        <a:lstStyle/>
        <a:p>
          <a:endParaRPr lang="en-US"/>
        </a:p>
      </dgm:t>
    </dgm:pt>
    <dgm:pt modelId="{CCAA8345-71A6-453C-8EF2-785E5A0E85DA}" type="sibTrans" cxnId="{B4F16A24-78E5-4591-862E-6AD2526B0622}">
      <dgm:prSet/>
      <dgm:spPr/>
      <dgm:t>
        <a:bodyPr/>
        <a:lstStyle/>
        <a:p>
          <a:endParaRPr lang="en-US"/>
        </a:p>
      </dgm:t>
    </dgm:pt>
    <dgm:pt modelId="{CAA9E2EF-315A-444B-A865-91E353B796D7}">
      <dgm:prSet phldrT="[Text]" custT="1"/>
      <dgm:spPr/>
      <dgm:t>
        <a:bodyPr/>
        <a:lstStyle/>
        <a:p>
          <a:pPr algn="just"/>
          <a:r>
            <a:rPr lang="en-US" sz="2000" dirty="0">
              <a:latin typeface="Arial" panose="020B0604020202020204" pitchFamily="34" charset="0"/>
              <a:cs typeface="Arial" panose="020B0604020202020204" pitchFamily="34" charset="0"/>
            </a:rPr>
            <a:t>Sampling:</a:t>
          </a:r>
        </a:p>
      </dgm:t>
    </dgm:pt>
    <dgm:pt modelId="{877D7DFA-3DF8-4FA4-B67D-EE7E8BCF71EA}" type="parTrans" cxnId="{755230DD-F838-42FC-9E00-58F0B39A10DC}">
      <dgm:prSet/>
      <dgm:spPr/>
      <dgm:t>
        <a:bodyPr/>
        <a:lstStyle/>
        <a:p>
          <a:endParaRPr lang="en-US"/>
        </a:p>
      </dgm:t>
    </dgm:pt>
    <dgm:pt modelId="{90AAB032-1C4D-41B2-AE19-830DB1CE7482}" type="sibTrans" cxnId="{755230DD-F838-42FC-9E00-58F0B39A10DC}">
      <dgm:prSet/>
      <dgm:spPr/>
      <dgm:t>
        <a:bodyPr/>
        <a:lstStyle/>
        <a:p>
          <a:endParaRPr lang="en-US"/>
        </a:p>
      </dgm:t>
    </dgm:pt>
    <dgm:pt modelId="{CAA3FB63-F8FE-43E9-8D40-5D021619E7FC}">
      <dgm:prSet phldrT="[Text]" custT="1"/>
      <dgm:spPr/>
      <dgm:t>
        <a:bodyPr/>
        <a:lstStyle/>
        <a:p>
          <a:pPr algn="just"/>
          <a:r>
            <a:rPr lang="en-US" sz="2000" dirty="0">
              <a:latin typeface="Arial" panose="020B0604020202020204" pitchFamily="34" charset="0"/>
              <a:cs typeface="Arial" panose="020B0604020202020204" pitchFamily="34" charset="0"/>
            </a:rPr>
            <a:t>Study Participants:</a:t>
          </a:r>
        </a:p>
      </dgm:t>
    </dgm:pt>
    <dgm:pt modelId="{4CAA5173-D29C-4B94-95E0-2EBA60FF6594}" type="parTrans" cxnId="{AB3933BE-AA2D-4640-9733-F971D51D652D}">
      <dgm:prSet/>
      <dgm:spPr/>
      <dgm:t>
        <a:bodyPr/>
        <a:lstStyle/>
        <a:p>
          <a:endParaRPr lang="en-US"/>
        </a:p>
      </dgm:t>
    </dgm:pt>
    <dgm:pt modelId="{E1653C5D-51E2-4D0E-867B-28574B774056}" type="sibTrans" cxnId="{AB3933BE-AA2D-4640-9733-F971D51D652D}">
      <dgm:prSet/>
      <dgm:spPr/>
      <dgm:t>
        <a:bodyPr/>
        <a:lstStyle/>
        <a:p>
          <a:endParaRPr lang="en-US"/>
        </a:p>
      </dgm:t>
    </dgm:pt>
    <dgm:pt modelId="{5BC64156-DC35-4F05-B970-B5695805301F}">
      <dgm:prSet phldrT="[Text]" custT="1">
        <dgm:style>
          <a:lnRef idx="1">
            <a:schemeClr val="accent1"/>
          </a:lnRef>
          <a:fillRef idx="3">
            <a:schemeClr val="accent1"/>
          </a:fillRef>
          <a:effectRef idx="2">
            <a:schemeClr val="accent1"/>
          </a:effectRef>
          <a:fontRef idx="minor">
            <a:schemeClr val="lt1"/>
          </a:fontRef>
        </dgm:style>
      </dgm:prSet>
      <dgm:spPr/>
      <dgm:t>
        <a:bodyPr/>
        <a:lstStyle/>
        <a:p>
          <a:pPr algn="just"/>
          <a:r>
            <a:rPr lang="en-US" sz="2000" dirty="0">
              <a:latin typeface="Arial" panose="020B0604020202020204" pitchFamily="34" charset="0"/>
              <a:cs typeface="Arial" panose="020B0604020202020204" pitchFamily="34" charset="0"/>
            </a:rPr>
            <a:t>The study will include undergraduate and graduate students at the designated public institution. Randomly selecting participants from each stratum ensures a balanced sample (</a:t>
          </a:r>
          <a:r>
            <a:rPr lang="en-US" sz="2000" dirty="0" err="1">
              <a:latin typeface="Arial" panose="020B0604020202020204" pitchFamily="34" charset="0"/>
              <a:cs typeface="Arial" panose="020B0604020202020204" pitchFamily="34" charset="0"/>
            </a:rPr>
            <a:t>Ghrouz</a:t>
          </a:r>
          <a:r>
            <a:rPr lang="en-US" sz="2000" dirty="0">
              <a:latin typeface="Arial" panose="020B0604020202020204" pitchFamily="34" charset="0"/>
              <a:cs typeface="Arial" panose="020B0604020202020204" pitchFamily="34" charset="0"/>
            </a:rPr>
            <a:t> et al., 2019). Subjects will be fully informed of the study's aims and safeguards before providing informed consent. All information is confidential, and participation is voluntary.</a:t>
          </a:r>
        </a:p>
      </dgm:t>
    </dgm:pt>
    <dgm:pt modelId="{26A29924-1912-4159-99A7-79F7C3384FD1}" type="parTrans" cxnId="{2C4D21B8-C387-4D24-B30A-52A1362F8BE6}">
      <dgm:prSet/>
      <dgm:spPr/>
      <dgm:t>
        <a:bodyPr/>
        <a:lstStyle/>
        <a:p>
          <a:endParaRPr lang="en-US"/>
        </a:p>
      </dgm:t>
    </dgm:pt>
    <dgm:pt modelId="{4C774469-8B34-44CB-9539-D6C65D122CF3}" type="sibTrans" cxnId="{2C4D21B8-C387-4D24-B30A-52A1362F8BE6}">
      <dgm:prSet/>
      <dgm:spPr/>
      <dgm:t>
        <a:bodyPr/>
        <a:lstStyle/>
        <a:p>
          <a:endParaRPr lang="en-US"/>
        </a:p>
      </dgm:t>
    </dgm:pt>
    <dgm:pt modelId="{6B8841CF-7F6C-4E7B-A83E-94E4FCC3150C}">
      <dgm:prSet phldrT="[Text]" custT="1">
        <dgm:style>
          <a:lnRef idx="1">
            <a:schemeClr val="accent1"/>
          </a:lnRef>
          <a:fillRef idx="3">
            <a:schemeClr val="accent1"/>
          </a:fillRef>
          <a:effectRef idx="2">
            <a:schemeClr val="accent1"/>
          </a:effectRef>
          <a:fontRef idx="minor">
            <a:schemeClr val="lt1"/>
          </a:fontRef>
        </dgm:style>
      </dgm:prSet>
      <dgm:spPr/>
      <dgm:t>
        <a:bodyPr/>
        <a:lstStyle/>
        <a:p>
          <a:pPr algn="just"/>
          <a:r>
            <a:rPr lang="en-US" sz="2000" dirty="0">
              <a:latin typeface="Arial" panose="020B0604020202020204" pitchFamily="34" charset="0"/>
              <a:cs typeface="Arial" panose="020B0604020202020204" pitchFamily="34" charset="0"/>
            </a:rPr>
            <a:t>For equitable representation of all pupils, employ stratified random sampling. Stratification may be based on age, gender, academic year, and residence (Romero-Blanco et al., 2020). Unbiased selection is guaranteed by using a random sample method inside each stratum. To have enough power, the sample size has to be estimated statistically.</a:t>
          </a:r>
        </a:p>
      </dgm:t>
    </dgm:pt>
    <dgm:pt modelId="{BB0E452E-43E3-4D64-9ABB-69C1CC8E4084}" type="parTrans" cxnId="{EE6B9D33-455C-4B65-AB8E-BFC3F5EBD864}">
      <dgm:prSet/>
      <dgm:spPr/>
      <dgm:t>
        <a:bodyPr/>
        <a:lstStyle/>
        <a:p>
          <a:endParaRPr lang="en-US"/>
        </a:p>
      </dgm:t>
    </dgm:pt>
    <dgm:pt modelId="{A7DA9A79-5BF8-43EB-9357-5774A2504D71}" type="sibTrans" cxnId="{EE6B9D33-455C-4B65-AB8E-BFC3F5EBD864}">
      <dgm:prSet/>
      <dgm:spPr/>
      <dgm:t>
        <a:bodyPr/>
        <a:lstStyle/>
        <a:p>
          <a:endParaRPr lang="en-US"/>
        </a:p>
      </dgm:t>
    </dgm:pt>
    <dgm:pt modelId="{2F0C6692-5072-4743-A2A8-937F0C05EEF8}">
      <dgm:prSet phldrT="[Text]" custT="1">
        <dgm:style>
          <a:lnRef idx="1">
            <a:schemeClr val="accent1"/>
          </a:lnRef>
          <a:fillRef idx="3">
            <a:schemeClr val="accent1"/>
          </a:fillRef>
          <a:effectRef idx="2">
            <a:schemeClr val="accent1"/>
          </a:effectRef>
          <a:fontRef idx="minor">
            <a:schemeClr val="lt1"/>
          </a:fontRef>
        </dgm:style>
      </dgm:prSet>
      <dgm:spPr/>
      <dgm:t>
        <a:bodyPr/>
        <a:lstStyle/>
        <a:p>
          <a:pPr algn="just"/>
          <a:r>
            <a:rPr lang="en-US" sz="2000" dirty="0">
              <a:latin typeface="Arial" panose="020B0604020202020204" pitchFamily="34" charset="0"/>
              <a:cs typeface="Arial" panose="020B0604020202020204" pitchFamily="34" charset="0"/>
            </a:rPr>
            <a:t>A well-organized recruitment process is needed to determine public school pupils' physical activity levels. Obtaining university Institutional Review Board permission for legal and ethical research is the first step in recruitment. After authorization, recruitment may commence.</a:t>
          </a:r>
        </a:p>
      </dgm:t>
    </dgm:pt>
    <dgm:pt modelId="{55FFC58A-C67E-4BB7-9F6F-B2F26E597186}" type="parTrans" cxnId="{17F9BA54-8275-423C-8DDC-CB01AEB91B24}">
      <dgm:prSet/>
      <dgm:spPr/>
      <dgm:t>
        <a:bodyPr/>
        <a:lstStyle/>
        <a:p>
          <a:endParaRPr lang="en-US"/>
        </a:p>
      </dgm:t>
    </dgm:pt>
    <dgm:pt modelId="{FE9FC325-F11C-4735-8CD3-D91BCF5C96D3}" type="sibTrans" cxnId="{17F9BA54-8275-423C-8DDC-CB01AEB91B24}">
      <dgm:prSet/>
      <dgm:spPr/>
      <dgm:t>
        <a:bodyPr/>
        <a:lstStyle/>
        <a:p>
          <a:endParaRPr lang="en-US"/>
        </a:p>
      </dgm:t>
    </dgm:pt>
    <dgm:pt modelId="{3B2EBC55-198B-4029-936B-EAF5C3D3C803}" type="pres">
      <dgm:prSet presAssocID="{E4972B05-C432-4017-99F0-64FBFC0AC96A}" presName="linear" presStyleCnt="0">
        <dgm:presLayoutVars>
          <dgm:dir/>
          <dgm:animLvl val="lvl"/>
          <dgm:resizeHandles val="exact"/>
        </dgm:presLayoutVars>
      </dgm:prSet>
      <dgm:spPr/>
    </dgm:pt>
    <dgm:pt modelId="{D69AB949-3EAA-4BDB-ACEA-68CAA85F6CC0}" type="pres">
      <dgm:prSet presAssocID="{7277426A-0115-4B18-B89A-545122F5BE63}" presName="parentLin" presStyleCnt="0"/>
      <dgm:spPr/>
    </dgm:pt>
    <dgm:pt modelId="{F99B9132-CA9E-4249-BEAD-E4751C9B3D1E}" type="pres">
      <dgm:prSet presAssocID="{7277426A-0115-4B18-B89A-545122F5BE63}" presName="parentLeftMargin" presStyleLbl="node1" presStyleIdx="0" presStyleCnt="3"/>
      <dgm:spPr/>
    </dgm:pt>
    <dgm:pt modelId="{46F130C4-8C5A-4B4D-BF4E-248EE9F45F85}" type="pres">
      <dgm:prSet presAssocID="{7277426A-0115-4B18-B89A-545122F5BE63}" presName="parentText" presStyleLbl="node1" presStyleIdx="0" presStyleCnt="3">
        <dgm:presLayoutVars>
          <dgm:chMax val="0"/>
          <dgm:bulletEnabled val="1"/>
        </dgm:presLayoutVars>
      </dgm:prSet>
      <dgm:spPr/>
    </dgm:pt>
    <dgm:pt modelId="{D800E25E-E0A5-4140-AA7A-0201BD3037E3}" type="pres">
      <dgm:prSet presAssocID="{7277426A-0115-4B18-B89A-545122F5BE63}" presName="negativeSpace" presStyleCnt="0"/>
      <dgm:spPr/>
    </dgm:pt>
    <dgm:pt modelId="{E276D1BF-40C2-4376-8483-B8F881F84576}" type="pres">
      <dgm:prSet presAssocID="{7277426A-0115-4B18-B89A-545122F5BE63}" presName="childText" presStyleLbl="conFgAcc1" presStyleIdx="0" presStyleCnt="3">
        <dgm:presLayoutVars>
          <dgm:bulletEnabled val="1"/>
        </dgm:presLayoutVars>
      </dgm:prSet>
      <dgm:spPr/>
    </dgm:pt>
    <dgm:pt modelId="{316F8380-9B09-48B1-B4EE-AD827FA77D73}" type="pres">
      <dgm:prSet presAssocID="{CCAA8345-71A6-453C-8EF2-785E5A0E85DA}" presName="spaceBetweenRectangles" presStyleCnt="0"/>
      <dgm:spPr/>
    </dgm:pt>
    <dgm:pt modelId="{7065C43F-F4B0-4916-9FAB-74026513D59E}" type="pres">
      <dgm:prSet presAssocID="{CAA9E2EF-315A-444B-A865-91E353B796D7}" presName="parentLin" presStyleCnt="0"/>
      <dgm:spPr/>
    </dgm:pt>
    <dgm:pt modelId="{3FE10336-2415-402F-8980-4E484E3B2803}" type="pres">
      <dgm:prSet presAssocID="{CAA9E2EF-315A-444B-A865-91E353B796D7}" presName="parentLeftMargin" presStyleLbl="node1" presStyleIdx="0" presStyleCnt="3"/>
      <dgm:spPr/>
    </dgm:pt>
    <dgm:pt modelId="{86666D55-9BB6-49C9-9BFF-F58204AFC79D}" type="pres">
      <dgm:prSet presAssocID="{CAA9E2EF-315A-444B-A865-91E353B796D7}" presName="parentText" presStyleLbl="node1" presStyleIdx="1" presStyleCnt="3">
        <dgm:presLayoutVars>
          <dgm:chMax val="0"/>
          <dgm:bulletEnabled val="1"/>
        </dgm:presLayoutVars>
      </dgm:prSet>
      <dgm:spPr/>
    </dgm:pt>
    <dgm:pt modelId="{D3774FFD-A5B8-41CB-BE8C-7CCAB88FAF86}" type="pres">
      <dgm:prSet presAssocID="{CAA9E2EF-315A-444B-A865-91E353B796D7}" presName="negativeSpace" presStyleCnt="0"/>
      <dgm:spPr/>
    </dgm:pt>
    <dgm:pt modelId="{73352F5A-D150-4E99-8C61-1BE450ABB8E7}" type="pres">
      <dgm:prSet presAssocID="{CAA9E2EF-315A-444B-A865-91E353B796D7}" presName="childText" presStyleLbl="conFgAcc1" presStyleIdx="1" presStyleCnt="3">
        <dgm:presLayoutVars>
          <dgm:bulletEnabled val="1"/>
        </dgm:presLayoutVars>
      </dgm:prSet>
      <dgm:spPr/>
    </dgm:pt>
    <dgm:pt modelId="{A84A869E-EDC5-46ED-8D9E-6C610543A0CE}" type="pres">
      <dgm:prSet presAssocID="{90AAB032-1C4D-41B2-AE19-830DB1CE7482}" presName="spaceBetweenRectangles" presStyleCnt="0"/>
      <dgm:spPr/>
    </dgm:pt>
    <dgm:pt modelId="{CD07E030-1165-4D9D-A981-86D62960335F}" type="pres">
      <dgm:prSet presAssocID="{CAA3FB63-F8FE-43E9-8D40-5D021619E7FC}" presName="parentLin" presStyleCnt="0"/>
      <dgm:spPr/>
    </dgm:pt>
    <dgm:pt modelId="{A73E2C32-88BC-40EC-81EC-370B75760989}" type="pres">
      <dgm:prSet presAssocID="{CAA3FB63-F8FE-43E9-8D40-5D021619E7FC}" presName="parentLeftMargin" presStyleLbl="node1" presStyleIdx="1" presStyleCnt="3"/>
      <dgm:spPr/>
    </dgm:pt>
    <dgm:pt modelId="{BC0B222B-7A0F-499D-A9EF-532A0A019F8D}" type="pres">
      <dgm:prSet presAssocID="{CAA3FB63-F8FE-43E9-8D40-5D021619E7FC}" presName="parentText" presStyleLbl="node1" presStyleIdx="2" presStyleCnt="3">
        <dgm:presLayoutVars>
          <dgm:chMax val="0"/>
          <dgm:bulletEnabled val="1"/>
        </dgm:presLayoutVars>
      </dgm:prSet>
      <dgm:spPr/>
    </dgm:pt>
    <dgm:pt modelId="{9E3F8DF1-C34F-4E44-8AD1-4B7B853C687E}" type="pres">
      <dgm:prSet presAssocID="{CAA3FB63-F8FE-43E9-8D40-5D021619E7FC}" presName="negativeSpace" presStyleCnt="0"/>
      <dgm:spPr/>
    </dgm:pt>
    <dgm:pt modelId="{3AF1C87F-5D04-4C20-B56A-8AFA515E060F}" type="pres">
      <dgm:prSet presAssocID="{CAA3FB63-F8FE-43E9-8D40-5D021619E7FC}" presName="childText" presStyleLbl="conFgAcc1" presStyleIdx="2" presStyleCnt="3">
        <dgm:presLayoutVars>
          <dgm:bulletEnabled val="1"/>
        </dgm:presLayoutVars>
      </dgm:prSet>
      <dgm:spPr/>
    </dgm:pt>
  </dgm:ptLst>
  <dgm:cxnLst>
    <dgm:cxn modelId="{B9F4F20B-6FC3-40E7-851A-5EC894124A16}" type="presOf" srcId="{E4972B05-C432-4017-99F0-64FBFC0AC96A}" destId="{3B2EBC55-198B-4029-936B-EAF5C3D3C803}" srcOrd="0" destOrd="0" presId="urn:microsoft.com/office/officeart/2005/8/layout/list1"/>
    <dgm:cxn modelId="{B4F16A24-78E5-4591-862E-6AD2526B0622}" srcId="{E4972B05-C432-4017-99F0-64FBFC0AC96A}" destId="{7277426A-0115-4B18-B89A-545122F5BE63}" srcOrd="0" destOrd="0" parTransId="{AAD0B541-D09E-494E-A179-40B81527C617}" sibTransId="{CCAA8345-71A6-453C-8EF2-785E5A0E85DA}"/>
    <dgm:cxn modelId="{EE6B9D33-455C-4B65-AB8E-BFC3F5EBD864}" srcId="{CAA9E2EF-315A-444B-A865-91E353B796D7}" destId="{6B8841CF-7F6C-4E7B-A83E-94E4FCC3150C}" srcOrd="0" destOrd="0" parTransId="{BB0E452E-43E3-4D64-9ABB-69C1CC8E4084}" sibTransId="{A7DA9A79-5BF8-43EB-9357-5774A2504D71}"/>
    <dgm:cxn modelId="{79723D67-F368-4760-8219-FADFEC5C277B}" type="presOf" srcId="{7277426A-0115-4B18-B89A-545122F5BE63}" destId="{46F130C4-8C5A-4B4D-BF4E-248EE9F45F85}" srcOrd="1" destOrd="0" presId="urn:microsoft.com/office/officeart/2005/8/layout/list1"/>
    <dgm:cxn modelId="{19DDD967-4531-4BBB-8438-842AF0741D63}" type="presOf" srcId="{CAA3FB63-F8FE-43E9-8D40-5D021619E7FC}" destId="{A73E2C32-88BC-40EC-81EC-370B75760989}" srcOrd="0" destOrd="0" presId="urn:microsoft.com/office/officeart/2005/8/layout/list1"/>
    <dgm:cxn modelId="{C591C470-AB4F-47F9-9BE7-77356F10B2BD}" type="presOf" srcId="{7277426A-0115-4B18-B89A-545122F5BE63}" destId="{F99B9132-CA9E-4249-BEAD-E4751C9B3D1E}" srcOrd="0" destOrd="0" presId="urn:microsoft.com/office/officeart/2005/8/layout/list1"/>
    <dgm:cxn modelId="{09A1A872-EFE3-4FA4-AB52-8D7A3E8F1024}" type="presOf" srcId="{CAA9E2EF-315A-444B-A865-91E353B796D7}" destId="{3FE10336-2415-402F-8980-4E484E3B2803}" srcOrd="0" destOrd="0" presId="urn:microsoft.com/office/officeart/2005/8/layout/list1"/>
    <dgm:cxn modelId="{E3804474-B345-41DF-8C4A-C71929BED2C3}" type="presOf" srcId="{2F0C6692-5072-4743-A2A8-937F0C05EEF8}" destId="{E276D1BF-40C2-4376-8483-B8F881F84576}" srcOrd="0" destOrd="0" presId="urn:microsoft.com/office/officeart/2005/8/layout/list1"/>
    <dgm:cxn modelId="{17F9BA54-8275-423C-8DDC-CB01AEB91B24}" srcId="{7277426A-0115-4B18-B89A-545122F5BE63}" destId="{2F0C6692-5072-4743-A2A8-937F0C05EEF8}" srcOrd="0" destOrd="0" parTransId="{55FFC58A-C67E-4BB7-9F6F-B2F26E597186}" sibTransId="{FE9FC325-F11C-4735-8CD3-D91BCF5C96D3}"/>
    <dgm:cxn modelId="{6002FB7A-8BD3-4065-8259-70082488ED55}" type="presOf" srcId="{CAA9E2EF-315A-444B-A865-91E353B796D7}" destId="{86666D55-9BB6-49C9-9BFF-F58204AFC79D}" srcOrd="1" destOrd="0" presId="urn:microsoft.com/office/officeart/2005/8/layout/list1"/>
    <dgm:cxn modelId="{7DB3C784-28F1-425D-846C-EE2EB8CA4B36}" type="presOf" srcId="{CAA3FB63-F8FE-43E9-8D40-5D021619E7FC}" destId="{BC0B222B-7A0F-499D-A9EF-532A0A019F8D}" srcOrd="1" destOrd="0" presId="urn:microsoft.com/office/officeart/2005/8/layout/list1"/>
    <dgm:cxn modelId="{2C4D21B8-C387-4D24-B30A-52A1362F8BE6}" srcId="{CAA3FB63-F8FE-43E9-8D40-5D021619E7FC}" destId="{5BC64156-DC35-4F05-B970-B5695805301F}" srcOrd="0" destOrd="0" parTransId="{26A29924-1912-4159-99A7-79F7C3384FD1}" sibTransId="{4C774469-8B34-44CB-9539-D6C65D122CF3}"/>
    <dgm:cxn modelId="{AB3933BE-AA2D-4640-9733-F971D51D652D}" srcId="{E4972B05-C432-4017-99F0-64FBFC0AC96A}" destId="{CAA3FB63-F8FE-43E9-8D40-5D021619E7FC}" srcOrd="2" destOrd="0" parTransId="{4CAA5173-D29C-4B94-95E0-2EBA60FF6594}" sibTransId="{E1653C5D-51E2-4D0E-867B-28574B774056}"/>
    <dgm:cxn modelId="{9D63BAC0-8462-402F-A012-AA307751D99A}" type="presOf" srcId="{5BC64156-DC35-4F05-B970-B5695805301F}" destId="{3AF1C87F-5D04-4C20-B56A-8AFA515E060F}" srcOrd="0" destOrd="0" presId="urn:microsoft.com/office/officeart/2005/8/layout/list1"/>
    <dgm:cxn modelId="{755230DD-F838-42FC-9E00-58F0B39A10DC}" srcId="{E4972B05-C432-4017-99F0-64FBFC0AC96A}" destId="{CAA9E2EF-315A-444B-A865-91E353B796D7}" srcOrd="1" destOrd="0" parTransId="{877D7DFA-3DF8-4FA4-B67D-EE7E8BCF71EA}" sibTransId="{90AAB032-1C4D-41B2-AE19-830DB1CE7482}"/>
    <dgm:cxn modelId="{649649E6-3B02-441B-909F-48F1C2514E79}" type="presOf" srcId="{6B8841CF-7F6C-4E7B-A83E-94E4FCC3150C}" destId="{73352F5A-D150-4E99-8C61-1BE450ABB8E7}" srcOrd="0" destOrd="0" presId="urn:microsoft.com/office/officeart/2005/8/layout/list1"/>
    <dgm:cxn modelId="{733CB8B3-8189-43D6-BC0B-F5E15876D4D6}" type="presParOf" srcId="{3B2EBC55-198B-4029-936B-EAF5C3D3C803}" destId="{D69AB949-3EAA-4BDB-ACEA-68CAA85F6CC0}" srcOrd="0" destOrd="0" presId="urn:microsoft.com/office/officeart/2005/8/layout/list1"/>
    <dgm:cxn modelId="{E9272F8B-5E15-487E-8721-CA12312BD9B3}" type="presParOf" srcId="{D69AB949-3EAA-4BDB-ACEA-68CAA85F6CC0}" destId="{F99B9132-CA9E-4249-BEAD-E4751C9B3D1E}" srcOrd="0" destOrd="0" presId="urn:microsoft.com/office/officeart/2005/8/layout/list1"/>
    <dgm:cxn modelId="{3532FBDF-6E37-4892-8DCC-67420A094D55}" type="presParOf" srcId="{D69AB949-3EAA-4BDB-ACEA-68CAA85F6CC0}" destId="{46F130C4-8C5A-4B4D-BF4E-248EE9F45F85}" srcOrd="1" destOrd="0" presId="urn:microsoft.com/office/officeart/2005/8/layout/list1"/>
    <dgm:cxn modelId="{67B51DF3-B55E-4F9A-BD01-EEB83158685E}" type="presParOf" srcId="{3B2EBC55-198B-4029-936B-EAF5C3D3C803}" destId="{D800E25E-E0A5-4140-AA7A-0201BD3037E3}" srcOrd="1" destOrd="0" presId="urn:microsoft.com/office/officeart/2005/8/layout/list1"/>
    <dgm:cxn modelId="{02F3A695-3018-417E-AB87-6723B2A762D2}" type="presParOf" srcId="{3B2EBC55-198B-4029-936B-EAF5C3D3C803}" destId="{E276D1BF-40C2-4376-8483-B8F881F84576}" srcOrd="2" destOrd="0" presId="urn:microsoft.com/office/officeart/2005/8/layout/list1"/>
    <dgm:cxn modelId="{DFD092C9-301C-460A-894B-87AD9AA8187C}" type="presParOf" srcId="{3B2EBC55-198B-4029-936B-EAF5C3D3C803}" destId="{316F8380-9B09-48B1-B4EE-AD827FA77D73}" srcOrd="3" destOrd="0" presId="urn:microsoft.com/office/officeart/2005/8/layout/list1"/>
    <dgm:cxn modelId="{7FDCFF20-6A7B-4DB3-B457-56C82FAF7625}" type="presParOf" srcId="{3B2EBC55-198B-4029-936B-EAF5C3D3C803}" destId="{7065C43F-F4B0-4916-9FAB-74026513D59E}" srcOrd="4" destOrd="0" presId="urn:microsoft.com/office/officeart/2005/8/layout/list1"/>
    <dgm:cxn modelId="{A6C2ACBA-794F-4F55-ABFD-06E65E9B97AD}" type="presParOf" srcId="{7065C43F-F4B0-4916-9FAB-74026513D59E}" destId="{3FE10336-2415-402F-8980-4E484E3B2803}" srcOrd="0" destOrd="0" presId="urn:microsoft.com/office/officeart/2005/8/layout/list1"/>
    <dgm:cxn modelId="{9B46B152-5C9F-4038-92D2-8D16E9862C3C}" type="presParOf" srcId="{7065C43F-F4B0-4916-9FAB-74026513D59E}" destId="{86666D55-9BB6-49C9-9BFF-F58204AFC79D}" srcOrd="1" destOrd="0" presId="urn:microsoft.com/office/officeart/2005/8/layout/list1"/>
    <dgm:cxn modelId="{00324F7E-3E87-4519-9CAB-916BD3EF21D1}" type="presParOf" srcId="{3B2EBC55-198B-4029-936B-EAF5C3D3C803}" destId="{D3774FFD-A5B8-41CB-BE8C-7CCAB88FAF86}" srcOrd="5" destOrd="0" presId="urn:microsoft.com/office/officeart/2005/8/layout/list1"/>
    <dgm:cxn modelId="{C8A26A1C-05D5-41CE-96B8-1A61E89DC601}" type="presParOf" srcId="{3B2EBC55-198B-4029-936B-EAF5C3D3C803}" destId="{73352F5A-D150-4E99-8C61-1BE450ABB8E7}" srcOrd="6" destOrd="0" presId="urn:microsoft.com/office/officeart/2005/8/layout/list1"/>
    <dgm:cxn modelId="{D5EC3DB2-1B5A-4E57-BFA3-2F114DC33167}" type="presParOf" srcId="{3B2EBC55-198B-4029-936B-EAF5C3D3C803}" destId="{A84A869E-EDC5-46ED-8D9E-6C610543A0CE}" srcOrd="7" destOrd="0" presId="urn:microsoft.com/office/officeart/2005/8/layout/list1"/>
    <dgm:cxn modelId="{D956277F-25D2-4500-B3A8-507D03B5E825}" type="presParOf" srcId="{3B2EBC55-198B-4029-936B-EAF5C3D3C803}" destId="{CD07E030-1165-4D9D-A981-86D62960335F}" srcOrd="8" destOrd="0" presId="urn:microsoft.com/office/officeart/2005/8/layout/list1"/>
    <dgm:cxn modelId="{7F023F26-0AAA-4105-A311-A2A7F201EF98}" type="presParOf" srcId="{CD07E030-1165-4D9D-A981-86D62960335F}" destId="{A73E2C32-88BC-40EC-81EC-370B75760989}" srcOrd="0" destOrd="0" presId="urn:microsoft.com/office/officeart/2005/8/layout/list1"/>
    <dgm:cxn modelId="{1A0CF981-32F3-4D2C-AA30-CE4A0A3E0BF0}" type="presParOf" srcId="{CD07E030-1165-4D9D-A981-86D62960335F}" destId="{BC0B222B-7A0F-499D-A9EF-532A0A019F8D}" srcOrd="1" destOrd="0" presId="urn:microsoft.com/office/officeart/2005/8/layout/list1"/>
    <dgm:cxn modelId="{1C4A9B11-D12C-4445-AAD9-DE43D3712D37}" type="presParOf" srcId="{3B2EBC55-198B-4029-936B-EAF5C3D3C803}" destId="{9E3F8DF1-C34F-4E44-8AD1-4B7B853C687E}" srcOrd="9" destOrd="0" presId="urn:microsoft.com/office/officeart/2005/8/layout/list1"/>
    <dgm:cxn modelId="{D87A9C97-3763-4452-88CD-4BDFBB727B0E}" type="presParOf" srcId="{3B2EBC55-198B-4029-936B-EAF5C3D3C803}" destId="{3AF1C87F-5D04-4C20-B56A-8AFA515E060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18C81D-E777-4130-9460-06A68A6BF30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588CBFBF-27BE-469F-B172-933BBC47D89C}">
      <dgm:prSet phldrT="[Text]" custT="1"/>
      <dgm:spPr/>
      <dgm:t>
        <a:bodyPr/>
        <a:lstStyle/>
        <a:p>
          <a:pPr>
            <a:lnSpc>
              <a:spcPct val="150000"/>
            </a:lnSpc>
          </a:pPr>
          <a:r>
            <a:rPr lang="en-US" sz="2000" dirty="0">
              <a:latin typeface="Arial" panose="020B0604020202020204" pitchFamily="34" charset="0"/>
              <a:cs typeface="Arial" panose="020B0604020202020204" pitchFamily="34" charset="0"/>
            </a:rPr>
            <a:t>Analysis of public school kids' physical activity has far-reaching effects. Initially the findings may influence university policies and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to promote physical activity, improving students' health and well-being. </a:t>
          </a:r>
        </a:p>
      </dgm:t>
    </dgm:pt>
    <dgm:pt modelId="{19F1A31F-4561-4C5A-A66F-BB4454D80249}" type="parTrans" cxnId="{1AE42700-EF5D-4619-A709-C661468B00E0}">
      <dgm:prSet/>
      <dgm:spPr/>
      <dgm:t>
        <a:bodyPr/>
        <a:lstStyle/>
        <a:p>
          <a:endParaRPr lang="en-US"/>
        </a:p>
      </dgm:t>
    </dgm:pt>
    <dgm:pt modelId="{78EB73C7-82F9-4DE7-ADCF-E568B040B7D0}" type="sibTrans" cxnId="{1AE42700-EF5D-4619-A709-C661468B00E0}">
      <dgm:prSet/>
      <dgm:spPr/>
      <dgm:t>
        <a:bodyPr/>
        <a:lstStyle/>
        <a:p>
          <a:endParaRPr lang="en-US"/>
        </a:p>
      </dgm:t>
    </dgm:pt>
    <dgm:pt modelId="{689FFD81-CEE2-47B4-A565-C870E1CBE7DA}">
      <dgm:prSet phldrT="[Text]" custT="1"/>
      <dgm:spPr/>
      <dgm:t>
        <a:bodyPr/>
        <a:lstStyle/>
        <a:p>
          <a:pPr>
            <a:lnSpc>
              <a:spcPct val="150000"/>
            </a:lnSpc>
          </a:pPr>
          <a:r>
            <a:rPr lang="en-US" sz="2000" dirty="0">
              <a:latin typeface="Arial" panose="020B0604020202020204" pitchFamily="34" charset="0"/>
              <a:cs typeface="Arial" panose="020B0604020202020204" pitchFamily="34" charset="0"/>
            </a:rPr>
            <a:t>Furthermore, it may help direct funding towards fitness-related infrastructure and initiatives (Bennie et al., 2019). When they know what motivates kids to relocate, they may adapt treatments to particular student groups. </a:t>
          </a:r>
        </a:p>
      </dgm:t>
    </dgm:pt>
    <dgm:pt modelId="{E6EC54EB-6067-4488-A727-9CD4971EE945}" type="parTrans" cxnId="{77F26823-00DE-459A-ABA5-5FAE14A03840}">
      <dgm:prSet/>
      <dgm:spPr/>
      <dgm:t>
        <a:bodyPr/>
        <a:lstStyle/>
        <a:p>
          <a:endParaRPr lang="en-US"/>
        </a:p>
      </dgm:t>
    </dgm:pt>
    <dgm:pt modelId="{C5E922DE-AB97-485A-BBE2-4A1DC3B8F245}" type="sibTrans" cxnId="{77F26823-00DE-459A-ABA5-5FAE14A03840}">
      <dgm:prSet/>
      <dgm:spPr/>
      <dgm:t>
        <a:bodyPr/>
        <a:lstStyle/>
        <a:p>
          <a:endParaRPr lang="en-US"/>
        </a:p>
      </dgm:t>
    </dgm:pt>
    <dgm:pt modelId="{327645D0-A0CD-43A0-97F7-B2D230EBCC6F}">
      <dgm:prSet phldrT="[Text]" custT="1"/>
      <dgm:spPr/>
      <dgm:t>
        <a:bodyPr/>
        <a:lstStyle/>
        <a:p>
          <a:pPr>
            <a:lnSpc>
              <a:spcPct val="150000"/>
            </a:lnSpc>
          </a:pPr>
          <a:r>
            <a:rPr lang="en-US" sz="2000" dirty="0">
              <a:latin typeface="Arial" panose="020B0604020202020204" pitchFamily="34" charset="0"/>
              <a:cs typeface="Arial" panose="020B0604020202020204" pitchFamily="34" charset="0"/>
            </a:rPr>
            <a:t>The research may also reveal how academic and social factors affect students' lifestyle choices. This research may lead to a more active and healthier student body, benefiting the university and its students.</a:t>
          </a:r>
        </a:p>
      </dgm:t>
    </dgm:pt>
    <dgm:pt modelId="{3D5D0F30-C94F-4C9D-83D8-FB376B62C4F4}" type="parTrans" cxnId="{94E48C56-1516-491D-983E-1C172DB390C1}">
      <dgm:prSet/>
      <dgm:spPr/>
      <dgm:t>
        <a:bodyPr/>
        <a:lstStyle/>
        <a:p>
          <a:endParaRPr lang="en-US"/>
        </a:p>
      </dgm:t>
    </dgm:pt>
    <dgm:pt modelId="{7BA551B2-9284-458C-AF7F-3482F1F0BA07}" type="sibTrans" cxnId="{94E48C56-1516-491D-983E-1C172DB390C1}">
      <dgm:prSet/>
      <dgm:spPr/>
      <dgm:t>
        <a:bodyPr/>
        <a:lstStyle/>
        <a:p>
          <a:endParaRPr lang="en-US"/>
        </a:p>
      </dgm:t>
    </dgm:pt>
    <dgm:pt modelId="{EBF1F30D-950D-46BC-9456-CFE343A99D29}" type="pres">
      <dgm:prSet presAssocID="{9B18C81D-E777-4130-9460-06A68A6BF306}" presName="Name0" presStyleCnt="0">
        <dgm:presLayoutVars>
          <dgm:chMax val="7"/>
          <dgm:chPref val="7"/>
          <dgm:dir/>
        </dgm:presLayoutVars>
      </dgm:prSet>
      <dgm:spPr/>
    </dgm:pt>
    <dgm:pt modelId="{87D46C89-650F-4ED2-B0B2-CF73B6F6A527}" type="pres">
      <dgm:prSet presAssocID="{9B18C81D-E777-4130-9460-06A68A6BF306}" presName="Name1" presStyleCnt="0"/>
      <dgm:spPr/>
    </dgm:pt>
    <dgm:pt modelId="{BEDE49F5-FB68-4E0D-AB4F-7379E93229E3}" type="pres">
      <dgm:prSet presAssocID="{9B18C81D-E777-4130-9460-06A68A6BF306}" presName="cycle" presStyleCnt="0"/>
      <dgm:spPr/>
    </dgm:pt>
    <dgm:pt modelId="{6C932B50-007D-4B54-829C-BF0323375631}" type="pres">
      <dgm:prSet presAssocID="{9B18C81D-E777-4130-9460-06A68A6BF306}" presName="srcNode" presStyleLbl="node1" presStyleIdx="0" presStyleCnt="3"/>
      <dgm:spPr/>
    </dgm:pt>
    <dgm:pt modelId="{BDBB05E9-E96D-4232-93C1-CF04BD8FE09D}" type="pres">
      <dgm:prSet presAssocID="{9B18C81D-E777-4130-9460-06A68A6BF306}" presName="conn" presStyleLbl="parChTrans1D2" presStyleIdx="0" presStyleCnt="1"/>
      <dgm:spPr/>
    </dgm:pt>
    <dgm:pt modelId="{588D58A8-B90E-4DB9-A13C-E27D807FE45E}" type="pres">
      <dgm:prSet presAssocID="{9B18C81D-E777-4130-9460-06A68A6BF306}" presName="extraNode" presStyleLbl="node1" presStyleIdx="0" presStyleCnt="3"/>
      <dgm:spPr/>
    </dgm:pt>
    <dgm:pt modelId="{95E3DA85-6D42-4DD6-A7E9-0793AAADB766}" type="pres">
      <dgm:prSet presAssocID="{9B18C81D-E777-4130-9460-06A68A6BF306}" presName="dstNode" presStyleLbl="node1" presStyleIdx="0" presStyleCnt="3"/>
      <dgm:spPr/>
    </dgm:pt>
    <dgm:pt modelId="{71B5F874-CB51-47A0-B8C1-CDED84CFCF04}" type="pres">
      <dgm:prSet presAssocID="{588CBFBF-27BE-469F-B172-933BBC47D89C}" presName="text_1" presStyleLbl="node1" presStyleIdx="0" presStyleCnt="3" custScaleY="156931">
        <dgm:presLayoutVars>
          <dgm:bulletEnabled val="1"/>
        </dgm:presLayoutVars>
      </dgm:prSet>
      <dgm:spPr/>
    </dgm:pt>
    <dgm:pt modelId="{0420046C-73BE-43BC-9382-2AE8D83D1B55}" type="pres">
      <dgm:prSet presAssocID="{588CBFBF-27BE-469F-B172-933BBC47D89C}" presName="accent_1" presStyleCnt="0"/>
      <dgm:spPr/>
    </dgm:pt>
    <dgm:pt modelId="{E3467E76-90B1-4D02-A6B9-E71B47DE26E1}" type="pres">
      <dgm:prSet presAssocID="{588CBFBF-27BE-469F-B172-933BBC47D89C}" presName="accentRepeatNode" presStyleLbl="solidFgAcc1" presStyleIdx="0" presStyleCnt="3"/>
      <dgm:spPr/>
    </dgm:pt>
    <dgm:pt modelId="{55F536BD-2498-4C1B-99D0-15DF6139C668}" type="pres">
      <dgm:prSet presAssocID="{689FFD81-CEE2-47B4-A565-C870E1CBE7DA}" presName="text_2" presStyleLbl="node1" presStyleIdx="1" presStyleCnt="3" custScaleY="129685">
        <dgm:presLayoutVars>
          <dgm:bulletEnabled val="1"/>
        </dgm:presLayoutVars>
      </dgm:prSet>
      <dgm:spPr/>
    </dgm:pt>
    <dgm:pt modelId="{56106FFF-61EF-4048-B07D-54058BB148C0}" type="pres">
      <dgm:prSet presAssocID="{689FFD81-CEE2-47B4-A565-C870E1CBE7DA}" presName="accent_2" presStyleCnt="0"/>
      <dgm:spPr/>
    </dgm:pt>
    <dgm:pt modelId="{4335D913-86DA-43E2-A629-1F2BCA231FF7}" type="pres">
      <dgm:prSet presAssocID="{689FFD81-CEE2-47B4-A565-C870E1CBE7DA}" presName="accentRepeatNode" presStyleLbl="solidFgAcc1" presStyleIdx="1" presStyleCnt="3"/>
      <dgm:spPr/>
    </dgm:pt>
    <dgm:pt modelId="{BEF2456E-0EFE-49ED-986F-25CE53F38E4C}" type="pres">
      <dgm:prSet presAssocID="{327645D0-A0CD-43A0-97F7-B2D230EBCC6F}" presName="text_3" presStyleLbl="node1" presStyleIdx="2" presStyleCnt="3" custScaleY="133910">
        <dgm:presLayoutVars>
          <dgm:bulletEnabled val="1"/>
        </dgm:presLayoutVars>
      </dgm:prSet>
      <dgm:spPr/>
    </dgm:pt>
    <dgm:pt modelId="{B3265B5D-AE87-4C11-9BD8-568FC4F070FE}" type="pres">
      <dgm:prSet presAssocID="{327645D0-A0CD-43A0-97F7-B2D230EBCC6F}" presName="accent_3" presStyleCnt="0"/>
      <dgm:spPr/>
    </dgm:pt>
    <dgm:pt modelId="{260CF736-A830-4816-906F-7125CA6775E8}" type="pres">
      <dgm:prSet presAssocID="{327645D0-A0CD-43A0-97F7-B2D230EBCC6F}" presName="accentRepeatNode" presStyleLbl="solidFgAcc1" presStyleIdx="2" presStyleCnt="3"/>
      <dgm:spPr/>
    </dgm:pt>
  </dgm:ptLst>
  <dgm:cxnLst>
    <dgm:cxn modelId="{1AE42700-EF5D-4619-A709-C661468B00E0}" srcId="{9B18C81D-E777-4130-9460-06A68A6BF306}" destId="{588CBFBF-27BE-469F-B172-933BBC47D89C}" srcOrd="0" destOrd="0" parTransId="{19F1A31F-4561-4C5A-A66F-BB4454D80249}" sibTransId="{78EB73C7-82F9-4DE7-ADCF-E568B040B7D0}"/>
    <dgm:cxn modelId="{77F26823-00DE-459A-ABA5-5FAE14A03840}" srcId="{9B18C81D-E777-4130-9460-06A68A6BF306}" destId="{689FFD81-CEE2-47B4-A565-C870E1CBE7DA}" srcOrd="1" destOrd="0" parTransId="{E6EC54EB-6067-4488-A727-9CD4971EE945}" sibTransId="{C5E922DE-AB97-485A-BBE2-4A1DC3B8F245}"/>
    <dgm:cxn modelId="{94E48C56-1516-491D-983E-1C172DB390C1}" srcId="{9B18C81D-E777-4130-9460-06A68A6BF306}" destId="{327645D0-A0CD-43A0-97F7-B2D230EBCC6F}" srcOrd="2" destOrd="0" parTransId="{3D5D0F30-C94F-4C9D-83D8-FB376B62C4F4}" sibTransId="{7BA551B2-9284-458C-AF7F-3482F1F0BA07}"/>
    <dgm:cxn modelId="{49BC2082-302A-4E20-8616-5FB45565F7DD}" type="presOf" srcId="{78EB73C7-82F9-4DE7-ADCF-E568B040B7D0}" destId="{BDBB05E9-E96D-4232-93C1-CF04BD8FE09D}" srcOrd="0" destOrd="0" presId="urn:microsoft.com/office/officeart/2008/layout/VerticalCurvedList"/>
    <dgm:cxn modelId="{C6C0828E-349E-4B95-A135-F4871FEBCBF8}" type="presOf" srcId="{689FFD81-CEE2-47B4-A565-C870E1CBE7DA}" destId="{55F536BD-2498-4C1B-99D0-15DF6139C668}" srcOrd="0" destOrd="0" presId="urn:microsoft.com/office/officeart/2008/layout/VerticalCurvedList"/>
    <dgm:cxn modelId="{EE8AB58E-8025-4996-919A-E4F7ED8FAF71}" type="presOf" srcId="{588CBFBF-27BE-469F-B172-933BBC47D89C}" destId="{71B5F874-CB51-47A0-B8C1-CDED84CFCF04}" srcOrd="0" destOrd="0" presId="urn:microsoft.com/office/officeart/2008/layout/VerticalCurvedList"/>
    <dgm:cxn modelId="{9EFBEBD6-FDE0-4ECA-9C42-0E2ACCD2FD9F}" type="presOf" srcId="{9B18C81D-E777-4130-9460-06A68A6BF306}" destId="{EBF1F30D-950D-46BC-9456-CFE343A99D29}" srcOrd="0" destOrd="0" presId="urn:microsoft.com/office/officeart/2008/layout/VerticalCurvedList"/>
    <dgm:cxn modelId="{2FDB75E7-8F39-4FD3-81AD-1626B16EAB5B}" type="presOf" srcId="{327645D0-A0CD-43A0-97F7-B2D230EBCC6F}" destId="{BEF2456E-0EFE-49ED-986F-25CE53F38E4C}" srcOrd="0" destOrd="0" presId="urn:microsoft.com/office/officeart/2008/layout/VerticalCurvedList"/>
    <dgm:cxn modelId="{CAC8321C-401B-4C46-808D-0931A22D7BC1}" type="presParOf" srcId="{EBF1F30D-950D-46BC-9456-CFE343A99D29}" destId="{87D46C89-650F-4ED2-B0B2-CF73B6F6A527}" srcOrd="0" destOrd="0" presId="urn:microsoft.com/office/officeart/2008/layout/VerticalCurvedList"/>
    <dgm:cxn modelId="{D8266A64-25CC-420B-87AE-4D7F37C76B39}" type="presParOf" srcId="{87D46C89-650F-4ED2-B0B2-CF73B6F6A527}" destId="{BEDE49F5-FB68-4E0D-AB4F-7379E93229E3}" srcOrd="0" destOrd="0" presId="urn:microsoft.com/office/officeart/2008/layout/VerticalCurvedList"/>
    <dgm:cxn modelId="{3EB92983-FC5E-4D30-992E-11C1AC2404F1}" type="presParOf" srcId="{BEDE49F5-FB68-4E0D-AB4F-7379E93229E3}" destId="{6C932B50-007D-4B54-829C-BF0323375631}" srcOrd="0" destOrd="0" presId="urn:microsoft.com/office/officeart/2008/layout/VerticalCurvedList"/>
    <dgm:cxn modelId="{A0E9808A-82D2-4FDF-9660-EEBC41F7D9C6}" type="presParOf" srcId="{BEDE49F5-FB68-4E0D-AB4F-7379E93229E3}" destId="{BDBB05E9-E96D-4232-93C1-CF04BD8FE09D}" srcOrd="1" destOrd="0" presId="urn:microsoft.com/office/officeart/2008/layout/VerticalCurvedList"/>
    <dgm:cxn modelId="{92670CAF-8C28-4084-A5B9-9695BBE89354}" type="presParOf" srcId="{BEDE49F5-FB68-4E0D-AB4F-7379E93229E3}" destId="{588D58A8-B90E-4DB9-A13C-E27D807FE45E}" srcOrd="2" destOrd="0" presId="urn:microsoft.com/office/officeart/2008/layout/VerticalCurvedList"/>
    <dgm:cxn modelId="{72173EF4-73FE-47BA-802A-60EDECF916F8}" type="presParOf" srcId="{BEDE49F5-FB68-4E0D-AB4F-7379E93229E3}" destId="{95E3DA85-6D42-4DD6-A7E9-0793AAADB766}" srcOrd="3" destOrd="0" presId="urn:microsoft.com/office/officeart/2008/layout/VerticalCurvedList"/>
    <dgm:cxn modelId="{359CFD3E-7DDE-4DC2-AAB1-8A2834B080BB}" type="presParOf" srcId="{87D46C89-650F-4ED2-B0B2-CF73B6F6A527}" destId="{71B5F874-CB51-47A0-B8C1-CDED84CFCF04}" srcOrd="1" destOrd="0" presId="urn:microsoft.com/office/officeart/2008/layout/VerticalCurvedList"/>
    <dgm:cxn modelId="{94A93519-0392-44C2-97D8-04E0BE03536D}" type="presParOf" srcId="{87D46C89-650F-4ED2-B0B2-CF73B6F6A527}" destId="{0420046C-73BE-43BC-9382-2AE8D83D1B55}" srcOrd="2" destOrd="0" presId="urn:microsoft.com/office/officeart/2008/layout/VerticalCurvedList"/>
    <dgm:cxn modelId="{6083D486-0A86-4D02-8DD8-C6370AA309FC}" type="presParOf" srcId="{0420046C-73BE-43BC-9382-2AE8D83D1B55}" destId="{E3467E76-90B1-4D02-A6B9-E71B47DE26E1}" srcOrd="0" destOrd="0" presId="urn:microsoft.com/office/officeart/2008/layout/VerticalCurvedList"/>
    <dgm:cxn modelId="{5CA7F1E6-F8CD-42AD-A361-17FE71E697B1}" type="presParOf" srcId="{87D46C89-650F-4ED2-B0B2-CF73B6F6A527}" destId="{55F536BD-2498-4C1B-99D0-15DF6139C668}" srcOrd="3" destOrd="0" presId="urn:microsoft.com/office/officeart/2008/layout/VerticalCurvedList"/>
    <dgm:cxn modelId="{4C999300-B499-4F99-B734-649D4C740A00}" type="presParOf" srcId="{87D46C89-650F-4ED2-B0B2-CF73B6F6A527}" destId="{56106FFF-61EF-4048-B07D-54058BB148C0}" srcOrd="4" destOrd="0" presId="urn:microsoft.com/office/officeart/2008/layout/VerticalCurvedList"/>
    <dgm:cxn modelId="{0791B2EA-DBFE-4820-BB6E-EC17F91B9585}" type="presParOf" srcId="{56106FFF-61EF-4048-B07D-54058BB148C0}" destId="{4335D913-86DA-43E2-A629-1F2BCA231FF7}" srcOrd="0" destOrd="0" presId="urn:microsoft.com/office/officeart/2008/layout/VerticalCurvedList"/>
    <dgm:cxn modelId="{52C8F83F-123E-4871-93DB-F2B3DC38A987}" type="presParOf" srcId="{87D46C89-650F-4ED2-B0B2-CF73B6F6A527}" destId="{BEF2456E-0EFE-49ED-986F-25CE53F38E4C}" srcOrd="5" destOrd="0" presId="urn:microsoft.com/office/officeart/2008/layout/VerticalCurvedList"/>
    <dgm:cxn modelId="{14AB6EA5-8FC4-42B1-999D-90F9B24CCD7F}" type="presParOf" srcId="{87D46C89-650F-4ED2-B0B2-CF73B6F6A527}" destId="{B3265B5D-AE87-4C11-9BD8-568FC4F070FE}" srcOrd="6" destOrd="0" presId="urn:microsoft.com/office/officeart/2008/layout/VerticalCurvedList"/>
    <dgm:cxn modelId="{3A564A60-6324-43CF-A956-1C81155A2F36}" type="presParOf" srcId="{B3265B5D-AE87-4C11-9BD8-568FC4F070FE}" destId="{260CF736-A830-4816-906F-7125CA6775E8}"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F4660-6DF7-4E32-BB8E-88BBC98BB339}">
      <dsp:nvSpPr>
        <dsp:cNvPr id="0" name=""/>
        <dsp:cNvSpPr/>
      </dsp:nvSpPr>
      <dsp:spPr>
        <a:xfrm rot="5400000">
          <a:off x="-478915" y="481592"/>
          <a:ext cx="3192771" cy="2234940"/>
        </a:xfrm>
        <a:prstGeom prst="chevron">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1" kern="1200"/>
            <a:t>Primary Data Collection: </a:t>
          </a:r>
          <a:endParaRPr lang="en-IN" sz="2700" kern="1200"/>
        </a:p>
      </dsp:txBody>
      <dsp:txXfrm rot="-5400000">
        <a:off x="1" y="1120146"/>
        <a:ext cx="2234940" cy="957831"/>
      </dsp:txXfrm>
    </dsp:sp>
    <dsp:sp modelId="{EAE9AFB7-AB41-4DED-BA9F-2761C256DFA3}">
      <dsp:nvSpPr>
        <dsp:cNvPr id="0" name=""/>
        <dsp:cNvSpPr/>
      </dsp:nvSpPr>
      <dsp:spPr>
        <a:xfrm rot="5400000">
          <a:off x="6175819" y="-3938202"/>
          <a:ext cx="2075301" cy="9957060"/>
        </a:xfrm>
        <a:prstGeom prst="round2Same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For this research, a questionnaire survey is used because it can collect data in a format suited to statistical analysis, and it will give us a deep dive into the topic of students' levels of physical activity at public universities (Merlo, 2020).</a:t>
          </a:r>
          <a:endParaRPr lang="en-IN" sz="1800" kern="1200" dirty="0"/>
        </a:p>
        <a:p>
          <a:pPr marL="171450" lvl="1" indent="-171450" algn="l" defTabSz="800100">
            <a:lnSpc>
              <a:spcPct val="90000"/>
            </a:lnSpc>
            <a:spcBef>
              <a:spcPct val="0"/>
            </a:spcBef>
            <a:spcAft>
              <a:spcPct val="15000"/>
            </a:spcAft>
            <a:buChar char="•"/>
          </a:pPr>
          <a:r>
            <a:rPr lang="en-US" sz="1800" kern="1200" dirty="0"/>
            <a:t>Questionnaires make it possible to implement standardized testing; this improves the reliability of numerical data and allows for more widespread application of test results. </a:t>
          </a:r>
          <a:endParaRPr lang="en-IN" sz="1800" kern="1200" dirty="0"/>
        </a:p>
        <a:p>
          <a:pPr marL="171450" lvl="1" indent="-171450" algn="l" defTabSz="800100">
            <a:lnSpc>
              <a:spcPct val="90000"/>
            </a:lnSpc>
            <a:spcBef>
              <a:spcPct val="0"/>
            </a:spcBef>
            <a:spcAft>
              <a:spcPct val="15000"/>
            </a:spcAft>
            <a:buChar char="•"/>
          </a:pPr>
          <a:r>
            <a:rPr lang="en-US" sz="1800" kern="1200"/>
            <a:t>This approach relies on pre-planned questions, which may simplify complex events or prevent the investigation of unanticipated factors.</a:t>
          </a:r>
          <a:endParaRPr lang="en-IN" sz="1800" kern="1200"/>
        </a:p>
      </dsp:txBody>
      <dsp:txXfrm rot="-5400000">
        <a:off x="2234940" y="103985"/>
        <a:ext cx="9855752" cy="1872685"/>
      </dsp:txXfrm>
    </dsp:sp>
    <dsp:sp modelId="{447F70A9-93A0-47FE-B5A8-E04D5690C880}">
      <dsp:nvSpPr>
        <dsp:cNvPr id="0" name=""/>
        <dsp:cNvSpPr/>
      </dsp:nvSpPr>
      <dsp:spPr>
        <a:xfrm rot="5400000">
          <a:off x="-478915" y="3394492"/>
          <a:ext cx="3192771" cy="2234940"/>
        </a:xfrm>
        <a:prstGeom prst="chevron">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1" kern="1200"/>
            <a:t>Questionnaries – Justification: </a:t>
          </a:r>
          <a:endParaRPr lang="en-IN" sz="2700" kern="1200"/>
        </a:p>
      </dsp:txBody>
      <dsp:txXfrm rot="-5400000">
        <a:off x="1" y="4033046"/>
        <a:ext cx="2234940" cy="957831"/>
      </dsp:txXfrm>
    </dsp:sp>
    <dsp:sp modelId="{DDABC04A-E853-4313-AFCF-4C752CBBAAE3}">
      <dsp:nvSpPr>
        <dsp:cNvPr id="0" name=""/>
        <dsp:cNvSpPr/>
      </dsp:nvSpPr>
      <dsp:spPr>
        <a:xfrm rot="5400000">
          <a:off x="6175819" y="-1025302"/>
          <a:ext cx="2075301" cy="9957060"/>
        </a:xfrm>
        <a:prstGeom prst="round2Same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Questionnaires are crucial when gathering quantitative data from a large group of students through surveys, allowing for thorough student assessment. </a:t>
          </a:r>
          <a:endParaRPr lang="en-IN" sz="1800" kern="1200" dirty="0"/>
        </a:p>
        <a:p>
          <a:pPr marL="171450" lvl="1" indent="-171450" algn="l" defTabSz="800100">
            <a:lnSpc>
              <a:spcPct val="90000"/>
            </a:lnSpc>
            <a:spcBef>
              <a:spcPct val="0"/>
            </a:spcBef>
            <a:spcAft>
              <a:spcPct val="15000"/>
            </a:spcAft>
            <a:buChar char="•"/>
          </a:pPr>
          <a:r>
            <a:rPr lang="en-US" sz="1800" kern="1200"/>
            <a:t>Students will be questioned on exercise duration, frequency, forms, demographics, and interactions, obtaining structured data using mostly closed-ended and Likert-scale questions.</a:t>
          </a:r>
          <a:endParaRPr lang="en-IN" sz="1800" kern="1200"/>
        </a:p>
        <a:p>
          <a:pPr marL="171450" lvl="1" indent="-171450" algn="l" defTabSz="800100">
            <a:lnSpc>
              <a:spcPct val="90000"/>
            </a:lnSpc>
            <a:spcBef>
              <a:spcPct val="0"/>
            </a:spcBef>
            <a:spcAft>
              <a:spcPct val="15000"/>
            </a:spcAft>
            <a:buChar char="•"/>
          </a:pPr>
          <a:r>
            <a:rPr lang="en-US" sz="1800" kern="1200"/>
            <a:t>The obtained data will help statistical computations to calculate prevalence rates and examine correlations between factors efficiently..</a:t>
          </a:r>
          <a:endParaRPr lang="en-IN" sz="1800" kern="1200"/>
        </a:p>
      </dsp:txBody>
      <dsp:txXfrm rot="-5400000">
        <a:off x="2234940" y="3016885"/>
        <a:ext cx="9855752" cy="18726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4942F-ECF4-4457-A921-29FB3CB8CB86}">
      <dsp:nvSpPr>
        <dsp:cNvPr id="0" name=""/>
        <dsp:cNvSpPr/>
      </dsp:nvSpPr>
      <dsp:spPr>
        <a:xfrm>
          <a:off x="0" y="5855"/>
          <a:ext cx="11771290" cy="103542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cross-sectional methodology collects data at a specific time, indicating a population's traits, behaviors, or beliefs.</a:t>
          </a:r>
          <a:endParaRPr lang="en-IN" sz="2000" kern="1200" dirty="0">
            <a:latin typeface="Arial" panose="020B0604020202020204" pitchFamily="34" charset="0"/>
            <a:cs typeface="Arial" panose="020B0604020202020204" pitchFamily="34" charset="0"/>
          </a:endParaRPr>
        </a:p>
      </dsp:txBody>
      <dsp:txXfrm>
        <a:off x="50545" y="56400"/>
        <a:ext cx="11670200" cy="934330"/>
      </dsp:txXfrm>
    </dsp:sp>
    <dsp:sp modelId="{F2D5E4A8-0F79-4D27-AEB5-B85098CB013C}">
      <dsp:nvSpPr>
        <dsp:cNvPr id="0" name=""/>
        <dsp:cNvSpPr/>
      </dsp:nvSpPr>
      <dsp:spPr>
        <a:xfrm>
          <a:off x="0" y="1054833"/>
          <a:ext cx="11771290" cy="103542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Strengths</a:t>
          </a:r>
          <a:endParaRPr lang="en-IN" sz="2000" kern="1200" dirty="0">
            <a:latin typeface="Arial" panose="020B0604020202020204" pitchFamily="34" charset="0"/>
            <a:cs typeface="Arial" panose="020B0604020202020204" pitchFamily="34" charset="0"/>
          </a:endParaRPr>
        </a:p>
      </dsp:txBody>
      <dsp:txXfrm>
        <a:off x="50545" y="1105378"/>
        <a:ext cx="11670200" cy="934330"/>
      </dsp:txXfrm>
    </dsp:sp>
    <dsp:sp modelId="{666903B9-BF93-47F4-8105-A29471F069F3}">
      <dsp:nvSpPr>
        <dsp:cNvPr id="0" name=""/>
        <dsp:cNvSpPr/>
      </dsp:nvSpPr>
      <dsp:spPr>
        <a:xfrm>
          <a:off x="0" y="2090253"/>
          <a:ext cx="11771290" cy="1364179"/>
        </a:xfrm>
        <a:prstGeom prst="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373738" tIns="25400" rIns="142240" bIns="25400" numCol="1" spcCol="1270" anchor="t" anchorCtr="0">
          <a:noAutofit/>
        </a:bodyPr>
        <a:lstStyle/>
        <a:p>
          <a:pPr marL="228600" lvl="1" indent="-228600" algn="l"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Rapid data collecting that gives a current picture of the population under study. </a:t>
          </a:r>
          <a:endParaRPr lang="en-IN"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It requires less resources than longitudinal research, making it more cost-effective. </a:t>
          </a:r>
          <a:endParaRPr lang="en-IN"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Effective in calculating prevalence rates and examining temporal correlations between variables.</a:t>
          </a:r>
          <a:endParaRPr lang="en-IN" sz="2000" kern="1200" dirty="0">
            <a:latin typeface="Arial" panose="020B0604020202020204" pitchFamily="34" charset="0"/>
            <a:cs typeface="Arial" panose="020B0604020202020204" pitchFamily="34" charset="0"/>
          </a:endParaRPr>
        </a:p>
      </dsp:txBody>
      <dsp:txXfrm>
        <a:off x="0" y="2090253"/>
        <a:ext cx="11771290" cy="1364179"/>
      </dsp:txXfrm>
    </dsp:sp>
    <dsp:sp modelId="{CEC0EFA3-BB2A-459A-BBC4-D2D3438AADCB}">
      <dsp:nvSpPr>
        <dsp:cNvPr id="0" name=""/>
        <dsp:cNvSpPr/>
      </dsp:nvSpPr>
      <dsp:spPr>
        <a:xfrm>
          <a:off x="0" y="3454432"/>
          <a:ext cx="11771290" cy="103542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Limitations</a:t>
          </a:r>
          <a:r>
            <a:rPr lang="en-US" sz="2000" kern="1200" dirty="0">
              <a:latin typeface="Arial" panose="020B0604020202020204" pitchFamily="34" charset="0"/>
              <a:cs typeface="Arial" panose="020B0604020202020204" pitchFamily="34" charset="0"/>
            </a:rPr>
            <a:t>: </a:t>
          </a:r>
          <a:endParaRPr lang="en-IN" sz="2000" kern="1200" dirty="0">
            <a:latin typeface="Arial" panose="020B0604020202020204" pitchFamily="34" charset="0"/>
            <a:cs typeface="Arial" panose="020B0604020202020204" pitchFamily="34" charset="0"/>
          </a:endParaRPr>
        </a:p>
      </dsp:txBody>
      <dsp:txXfrm>
        <a:off x="50545" y="3504977"/>
        <a:ext cx="11670200" cy="934330"/>
      </dsp:txXfrm>
    </dsp:sp>
    <dsp:sp modelId="{D7495205-2D80-432F-A69B-E743476F2B9D}">
      <dsp:nvSpPr>
        <dsp:cNvPr id="0" name=""/>
        <dsp:cNvSpPr/>
      </dsp:nvSpPr>
      <dsp:spPr>
        <a:xfrm>
          <a:off x="0" y="4489853"/>
          <a:ext cx="11771290" cy="1364179"/>
        </a:xfrm>
        <a:prstGeom prst="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373738" tIns="25400" rIns="142240" bIns="25400" numCol="1" spcCol="1270" anchor="t" anchorCtr="0">
          <a:noAutofit/>
        </a:bodyPr>
        <a:lstStyle/>
        <a:p>
          <a:pPr marL="228600" lvl="1" indent="-228600" algn="l"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Inability to track shifts over time, thereby missing context for advancements. </a:t>
          </a:r>
          <a:endParaRPr lang="en-IN"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Lack of temporal sequencing prevents the establishment of cause-and-effect linkages. </a:t>
          </a:r>
          <a:endParaRPr lang="en-IN"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Relies on self-reporting, which may introduce biases and mistakes in data collecting.</a:t>
          </a:r>
          <a:endParaRPr lang="en-IN" sz="2000" kern="1200" dirty="0">
            <a:latin typeface="Arial" panose="020B0604020202020204" pitchFamily="34" charset="0"/>
            <a:cs typeface="Arial" panose="020B0604020202020204" pitchFamily="34" charset="0"/>
          </a:endParaRPr>
        </a:p>
      </dsp:txBody>
      <dsp:txXfrm>
        <a:off x="0" y="4489853"/>
        <a:ext cx="11771290" cy="1364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6D1BF-40C2-4376-8483-B8F881F84576}">
      <dsp:nvSpPr>
        <dsp:cNvPr id="0" name=""/>
        <dsp:cNvSpPr/>
      </dsp:nvSpPr>
      <dsp:spPr>
        <a:xfrm>
          <a:off x="0" y="282722"/>
          <a:ext cx="12192000" cy="1615950"/>
        </a:xfrm>
        <a:prstGeom prst="rect">
          <a:avLst/>
        </a:prstGeom>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solidFill>
          <a:prstDash val="solid"/>
          <a:miter lim="800000"/>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946235" tIns="395732" rIns="946235" bIns="14224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A well-organized recruitment process is needed to determine public school pupils' physical activity levels. Obtaining university Institutional Review Board permission for legal and ethical research is the first step in recruitment. After authorization, recruitment may commence.</a:t>
          </a:r>
        </a:p>
      </dsp:txBody>
      <dsp:txXfrm>
        <a:off x="0" y="282722"/>
        <a:ext cx="12192000" cy="1615950"/>
      </dsp:txXfrm>
    </dsp:sp>
    <dsp:sp modelId="{46F130C4-8C5A-4B4D-BF4E-248EE9F45F85}">
      <dsp:nvSpPr>
        <dsp:cNvPr id="0" name=""/>
        <dsp:cNvSpPr/>
      </dsp:nvSpPr>
      <dsp:spPr>
        <a:xfrm>
          <a:off x="609600" y="2282"/>
          <a:ext cx="8534400"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Recruitment:</a:t>
          </a:r>
        </a:p>
      </dsp:txBody>
      <dsp:txXfrm>
        <a:off x="636980" y="29662"/>
        <a:ext cx="8479640" cy="506120"/>
      </dsp:txXfrm>
    </dsp:sp>
    <dsp:sp modelId="{73352F5A-D150-4E99-8C61-1BE450ABB8E7}">
      <dsp:nvSpPr>
        <dsp:cNvPr id="0" name=""/>
        <dsp:cNvSpPr/>
      </dsp:nvSpPr>
      <dsp:spPr>
        <a:xfrm>
          <a:off x="0" y="2281712"/>
          <a:ext cx="12192000" cy="1615950"/>
        </a:xfrm>
        <a:prstGeom prst="rect">
          <a:avLst/>
        </a:prstGeom>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solidFill>
          <a:prstDash val="solid"/>
          <a:miter lim="800000"/>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946235" tIns="395732" rIns="946235" bIns="14224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For equitable representation of all pupils, employ stratified random sampling. Stratification may be based on age, gender, academic year, and residence (Romero-Blanco et al., 2020). Unbiased selection is guaranteed by using a random sample method inside each stratum. To have enough power, the sample size has to be estimated statistically.</a:t>
          </a:r>
        </a:p>
      </dsp:txBody>
      <dsp:txXfrm>
        <a:off x="0" y="2281712"/>
        <a:ext cx="12192000" cy="1615950"/>
      </dsp:txXfrm>
    </dsp:sp>
    <dsp:sp modelId="{86666D55-9BB6-49C9-9BFF-F58204AFC79D}">
      <dsp:nvSpPr>
        <dsp:cNvPr id="0" name=""/>
        <dsp:cNvSpPr/>
      </dsp:nvSpPr>
      <dsp:spPr>
        <a:xfrm>
          <a:off x="609600" y="2001272"/>
          <a:ext cx="8534400"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Sampling:</a:t>
          </a:r>
        </a:p>
      </dsp:txBody>
      <dsp:txXfrm>
        <a:off x="636980" y="2028652"/>
        <a:ext cx="8479640" cy="506120"/>
      </dsp:txXfrm>
    </dsp:sp>
    <dsp:sp modelId="{3AF1C87F-5D04-4C20-B56A-8AFA515E060F}">
      <dsp:nvSpPr>
        <dsp:cNvPr id="0" name=""/>
        <dsp:cNvSpPr/>
      </dsp:nvSpPr>
      <dsp:spPr>
        <a:xfrm>
          <a:off x="0" y="4280702"/>
          <a:ext cx="12192000" cy="1855350"/>
        </a:xfrm>
        <a:prstGeom prst="rect">
          <a:avLst/>
        </a:prstGeom>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solidFill>
          <a:prstDash val="solid"/>
          <a:miter lim="800000"/>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946235" tIns="395732" rIns="946235" bIns="14224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The study will include undergraduate and graduate students at the designated public institution. Randomly selecting participants from each stratum ensures a balanced sample (</a:t>
          </a:r>
          <a:r>
            <a:rPr lang="en-US" sz="2000" kern="1200" dirty="0" err="1">
              <a:latin typeface="Arial" panose="020B0604020202020204" pitchFamily="34" charset="0"/>
              <a:cs typeface="Arial" panose="020B0604020202020204" pitchFamily="34" charset="0"/>
            </a:rPr>
            <a:t>Ghrouz</a:t>
          </a:r>
          <a:r>
            <a:rPr lang="en-US" sz="2000" kern="1200" dirty="0">
              <a:latin typeface="Arial" panose="020B0604020202020204" pitchFamily="34" charset="0"/>
              <a:cs typeface="Arial" panose="020B0604020202020204" pitchFamily="34" charset="0"/>
            </a:rPr>
            <a:t> et al., 2019). Subjects will be fully informed of the study's aims and safeguards before providing informed consent. All information is confidential, and participation is voluntary.</a:t>
          </a:r>
        </a:p>
      </dsp:txBody>
      <dsp:txXfrm>
        <a:off x="0" y="4280702"/>
        <a:ext cx="12192000" cy="1855350"/>
      </dsp:txXfrm>
    </dsp:sp>
    <dsp:sp modelId="{BC0B222B-7A0F-499D-A9EF-532A0A019F8D}">
      <dsp:nvSpPr>
        <dsp:cNvPr id="0" name=""/>
        <dsp:cNvSpPr/>
      </dsp:nvSpPr>
      <dsp:spPr>
        <a:xfrm>
          <a:off x="609600" y="4000262"/>
          <a:ext cx="8534400"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Study Participants:</a:t>
          </a:r>
        </a:p>
      </dsp:txBody>
      <dsp:txXfrm>
        <a:off x="636980" y="4027642"/>
        <a:ext cx="8479640"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B05E9-E96D-4232-93C1-CF04BD8FE09D}">
      <dsp:nvSpPr>
        <dsp:cNvPr id="0" name=""/>
        <dsp:cNvSpPr/>
      </dsp:nvSpPr>
      <dsp:spPr>
        <a:xfrm>
          <a:off x="-6937960" y="-1061193"/>
          <a:ext cx="8260720" cy="8260720"/>
        </a:xfrm>
        <a:prstGeom prst="blockArc">
          <a:avLst>
            <a:gd name="adj1" fmla="val 18900000"/>
            <a:gd name="adj2" fmla="val 2700000"/>
            <a:gd name="adj3" fmla="val 261"/>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B5F874-CB51-47A0-B8C1-CDED84CFCF04}">
      <dsp:nvSpPr>
        <dsp:cNvPr id="0" name=""/>
        <dsp:cNvSpPr/>
      </dsp:nvSpPr>
      <dsp:spPr>
        <a:xfrm>
          <a:off x="852000" y="264371"/>
          <a:ext cx="11255290" cy="19265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4461" tIns="50800" rIns="50800" bIns="508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Analysis of public school kids' physical activity has far-reaching effects. Initially the findings may influence university policies and </a:t>
          </a:r>
          <a:r>
            <a:rPr lang="en-US" sz="2000" kern="1200" dirty="0" err="1">
              <a:latin typeface="Arial" panose="020B0604020202020204" pitchFamily="34" charset="0"/>
              <a:cs typeface="Arial" panose="020B0604020202020204" pitchFamily="34" charset="0"/>
            </a:rPr>
            <a:t>programmes</a:t>
          </a:r>
          <a:r>
            <a:rPr lang="en-US" sz="2000" kern="1200" dirty="0">
              <a:latin typeface="Arial" panose="020B0604020202020204" pitchFamily="34" charset="0"/>
              <a:cs typeface="Arial" panose="020B0604020202020204" pitchFamily="34" charset="0"/>
            </a:rPr>
            <a:t> to promote physical activity, improving students' health and well-being. </a:t>
          </a:r>
        </a:p>
      </dsp:txBody>
      <dsp:txXfrm>
        <a:off x="852000" y="264371"/>
        <a:ext cx="11255290" cy="1926589"/>
      </dsp:txXfrm>
    </dsp:sp>
    <dsp:sp modelId="{E3467E76-90B1-4D02-A6B9-E71B47DE26E1}">
      <dsp:nvSpPr>
        <dsp:cNvPr id="0" name=""/>
        <dsp:cNvSpPr/>
      </dsp:nvSpPr>
      <dsp:spPr>
        <a:xfrm>
          <a:off x="84709" y="460375"/>
          <a:ext cx="1534583" cy="153458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536BD-2498-4C1B-99D0-15DF6139C668}">
      <dsp:nvSpPr>
        <dsp:cNvPr id="0" name=""/>
        <dsp:cNvSpPr/>
      </dsp:nvSpPr>
      <dsp:spPr>
        <a:xfrm>
          <a:off x="1298257" y="2273117"/>
          <a:ext cx="10809033" cy="15920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4461" tIns="50800" rIns="50800" bIns="508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Furthermore, it may help direct funding towards fitness-related infrastructure and initiatives (Bennie et al., 2019). When they know what motivates kids to relocate, they may adapt treatments to particular student groups. </a:t>
          </a:r>
        </a:p>
      </dsp:txBody>
      <dsp:txXfrm>
        <a:off x="1298257" y="2273117"/>
        <a:ext cx="10809033" cy="1592099"/>
      </dsp:txXfrm>
    </dsp:sp>
    <dsp:sp modelId="{4335D913-86DA-43E2-A629-1F2BCA231FF7}">
      <dsp:nvSpPr>
        <dsp:cNvPr id="0" name=""/>
        <dsp:cNvSpPr/>
      </dsp:nvSpPr>
      <dsp:spPr>
        <a:xfrm>
          <a:off x="530965" y="2301875"/>
          <a:ext cx="1534583" cy="153458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F2456E-0EFE-49ED-986F-25CE53F38E4C}">
      <dsp:nvSpPr>
        <dsp:cNvPr id="0" name=""/>
        <dsp:cNvSpPr/>
      </dsp:nvSpPr>
      <dsp:spPr>
        <a:xfrm>
          <a:off x="852000" y="4088682"/>
          <a:ext cx="11255290" cy="16439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4461" tIns="50800" rIns="50800" bIns="508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research may also reveal how academic and social factors affect students' lifestyle choices. This research may lead to a more active and healthier student body, benefiting the university and its students.</a:t>
          </a:r>
        </a:p>
      </dsp:txBody>
      <dsp:txXfrm>
        <a:off x="852000" y="4088682"/>
        <a:ext cx="11255290" cy="1643968"/>
      </dsp:txXfrm>
    </dsp:sp>
    <dsp:sp modelId="{260CF736-A830-4816-906F-7125CA6775E8}">
      <dsp:nvSpPr>
        <dsp:cNvPr id="0" name=""/>
        <dsp:cNvSpPr/>
      </dsp:nvSpPr>
      <dsp:spPr>
        <a:xfrm>
          <a:off x="84709" y="4143375"/>
          <a:ext cx="1534583" cy="153458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FB31074-A474-4E5A-9A0A-C4284EDA720E}"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2102414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B31074-A474-4E5A-9A0A-C4284EDA720E}"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1976876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B31074-A474-4E5A-9A0A-C4284EDA720E}"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737556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FB31074-A474-4E5A-9A0A-C4284EDA720E}"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691480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FB31074-A474-4E5A-9A0A-C4284EDA720E}" type="datetimeFigureOut">
              <a:rPr lang="en-US" smtClean="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585711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FB31074-A474-4E5A-9A0A-C4284EDA720E}" type="datetimeFigureOut">
              <a:rPr lang="en-US" smtClean="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1749765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B31074-A474-4E5A-9A0A-C4284EDA720E}" type="datetimeFigureOut">
              <a:rPr lang="en-US" smtClean="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717113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B31074-A474-4E5A-9A0A-C4284EDA720E}"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3319679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B31074-A474-4E5A-9A0A-C4284EDA720E}"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3918428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B31074-A474-4E5A-9A0A-C4284EDA720E}"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1132097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B31074-A474-4E5A-9A0A-C4284EDA720E}"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3A3CD-0005-4A24-B668-70DF2F466EC6}" type="slidenum">
              <a:rPr lang="en-US" smtClean="0"/>
              <a:t>‹#›</a:t>
            </a:fld>
            <a:endParaRPr lang="en-US"/>
          </a:p>
        </p:txBody>
      </p:sp>
    </p:spTree>
    <p:extLst>
      <p:ext uri="{BB962C8B-B14F-4D97-AF65-F5344CB8AC3E}">
        <p14:creationId xmlns:p14="http://schemas.microsoft.com/office/powerpoint/2010/main" val="1171749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B31074-A474-4E5A-9A0A-C4284EDA720E}" type="datetimeFigureOut">
              <a:rPr lang="en-US" smtClean="0"/>
              <a:t>10/19/2023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33A3CD-0005-4A24-B668-70DF2F466EC6}" type="slidenum">
              <a:rPr lang="en-US" smtClean="0"/>
              <a:t>‹#›</a:t>
            </a:fld>
            <a:endParaRPr lang="en-US"/>
          </a:p>
        </p:txBody>
      </p:sp>
    </p:spTree>
    <p:extLst>
      <p:ext uri="{BB962C8B-B14F-4D97-AF65-F5344CB8AC3E}">
        <p14:creationId xmlns:p14="http://schemas.microsoft.com/office/powerpoint/2010/main" val="418297937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202023"/>
            <a:ext cx="9144000" cy="1307939"/>
          </a:xfrm>
        </p:spPr>
        <p:txBody>
          <a:bodyPr>
            <a:normAutofit/>
          </a:bodyPr>
          <a:lstStyle/>
          <a:p>
            <a:r>
              <a:rPr lang="en-US" sz="4000" b="1" dirty="0">
                <a:latin typeface="Times New Roman" panose="02020603050405020304" pitchFamily="18" charset="0"/>
                <a:cs typeface="Times New Roman" panose="02020603050405020304" pitchFamily="18" charset="0"/>
              </a:rPr>
              <a:t>Title: Prevalence of physical activity among students in a public university</a:t>
            </a:r>
          </a:p>
        </p:txBody>
      </p:sp>
      <p:sp>
        <p:nvSpPr>
          <p:cNvPr id="3" name="Subtitle 2"/>
          <p:cNvSpPr>
            <a:spLocks noGrp="1"/>
          </p:cNvSpPr>
          <p:nvPr>
            <p:ph type="subTitle" idx="1"/>
          </p:nvPr>
        </p:nvSpPr>
        <p:spPr>
          <a:xfrm>
            <a:off x="1524000" y="4058815"/>
            <a:ext cx="9144000" cy="1723475"/>
          </a:xfrm>
        </p:spPr>
        <p:txBody>
          <a:bodyPr>
            <a:normAutofit fontScale="85000" lnSpcReduction="20000"/>
          </a:bodyPr>
          <a:lstStyle/>
          <a:p>
            <a:pPr algn="l"/>
            <a:r>
              <a:rPr lang="en-US" b="1" dirty="0">
                <a:latin typeface="Arial" pitchFamily="34" charset="0"/>
                <a:cs typeface="Arial" pitchFamily="34" charset="0"/>
              </a:rPr>
              <a:t>Name</a:t>
            </a:r>
            <a:r>
              <a:rPr lang="en-US" dirty="0">
                <a:latin typeface="Arial" pitchFamily="34" charset="0"/>
                <a:cs typeface="Arial" pitchFamily="34" charset="0"/>
              </a:rPr>
              <a:t>: </a:t>
            </a:r>
            <a:r>
              <a:rPr lang="en-US" dirty="0" err="1">
                <a:latin typeface="Arial" pitchFamily="34" charset="0"/>
                <a:cs typeface="Arial" pitchFamily="34" charset="0"/>
              </a:rPr>
              <a:t>Mittalben.Rathava</a:t>
            </a:r>
            <a:endParaRPr lang="en-US" dirty="0">
              <a:latin typeface="Arial" pitchFamily="34" charset="0"/>
              <a:cs typeface="Arial" pitchFamily="34" charset="0"/>
            </a:endParaRPr>
          </a:p>
          <a:p>
            <a:pPr algn="l"/>
            <a:r>
              <a:rPr lang="en-US" b="1" dirty="0">
                <a:latin typeface="Arial" pitchFamily="34" charset="0"/>
                <a:cs typeface="Arial" pitchFamily="34" charset="0"/>
              </a:rPr>
              <a:t>Student ID</a:t>
            </a:r>
            <a:r>
              <a:rPr lang="en-US" dirty="0">
                <a:latin typeface="Arial" pitchFamily="34" charset="0"/>
                <a:cs typeface="Arial" pitchFamily="34" charset="0"/>
              </a:rPr>
              <a:t>: 2237310</a:t>
            </a:r>
          </a:p>
          <a:p>
            <a:pPr algn="l"/>
            <a:r>
              <a:rPr lang="en-US" b="1" dirty="0">
                <a:latin typeface="Arial" pitchFamily="34" charset="0"/>
                <a:cs typeface="Arial" pitchFamily="34" charset="0"/>
              </a:rPr>
              <a:t>Lecturer Name</a:t>
            </a:r>
            <a:r>
              <a:rPr lang="en-US" dirty="0">
                <a:latin typeface="Arial" pitchFamily="34" charset="0"/>
                <a:cs typeface="Arial" pitchFamily="34" charset="0"/>
              </a:rPr>
              <a:t>: </a:t>
            </a:r>
            <a:r>
              <a:rPr lang="en-US" dirty="0" err="1">
                <a:latin typeface="Arial" pitchFamily="34" charset="0"/>
                <a:cs typeface="Arial" pitchFamily="34" charset="0"/>
              </a:rPr>
              <a:t>Dr.Aishat</a:t>
            </a:r>
            <a:r>
              <a:rPr lang="en-US" dirty="0">
                <a:latin typeface="Arial" pitchFamily="34" charset="0"/>
                <a:cs typeface="Arial" pitchFamily="34" charset="0"/>
              </a:rPr>
              <a:t> </a:t>
            </a:r>
            <a:r>
              <a:rPr lang="en-US" dirty="0" err="1">
                <a:latin typeface="Arial" pitchFamily="34" charset="0"/>
                <a:cs typeface="Arial" pitchFamily="34" charset="0"/>
              </a:rPr>
              <a:t>T.Bakre</a:t>
            </a:r>
            <a:endParaRPr lang="en-US" dirty="0">
              <a:latin typeface="Arial" pitchFamily="34" charset="0"/>
              <a:cs typeface="Arial" pitchFamily="34" charset="0"/>
            </a:endParaRPr>
          </a:p>
          <a:p>
            <a:pPr algn="l"/>
            <a:r>
              <a:rPr lang="en-IN" b="1" dirty="0">
                <a:latin typeface="Arial" pitchFamily="34" charset="0"/>
                <a:cs typeface="Arial" pitchFamily="34" charset="0"/>
              </a:rPr>
              <a:t>Course Name: </a:t>
            </a:r>
            <a:r>
              <a:rPr lang="en-IN" dirty="0">
                <a:latin typeface="Arial" pitchFamily="34" charset="0"/>
                <a:cs typeface="Arial" pitchFamily="34" charset="0"/>
              </a:rPr>
              <a:t>Practice- Based Research</a:t>
            </a:r>
          </a:p>
          <a:p>
            <a:pPr algn="l"/>
            <a:r>
              <a:rPr lang="en-IN" b="1" dirty="0">
                <a:latin typeface="Arial" pitchFamily="34" charset="0"/>
                <a:cs typeface="Arial" pitchFamily="34" charset="0"/>
              </a:rPr>
              <a:t>Course ID: </a:t>
            </a:r>
            <a:r>
              <a:rPr lang="en-IN" dirty="0">
                <a:latin typeface="Arial" pitchFamily="34" charset="0"/>
                <a:cs typeface="Arial" pitchFamily="34" charset="0"/>
              </a:rPr>
              <a:t>LCHS7001</a:t>
            </a:r>
          </a:p>
          <a:p>
            <a:endParaRPr lang="en-US" dirty="0"/>
          </a:p>
        </p:txBody>
      </p:sp>
      <p:pic>
        <p:nvPicPr>
          <p:cNvPr id="4" name="Picture 3">
            <a:extLst>
              <a:ext uri="{FF2B5EF4-FFF2-40B4-BE49-F238E27FC236}">
                <a16:creationId xmlns:a16="http://schemas.microsoft.com/office/drawing/2014/main" id="{DD38588A-BE43-0FA8-814B-23D00B5BD9CC}"/>
              </a:ext>
            </a:extLst>
          </p:cNvPr>
          <p:cNvPicPr>
            <a:picLocks noChangeAspect="1"/>
          </p:cNvPicPr>
          <p:nvPr/>
        </p:nvPicPr>
        <p:blipFill>
          <a:blip r:embed="rId2"/>
          <a:stretch>
            <a:fillRect/>
          </a:stretch>
        </p:blipFill>
        <p:spPr>
          <a:xfrm>
            <a:off x="4497224" y="352309"/>
            <a:ext cx="3048264" cy="1767993"/>
          </a:xfrm>
          <a:prstGeom prst="rect">
            <a:avLst/>
          </a:prstGeom>
        </p:spPr>
      </p:pic>
    </p:spTree>
    <p:extLst>
      <p:ext uri="{BB962C8B-B14F-4D97-AF65-F5344CB8AC3E}">
        <p14:creationId xmlns:p14="http://schemas.microsoft.com/office/powerpoint/2010/main" val="2272735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515155" y="84316"/>
            <a:ext cx="11178862" cy="6825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Introduction</a:t>
            </a:r>
          </a:p>
        </p:txBody>
      </p:sp>
      <p:sp>
        <p:nvSpPr>
          <p:cNvPr id="3" name="Rounded Rectangle 2"/>
          <p:cNvSpPr/>
          <p:nvPr/>
        </p:nvSpPr>
        <p:spPr>
          <a:xfrm>
            <a:off x="180304" y="888643"/>
            <a:ext cx="12011696" cy="58985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Academic stress and sedentary behaviors contribute to the problem of insufficient physical exercise among college students (The Monday Campaigns, 2021).</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There is a drop in activity levels throughout the transition from high school to college, and this fall is more pronounced for women than men.</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 setting that encourages exercise and removes obstacles has been highlighted as crucial in previous studies.</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research intends to examine the extent to which students at a public institution engage in physical exercise, accounting for demographic factors, impediments, and motivators (</a:t>
            </a:r>
            <a:r>
              <a:rPr lang="en-US" sz="2000" dirty="0" err="1">
                <a:latin typeface="Arial" panose="020B0604020202020204" pitchFamily="34" charset="0"/>
                <a:cs typeface="Arial" panose="020B0604020202020204" pitchFamily="34" charset="0"/>
              </a:rPr>
              <a:t>Grasdalsmoen</a:t>
            </a:r>
            <a:r>
              <a:rPr lang="en-US" sz="2000" dirty="0">
                <a:latin typeface="Arial" panose="020B0604020202020204" pitchFamily="34" charset="0"/>
                <a:cs typeface="Arial" panose="020B0604020202020204" pitchFamily="34" charset="0"/>
              </a:rPr>
              <a:t> et al., 2020).</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study's implications for building a healthy campus community include guiding legislative measures, encouraging infrastructure development, and adopting individualized health programs.</a:t>
            </a:r>
          </a:p>
        </p:txBody>
      </p:sp>
    </p:spTree>
    <p:extLst>
      <p:ext uri="{BB962C8B-B14F-4D97-AF65-F5344CB8AC3E}">
        <p14:creationId xmlns:p14="http://schemas.microsoft.com/office/powerpoint/2010/main" val="3552164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44699" y="0"/>
            <a:ext cx="11694016" cy="75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solidFill>
                  <a:schemeClr val="bg1"/>
                </a:solidFill>
                <a:latin typeface="Arial" panose="020B0604020202020204" pitchFamily="34" charset="0"/>
                <a:cs typeface="Arial" panose="020B0604020202020204" pitchFamily="34" charset="0"/>
              </a:rPr>
              <a:t>Literature Review</a:t>
            </a:r>
          </a:p>
        </p:txBody>
      </p:sp>
      <p:sp>
        <p:nvSpPr>
          <p:cNvPr id="6" name="Rectangle 5"/>
          <p:cNvSpPr/>
          <p:nvPr/>
        </p:nvSpPr>
        <p:spPr>
          <a:xfrm>
            <a:off x="115911" y="986539"/>
            <a:ext cx="6828353" cy="4190314"/>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Many students need help meeting recommended levels of physical exercise owing to academic pressure and sedentary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according to research.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importance of tackling this problem among college students is highlighted by the findings of research which showed a decline in physical activity levels from high school to college (Zhu et al., 2019).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Time management and social support are essential factors affecting students' physical activity levels. </a:t>
            </a:r>
          </a:p>
        </p:txBody>
      </p:sp>
      <p:pic>
        <p:nvPicPr>
          <p:cNvPr id="3" name="Picture 2"/>
          <p:cNvPicPr>
            <a:picLocks noChangeAspect="1"/>
          </p:cNvPicPr>
          <p:nvPr/>
        </p:nvPicPr>
        <p:blipFill>
          <a:blip r:embed="rId2"/>
          <a:stretch>
            <a:fillRect/>
          </a:stretch>
        </p:blipFill>
        <p:spPr>
          <a:xfrm>
            <a:off x="7160653" y="986539"/>
            <a:ext cx="5031347" cy="4242283"/>
          </a:xfrm>
          <a:prstGeom prst="rect">
            <a:avLst/>
          </a:prstGeom>
        </p:spPr>
      </p:pic>
      <p:sp>
        <p:nvSpPr>
          <p:cNvPr id="4" name="Rectangle 3"/>
          <p:cNvSpPr/>
          <p:nvPr/>
        </p:nvSpPr>
        <p:spPr>
          <a:xfrm>
            <a:off x="7411791" y="5455508"/>
            <a:ext cx="4529070"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US" dirty="0"/>
              <a:t>Image Source: (</a:t>
            </a:r>
            <a:r>
              <a:rPr lang="en-US" dirty="0" err="1"/>
              <a:t>Bothaina</a:t>
            </a:r>
            <a:r>
              <a:rPr lang="en-US" dirty="0"/>
              <a:t> </a:t>
            </a:r>
            <a:r>
              <a:rPr lang="en-US" dirty="0" err="1"/>
              <a:t>Shaban</a:t>
            </a:r>
            <a:r>
              <a:rPr lang="en-US" dirty="0"/>
              <a:t> </a:t>
            </a:r>
            <a:r>
              <a:rPr lang="en-US" dirty="0" err="1"/>
              <a:t>Abd</a:t>
            </a:r>
            <a:r>
              <a:rPr lang="en-US" dirty="0"/>
              <a:t> El Hakeem, 2022)</a:t>
            </a:r>
          </a:p>
        </p:txBody>
      </p:sp>
    </p:spTree>
    <p:extLst>
      <p:ext uri="{BB962C8B-B14F-4D97-AF65-F5344CB8AC3E}">
        <p14:creationId xmlns:p14="http://schemas.microsoft.com/office/powerpoint/2010/main" val="1644209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4699" y="995843"/>
            <a:ext cx="6890197" cy="5632311"/>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Differences between the sexes were found, with studies indicating that female students may be less physically active than their male classmates (</a:t>
            </a:r>
            <a:r>
              <a:rPr lang="en-US" sz="2000" dirty="0" err="1">
                <a:latin typeface="Arial" panose="020B0604020202020204" pitchFamily="34" charset="0"/>
                <a:cs typeface="Arial" panose="020B0604020202020204" pitchFamily="34" charset="0"/>
              </a:rPr>
              <a:t>Bothaina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Shaban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Abd</a:t>
            </a:r>
            <a:r>
              <a:rPr lang="en-US" sz="2000" dirty="0">
                <a:latin typeface="Arial" panose="020B0604020202020204" pitchFamily="34" charset="0"/>
                <a:cs typeface="Arial" panose="020B0604020202020204" pitchFamily="34" charset="0"/>
              </a:rPr>
              <a:t> El Hakeem, 2022).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studies conducted by </a:t>
            </a:r>
            <a:r>
              <a:rPr lang="en-US" sz="2000" dirty="0" err="1">
                <a:latin typeface="Arial" panose="020B0604020202020204" pitchFamily="34" charset="0"/>
                <a:cs typeface="Arial" panose="020B0604020202020204" pitchFamily="34" charset="0"/>
              </a:rPr>
              <a:t>Sallis</a:t>
            </a:r>
            <a:r>
              <a:rPr lang="en-US" sz="2000" dirty="0">
                <a:latin typeface="Arial" panose="020B0604020202020204" pitchFamily="34" charset="0"/>
                <a:cs typeface="Arial" panose="020B0604020202020204" pitchFamily="34" charset="0"/>
              </a:rPr>
              <a:t> et al. highlighted the significance of creating a campus environment that encourages exercise and healthy lifestyle choices (Bertrand et al., 2021).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According to recent polls, only 43% of college students are physically active within the recommended range, with female students engaging in 17% less exercise than male students (</a:t>
            </a:r>
            <a:r>
              <a:rPr lang="en-US" sz="2000" dirty="0" err="1">
                <a:latin typeface="Arial" panose="020B0604020202020204" pitchFamily="34" charset="0"/>
                <a:cs typeface="Arial" panose="020B0604020202020204" pitchFamily="34" charset="0"/>
              </a:rPr>
              <a:t>Guo</a:t>
            </a:r>
            <a:r>
              <a:rPr lang="en-US" sz="2000" dirty="0">
                <a:latin typeface="Arial" panose="020B0604020202020204" pitchFamily="34" charset="0"/>
                <a:cs typeface="Arial" panose="020B0604020202020204" pitchFamily="34" charset="0"/>
              </a:rPr>
              <a:t> et al., 2021).</a:t>
            </a:r>
          </a:p>
        </p:txBody>
      </p:sp>
      <p:sp>
        <p:nvSpPr>
          <p:cNvPr id="3" name="Rounded Rectangle 2"/>
          <p:cNvSpPr/>
          <p:nvPr/>
        </p:nvSpPr>
        <p:spPr>
          <a:xfrm>
            <a:off x="244699" y="0"/>
            <a:ext cx="11694016" cy="75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solidFill>
                  <a:schemeClr val="bg1"/>
                </a:solidFill>
                <a:latin typeface="Arial" panose="020B0604020202020204" pitchFamily="34" charset="0"/>
                <a:cs typeface="Arial" panose="020B0604020202020204" pitchFamily="34" charset="0"/>
              </a:rPr>
              <a:t>Literature Review</a:t>
            </a:r>
          </a:p>
        </p:txBody>
      </p:sp>
      <p:pic>
        <p:nvPicPr>
          <p:cNvPr id="4" name="Picture 3"/>
          <p:cNvPicPr>
            <a:picLocks noChangeAspect="1"/>
          </p:cNvPicPr>
          <p:nvPr/>
        </p:nvPicPr>
        <p:blipFill>
          <a:blip r:embed="rId2"/>
          <a:stretch>
            <a:fillRect/>
          </a:stretch>
        </p:blipFill>
        <p:spPr>
          <a:xfrm>
            <a:off x="7263685" y="1210614"/>
            <a:ext cx="4520483" cy="3875736"/>
          </a:xfrm>
          <a:prstGeom prst="rect">
            <a:avLst/>
          </a:prstGeom>
        </p:spPr>
      </p:pic>
      <p:sp>
        <p:nvSpPr>
          <p:cNvPr id="5" name="Rectangle 4"/>
          <p:cNvSpPr/>
          <p:nvPr/>
        </p:nvSpPr>
        <p:spPr>
          <a:xfrm>
            <a:off x="7546511" y="5446622"/>
            <a:ext cx="3194977" cy="369332"/>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r>
              <a:rPr lang="fr-FR" dirty="0"/>
              <a:t>Image Source: (Guo et al., 2021)</a:t>
            </a:r>
            <a:endParaRPr lang="en-US" dirty="0"/>
          </a:p>
        </p:txBody>
      </p:sp>
    </p:spTree>
    <p:extLst>
      <p:ext uri="{BB962C8B-B14F-4D97-AF65-F5344CB8AC3E}">
        <p14:creationId xmlns:p14="http://schemas.microsoft.com/office/powerpoint/2010/main" val="1182869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06062" y="1"/>
            <a:ext cx="11771290" cy="6181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Rationale of the Study</a:t>
            </a:r>
          </a:p>
        </p:txBody>
      </p:sp>
      <p:sp>
        <p:nvSpPr>
          <p:cNvPr id="8" name="Snip Diagonal Corner Rectangle 7"/>
          <p:cNvSpPr/>
          <p:nvPr/>
        </p:nvSpPr>
        <p:spPr>
          <a:xfrm>
            <a:off x="276896" y="837129"/>
            <a:ext cx="11629622" cy="5898524"/>
          </a:xfrm>
          <a:prstGeom prst="snip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Patterns of sedentary behavior among Brazilian teenagers and college students are investigated, giving insight into a serious public health issue (Marques et al., 2020).</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Sociodemographic research on the causes of people’s lack of exercise reveals complex relationships between characteristics, including income, education level, and geographical location (Barranco-Ruiz et al., 2019).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Understanding student opinions of health-related curriculum aids in efficiently adapting instructional material. </a:t>
            </a:r>
          </a:p>
        </p:txBody>
      </p:sp>
    </p:spTree>
    <p:extLst>
      <p:ext uri="{BB962C8B-B14F-4D97-AF65-F5344CB8AC3E}">
        <p14:creationId xmlns:p14="http://schemas.microsoft.com/office/powerpoint/2010/main" val="4133603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06063" y="0"/>
            <a:ext cx="11771290" cy="75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Proposed Research Aim</a:t>
            </a:r>
          </a:p>
        </p:txBody>
      </p:sp>
      <p:sp>
        <p:nvSpPr>
          <p:cNvPr id="4" name="Rectangle 3"/>
          <p:cNvSpPr/>
          <p:nvPr/>
        </p:nvSpPr>
        <p:spPr>
          <a:xfrm>
            <a:off x="206063" y="1094704"/>
            <a:ext cx="11771290" cy="56151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US" sz="2800" dirty="0">
                <a:latin typeface="Arial" panose="020B0604020202020204" pitchFamily="34" charset="0"/>
                <a:cs typeface="Arial" panose="020B0604020202020204" pitchFamily="34" charset="0"/>
              </a:rPr>
              <a:t>Aim: The aim of this research is to examine the prevalence of physical activities among students in a public university.</a:t>
            </a:r>
          </a:p>
        </p:txBody>
      </p:sp>
    </p:spTree>
    <p:extLst>
      <p:ext uri="{BB962C8B-B14F-4D97-AF65-F5344CB8AC3E}">
        <p14:creationId xmlns:p14="http://schemas.microsoft.com/office/powerpoint/2010/main" val="252738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06063" y="0"/>
            <a:ext cx="11771290" cy="75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3200" b="1" dirty="0">
                <a:latin typeface="Arial" panose="020B0604020202020204" pitchFamily="34" charset="0"/>
                <a:cs typeface="Arial" panose="020B0604020202020204" pitchFamily="34" charset="0"/>
              </a:rPr>
              <a:t>Proposed Research Objectives</a:t>
            </a:r>
          </a:p>
        </p:txBody>
      </p:sp>
      <p:sp>
        <p:nvSpPr>
          <p:cNvPr id="5" name="Snip Same Side Corner Rectangle 4"/>
          <p:cNvSpPr/>
          <p:nvPr/>
        </p:nvSpPr>
        <p:spPr>
          <a:xfrm>
            <a:off x="420710" y="1004552"/>
            <a:ext cx="11771290" cy="5486400"/>
          </a:xfrm>
          <a:prstGeom prst="snip2Same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To study the physical activities among students in public universities.</a:t>
            </a:r>
          </a:p>
          <a:p>
            <a:pPr marL="457200" lvl="0" indent="-457200" algn="just">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To investigate how physical activity levels based on demographic factors.</a:t>
            </a:r>
          </a:p>
          <a:p>
            <a:pPr marL="457200" lvl="0" indent="-457200" algn="just">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To identify the barriers and motivators affecting students participation in physical activity.</a:t>
            </a:r>
          </a:p>
        </p:txBody>
      </p:sp>
    </p:spTree>
    <p:extLst>
      <p:ext uri="{BB962C8B-B14F-4D97-AF65-F5344CB8AC3E}">
        <p14:creationId xmlns:p14="http://schemas.microsoft.com/office/powerpoint/2010/main" val="3231966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06063" y="0"/>
            <a:ext cx="11771290" cy="75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Proposed Research Question </a:t>
            </a:r>
          </a:p>
        </p:txBody>
      </p:sp>
      <p:sp>
        <p:nvSpPr>
          <p:cNvPr id="3" name="Rectangle 2"/>
          <p:cNvSpPr/>
          <p:nvPr/>
        </p:nvSpPr>
        <p:spPr>
          <a:xfrm>
            <a:off x="206063" y="914400"/>
            <a:ext cx="11771290" cy="57053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a:lnSpc>
                <a:spcPct val="150000"/>
              </a:lnSpc>
              <a:buFont typeface="+mj-lt"/>
              <a:buAutoNum type="arabicPeriod"/>
            </a:pPr>
            <a:r>
              <a:rPr lang="en-US" sz="2400" dirty="0">
                <a:latin typeface="Arial" panose="020B0604020202020204" pitchFamily="34" charset="0"/>
                <a:cs typeface="Arial" panose="020B0604020202020204" pitchFamily="34" charset="0"/>
              </a:rPr>
              <a:t>What kinds of physical activities do college students at public institutions often engage in? What attracts students to these specific pursuits?</a:t>
            </a:r>
          </a:p>
          <a:p>
            <a:pPr marL="457200" indent="-457200" algn="just">
              <a:lnSpc>
                <a:spcPct val="150000"/>
              </a:lnSpc>
              <a:buFont typeface="+mj-lt"/>
              <a:buAutoNum type="arabicPeriod"/>
            </a:pPr>
            <a:r>
              <a:rPr lang="en-US" sz="2400" dirty="0">
                <a:latin typeface="Arial" panose="020B0604020202020204" pitchFamily="34" charset="0"/>
                <a:cs typeface="Arial" panose="020B0604020202020204" pitchFamily="34" charset="0"/>
              </a:rPr>
              <a:t>What is the impact of demographic factors on physical activity levels?</a:t>
            </a:r>
          </a:p>
          <a:p>
            <a:pPr marL="457200" indent="-457200" algn="just">
              <a:lnSpc>
                <a:spcPct val="150000"/>
              </a:lnSpc>
              <a:buFont typeface="+mj-lt"/>
              <a:buAutoNum type="arabicPeriod"/>
            </a:pPr>
            <a:r>
              <a:rPr lang="en-US" sz="2400" dirty="0">
                <a:latin typeface="Arial" panose="020B0604020202020204" pitchFamily="34" charset="0"/>
                <a:cs typeface="Arial" panose="020B0604020202020204" pitchFamily="34" charset="0"/>
              </a:rPr>
              <a:t>What are the most significant challenges and motivations for students engaging in physical activities?</a:t>
            </a:r>
          </a:p>
        </p:txBody>
      </p:sp>
    </p:spTree>
    <p:extLst>
      <p:ext uri="{BB962C8B-B14F-4D97-AF65-F5344CB8AC3E}">
        <p14:creationId xmlns:p14="http://schemas.microsoft.com/office/powerpoint/2010/main" val="1725402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1"/>
            <a:ext cx="12192001" cy="6439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Research Methodology and Method section / Justification </a:t>
            </a:r>
          </a:p>
        </p:txBody>
      </p:sp>
      <p:graphicFrame>
        <p:nvGraphicFramePr>
          <p:cNvPr id="3" name="Diagram 2">
            <a:extLst>
              <a:ext uri="{FF2B5EF4-FFF2-40B4-BE49-F238E27FC236}">
                <a16:creationId xmlns:a16="http://schemas.microsoft.com/office/drawing/2014/main" id="{8F2E2A3A-5F94-250B-F64D-6DFEA4EFB380}"/>
              </a:ext>
            </a:extLst>
          </p:cNvPr>
          <p:cNvGraphicFramePr/>
          <p:nvPr>
            <p:extLst>
              <p:ext uri="{D42A27DB-BD31-4B8C-83A1-F6EECF244321}">
                <p14:modId xmlns:p14="http://schemas.microsoft.com/office/powerpoint/2010/main" val="4102744210"/>
              </p:ext>
            </p:extLst>
          </p:nvPr>
        </p:nvGraphicFramePr>
        <p:xfrm>
          <a:off x="-1" y="746975"/>
          <a:ext cx="12192001" cy="6111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5658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18942" y="90152"/>
            <a:ext cx="11771290" cy="5795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3200" b="1" dirty="0">
                <a:latin typeface="Arial" panose="020B0604020202020204" pitchFamily="34" charset="0"/>
                <a:cs typeface="Arial" panose="020B0604020202020204" pitchFamily="34" charset="0"/>
              </a:rPr>
              <a:t>Research Design </a:t>
            </a:r>
          </a:p>
        </p:txBody>
      </p:sp>
      <p:sp>
        <p:nvSpPr>
          <p:cNvPr id="4" name="Rectangle 3"/>
          <p:cNvSpPr/>
          <p:nvPr/>
        </p:nvSpPr>
        <p:spPr>
          <a:xfrm>
            <a:off x="347730" y="1043189"/>
            <a:ext cx="11642502" cy="548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Students' physical activity levels at a public institution will be surveyed using a cross-sectional study methodology.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 statistically valid sample of students will be asked to complete a questionnaire to elicit information about their physical activity levels, demographics, and obstacles to and drivers of behavior change </a:t>
            </a:r>
            <a:r>
              <a:rPr lang="nl-NL" sz="2400" dirty="0">
                <a:latin typeface="Arial" panose="020B0604020202020204" pitchFamily="34" charset="0"/>
                <a:cs typeface="Arial" panose="020B0604020202020204" pitchFamily="34" charset="0"/>
              </a:rPr>
              <a:t>(van Sluijs et al., 2021)</a:t>
            </a:r>
            <a:r>
              <a:rPr lang="en-US" sz="2400" dirty="0">
                <a:latin typeface="Arial" panose="020B0604020202020204" pitchFamily="34" charset="0"/>
                <a:cs typeface="Arial" panose="020B0604020202020204" pitchFamily="34" charset="0"/>
              </a:rPr>
              <a:t>.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research will be undertaken during a limited period to provide a picture of the present rate of physical activity.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correlation between demographics and activity levels will be investigated using descriptive statistics and chi-square testing.</a:t>
            </a:r>
          </a:p>
        </p:txBody>
      </p:sp>
    </p:spTree>
    <p:extLst>
      <p:ext uri="{BB962C8B-B14F-4D97-AF65-F5344CB8AC3E}">
        <p14:creationId xmlns:p14="http://schemas.microsoft.com/office/powerpoint/2010/main" val="2237088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18942" y="90152"/>
            <a:ext cx="11771290" cy="5795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3200" b="1" dirty="0">
                <a:latin typeface="Arial" panose="020B0604020202020204" pitchFamily="34" charset="0"/>
                <a:cs typeface="Arial" panose="020B0604020202020204" pitchFamily="34" charset="0"/>
              </a:rPr>
              <a:t>Cross-Sectional Study Methodology</a:t>
            </a:r>
          </a:p>
        </p:txBody>
      </p:sp>
      <p:graphicFrame>
        <p:nvGraphicFramePr>
          <p:cNvPr id="3" name="Diagram 2">
            <a:extLst>
              <a:ext uri="{FF2B5EF4-FFF2-40B4-BE49-F238E27FC236}">
                <a16:creationId xmlns:a16="http://schemas.microsoft.com/office/drawing/2014/main" id="{3392D2E9-BAB7-7457-ABE9-8268A177F74A}"/>
              </a:ext>
            </a:extLst>
          </p:cNvPr>
          <p:cNvGraphicFramePr/>
          <p:nvPr>
            <p:extLst>
              <p:ext uri="{D42A27DB-BD31-4B8C-83A1-F6EECF244321}">
                <p14:modId xmlns:p14="http://schemas.microsoft.com/office/powerpoint/2010/main" val="629042465"/>
              </p:ext>
            </p:extLst>
          </p:nvPr>
        </p:nvGraphicFramePr>
        <p:xfrm>
          <a:off x="218942" y="907960"/>
          <a:ext cx="11771290" cy="5859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312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18942" y="90152"/>
            <a:ext cx="11771290" cy="5795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Recruitment, Sampling and Study Participants.</a:t>
            </a:r>
          </a:p>
        </p:txBody>
      </p:sp>
      <p:graphicFrame>
        <p:nvGraphicFramePr>
          <p:cNvPr id="4" name="Diagram 3"/>
          <p:cNvGraphicFramePr/>
          <p:nvPr>
            <p:extLst>
              <p:ext uri="{D42A27DB-BD31-4B8C-83A1-F6EECF244321}">
                <p14:modId xmlns:p14="http://schemas.microsoft.com/office/powerpoint/2010/main" val="229816716"/>
              </p:ext>
            </p:extLst>
          </p:nvPr>
        </p:nvGraphicFramePr>
        <p:xfrm>
          <a:off x="0" y="719666"/>
          <a:ext cx="12192000" cy="6138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9588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10355" y="0"/>
            <a:ext cx="9281375" cy="927279"/>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Materials/ Data Collection Method(s)/ procedure/ tool </a:t>
            </a:r>
          </a:p>
        </p:txBody>
      </p:sp>
      <p:sp>
        <p:nvSpPr>
          <p:cNvPr id="6" name="Rectangle 5"/>
          <p:cNvSpPr/>
          <p:nvPr/>
        </p:nvSpPr>
        <p:spPr>
          <a:xfrm>
            <a:off x="0" y="1217054"/>
            <a:ext cx="12192000" cy="562806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just">
              <a:lnSpc>
                <a:spcPct val="150000"/>
              </a:lnSpc>
            </a:pPr>
            <a:r>
              <a:rPr lang="en-US" sz="2000" b="1" i="1" dirty="0">
                <a:latin typeface="Arial" panose="020B0604020202020204" pitchFamily="34" charset="0"/>
                <a:cs typeface="Arial" panose="020B0604020202020204" pitchFamily="34" charset="0"/>
              </a:rPr>
              <a:t>Validated Questionnaire: </a:t>
            </a:r>
            <a:r>
              <a:rPr lang="en-US" sz="2000" dirty="0">
                <a:latin typeface="Arial" panose="020B0604020202020204" pitchFamily="34" charset="0"/>
                <a:cs typeface="Arial" panose="020B0604020202020204" pitchFamily="34" charset="0"/>
              </a:rPr>
              <a:t>The International Physical Exercise Questionnaire (IPAQ) is a tried-and-true method for gauging how much college students engage in physical exercise (</a:t>
            </a:r>
            <a:r>
              <a:rPr lang="en-US" sz="2000" dirty="0" err="1">
                <a:latin typeface="Arial" panose="020B0604020202020204" pitchFamily="34" charset="0"/>
                <a:cs typeface="Arial" panose="020B0604020202020204" pitchFamily="34" charset="0"/>
              </a:rPr>
              <a:t>Aubert</a:t>
            </a:r>
            <a:r>
              <a:rPr lang="en-US" sz="2000" dirty="0">
                <a:latin typeface="Arial" panose="020B0604020202020204" pitchFamily="34" charset="0"/>
                <a:cs typeface="Arial" panose="020B0604020202020204" pitchFamily="34" charset="0"/>
              </a:rPr>
              <a:t> et al., 2021). The International Physical Activity Questionnaire (IPAQ) is widely used in science to measure physical activity. It asks how frequently, how long, and how intensely individuals do various physical activities to categorize them into activity levels.</a:t>
            </a:r>
          </a:p>
          <a:p>
            <a:pPr algn="just">
              <a:lnSpc>
                <a:spcPct val="150000"/>
              </a:lnSpc>
            </a:pPr>
            <a:r>
              <a:rPr lang="en-US" sz="2000" b="1" i="1" dirty="0">
                <a:latin typeface="Arial" panose="020B0604020202020204" pitchFamily="34" charset="0"/>
                <a:cs typeface="Arial" panose="020B0604020202020204" pitchFamily="34" charset="0"/>
              </a:rPr>
              <a:t>Data Collection:</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A representative cross-section of public university students will be surveyed to collect the statistics. Participant communication will be in person or via email, depending on university restrictions and practical limits. IPAQ questionnaires will be completed accurately and consistently.</a:t>
            </a:r>
          </a:p>
          <a:p>
            <a:pPr algn="just">
              <a:lnSpc>
                <a:spcPct val="150000"/>
              </a:lnSpc>
            </a:pPr>
            <a:r>
              <a:rPr lang="en-US" sz="2000" b="1" i="1" dirty="0">
                <a:latin typeface="Arial" panose="020B0604020202020204" pitchFamily="34" charset="0"/>
                <a:cs typeface="Arial" panose="020B0604020202020204" pitchFamily="34" charset="0"/>
              </a:rPr>
              <a:t>Data Collection Location:</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The data will be collected either on the college campus or remotely over the internet, whichever is most convenient for the participants (</a:t>
            </a:r>
            <a:r>
              <a:rPr lang="en-US" sz="2000" dirty="0" err="1">
                <a:latin typeface="Arial" panose="020B0604020202020204" pitchFamily="34" charset="0"/>
                <a:cs typeface="Arial" panose="020B0604020202020204" pitchFamily="34" charset="0"/>
              </a:rPr>
              <a:t>Grasdalsmoen</a:t>
            </a:r>
            <a:r>
              <a:rPr lang="en-US" sz="2000" dirty="0">
                <a:latin typeface="Arial" panose="020B0604020202020204" pitchFamily="34" charset="0"/>
                <a:cs typeface="Arial" panose="020B0604020202020204" pitchFamily="34" charset="0"/>
              </a:rPr>
              <a:t> et al., 2019). Online and in-person surveys will be available to students through university email or a </a:t>
            </a:r>
            <a:r>
              <a:rPr lang="en-US" sz="2000" dirty="0" err="1">
                <a:latin typeface="Arial" panose="020B0604020202020204" pitchFamily="34" charset="0"/>
                <a:cs typeface="Arial" panose="020B0604020202020204" pitchFamily="34" charset="0"/>
              </a:rPr>
              <a:t>specialised</a:t>
            </a:r>
            <a:r>
              <a:rPr lang="en-US" sz="2000" dirty="0">
                <a:latin typeface="Arial" panose="020B0604020202020204" pitchFamily="34" charset="0"/>
                <a:cs typeface="Arial" panose="020B0604020202020204" pitchFamily="34" charset="0"/>
              </a:rPr>
              <a:t> survey platform.</a:t>
            </a:r>
          </a:p>
        </p:txBody>
      </p:sp>
    </p:spTree>
    <p:extLst>
      <p:ext uri="{BB962C8B-B14F-4D97-AF65-F5344CB8AC3E}">
        <p14:creationId xmlns:p14="http://schemas.microsoft.com/office/powerpoint/2010/main" val="560132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18942" y="90152"/>
            <a:ext cx="11771290" cy="54091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Data Analysis Technique</a:t>
            </a:r>
          </a:p>
        </p:txBody>
      </p:sp>
      <p:sp>
        <p:nvSpPr>
          <p:cNvPr id="4" name="Rounded Rectangle 3"/>
          <p:cNvSpPr/>
          <p:nvPr/>
        </p:nvSpPr>
        <p:spPr>
          <a:xfrm>
            <a:off x="218942" y="901521"/>
            <a:ext cx="11874320" cy="584700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 mix of surveys, data gathering, and statistical analysis is the method of choice for analyzing the prevalence of students' participation in physical activities at public universities (</a:t>
            </a:r>
            <a:r>
              <a:rPr lang="en-US" sz="2000" dirty="0" err="1">
                <a:latin typeface="Arial" panose="020B0604020202020204" pitchFamily="34" charset="0"/>
                <a:cs typeface="Arial" panose="020B0604020202020204" pitchFamily="34" charset="0"/>
              </a:rPr>
              <a:t>Giustino</a:t>
            </a:r>
            <a:r>
              <a:rPr lang="en-US" sz="2000" dirty="0">
                <a:latin typeface="Arial" panose="020B0604020202020204" pitchFamily="34" charset="0"/>
                <a:cs typeface="Arial" panose="020B0604020202020204" pitchFamily="34" charset="0"/>
              </a:rPr>
              <a:t> et al., 2020). </a:t>
            </a:r>
          </a:p>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kind of data analysis is suggested because it provides the most accurate results. One can either carry out a structured survey or employ wearable fitness trackers to collect quantitative data on the amount of physical activity that students engage in. </a:t>
            </a:r>
          </a:p>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After data collection, calculate activity levels' mean, median, and standard deviation using descriptive statistics. Inferential statistical analyses like correlation analysis or t-tests may link activity levels to gender, age, or academic majors (</a:t>
            </a:r>
            <a:r>
              <a:rPr lang="en-US" sz="2000" dirty="0" err="1">
                <a:latin typeface="Arial" panose="020B0604020202020204" pitchFamily="34" charset="0"/>
                <a:cs typeface="Arial" panose="020B0604020202020204" pitchFamily="34" charset="0"/>
              </a:rPr>
              <a:t>Ge</a:t>
            </a:r>
            <a:r>
              <a:rPr lang="en-US" sz="2000" dirty="0">
                <a:latin typeface="Arial" panose="020B0604020202020204" pitchFamily="34" charset="0"/>
                <a:cs typeface="Arial" panose="020B0604020202020204" pitchFamily="34" charset="0"/>
              </a:rPr>
              <a:t> et al., 2019). </a:t>
            </a:r>
          </a:p>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Tests may reveal trends and correlations. Thus, they must be considered. This method will reveal university students' physical activity levels.</a:t>
            </a:r>
          </a:p>
        </p:txBody>
      </p:sp>
    </p:spTree>
    <p:extLst>
      <p:ext uri="{BB962C8B-B14F-4D97-AF65-F5344CB8AC3E}">
        <p14:creationId xmlns:p14="http://schemas.microsoft.com/office/powerpoint/2010/main" val="3561191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18942" y="90152"/>
            <a:ext cx="11771290" cy="5409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Ethical Consideration</a:t>
            </a:r>
          </a:p>
        </p:txBody>
      </p:sp>
      <p:sp>
        <p:nvSpPr>
          <p:cNvPr id="3" name="Rectangle 2"/>
          <p:cNvSpPr/>
          <p:nvPr/>
        </p:nvSpPr>
        <p:spPr>
          <a:xfrm>
            <a:off x="218942" y="1353896"/>
            <a:ext cx="11771290" cy="4524315"/>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All ethical standards must be met before data is collected on the frequency with which students at a public university engage in physical activity.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These include ensuring that participation is voluntary, ensuring the confidentiality of participants' data, obtaining informed consent, assessing potential risks and mitigating harm, maintaining participant anonymity in reporting, and communicating research results openly and honestly (Zhao et al., 2020).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To protect participants' rights and support the research's validity, all procedures will follow the standards the Institutional Review Board (IRB) set out.</a:t>
            </a:r>
          </a:p>
        </p:txBody>
      </p:sp>
    </p:spTree>
    <p:extLst>
      <p:ext uri="{BB962C8B-B14F-4D97-AF65-F5344CB8AC3E}">
        <p14:creationId xmlns:p14="http://schemas.microsoft.com/office/powerpoint/2010/main" val="4222410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18942" y="90152"/>
            <a:ext cx="11771290" cy="5409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Implication of Research</a:t>
            </a:r>
          </a:p>
        </p:txBody>
      </p:sp>
      <p:graphicFrame>
        <p:nvGraphicFramePr>
          <p:cNvPr id="3" name="Diagram 2"/>
          <p:cNvGraphicFramePr/>
          <p:nvPr>
            <p:extLst>
              <p:ext uri="{D42A27DB-BD31-4B8C-83A1-F6EECF244321}">
                <p14:modId xmlns:p14="http://schemas.microsoft.com/office/powerpoint/2010/main" val="656857634"/>
              </p:ext>
            </p:extLst>
          </p:nvPr>
        </p:nvGraphicFramePr>
        <p:xfrm>
          <a:off x="0" y="848455"/>
          <a:ext cx="12192000" cy="6138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139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18942" y="90152"/>
            <a:ext cx="11771290" cy="5409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Gantt Chart</a:t>
            </a:r>
          </a:p>
        </p:txBody>
      </p:sp>
      <p:sp>
        <p:nvSpPr>
          <p:cNvPr id="5" name="Oval 4"/>
          <p:cNvSpPr/>
          <p:nvPr/>
        </p:nvSpPr>
        <p:spPr>
          <a:xfrm>
            <a:off x="218942" y="1017431"/>
            <a:ext cx="11037195" cy="57375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2"/>
          <a:stretch>
            <a:fillRect/>
          </a:stretch>
        </p:blipFill>
        <p:spPr>
          <a:xfrm>
            <a:off x="1919219" y="2044654"/>
            <a:ext cx="7945997" cy="3828112"/>
          </a:xfrm>
          <a:prstGeom prst="rect">
            <a:avLst/>
          </a:prstGeom>
        </p:spPr>
      </p:pic>
    </p:spTree>
    <p:extLst>
      <p:ext uri="{BB962C8B-B14F-4D97-AF65-F5344CB8AC3E}">
        <p14:creationId xmlns:p14="http://schemas.microsoft.com/office/powerpoint/2010/main" val="4191965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1"/>
            <a:ext cx="12059728" cy="32780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000" b="1" dirty="0">
                <a:latin typeface="Arial" panose="020B0604020202020204" pitchFamily="34" charset="0"/>
                <a:cs typeface="Arial" panose="020B0604020202020204" pitchFamily="34" charset="0"/>
              </a:rPr>
              <a:t>Reference List</a:t>
            </a:r>
          </a:p>
        </p:txBody>
      </p:sp>
      <p:sp>
        <p:nvSpPr>
          <p:cNvPr id="3" name="Rectangle 2"/>
          <p:cNvSpPr/>
          <p:nvPr/>
        </p:nvSpPr>
        <p:spPr>
          <a:xfrm>
            <a:off x="0" y="327804"/>
            <a:ext cx="12192000" cy="65301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t>Aubert, S., </a:t>
            </a:r>
            <a:r>
              <a:rPr lang="en-US" sz="1600" dirty="0" err="1"/>
              <a:t>Brazo-Sayavera</a:t>
            </a:r>
            <a:r>
              <a:rPr lang="en-US" sz="1600" dirty="0"/>
              <a:t>, J., González, S.A., Janssen, I., </a:t>
            </a:r>
            <a:r>
              <a:rPr lang="en-US" sz="1600" dirty="0" err="1"/>
              <a:t>Manyanga</a:t>
            </a:r>
            <a:r>
              <a:rPr lang="en-US" sz="1600" dirty="0"/>
              <a:t>, T., </a:t>
            </a:r>
            <a:r>
              <a:rPr lang="en-US" sz="1600" dirty="0" err="1"/>
              <a:t>Oyeyemi</a:t>
            </a:r>
            <a:r>
              <a:rPr lang="en-US" sz="1600" dirty="0"/>
              <a:t>, A.L., Picard, P., </a:t>
            </a:r>
            <a:r>
              <a:rPr lang="en-US" sz="1600" dirty="0" err="1"/>
              <a:t>Sherar</a:t>
            </a:r>
            <a:r>
              <a:rPr lang="en-US" sz="1600" dirty="0"/>
              <a:t>, L.B., Turner, E. and Tremblay, M.S. (2021). Global prevalence of physical activity for children and adolescents; inconsistencies, research gaps, and recommendations: a narrative review. </a:t>
            </a:r>
            <a:r>
              <a:rPr lang="en-US" sz="1600" i="1" dirty="0"/>
              <a:t>International Journal of Behavioral Nutrition and Physical Activity</a:t>
            </a:r>
            <a:r>
              <a:rPr lang="en-US" sz="1600" dirty="0"/>
              <a:t>, 18(1). </a:t>
            </a:r>
            <a:r>
              <a:rPr lang="en-US" sz="1600" dirty="0" err="1"/>
              <a:t>doi:https</a:t>
            </a:r>
            <a:r>
              <a:rPr lang="en-US" sz="1600" dirty="0"/>
              <a:t>://doi.org/10.1186/s12966-021-01155-2.</a:t>
            </a:r>
          </a:p>
          <a:p>
            <a:r>
              <a:rPr lang="en-US" sz="1600" dirty="0"/>
              <a:t>Barranco-Ruiz, Y., Cruz León, C., Villa-González, E., Palma Leal, X. and </a:t>
            </a:r>
            <a:r>
              <a:rPr lang="en-US" sz="1600" dirty="0" err="1"/>
              <a:t>Chillón</a:t>
            </a:r>
            <a:r>
              <a:rPr lang="en-US" sz="1600" dirty="0"/>
              <a:t>, P. (2019). Active Commuting to University and its Association with Sociodemographic Factors and Physical Activity Levels in Chilean Students. </a:t>
            </a:r>
            <a:r>
              <a:rPr lang="en-US" sz="1600" dirty="0" err="1"/>
              <a:t>Medicina</a:t>
            </a:r>
            <a:r>
              <a:rPr lang="en-US" sz="1600" dirty="0"/>
              <a:t>, [online] 55(5), p.152. Available at: https://www.mdpi.com/1648-9144/55/5/152.</a:t>
            </a:r>
          </a:p>
          <a:p>
            <a:r>
              <a:rPr lang="en-US" sz="1600" dirty="0"/>
              <a:t>Bennie, J.A., De Cocker, K., </a:t>
            </a:r>
            <a:r>
              <a:rPr lang="en-US" sz="1600" dirty="0" err="1"/>
              <a:t>Teychenne</a:t>
            </a:r>
            <a:r>
              <a:rPr lang="en-US" sz="1600" dirty="0"/>
              <a:t>, M.J., Brown, W.J. and Biddle, S.J.H. (2019). The epidemiology of aerobic physical activity and muscle-strengthening activity guideline adherence among 383,928 U.S. adults. </a:t>
            </a:r>
            <a:r>
              <a:rPr lang="en-US" sz="1600" i="1" dirty="0"/>
              <a:t>International Journal of Behavioral Nutrition and Physical Activity</a:t>
            </a:r>
            <a:r>
              <a:rPr lang="en-US" sz="1600" dirty="0"/>
              <a:t>, [online] 16(1). </a:t>
            </a:r>
            <a:r>
              <a:rPr lang="en-US" sz="1600" dirty="0" err="1"/>
              <a:t>doi:https</a:t>
            </a:r>
            <a:r>
              <a:rPr lang="en-US" sz="1600" dirty="0"/>
              <a:t>://doi.org/10.1186/s12966-019-0797-2.</a:t>
            </a:r>
          </a:p>
          <a:p>
            <a:r>
              <a:rPr lang="en-US" sz="1600" dirty="0"/>
              <a:t>Bertrand, L., Shaw, K., </a:t>
            </a:r>
            <a:r>
              <a:rPr lang="en-US" sz="1600" dirty="0" err="1"/>
              <a:t>Ko</a:t>
            </a:r>
            <a:r>
              <a:rPr lang="en-US" sz="1600" dirty="0"/>
              <a:t>, J., </a:t>
            </a:r>
            <a:r>
              <a:rPr lang="en-US" sz="1600" dirty="0" err="1"/>
              <a:t>Deprez</a:t>
            </a:r>
            <a:r>
              <a:rPr lang="en-US" sz="1600" dirty="0"/>
              <a:t>, D., </a:t>
            </a:r>
            <a:r>
              <a:rPr lang="en-US" sz="1600" dirty="0" err="1"/>
              <a:t>Chilibeck</a:t>
            </a:r>
            <a:r>
              <a:rPr lang="en-US" sz="1600" dirty="0"/>
              <a:t>, P.D. and </a:t>
            </a:r>
            <a:r>
              <a:rPr lang="en-US" sz="1600" dirty="0" err="1"/>
              <a:t>Zello</a:t>
            </a:r>
            <a:r>
              <a:rPr lang="en-US" sz="1600" dirty="0"/>
              <a:t>, G.A. (2021). The impact of the coronavirus disease 2019 (COVID-19) pandemic on university students’ dietary intake, physical activity, and sedentary </a:t>
            </a:r>
            <a:r>
              <a:rPr lang="en-US" sz="1600" dirty="0" err="1"/>
              <a:t>behaviour</a:t>
            </a:r>
            <a:r>
              <a:rPr lang="en-US" sz="1600" dirty="0"/>
              <a:t>. </a:t>
            </a:r>
            <a:r>
              <a:rPr lang="en-US" sz="1600" i="1" dirty="0"/>
              <a:t>Applied Physiology, Nutrition, and Metabolism</a:t>
            </a:r>
            <a:r>
              <a:rPr lang="en-US" sz="1600" dirty="0"/>
              <a:t>, 46(3). </a:t>
            </a:r>
            <a:r>
              <a:rPr lang="en-US" sz="1600" dirty="0" err="1"/>
              <a:t>doi:https</a:t>
            </a:r>
            <a:r>
              <a:rPr lang="en-US" sz="1600" dirty="0"/>
              <a:t>://doi.org/10.1139/apnm-2020-0990.</a:t>
            </a:r>
          </a:p>
          <a:p>
            <a:r>
              <a:rPr lang="en-US" sz="1600" dirty="0" err="1"/>
              <a:t>Bothaina</a:t>
            </a:r>
            <a:r>
              <a:rPr lang="en-US" sz="1600" dirty="0"/>
              <a:t> </a:t>
            </a:r>
            <a:r>
              <a:rPr lang="en-US" sz="1600" dirty="0" err="1"/>
              <a:t>Shaban</a:t>
            </a:r>
            <a:r>
              <a:rPr lang="en-US" sz="1600" dirty="0"/>
              <a:t> </a:t>
            </a:r>
            <a:r>
              <a:rPr lang="en-US" sz="1600" dirty="0" err="1"/>
              <a:t>Abd</a:t>
            </a:r>
            <a:r>
              <a:rPr lang="en-US" sz="1600" dirty="0"/>
              <a:t> El Hakeem (2022). https://www.researchgate.net/figure/The-Percentage-of-students-according-to-physical-exercise-per-day_fig2_283473123.</a:t>
            </a:r>
          </a:p>
          <a:p>
            <a:r>
              <a:rPr lang="en-US" sz="1600" dirty="0" err="1"/>
              <a:t>Ge</a:t>
            </a:r>
            <a:r>
              <a:rPr lang="en-US" sz="1600" dirty="0"/>
              <a:t>, Y., </a:t>
            </a:r>
            <a:r>
              <a:rPr lang="en-US" sz="1600" dirty="0" err="1"/>
              <a:t>Xin</a:t>
            </a:r>
            <a:r>
              <a:rPr lang="en-US" sz="1600" dirty="0"/>
              <a:t>, S., Luan, D., </a:t>
            </a:r>
            <a:r>
              <a:rPr lang="en-US" sz="1600" dirty="0" err="1"/>
              <a:t>Zou</a:t>
            </a:r>
            <a:r>
              <a:rPr lang="en-US" sz="1600" dirty="0"/>
              <a:t>, Z., Liu, M., </a:t>
            </a:r>
            <a:r>
              <a:rPr lang="en-US" sz="1600" dirty="0" err="1"/>
              <a:t>Bai</a:t>
            </a:r>
            <a:r>
              <a:rPr lang="en-US" sz="1600" dirty="0"/>
              <a:t>, X. and </a:t>
            </a:r>
            <a:r>
              <a:rPr lang="en-US" sz="1600" dirty="0" err="1"/>
              <a:t>Gao</a:t>
            </a:r>
            <a:r>
              <a:rPr lang="en-US" sz="1600" dirty="0"/>
              <a:t>, Q. (2019). Association of physical activity, sedentary time, and sleep duration on the health-related quality of life of college students in Northeast China. </a:t>
            </a:r>
            <a:r>
              <a:rPr lang="en-US" sz="1600" i="1" dirty="0"/>
              <a:t>Health and Quality of Life Outcomes</a:t>
            </a:r>
            <a:r>
              <a:rPr lang="en-US" sz="1600" dirty="0"/>
              <a:t>, [online] 17(1). </a:t>
            </a:r>
            <a:r>
              <a:rPr lang="en-US" sz="1600" dirty="0" err="1"/>
              <a:t>doi:https</a:t>
            </a:r>
            <a:r>
              <a:rPr lang="en-US" sz="1600" dirty="0"/>
              <a:t>://doi.org/10.1186/s12955-019-1194-x.</a:t>
            </a:r>
          </a:p>
          <a:p>
            <a:r>
              <a:rPr lang="en-US" sz="1600" dirty="0" err="1"/>
              <a:t>Ghrouz</a:t>
            </a:r>
            <a:r>
              <a:rPr lang="en-US" sz="1600" dirty="0"/>
              <a:t>, A.K., </a:t>
            </a:r>
            <a:r>
              <a:rPr lang="en-US" sz="1600" dirty="0" err="1"/>
              <a:t>Noohu</a:t>
            </a:r>
            <a:r>
              <a:rPr lang="en-US" sz="1600" dirty="0"/>
              <a:t>, M.M., </a:t>
            </a:r>
            <a:r>
              <a:rPr lang="en-US" sz="1600" dirty="0" err="1"/>
              <a:t>Dilshad</a:t>
            </a:r>
            <a:r>
              <a:rPr lang="en-US" sz="1600" dirty="0"/>
              <a:t> </a:t>
            </a:r>
            <a:r>
              <a:rPr lang="en-US" sz="1600" dirty="0" err="1"/>
              <a:t>Manzar</a:t>
            </a:r>
            <a:r>
              <a:rPr lang="en-US" sz="1600" dirty="0"/>
              <a:t>, Md., Warren Spence, D., </a:t>
            </a:r>
            <a:r>
              <a:rPr lang="en-US" sz="1600" dirty="0" err="1"/>
              <a:t>BaHammam</a:t>
            </a:r>
            <a:r>
              <a:rPr lang="en-US" sz="1600" dirty="0"/>
              <a:t>, A.S. and </a:t>
            </a:r>
            <a:r>
              <a:rPr lang="en-US" sz="1600" dirty="0" err="1"/>
              <a:t>Pandi-Perumal</a:t>
            </a:r>
            <a:r>
              <a:rPr lang="en-US" sz="1600" dirty="0"/>
              <a:t>, S.R. (2019). Physical activity and sleep quality in relation to mental health among college students. </a:t>
            </a:r>
            <a:r>
              <a:rPr lang="en-US" sz="1600" i="1" dirty="0"/>
              <a:t>Sleep and Breathing</a:t>
            </a:r>
            <a:r>
              <a:rPr lang="en-US" sz="1600" dirty="0"/>
              <a:t>, [online] 23(2), pp.627–634. </a:t>
            </a:r>
            <a:r>
              <a:rPr lang="en-US" sz="1600" dirty="0" err="1"/>
              <a:t>doi:https</a:t>
            </a:r>
            <a:r>
              <a:rPr lang="en-US" sz="1600" dirty="0"/>
              <a:t>://doi.org/10.1007/s11325-019-01780-z.</a:t>
            </a:r>
          </a:p>
          <a:p>
            <a:r>
              <a:rPr lang="en-US" sz="1600" dirty="0" err="1"/>
              <a:t>Giustino</a:t>
            </a:r>
            <a:r>
              <a:rPr lang="en-US" sz="1600" dirty="0"/>
              <a:t>, V., </a:t>
            </a:r>
            <a:r>
              <a:rPr lang="en-US" sz="1600" dirty="0" err="1"/>
              <a:t>Parroco</a:t>
            </a:r>
            <a:r>
              <a:rPr lang="en-US" sz="1600" dirty="0"/>
              <a:t>, A.M., </a:t>
            </a:r>
            <a:r>
              <a:rPr lang="en-US" sz="1600" dirty="0" err="1"/>
              <a:t>Gennaro</a:t>
            </a:r>
            <a:r>
              <a:rPr lang="en-US" sz="1600" dirty="0"/>
              <a:t>, A., </a:t>
            </a:r>
            <a:r>
              <a:rPr lang="en-US" sz="1600" dirty="0" err="1"/>
              <a:t>Musumeci</a:t>
            </a:r>
            <a:r>
              <a:rPr lang="en-US" sz="1600" dirty="0"/>
              <a:t>, G., Palma, A. and </a:t>
            </a:r>
            <a:r>
              <a:rPr lang="en-US" sz="1600" dirty="0" err="1"/>
              <a:t>Battaglia</a:t>
            </a:r>
            <a:r>
              <a:rPr lang="en-US" sz="1600" dirty="0"/>
              <a:t>, G. (2020). Physical Activity Levels and Related Energy Expenditure during COVID-19 Quarantine among the Sicilian Active Population: A Cross-Sectional Online Survey Study. </a:t>
            </a:r>
            <a:r>
              <a:rPr lang="en-US" sz="1600" i="1" dirty="0"/>
              <a:t>Sustainability</a:t>
            </a:r>
            <a:r>
              <a:rPr lang="en-US" sz="1600" dirty="0"/>
              <a:t>, 12(11), p.4356. </a:t>
            </a:r>
            <a:r>
              <a:rPr lang="en-US" sz="1600" dirty="0" err="1"/>
              <a:t>doi:https</a:t>
            </a:r>
            <a:r>
              <a:rPr lang="en-US" sz="1600" dirty="0"/>
              <a:t>://doi.org/10.3390/su12114356.</a:t>
            </a:r>
          </a:p>
          <a:p>
            <a:r>
              <a:rPr lang="en-US" sz="1600" dirty="0" err="1"/>
              <a:t>Grasdalsmoen</a:t>
            </a:r>
            <a:r>
              <a:rPr lang="en-US" sz="1600" dirty="0"/>
              <a:t>, M., Eriksen, H.R., </a:t>
            </a:r>
            <a:r>
              <a:rPr lang="en-US" sz="1600" dirty="0" err="1"/>
              <a:t>Lønning</a:t>
            </a:r>
            <a:r>
              <a:rPr lang="en-US" sz="1600" dirty="0"/>
              <a:t>, K.J. and </a:t>
            </a:r>
            <a:r>
              <a:rPr lang="en-US" sz="1600" dirty="0" err="1"/>
              <a:t>Sivertsen</a:t>
            </a:r>
            <a:r>
              <a:rPr lang="en-US" sz="1600" dirty="0"/>
              <a:t>, B. (2019). Physical exercise and body-mass index in young adults: a national survey of Norwegian university students. </a:t>
            </a:r>
            <a:r>
              <a:rPr lang="en-US" sz="1600" i="1" dirty="0"/>
              <a:t>BMC Public Health</a:t>
            </a:r>
            <a:r>
              <a:rPr lang="en-US" sz="1600" dirty="0"/>
              <a:t>, 19(1). </a:t>
            </a:r>
            <a:r>
              <a:rPr lang="en-US" sz="1600" dirty="0" err="1"/>
              <a:t>doi:https</a:t>
            </a:r>
            <a:r>
              <a:rPr lang="en-US" sz="1600" dirty="0"/>
              <a:t>://doi.org/10.1186/s12889-019-7650-z.</a:t>
            </a:r>
          </a:p>
          <a:p>
            <a:r>
              <a:rPr lang="en-US" sz="1600" dirty="0" err="1"/>
              <a:t>Grasdalsmoen</a:t>
            </a:r>
            <a:r>
              <a:rPr lang="en-US" sz="1600" dirty="0"/>
              <a:t>, M., Eriksen, H.R., </a:t>
            </a:r>
            <a:r>
              <a:rPr lang="en-US" sz="1600" dirty="0" err="1"/>
              <a:t>Lønning</a:t>
            </a:r>
            <a:r>
              <a:rPr lang="en-US" sz="1600" dirty="0"/>
              <a:t>, K.J. and Sivertsen, B. (2020). Physical exercise, mental health problems, and suicide attempts in university students. </a:t>
            </a:r>
            <a:r>
              <a:rPr lang="en-US" sz="1600" i="1" dirty="0"/>
              <a:t>BMC psychiatry</a:t>
            </a:r>
            <a:r>
              <a:rPr lang="en-US" sz="1600" dirty="0"/>
              <a:t>, 20(1), p.175. </a:t>
            </a:r>
            <a:r>
              <a:rPr lang="en-US" sz="1600" dirty="0" err="1"/>
              <a:t>doi:https</a:t>
            </a:r>
            <a:r>
              <a:rPr lang="en-US" sz="1600" dirty="0"/>
              <a:t>://doi.org/10.1186/s12888-020-02583-3.</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8331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50761"/>
            <a:ext cx="12192000" cy="6394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t>Guo, Y., Liao, M., Cai, W., Yu, X., Li, S., Ke, X., Tan, S., Luo, Z., Cui, Y., Wang, Q., Gao, X., Liu, J., Liu, Y., Zhu, S. and Zeng, F. (2021). Physical activity, screen exposure and sleep among students during the pandemic of COVID-19. </a:t>
            </a:r>
            <a:r>
              <a:rPr lang="en-US" sz="1600" i="1" dirty="0"/>
              <a:t>Scientific Reports</a:t>
            </a:r>
            <a:r>
              <a:rPr lang="en-US" sz="1600" dirty="0"/>
              <a:t>, [online] 11(1), p.8529. </a:t>
            </a:r>
            <a:r>
              <a:rPr lang="en-US" sz="1600" dirty="0" err="1"/>
              <a:t>doi:https</a:t>
            </a:r>
            <a:r>
              <a:rPr lang="en-US" sz="1600" dirty="0"/>
              <a:t>://doi.org/10.1038/s41598-021-88071-4.</a:t>
            </a:r>
          </a:p>
          <a:p>
            <a:r>
              <a:rPr lang="en-US" sz="1600" dirty="0"/>
              <a:t>Marques, A., Henriques-Neto, D., Peralta, M., Martins, J., Demetriou, Y., </a:t>
            </a:r>
            <a:r>
              <a:rPr lang="en-US" sz="1600" dirty="0" err="1"/>
              <a:t>Schönbach</a:t>
            </a:r>
            <a:r>
              <a:rPr lang="en-US" sz="1600" dirty="0"/>
              <a:t>, D.M.I. and Gaspar de Matos, M. (2020). Prevalence of Physical Activity among Adolescents from 105 Low, Middle, and High-Income Countries. </a:t>
            </a:r>
            <a:r>
              <a:rPr lang="en-US" sz="1600" i="1" dirty="0"/>
              <a:t>International Journal of Environmental Research and Public Health</a:t>
            </a:r>
            <a:r>
              <a:rPr lang="en-US" sz="1600" dirty="0"/>
              <a:t>, 17(9), p.3145. </a:t>
            </a:r>
            <a:r>
              <a:rPr lang="en-US" sz="1600" dirty="0" err="1"/>
              <a:t>doi:https</a:t>
            </a:r>
            <a:r>
              <a:rPr lang="en-US" sz="1600" dirty="0"/>
              <a:t>://doi.org/10.3390/ijerph17093145.</a:t>
            </a:r>
          </a:p>
          <a:p>
            <a:r>
              <a:rPr lang="en-US" sz="1600" dirty="0"/>
              <a:t>Merlo, C.L. (2020). Dietary and Physical Activity Behaviors Among High School Students — Youth Risk Behavior Survey, United States, 2019. </a:t>
            </a:r>
            <a:r>
              <a:rPr lang="en-US" sz="1600" i="1" dirty="0"/>
              <a:t>MMWR Supplements</a:t>
            </a:r>
            <a:r>
              <a:rPr lang="en-US" sz="1600" dirty="0"/>
              <a:t>, [online] 69. </a:t>
            </a:r>
            <a:r>
              <a:rPr lang="en-US" sz="1600" dirty="0" err="1"/>
              <a:t>doi:https</a:t>
            </a:r>
            <a:r>
              <a:rPr lang="en-US" sz="1600" dirty="0"/>
              <a:t>://doi.org/10.15585/mmwr.su6901a8.</a:t>
            </a:r>
          </a:p>
          <a:p>
            <a:r>
              <a:rPr lang="en-US" sz="1600" dirty="0"/>
              <a:t>Romero-Blanco, C., Rodríguez-</a:t>
            </a:r>
            <a:r>
              <a:rPr lang="en-US" sz="1600" dirty="0" err="1"/>
              <a:t>Almagro</a:t>
            </a:r>
            <a:r>
              <a:rPr lang="en-US" sz="1600" dirty="0"/>
              <a:t>, J., </a:t>
            </a:r>
            <a:r>
              <a:rPr lang="en-US" sz="1600" dirty="0" err="1"/>
              <a:t>Onieva-Zafra</a:t>
            </a:r>
            <a:r>
              <a:rPr lang="en-US" sz="1600" dirty="0"/>
              <a:t>, M.D., Parra-</a:t>
            </a:r>
            <a:r>
              <a:rPr lang="en-US" sz="1600" dirty="0" err="1"/>
              <a:t>Fernández</a:t>
            </a:r>
            <a:r>
              <a:rPr lang="en-US" sz="1600" dirty="0"/>
              <a:t>, M.L., Prado-Laguna, M. del C. and Hernández-</a:t>
            </a:r>
            <a:r>
              <a:rPr lang="en-US" sz="1600" dirty="0" err="1"/>
              <a:t>Martínez</a:t>
            </a:r>
            <a:r>
              <a:rPr lang="en-US" sz="1600" dirty="0"/>
              <a:t>, A. (2020). Physical Activity and Sedentary Lifestyle in University Students: Changes during Confinement Due to the COVID-19 Pandemic. </a:t>
            </a:r>
            <a:r>
              <a:rPr lang="en-US" sz="1600" i="1" dirty="0"/>
              <a:t>International Journal of Environmental Research and Public Health</a:t>
            </a:r>
            <a:r>
              <a:rPr lang="en-US" sz="1600" dirty="0"/>
              <a:t>, 17(18), p.6567. </a:t>
            </a:r>
            <a:r>
              <a:rPr lang="en-US" sz="1600" dirty="0" err="1"/>
              <a:t>doi:https</a:t>
            </a:r>
            <a:r>
              <a:rPr lang="en-US" sz="1600" dirty="0"/>
              <a:t>://doi.org/10.3390/ijerph17186567.</a:t>
            </a:r>
          </a:p>
          <a:p>
            <a:r>
              <a:rPr lang="en-US" sz="1600" dirty="0" err="1"/>
              <a:t>Steene-Johannessen</a:t>
            </a:r>
            <a:r>
              <a:rPr lang="en-US" sz="1600" dirty="0"/>
              <a:t>, J., Hansen, B.H., </a:t>
            </a:r>
            <a:r>
              <a:rPr lang="en-US" sz="1600" dirty="0" err="1"/>
              <a:t>Dalene</a:t>
            </a:r>
            <a:r>
              <a:rPr lang="en-US" sz="1600" dirty="0"/>
              <a:t>, K.E., </a:t>
            </a:r>
            <a:r>
              <a:rPr lang="en-US" sz="1600" dirty="0" err="1"/>
              <a:t>Kolle</a:t>
            </a:r>
            <a:r>
              <a:rPr lang="en-US" sz="1600" dirty="0"/>
              <a:t>, E., </a:t>
            </a:r>
            <a:r>
              <a:rPr lang="en-US" sz="1600" dirty="0" err="1"/>
              <a:t>Northstone</a:t>
            </a:r>
            <a:r>
              <a:rPr lang="en-US" sz="1600" dirty="0"/>
              <a:t>, K., </a:t>
            </a:r>
            <a:r>
              <a:rPr lang="en-US" sz="1600" dirty="0" err="1"/>
              <a:t>Møller</a:t>
            </a:r>
            <a:r>
              <a:rPr lang="en-US" sz="1600" dirty="0"/>
              <a:t>, N.C., </a:t>
            </a:r>
            <a:r>
              <a:rPr lang="en-US" sz="1600" dirty="0" err="1"/>
              <a:t>Grøntved</a:t>
            </a:r>
            <a:r>
              <a:rPr lang="en-US" sz="1600" dirty="0"/>
              <a:t>, A., </a:t>
            </a:r>
            <a:r>
              <a:rPr lang="en-US" sz="1600" dirty="0" err="1"/>
              <a:t>Wedderkopp</a:t>
            </a:r>
            <a:r>
              <a:rPr lang="en-US" sz="1600" dirty="0"/>
              <a:t>, N., </a:t>
            </a:r>
            <a:r>
              <a:rPr lang="en-US" sz="1600" dirty="0" err="1"/>
              <a:t>Kriemler</a:t>
            </a:r>
            <a:r>
              <a:rPr lang="en-US" sz="1600" dirty="0"/>
              <a:t>, S., Page, A.S., </a:t>
            </a:r>
            <a:r>
              <a:rPr lang="en-US" sz="1600" dirty="0" err="1"/>
              <a:t>Puder</a:t>
            </a:r>
            <a:r>
              <a:rPr lang="en-US" sz="1600" dirty="0"/>
              <a:t>, J.J., Reilly, J.J., </a:t>
            </a:r>
            <a:r>
              <a:rPr lang="en-US" sz="1600" dirty="0" err="1"/>
              <a:t>Sardinha</a:t>
            </a:r>
            <a:r>
              <a:rPr lang="en-US" sz="1600" dirty="0"/>
              <a:t>, L.B., van </a:t>
            </a:r>
            <a:r>
              <a:rPr lang="en-US" sz="1600" dirty="0" err="1"/>
              <a:t>Sluijs</a:t>
            </a:r>
            <a:r>
              <a:rPr lang="en-US" sz="1600" dirty="0"/>
              <a:t>, E.M.F., Andersen, L.B., van der </a:t>
            </a:r>
            <a:r>
              <a:rPr lang="en-US" sz="1600" dirty="0" err="1"/>
              <a:t>Ploeg</a:t>
            </a:r>
            <a:r>
              <a:rPr lang="en-US" sz="1600" dirty="0"/>
              <a:t>, H., Ahrens, W., </a:t>
            </a:r>
            <a:r>
              <a:rPr lang="en-US" sz="1600" dirty="0" err="1"/>
              <a:t>Flexeder</a:t>
            </a:r>
            <a:r>
              <a:rPr lang="en-US" sz="1600" dirty="0"/>
              <a:t>, C., </a:t>
            </a:r>
            <a:r>
              <a:rPr lang="en-US" sz="1600" dirty="0" err="1"/>
              <a:t>Standl</a:t>
            </a:r>
            <a:r>
              <a:rPr lang="en-US" sz="1600" dirty="0"/>
              <a:t>, M. and </a:t>
            </a:r>
            <a:r>
              <a:rPr lang="en-US" sz="1600" dirty="0" err="1"/>
              <a:t>Shculz</a:t>
            </a:r>
            <a:r>
              <a:rPr lang="en-US" sz="1600" dirty="0"/>
              <a:t>, H. (2020). Variations in </a:t>
            </a:r>
            <a:r>
              <a:rPr lang="en-US" sz="1600" dirty="0" err="1"/>
              <a:t>accelerometry</a:t>
            </a:r>
            <a:r>
              <a:rPr lang="en-US" sz="1600" dirty="0"/>
              <a:t> measured physical activity and sedentary time across Europe – harmonized analyses of 47,497 children and adolescents. </a:t>
            </a:r>
            <a:r>
              <a:rPr lang="en-US" sz="1600" i="1" dirty="0"/>
              <a:t>International Journal of Behavioral Nutrition and Physical Activity</a:t>
            </a:r>
            <a:r>
              <a:rPr lang="en-US" sz="1600" dirty="0"/>
              <a:t>, 17(1). </a:t>
            </a:r>
            <a:r>
              <a:rPr lang="en-US" sz="1600" dirty="0" err="1"/>
              <a:t>doi:https</a:t>
            </a:r>
            <a:r>
              <a:rPr lang="en-US" sz="1600" dirty="0"/>
              <a:t>://doi.org/10.1186/s12966-020-00930-x.</a:t>
            </a:r>
          </a:p>
          <a:p>
            <a:r>
              <a:rPr lang="en-US" sz="1600" dirty="0"/>
              <a:t>The Monday Campaigns. (2021). </a:t>
            </a:r>
            <a:r>
              <a:rPr lang="en-US" sz="1600" i="1" dirty="0"/>
              <a:t>The Many Benefits of Regular Physical Activity</a:t>
            </a:r>
            <a:r>
              <a:rPr lang="en-US" sz="1600" dirty="0"/>
              <a:t>. [online] Available at: https://www.mondaycampaigns.org/move-it-monday/the-many-benefits-of-regular-physical-activity.</a:t>
            </a:r>
          </a:p>
          <a:p>
            <a:r>
              <a:rPr lang="en-US" sz="1600" dirty="0"/>
              <a:t>van </a:t>
            </a:r>
            <a:r>
              <a:rPr lang="en-US" sz="1600" dirty="0" err="1"/>
              <a:t>Sluijs</a:t>
            </a:r>
            <a:r>
              <a:rPr lang="en-US" sz="1600" dirty="0"/>
              <a:t>, E.M.F., </a:t>
            </a:r>
            <a:r>
              <a:rPr lang="en-US" sz="1600" dirty="0" err="1"/>
              <a:t>Ekelund</a:t>
            </a:r>
            <a:r>
              <a:rPr lang="en-US" sz="1600" dirty="0"/>
              <a:t>, U., </a:t>
            </a:r>
            <a:r>
              <a:rPr lang="en-US" sz="1600" dirty="0" err="1"/>
              <a:t>Crochemore</a:t>
            </a:r>
            <a:r>
              <a:rPr lang="en-US" sz="1600" dirty="0"/>
              <a:t>-Silva, I., </a:t>
            </a:r>
            <a:r>
              <a:rPr lang="en-US" sz="1600" dirty="0" err="1"/>
              <a:t>Guthold</a:t>
            </a:r>
            <a:r>
              <a:rPr lang="en-US" sz="1600" dirty="0"/>
              <a:t>, R., Ha, A., </a:t>
            </a:r>
            <a:r>
              <a:rPr lang="en-US" sz="1600" dirty="0" err="1"/>
              <a:t>Lubans</a:t>
            </a:r>
            <a:r>
              <a:rPr lang="en-US" sz="1600" dirty="0"/>
              <a:t>, D., </a:t>
            </a:r>
            <a:r>
              <a:rPr lang="en-US" sz="1600" dirty="0" err="1"/>
              <a:t>Oyeyemi</a:t>
            </a:r>
            <a:r>
              <a:rPr lang="en-US" sz="1600" dirty="0"/>
              <a:t>, A.L., Ding, D. and </a:t>
            </a:r>
            <a:r>
              <a:rPr lang="en-US" sz="1600" dirty="0" err="1"/>
              <a:t>Katzmarzyk</a:t>
            </a:r>
            <a:r>
              <a:rPr lang="en-US" sz="1600" dirty="0"/>
              <a:t>, P.T. (2021). Physical activity </a:t>
            </a:r>
            <a:r>
              <a:rPr lang="en-US" sz="1600" dirty="0" err="1"/>
              <a:t>behaviours</a:t>
            </a:r>
            <a:r>
              <a:rPr lang="en-US" sz="1600" dirty="0"/>
              <a:t> in adolescence: current evidence and opportunities for intervention. </a:t>
            </a:r>
            <a:r>
              <a:rPr lang="en-US" sz="1600" i="1" dirty="0"/>
              <a:t>The Lancet</a:t>
            </a:r>
            <a:r>
              <a:rPr lang="en-US" sz="1600" dirty="0"/>
              <a:t>, 398(10298). </a:t>
            </a:r>
            <a:r>
              <a:rPr lang="en-US" sz="1600" dirty="0" err="1"/>
              <a:t>doi:https</a:t>
            </a:r>
            <a:r>
              <a:rPr lang="en-US" sz="1600" dirty="0"/>
              <a:t>://doi.org/10.1016/s0140-6736(21)01259-9.</a:t>
            </a:r>
          </a:p>
          <a:p>
            <a:r>
              <a:rPr lang="en-US" sz="1600" dirty="0"/>
              <a:t>Zhao, M., </a:t>
            </a:r>
            <a:r>
              <a:rPr lang="en-US" sz="1600" dirty="0" err="1"/>
              <a:t>Veeranki</a:t>
            </a:r>
            <a:r>
              <a:rPr lang="en-US" sz="1600" dirty="0"/>
              <a:t>, S.P., </a:t>
            </a:r>
            <a:r>
              <a:rPr lang="en-US" sz="1600" dirty="0" err="1"/>
              <a:t>Magnussen</a:t>
            </a:r>
            <a:r>
              <a:rPr lang="en-US" sz="1600" dirty="0"/>
              <a:t>, C.G. and Xi, B. (2020). Recommended physical activity and all cause and cause specific mortality in US adults: prospective cohort study. </a:t>
            </a:r>
            <a:r>
              <a:rPr lang="en-US" sz="1600" i="1" dirty="0"/>
              <a:t>BMJ</a:t>
            </a:r>
            <a:r>
              <a:rPr lang="en-US" sz="1600" dirty="0"/>
              <a:t>, p.m2031. </a:t>
            </a:r>
            <a:r>
              <a:rPr lang="en-US" sz="1600" dirty="0" err="1"/>
              <a:t>doi:https</a:t>
            </a:r>
            <a:r>
              <a:rPr lang="en-US" sz="1600" dirty="0"/>
              <a:t>://doi.org/10.1136/bmj.m2031.</a:t>
            </a:r>
          </a:p>
          <a:p>
            <a:r>
              <a:rPr lang="en-US" sz="1600" dirty="0"/>
              <a:t>Zhu, Z., Tang, Y., </a:t>
            </a:r>
            <a:r>
              <a:rPr lang="en-US" sz="1600" dirty="0" err="1"/>
              <a:t>Zhuang</a:t>
            </a:r>
            <a:r>
              <a:rPr lang="en-US" sz="1600" dirty="0"/>
              <a:t>, J., Liu, Y., Wu, X., </a:t>
            </a:r>
            <a:r>
              <a:rPr lang="en-US" sz="1600" dirty="0" err="1"/>
              <a:t>Cai</a:t>
            </a:r>
            <a:r>
              <a:rPr lang="en-US" sz="1600" dirty="0"/>
              <a:t>, Y., Wang, L., Cao, Z.-B. and Chen, P. (2019). Physical activity, screen viewing time, and overweight/obesity among Chinese children and adolescents: an update from the 2017 physical activity and fitness in China—the youth study. </a:t>
            </a:r>
            <a:r>
              <a:rPr lang="en-US" sz="1600" i="1" dirty="0"/>
              <a:t>BMC Public Health</a:t>
            </a:r>
            <a:r>
              <a:rPr lang="en-US" sz="1600" dirty="0"/>
              <a:t>, 19(1). </a:t>
            </a:r>
            <a:r>
              <a:rPr lang="en-US" sz="1600" dirty="0" err="1"/>
              <a:t>doi:https</a:t>
            </a:r>
            <a:r>
              <a:rPr lang="en-US" sz="1600" dirty="0"/>
              <a:t>://doi.org/10.1186/s12889-019-6515-9.</a:t>
            </a:r>
          </a:p>
          <a:p>
            <a:endParaRPr lang="en-US" sz="1600" dirty="0">
              <a:latin typeface="Arial" panose="020B0604020202020204" pitchFamily="34" charset="0"/>
              <a:cs typeface="Arial" panose="020B0604020202020204" pitchFamily="34" charset="0"/>
            </a:endParaRPr>
          </a:p>
        </p:txBody>
      </p:sp>
      <p:sp>
        <p:nvSpPr>
          <p:cNvPr id="3" name="Rounded Rectangle 2"/>
          <p:cNvSpPr/>
          <p:nvPr/>
        </p:nvSpPr>
        <p:spPr>
          <a:xfrm>
            <a:off x="103032" y="0"/>
            <a:ext cx="11771290" cy="3606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800" b="1"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3962098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3085</Words>
  <Application>Microsoft Office PowerPoint</Application>
  <PresentationFormat>Widescreen</PresentationFormat>
  <Paragraphs>106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Title: Prevalence of physical activity among students in a public university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Prevalence of physical activity among students in a public university</dc:title>
  <dc:creator>mittal rathava</dc:creator>
  <cp:lastModifiedBy>karan sangha</cp:lastModifiedBy>
  <cp:revision>139</cp:revision>
  <dcterms:created xsi:type="dcterms:W3CDTF">2023-10-05T08:41:42Z</dcterms:created>
  <dcterms:modified xsi:type="dcterms:W3CDTF">2023-10-19T16:17:25Z</dcterms:modified>
</cp:coreProperties>
</file>