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6858000" cy="9144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32" autoAdjust="0"/>
    <p:restoredTop sz="90929"/>
  </p:normalViewPr>
  <p:slideViewPr>
    <p:cSldViewPr>
      <p:cViewPr>
        <p:scale>
          <a:sx n="100" d="100"/>
          <a:sy n="100" d="100"/>
        </p:scale>
        <p:origin x="-2760" y="1260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143125" y="685800"/>
            <a:ext cx="257175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CDA5DF2E-4D09-4655-A982-0D1BE0A629F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FA0C20-E30B-490D-B40F-2E9020F6166F}" type="slidenum">
              <a:rPr lang="en-US"/>
              <a:pPr/>
              <a:t>1</a:t>
            </a:fld>
            <a:endParaRPr 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F7BDE7-9DBF-4923-8F74-C7C68B517D8D}" type="slidenum">
              <a:rPr lang="en-US"/>
              <a:pPr/>
              <a:t>2</a:t>
            </a:fld>
            <a:endParaRPr 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0AE870-FDD2-488D-B3A1-9B902FA3B050}" type="slidenum">
              <a:rPr lang="en-US"/>
              <a:pPr/>
              <a:t>4</a:t>
            </a:fld>
            <a:endParaRPr lang="en-US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71E1F3-F214-44B2-B2A9-884A44BA7FD9}" type="slidenum">
              <a:rPr lang="en-US"/>
              <a:pPr/>
              <a:t>5</a:t>
            </a:fld>
            <a:endParaRPr 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AD9C8C-DE71-46CF-85F3-AFA46A7BAC7A}" type="slidenum">
              <a:rPr lang="en-US"/>
              <a:pPr/>
              <a:t>6</a:t>
            </a:fld>
            <a:endParaRPr lang="en-US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25C807-B748-4A4D-8A8B-B961A2BD1F5E}" type="slidenum">
              <a:rPr lang="en-US"/>
              <a:pPr/>
              <a:t>7</a:t>
            </a:fld>
            <a:endParaRPr 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038"/>
            <a:ext cx="5829300" cy="196056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70DD9F-1D3A-4342-B97F-291CA0BBBC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6E200F-513B-48D9-9E01-97BA460AEB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8" y="5875338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3875088"/>
            <a:ext cx="5829300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E6CD18-2838-456A-AA74-F59641776C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520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78FB36-0841-495D-A4D0-90BC663273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713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288"/>
            <a:ext cx="303053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900363"/>
            <a:ext cx="303053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4563" y="2046288"/>
            <a:ext cx="3030537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4563" y="2900363"/>
            <a:ext cx="3030537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67571-EB71-422E-97A8-C27A7F04F8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DFC2FA-5AF3-404E-B6D9-6EAD056DE4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F5088F-4DCC-442C-B231-690607799C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3538"/>
            <a:ext cx="2255838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3538"/>
            <a:ext cx="3833812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2938"/>
            <a:ext cx="2255838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0729D-C2D3-4BCC-9D4A-6645C0EEE9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3" y="6400800"/>
            <a:ext cx="4114800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613" y="81756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613" y="7156450"/>
            <a:ext cx="4114800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63EF2-F0E9-4318-BBC6-326C9049EC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EA70B7-A940-42A9-8C2F-5BF0D5A32A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86325" y="812800"/>
            <a:ext cx="1457325" cy="7315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812800"/>
            <a:ext cx="4219575" cy="7315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C21D8-5D57-40BE-B3E9-A52F6F093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14350" y="812800"/>
            <a:ext cx="58293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14350" y="2641600"/>
            <a:ext cx="58293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1435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31200"/>
            <a:ext cx="21717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r>
              <a:rPr lang="en-GB" smtClean="0"/>
              <a:t>Kirch 2009 - 10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4E6AC7AA-223F-4CC2-A3B5-2A979FDF44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Kirch 2009 - 10</a:t>
            </a:r>
            <a:endParaRPr lang="en-GB" dirty="0"/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342900" y="1828800"/>
            <a:ext cx="617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2" name="Rectangle 6"/>
          <p:cNvSpPr>
            <a:spLocks noChangeArrowheads="1"/>
          </p:cNvSpPr>
          <p:nvPr/>
        </p:nvSpPr>
        <p:spPr bwMode="auto">
          <a:xfrm>
            <a:off x="1828800" y="609600"/>
            <a:ext cx="3452813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solidFill>
                  <a:schemeClr val="accent2"/>
                </a:solidFill>
              </a:rPr>
              <a:t>KIRCHHOFFS LAWS</a:t>
            </a:r>
          </a:p>
          <a:p>
            <a:endParaRPr lang="en-GB" b="1"/>
          </a:p>
          <a:p>
            <a:r>
              <a:rPr lang="en-GB" sz="2000" b="1"/>
              <a:t>    WORKED EXAMPLES</a:t>
            </a:r>
          </a:p>
          <a:p>
            <a:endParaRPr lang="en-GB" b="1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457200" y="1828800"/>
            <a:ext cx="6096000" cy="663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sz="1800" b="1"/>
              <a:t>1)</a:t>
            </a:r>
          </a:p>
          <a:p>
            <a:pPr algn="just">
              <a:spcBef>
                <a:spcPct val="50000"/>
              </a:spcBef>
              <a:defRPr/>
            </a:pPr>
            <a:endParaRPr lang="en-GB" sz="1800" b="1"/>
          </a:p>
          <a:p>
            <a:pPr algn="just">
              <a:spcBef>
                <a:spcPct val="50000"/>
              </a:spcBef>
              <a:defRPr/>
            </a:pPr>
            <a:endParaRPr lang="en-GB" sz="1800" b="1"/>
          </a:p>
          <a:p>
            <a:pPr algn="just">
              <a:spcBef>
                <a:spcPct val="50000"/>
              </a:spcBef>
              <a:defRPr/>
            </a:pPr>
            <a:endParaRPr lang="en-GB" sz="1800" b="1"/>
          </a:p>
          <a:p>
            <a:pPr algn="just">
              <a:spcBef>
                <a:spcPct val="50000"/>
              </a:spcBef>
              <a:defRPr/>
            </a:pPr>
            <a:r>
              <a:rPr lang="en-GB" sz="2000" b="1"/>
              <a:t>The diagram shows part of a d.c. distribution network.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b="1"/>
              <a:t>Calculate the currents I1 and I2.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Apply 1st. Law : KCL  : to node “a”,</a:t>
            </a:r>
            <a:r>
              <a:rPr lang="en-GB" sz="2000" b="1"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b="1"/>
              <a:t>50 = 40 + I1   or   </a:t>
            </a:r>
            <a:r>
              <a:rPr lang="en-GB" sz="2000" b="1" u="sng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I1 = 10 amps.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Apply  KCL  : to node “b”,	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b="1"/>
              <a:t>I2  = 100 + I1   or   </a:t>
            </a:r>
            <a:r>
              <a:rPr lang="en-GB" sz="2000" b="1" u="sng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I2 = 110 amps.</a:t>
            </a:r>
          </a:p>
          <a:p>
            <a:pPr algn="just">
              <a:spcBef>
                <a:spcPct val="50000"/>
              </a:spcBef>
              <a:defRPr/>
            </a:pPr>
            <a:endParaRPr lang="en-GB" sz="2000" b="1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just">
              <a:spcBef>
                <a:spcPct val="50000"/>
              </a:spcBef>
              <a:defRPr/>
            </a:pPr>
            <a:r>
              <a:rPr lang="en-GB" sz="2000" b="1"/>
              <a:t>NB: If the currents have negative signs then the currents are flowing in the opposite directions to those shown.</a:t>
            </a:r>
          </a:p>
          <a:p>
            <a:pPr algn="just">
              <a:spcBef>
                <a:spcPct val="50000"/>
              </a:spcBef>
              <a:defRPr/>
            </a:pPr>
            <a:endParaRPr lang="en-GB" sz="2000" b="1"/>
          </a:p>
        </p:txBody>
      </p:sp>
      <p:sp>
        <p:nvSpPr>
          <p:cNvPr id="2054" name="Line 8"/>
          <p:cNvSpPr>
            <a:spLocks noChangeShapeType="1"/>
          </p:cNvSpPr>
          <p:nvPr/>
        </p:nvSpPr>
        <p:spPr bwMode="auto">
          <a:xfrm>
            <a:off x="1295400" y="2590800"/>
            <a:ext cx="426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Line 9"/>
          <p:cNvSpPr>
            <a:spLocks noChangeShapeType="1"/>
          </p:cNvSpPr>
          <p:nvPr/>
        </p:nvSpPr>
        <p:spPr bwMode="auto">
          <a:xfrm>
            <a:off x="1905000" y="2590800"/>
            <a:ext cx="533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pic>
        <p:nvPicPr>
          <p:cNvPr id="2056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2057400"/>
            <a:ext cx="1219200" cy="44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67000" y="1981200"/>
            <a:ext cx="136525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8200" y="1981200"/>
            <a:ext cx="1600200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9" name="Line 13"/>
          <p:cNvSpPr>
            <a:spLocks noChangeShapeType="1"/>
          </p:cNvSpPr>
          <p:nvPr/>
        </p:nvSpPr>
        <p:spPr bwMode="auto">
          <a:xfrm>
            <a:off x="2743200" y="2590800"/>
            <a:ext cx="0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pic>
        <p:nvPicPr>
          <p:cNvPr id="2060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7400" y="3082925"/>
            <a:ext cx="571500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61" name="Line 15"/>
          <p:cNvSpPr>
            <a:spLocks noChangeShapeType="1"/>
          </p:cNvSpPr>
          <p:nvPr/>
        </p:nvSpPr>
        <p:spPr bwMode="auto">
          <a:xfrm>
            <a:off x="4114800" y="2590800"/>
            <a:ext cx="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pic>
        <p:nvPicPr>
          <p:cNvPr id="2062" name="Picture 1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91000" y="3049588"/>
            <a:ext cx="685800" cy="59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63" name="Line 17"/>
          <p:cNvSpPr>
            <a:spLocks noChangeShapeType="1"/>
          </p:cNvSpPr>
          <p:nvPr/>
        </p:nvSpPr>
        <p:spPr bwMode="auto">
          <a:xfrm>
            <a:off x="3200400" y="2590800"/>
            <a:ext cx="685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4" name="Line 18"/>
          <p:cNvSpPr>
            <a:spLocks noChangeShapeType="1"/>
          </p:cNvSpPr>
          <p:nvPr/>
        </p:nvSpPr>
        <p:spPr bwMode="auto">
          <a:xfrm flipH="1">
            <a:off x="4419600" y="2590800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5" name="Text Box 19"/>
          <p:cNvSpPr txBox="1">
            <a:spLocks noChangeArrowheads="1"/>
          </p:cNvSpPr>
          <p:nvPr/>
        </p:nvSpPr>
        <p:spPr bwMode="auto">
          <a:xfrm>
            <a:off x="2590800" y="2133600"/>
            <a:ext cx="457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2066" name="Text Box 20"/>
          <p:cNvSpPr txBox="1">
            <a:spLocks noChangeArrowheads="1"/>
          </p:cNvSpPr>
          <p:nvPr/>
        </p:nvSpPr>
        <p:spPr bwMode="auto">
          <a:xfrm>
            <a:off x="3886200" y="2133600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Kirch 2009 - 10</a:t>
            </a:r>
            <a:endParaRPr lang="en-GB"/>
          </a:p>
        </p:txBody>
      </p:sp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381000" y="457200"/>
            <a:ext cx="6172200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 dirty="0" smtClean="0"/>
              <a:t>2)  Determine </a:t>
            </a:r>
            <a:r>
              <a:rPr lang="en-GB" sz="1800" b="1" dirty="0"/>
              <a:t>the value of the </a:t>
            </a:r>
            <a:r>
              <a:rPr lang="en-GB" sz="1800" b="1" dirty="0" err="1"/>
              <a:t>e.m.f</a:t>
            </a:r>
            <a:r>
              <a:rPr lang="en-GB" sz="1800" b="1" dirty="0"/>
              <a:t>. E</a:t>
            </a:r>
            <a:r>
              <a:rPr lang="en-GB" sz="1800" b="1" dirty="0" smtClean="0"/>
              <a:t>. in the circuit below</a:t>
            </a:r>
            <a:endParaRPr lang="en-GB" sz="1800" b="1" dirty="0"/>
          </a:p>
          <a:p>
            <a:pPr>
              <a:spcBef>
                <a:spcPct val="50000"/>
              </a:spcBef>
            </a:pPr>
            <a:r>
              <a:rPr lang="en-GB" sz="1800" b="1" dirty="0">
                <a:solidFill>
                  <a:srgbClr val="FF3300"/>
                </a:solidFill>
              </a:rPr>
              <a:t>Apply Second Law: KVL.</a:t>
            </a:r>
          </a:p>
          <a:p>
            <a:pPr>
              <a:spcBef>
                <a:spcPct val="50000"/>
              </a:spcBef>
            </a:pPr>
            <a:r>
              <a:rPr lang="en-GB" sz="1800" b="1" dirty="0"/>
              <a:t>Starting at point “x” and moving clockwise:</a:t>
            </a:r>
          </a:p>
          <a:p>
            <a:pPr>
              <a:spcBef>
                <a:spcPct val="50000"/>
              </a:spcBef>
            </a:pPr>
            <a:r>
              <a:rPr lang="en-GB" sz="1800" b="1" dirty="0"/>
              <a:t>3+6+E-4  = I . R</a:t>
            </a:r>
            <a:r>
              <a:rPr lang="en-GB" sz="1800" b="1" baseline="-25000" dirty="0"/>
              <a:t>2</a:t>
            </a:r>
            <a:r>
              <a:rPr lang="en-GB" sz="1800" b="1" dirty="0"/>
              <a:t> + I . R</a:t>
            </a:r>
            <a:r>
              <a:rPr lang="en-GB" sz="1800" b="1" baseline="-25000" dirty="0"/>
              <a:t>3</a:t>
            </a:r>
            <a:r>
              <a:rPr lang="en-GB" sz="1800" b="1" dirty="0"/>
              <a:t> + I . R</a:t>
            </a:r>
            <a:r>
              <a:rPr lang="en-GB" sz="1800" b="1" baseline="-25000" dirty="0"/>
              <a:t>4</a:t>
            </a:r>
            <a:r>
              <a:rPr lang="en-GB" sz="1800" b="1" dirty="0"/>
              <a:t> + I . R</a:t>
            </a:r>
            <a:r>
              <a:rPr lang="en-GB" sz="1800" b="1" baseline="-25000" dirty="0"/>
              <a:t>1</a:t>
            </a:r>
          </a:p>
          <a:p>
            <a:pPr>
              <a:spcBef>
                <a:spcPct val="50000"/>
              </a:spcBef>
            </a:pPr>
            <a:r>
              <a:rPr lang="en-GB" sz="1800" b="1" dirty="0"/>
              <a:t>therefore:</a:t>
            </a:r>
          </a:p>
          <a:p>
            <a:pPr>
              <a:spcBef>
                <a:spcPct val="50000"/>
              </a:spcBef>
            </a:pPr>
            <a:r>
              <a:rPr lang="en-GB" sz="1800" b="1" dirty="0"/>
              <a:t>3+6+E - 4  = (2x2)+(2x2.5)+(2x1.5)+(2x1)</a:t>
            </a:r>
          </a:p>
          <a:p>
            <a:pPr>
              <a:spcBef>
                <a:spcPct val="50000"/>
              </a:spcBef>
            </a:pPr>
            <a:r>
              <a:rPr lang="en-GB" sz="1800" b="1" dirty="0"/>
              <a:t>5 + E	  =    4 + 5 + 3 + 2</a:t>
            </a:r>
          </a:p>
          <a:p>
            <a:pPr>
              <a:spcBef>
                <a:spcPct val="50000"/>
              </a:spcBef>
            </a:pPr>
            <a:endParaRPr lang="en-GB" sz="2000" b="1" dirty="0"/>
          </a:p>
          <a:p>
            <a:pPr>
              <a:spcBef>
                <a:spcPct val="50000"/>
              </a:spcBef>
            </a:pPr>
            <a:r>
              <a:rPr lang="en-GB" sz="2000" b="1" dirty="0"/>
              <a:t>	</a:t>
            </a:r>
            <a:r>
              <a:rPr lang="en-GB" sz="2000" b="1" u="sng" dirty="0">
                <a:solidFill>
                  <a:srgbClr val="0000FF"/>
                </a:solidFill>
              </a:rPr>
              <a:t>E	=    9 volts	</a:t>
            </a:r>
          </a:p>
          <a:p>
            <a:pPr>
              <a:spcBef>
                <a:spcPct val="50000"/>
              </a:spcBef>
            </a:pPr>
            <a:endParaRPr lang="en-GB" sz="2000" b="1" dirty="0"/>
          </a:p>
        </p:txBody>
      </p:sp>
      <p:pic>
        <p:nvPicPr>
          <p:cNvPr id="307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4495800"/>
            <a:ext cx="391795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Rectangle 4"/>
          <p:cNvSpPr>
            <a:spLocks noChangeArrowheads="1"/>
          </p:cNvSpPr>
          <p:nvPr/>
        </p:nvSpPr>
        <p:spPr bwMode="auto">
          <a:xfrm>
            <a:off x="5410200" y="4114800"/>
            <a:ext cx="228600" cy="4495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5257800" y="8534400"/>
            <a:ext cx="381000" cy="304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857232" y="8358214"/>
            <a:ext cx="5214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REDRAW FOR SIMPLER SOLUTION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Kirch 2009 - 10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3525" y="2781300"/>
            <a:ext cx="379095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152640" y="5509900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792724" y="5995998"/>
            <a:ext cx="571504" cy="27699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2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2143116" y="3571868"/>
            <a:ext cx="642942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4 v</a:t>
            </a:r>
            <a:endParaRPr lang="en-GB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928670" y="6572264"/>
            <a:ext cx="5072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 voltage = I x (total resistance)</a:t>
            </a:r>
          </a:p>
          <a:p>
            <a:r>
              <a:rPr lang="en-GB" dirty="0" smtClean="0"/>
              <a:t>          5 + E = 2 x 7 = 14 volts</a:t>
            </a:r>
          </a:p>
          <a:p>
            <a:r>
              <a:rPr lang="en-GB" dirty="0" smtClean="0"/>
              <a:t>Therefore </a:t>
            </a:r>
            <a:r>
              <a:rPr lang="en-GB" b="1" dirty="0" smtClean="0">
                <a:solidFill>
                  <a:srgbClr val="FF0000"/>
                </a:solidFill>
              </a:rPr>
              <a:t>E = 9 volts.</a:t>
            </a:r>
            <a:endParaRPr lang="en-GB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Kirch 2009 - 10</a:t>
            </a:r>
            <a:endParaRPr lang="en-GB"/>
          </a:p>
        </p:txBody>
      </p:sp>
      <p:grpSp>
        <p:nvGrpSpPr>
          <p:cNvPr id="4099" name="Group 4"/>
          <p:cNvGrpSpPr>
            <a:grpSpLocks/>
          </p:cNvGrpSpPr>
          <p:nvPr/>
        </p:nvGrpSpPr>
        <p:grpSpPr bwMode="auto">
          <a:xfrm>
            <a:off x="1676400" y="1295400"/>
            <a:ext cx="3179763" cy="1754188"/>
            <a:chOff x="1152" y="2208"/>
            <a:chExt cx="2003" cy="1105"/>
          </a:xfrm>
        </p:grpSpPr>
        <p:pic>
          <p:nvPicPr>
            <p:cNvPr id="4123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31" y="2447"/>
              <a:ext cx="1657" cy="8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24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52" y="2208"/>
              <a:ext cx="2003" cy="1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4100" name="Rectangle 5"/>
          <p:cNvSpPr>
            <a:spLocks noChangeArrowheads="1"/>
          </p:cNvSpPr>
          <p:nvPr/>
        </p:nvSpPr>
        <p:spPr bwMode="auto">
          <a:xfrm>
            <a:off x="762000" y="457200"/>
            <a:ext cx="5715000" cy="218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55600" indent="-355600">
              <a:spcBef>
                <a:spcPct val="20000"/>
              </a:spcBef>
            </a:pPr>
            <a:r>
              <a:rPr lang="en-GB" sz="2000" b="1" dirty="0" smtClean="0">
                <a:solidFill>
                  <a:srgbClr val="FF0000"/>
                </a:solidFill>
              </a:rPr>
              <a:t>3)  Find </a:t>
            </a:r>
            <a:r>
              <a:rPr lang="en-GB" sz="2000" b="1" dirty="0">
                <a:solidFill>
                  <a:srgbClr val="FF0000"/>
                </a:solidFill>
              </a:rPr>
              <a:t>the currents flowing in each of the three  </a:t>
            </a:r>
            <a:r>
              <a:rPr lang="en-GB" sz="2000" b="1" dirty="0" smtClean="0">
                <a:solidFill>
                  <a:srgbClr val="FF0000"/>
                </a:solidFill>
              </a:rPr>
              <a:t>   resistors</a:t>
            </a:r>
            <a:r>
              <a:rPr lang="en-GB" sz="2000" b="1" dirty="0">
                <a:solidFill>
                  <a:srgbClr val="FF0000"/>
                </a:solidFill>
              </a:rPr>
              <a:t>. </a:t>
            </a:r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dirty="0"/>
          </a:p>
        </p:txBody>
      </p:sp>
      <p:sp>
        <p:nvSpPr>
          <p:cNvPr id="4101" name="Text Box 6"/>
          <p:cNvSpPr txBox="1">
            <a:spLocks noChangeArrowheads="1"/>
          </p:cNvSpPr>
          <p:nvPr/>
        </p:nvSpPr>
        <p:spPr bwMode="auto">
          <a:xfrm>
            <a:off x="609600" y="3276600"/>
            <a:ext cx="5562600" cy="6324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/>
              <a:t>Use KCL to label the current directions on the original diagram.</a:t>
            </a:r>
          </a:p>
          <a:p>
            <a:pPr>
              <a:spcBef>
                <a:spcPct val="50000"/>
              </a:spcBef>
            </a:pPr>
            <a:r>
              <a:rPr lang="en-GB" sz="1800" dirty="0"/>
              <a:t>The directions chosen are arbitrary but 	assume initially that current flows from the positive terminals of 	the battery. If  the currents work 	out to be 	negative , then this means that they flow in the   opposite direction to that shown</a:t>
            </a:r>
            <a:r>
              <a:rPr lang="en-GB" sz="1800" dirty="0" smtClean="0"/>
              <a:t>.</a:t>
            </a:r>
          </a:p>
          <a:p>
            <a:pPr>
              <a:spcBef>
                <a:spcPct val="50000"/>
              </a:spcBef>
            </a:pPr>
            <a:endParaRPr lang="en-GB" sz="1800" dirty="0" smtClean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  <a:p>
            <a:pPr>
              <a:spcBef>
                <a:spcPct val="50000"/>
              </a:spcBef>
            </a:pPr>
            <a:endParaRPr lang="en-GB" sz="1800" dirty="0"/>
          </a:p>
        </p:txBody>
      </p:sp>
      <p:sp>
        <p:nvSpPr>
          <p:cNvPr id="4103" name="Line 36"/>
          <p:cNvSpPr>
            <a:spLocks noChangeShapeType="1"/>
          </p:cNvSpPr>
          <p:nvPr/>
        </p:nvSpPr>
        <p:spPr bwMode="auto">
          <a:xfrm flipV="1">
            <a:off x="1916113" y="233997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104" name="Line 37"/>
          <p:cNvSpPr>
            <a:spLocks noChangeShapeType="1"/>
          </p:cNvSpPr>
          <p:nvPr/>
        </p:nvSpPr>
        <p:spPr bwMode="auto">
          <a:xfrm flipV="1">
            <a:off x="4581525" y="233997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571480" y="5715008"/>
            <a:ext cx="578647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 smtClean="0"/>
              <a:t>Divide the circuit into loops and apply KVL to   sufficient loops  to solve and check the problem e.g. in this example we have 2 unknown currents ( I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 + I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)  and thus we need 2 equations, i.e. 2 loops are needed. The equation derived from the third loop can be used to check our results.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Kirch 2009 - 10</a:t>
            </a:r>
            <a:endParaRPr lang="en-GB"/>
          </a:p>
        </p:txBody>
      </p:sp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533400" y="457200"/>
            <a:ext cx="5943600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Keep the currents labelled to a minimum e.g. we could have labelled the current flowing from </a:t>
            </a:r>
            <a:r>
              <a:rPr lang="en-GB" sz="2000" b="1" dirty="0"/>
              <a:t>b</a:t>
            </a:r>
            <a:r>
              <a:rPr lang="en-GB" sz="2000" dirty="0"/>
              <a:t> to </a:t>
            </a:r>
            <a:r>
              <a:rPr lang="en-GB" sz="2000" b="1" dirty="0"/>
              <a:t>e </a:t>
            </a:r>
            <a:r>
              <a:rPr lang="en-GB" sz="2000" dirty="0"/>
              <a:t>as I</a:t>
            </a:r>
            <a:r>
              <a:rPr lang="en-GB" sz="2000" baseline="-25000" dirty="0"/>
              <a:t>3</a:t>
            </a:r>
            <a:r>
              <a:rPr lang="en-GB" sz="2000" dirty="0"/>
              <a:t>, but applying KCL we know that this current must equal (I</a:t>
            </a:r>
            <a:r>
              <a:rPr lang="en-GB" sz="2000" baseline="-25000" dirty="0"/>
              <a:t>1</a:t>
            </a:r>
            <a:r>
              <a:rPr lang="en-GB" sz="2000" dirty="0"/>
              <a:t>+I</a:t>
            </a:r>
            <a:r>
              <a:rPr lang="en-GB" sz="2000" baseline="-25000" dirty="0"/>
              <a:t>2</a:t>
            </a:r>
            <a:r>
              <a:rPr lang="en-GB" sz="2000" dirty="0"/>
              <a:t>).</a:t>
            </a:r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sz="2000" dirty="0"/>
          </a:p>
          <a:p>
            <a:pPr>
              <a:spcBef>
                <a:spcPct val="50000"/>
              </a:spcBef>
            </a:pPr>
            <a:endParaRPr lang="en-GB" sz="2000" dirty="0"/>
          </a:p>
        </p:txBody>
      </p:sp>
      <p:grpSp>
        <p:nvGrpSpPr>
          <p:cNvPr id="4" name="Group 35"/>
          <p:cNvGrpSpPr>
            <a:grpSpLocks/>
          </p:cNvGrpSpPr>
          <p:nvPr/>
        </p:nvGrpSpPr>
        <p:grpSpPr bwMode="auto">
          <a:xfrm>
            <a:off x="1571612" y="2714612"/>
            <a:ext cx="3581400" cy="2362200"/>
            <a:chOff x="1152" y="3744"/>
            <a:chExt cx="2256" cy="1488"/>
          </a:xfrm>
        </p:grpSpPr>
        <p:grpSp>
          <p:nvGrpSpPr>
            <p:cNvPr id="5" name="Group 17"/>
            <p:cNvGrpSpPr>
              <a:grpSpLocks/>
            </p:cNvGrpSpPr>
            <p:nvPr/>
          </p:nvGrpSpPr>
          <p:grpSpPr bwMode="auto">
            <a:xfrm>
              <a:off x="1152" y="3744"/>
              <a:ext cx="2256" cy="1344"/>
              <a:chOff x="1152" y="2208"/>
              <a:chExt cx="2003" cy="1105"/>
            </a:xfrm>
          </p:grpSpPr>
          <p:pic>
            <p:nvPicPr>
              <p:cNvPr id="19" name="Picture 18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331" y="2447"/>
                <a:ext cx="1657" cy="86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0" name="Picture 19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1152" y="2208"/>
                <a:ext cx="2003" cy="109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6" name="Line 20"/>
            <p:cNvSpPr>
              <a:spLocks noChangeShapeType="1"/>
            </p:cNvSpPr>
            <p:nvPr/>
          </p:nvSpPr>
          <p:spPr bwMode="auto">
            <a:xfrm flipV="1">
              <a:off x="1410" y="4128"/>
              <a:ext cx="0" cy="288"/>
            </a:xfrm>
            <a:prstGeom prst="line">
              <a:avLst/>
            </a:prstGeom>
            <a:noFill/>
            <a:ln w="28575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21"/>
            <p:cNvSpPr>
              <a:spLocks noChangeShapeType="1"/>
            </p:cNvSpPr>
            <p:nvPr/>
          </p:nvSpPr>
          <p:spPr bwMode="auto">
            <a:xfrm>
              <a:off x="2298" y="4800"/>
              <a:ext cx="0" cy="192"/>
            </a:xfrm>
            <a:prstGeom prst="line">
              <a:avLst/>
            </a:prstGeom>
            <a:noFill/>
            <a:ln w="28575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22"/>
            <p:cNvSpPr>
              <a:spLocks noChangeShapeType="1"/>
            </p:cNvSpPr>
            <p:nvPr/>
          </p:nvSpPr>
          <p:spPr bwMode="auto">
            <a:xfrm flipV="1">
              <a:off x="3108" y="4176"/>
              <a:ext cx="0" cy="288"/>
            </a:xfrm>
            <a:prstGeom prst="line">
              <a:avLst/>
            </a:prstGeom>
            <a:noFill/>
            <a:ln w="28575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Rectangle 23"/>
            <p:cNvSpPr>
              <a:spLocks noChangeArrowheads="1"/>
            </p:cNvSpPr>
            <p:nvPr/>
          </p:nvSpPr>
          <p:spPr bwMode="auto">
            <a:xfrm>
              <a:off x="1152" y="3840"/>
              <a:ext cx="2208" cy="1392"/>
            </a:xfrm>
            <a:prstGeom prst="rect">
              <a:avLst/>
            </a:prstGeom>
            <a:noFill/>
            <a:ln w="19050">
              <a:solidFill>
                <a:srgbClr val="FF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" name="Line 24"/>
            <p:cNvSpPr>
              <a:spLocks noChangeShapeType="1"/>
            </p:cNvSpPr>
            <p:nvPr/>
          </p:nvSpPr>
          <p:spPr bwMode="auto">
            <a:xfrm>
              <a:off x="1968" y="3840"/>
              <a:ext cx="576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25"/>
            <p:cNvSpPr>
              <a:spLocks noChangeShapeType="1"/>
            </p:cNvSpPr>
            <p:nvPr/>
          </p:nvSpPr>
          <p:spPr bwMode="auto">
            <a:xfrm flipH="1">
              <a:off x="1824" y="5232"/>
              <a:ext cx="816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 Box 26"/>
            <p:cNvSpPr txBox="1">
              <a:spLocks noChangeArrowheads="1"/>
            </p:cNvSpPr>
            <p:nvPr/>
          </p:nvSpPr>
          <p:spPr bwMode="auto">
            <a:xfrm>
              <a:off x="1248" y="4128"/>
              <a:ext cx="240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/>
                <a:t>I</a:t>
              </a:r>
              <a:r>
                <a:rPr lang="en-GB" sz="1200" b="1" baseline="-25000"/>
                <a:t>1</a:t>
              </a:r>
            </a:p>
          </p:txBody>
        </p:sp>
        <p:sp>
          <p:nvSpPr>
            <p:cNvPr id="13" name="Text Box 27"/>
            <p:cNvSpPr txBox="1">
              <a:spLocks noChangeArrowheads="1"/>
            </p:cNvSpPr>
            <p:nvPr/>
          </p:nvSpPr>
          <p:spPr bwMode="auto">
            <a:xfrm>
              <a:off x="3120" y="4128"/>
              <a:ext cx="288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/>
                <a:t>I</a:t>
              </a:r>
              <a:r>
                <a:rPr lang="en-GB" sz="1200" b="1" baseline="-25000"/>
                <a:t>2</a:t>
              </a:r>
              <a:endParaRPr lang="en-GB" sz="1200" b="1"/>
            </a:p>
          </p:txBody>
        </p:sp>
        <p:sp>
          <p:nvSpPr>
            <p:cNvPr id="14" name="Text Box 29"/>
            <p:cNvSpPr txBox="1">
              <a:spLocks noChangeArrowheads="1"/>
            </p:cNvSpPr>
            <p:nvPr/>
          </p:nvSpPr>
          <p:spPr bwMode="auto">
            <a:xfrm>
              <a:off x="2352" y="4800"/>
              <a:ext cx="480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/>
                <a:t>I</a:t>
              </a:r>
              <a:r>
                <a:rPr lang="en-GB" sz="1200" b="1" baseline="-25000"/>
                <a:t>1 </a:t>
              </a:r>
              <a:r>
                <a:rPr lang="en-GB" sz="1200" b="1"/>
                <a:t>+</a:t>
              </a:r>
              <a:r>
                <a:rPr lang="en-GB" sz="1200" b="1" baseline="-25000"/>
                <a:t> </a:t>
              </a:r>
              <a:r>
                <a:rPr lang="en-GB" sz="1200" b="1"/>
                <a:t>I</a:t>
              </a:r>
              <a:r>
                <a:rPr lang="en-GB" sz="1200" b="1" baseline="-25000"/>
                <a:t>2 </a:t>
              </a:r>
              <a:endParaRPr lang="en-GB"/>
            </a:p>
          </p:txBody>
        </p:sp>
        <p:sp>
          <p:nvSpPr>
            <p:cNvPr id="15" name="Oval 30"/>
            <p:cNvSpPr>
              <a:spLocks noChangeArrowheads="1"/>
            </p:cNvSpPr>
            <p:nvPr/>
          </p:nvSpPr>
          <p:spPr bwMode="auto">
            <a:xfrm>
              <a:off x="1728" y="4320"/>
              <a:ext cx="288" cy="48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6" name="Oval 31"/>
            <p:cNvSpPr>
              <a:spLocks noChangeArrowheads="1"/>
            </p:cNvSpPr>
            <p:nvPr/>
          </p:nvSpPr>
          <p:spPr bwMode="auto">
            <a:xfrm>
              <a:off x="2592" y="4320"/>
              <a:ext cx="288" cy="43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" name="Line 33"/>
            <p:cNvSpPr>
              <a:spLocks noChangeShapeType="1"/>
            </p:cNvSpPr>
            <p:nvPr/>
          </p:nvSpPr>
          <p:spPr bwMode="auto">
            <a:xfrm flipH="1">
              <a:off x="2604" y="4368"/>
              <a:ext cx="48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34"/>
            <p:cNvSpPr>
              <a:spLocks noChangeShapeType="1"/>
            </p:cNvSpPr>
            <p:nvPr/>
          </p:nvSpPr>
          <p:spPr bwMode="auto">
            <a:xfrm>
              <a:off x="1920" y="4338"/>
              <a:ext cx="48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cxnSp>
        <p:nvCxnSpPr>
          <p:cNvPr id="22" name="Straight Arrow Connector 21"/>
          <p:cNvCxnSpPr/>
          <p:nvPr/>
        </p:nvCxnSpPr>
        <p:spPr>
          <a:xfrm rot="5400000" flipH="1" flipV="1">
            <a:off x="1571612" y="4143372"/>
            <a:ext cx="428628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4679165" y="4179091"/>
            <a:ext cx="357190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Kirch 2009 - 10</a:t>
            </a:r>
            <a:endParaRPr lang="en-GB" dirty="0"/>
          </a:p>
        </p:txBody>
      </p:sp>
      <p:grpSp>
        <p:nvGrpSpPr>
          <p:cNvPr id="6147" name="Group 2"/>
          <p:cNvGrpSpPr>
            <a:grpSpLocks/>
          </p:cNvGrpSpPr>
          <p:nvPr/>
        </p:nvGrpSpPr>
        <p:grpSpPr bwMode="auto">
          <a:xfrm>
            <a:off x="1600200" y="533400"/>
            <a:ext cx="3581400" cy="2362200"/>
            <a:chOff x="1152" y="3744"/>
            <a:chExt cx="2256" cy="1488"/>
          </a:xfrm>
        </p:grpSpPr>
        <p:grpSp>
          <p:nvGrpSpPr>
            <p:cNvPr id="6151" name="Group 3"/>
            <p:cNvGrpSpPr>
              <a:grpSpLocks/>
            </p:cNvGrpSpPr>
            <p:nvPr/>
          </p:nvGrpSpPr>
          <p:grpSpPr bwMode="auto">
            <a:xfrm>
              <a:off x="1152" y="3744"/>
              <a:ext cx="2256" cy="1344"/>
              <a:chOff x="1152" y="2208"/>
              <a:chExt cx="2003" cy="1105"/>
            </a:xfrm>
          </p:grpSpPr>
          <p:pic>
            <p:nvPicPr>
              <p:cNvPr id="6165" name="Picture 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331" y="2447"/>
                <a:ext cx="1657" cy="86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6166" name="Picture 5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1152" y="2208"/>
                <a:ext cx="2003" cy="109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6152" name="Line 6"/>
            <p:cNvSpPr>
              <a:spLocks noChangeShapeType="1"/>
            </p:cNvSpPr>
            <p:nvPr/>
          </p:nvSpPr>
          <p:spPr bwMode="auto">
            <a:xfrm flipV="1">
              <a:off x="1410" y="4128"/>
              <a:ext cx="0" cy="288"/>
            </a:xfrm>
            <a:prstGeom prst="line">
              <a:avLst/>
            </a:prstGeom>
            <a:noFill/>
            <a:ln w="15875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3" name="Line 7"/>
            <p:cNvSpPr>
              <a:spLocks noChangeShapeType="1"/>
            </p:cNvSpPr>
            <p:nvPr/>
          </p:nvSpPr>
          <p:spPr bwMode="auto">
            <a:xfrm>
              <a:off x="2298" y="4800"/>
              <a:ext cx="0" cy="192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4" name="Line 8"/>
            <p:cNvSpPr>
              <a:spLocks noChangeShapeType="1"/>
            </p:cNvSpPr>
            <p:nvPr/>
          </p:nvSpPr>
          <p:spPr bwMode="auto">
            <a:xfrm flipV="1">
              <a:off x="3108" y="4176"/>
              <a:ext cx="0" cy="288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5" name="Rectangle 9"/>
            <p:cNvSpPr>
              <a:spLocks noChangeArrowheads="1"/>
            </p:cNvSpPr>
            <p:nvPr/>
          </p:nvSpPr>
          <p:spPr bwMode="auto">
            <a:xfrm>
              <a:off x="1152" y="3840"/>
              <a:ext cx="2208" cy="1392"/>
            </a:xfrm>
            <a:prstGeom prst="rect">
              <a:avLst/>
            </a:prstGeom>
            <a:noFill/>
            <a:ln w="19050">
              <a:solidFill>
                <a:srgbClr val="FF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6" name="Line 10"/>
            <p:cNvSpPr>
              <a:spLocks noChangeShapeType="1"/>
            </p:cNvSpPr>
            <p:nvPr/>
          </p:nvSpPr>
          <p:spPr bwMode="auto">
            <a:xfrm>
              <a:off x="1968" y="3840"/>
              <a:ext cx="576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7" name="Line 11"/>
            <p:cNvSpPr>
              <a:spLocks noChangeShapeType="1"/>
            </p:cNvSpPr>
            <p:nvPr/>
          </p:nvSpPr>
          <p:spPr bwMode="auto">
            <a:xfrm flipH="1">
              <a:off x="1824" y="5232"/>
              <a:ext cx="816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8" name="Text Box 12"/>
            <p:cNvSpPr txBox="1">
              <a:spLocks noChangeArrowheads="1"/>
            </p:cNvSpPr>
            <p:nvPr/>
          </p:nvSpPr>
          <p:spPr bwMode="auto">
            <a:xfrm>
              <a:off x="1248" y="4128"/>
              <a:ext cx="240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/>
                <a:t>I</a:t>
              </a:r>
              <a:r>
                <a:rPr lang="en-GB" sz="1200" b="1" baseline="-25000"/>
                <a:t>1</a:t>
              </a:r>
            </a:p>
          </p:txBody>
        </p:sp>
        <p:sp>
          <p:nvSpPr>
            <p:cNvPr id="6159" name="Text Box 13"/>
            <p:cNvSpPr txBox="1">
              <a:spLocks noChangeArrowheads="1"/>
            </p:cNvSpPr>
            <p:nvPr/>
          </p:nvSpPr>
          <p:spPr bwMode="auto">
            <a:xfrm>
              <a:off x="3120" y="4128"/>
              <a:ext cx="288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/>
                <a:t>I</a:t>
              </a:r>
              <a:r>
                <a:rPr lang="en-GB" sz="1200" b="1" baseline="-25000"/>
                <a:t>2</a:t>
              </a:r>
              <a:endParaRPr lang="en-GB" sz="1200" b="1"/>
            </a:p>
          </p:txBody>
        </p:sp>
        <p:sp>
          <p:nvSpPr>
            <p:cNvPr id="6160" name="Text Box 14"/>
            <p:cNvSpPr txBox="1">
              <a:spLocks noChangeArrowheads="1"/>
            </p:cNvSpPr>
            <p:nvPr/>
          </p:nvSpPr>
          <p:spPr bwMode="auto">
            <a:xfrm>
              <a:off x="2352" y="4800"/>
              <a:ext cx="480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/>
                <a:t>I</a:t>
              </a:r>
              <a:r>
                <a:rPr lang="en-GB" sz="1200" b="1" baseline="-25000"/>
                <a:t>1 </a:t>
              </a:r>
              <a:r>
                <a:rPr lang="en-GB" sz="1200" b="1"/>
                <a:t>+</a:t>
              </a:r>
              <a:r>
                <a:rPr lang="en-GB" sz="1200" b="1" baseline="-25000"/>
                <a:t> </a:t>
              </a:r>
              <a:r>
                <a:rPr lang="en-GB" sz="1200" b="1"/>
                <a:t>I</a:t>
              </a:r>
              <a:r>
                <a:rPr lang="en-GB" sz="1200" b="1" baseline="-25000"/>
                <a:t>2 </a:t>
              </a:r>
              <a:endParaRPr lang="en-GB"/>
            </a:p>
          </p:txBody>
        </p:sp>
        <p:sp>
          <p:nvSpPr>
            <p:cNvPr id="6161" name="Oval 15"/>
            <p:cNvSpPr>
              <a:spLocks noChangeArrowheads="1"/>
            </p:cNvSpPr>
            <p:nvPr/>
          </p:nvSpPr>
          <p:spPr bwMode="auto">
            <a:xfrm>
              <a:off x="1728" y="4320"/>
              <a:ext cx="288" cy="48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62" name="Oval 16"/>
            <p:cNvSpPr>
              <a:spLocks noChangeArrowheads="1"/>
            </p:cNvSpPr>
            <p:nvPr/>
          </p:nvSpPr>
          <p:spPr bwMode="auto">
            <a:xfrm>
              <a:off x="2592" y="4320"/>
              <a:ext cx="288" cy="43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63" name="Line 17"/>
            <p:cNvSpPr>
              <a:spLocks noChangeShapeType="1"/>
            </p:cNvSpPr>
            <p:nvPr/>
          </p:nvSpPr>
          <p:spPr bwMode="auto">
            <a:xfrm flipH="1">
              <a:off x="2604" y="4368"/>
              <a:ext cx="48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4" name="Line 18"/>
            <p:cNvSpPr>
              <a:spLocks noChangeShapeType="1"/>
            </p:cNvSpPr>
            <p:nvPr/>
          </p:nvSpPr>
          <p:spPr bwMode="auto">
            <a:xfrm>
              <a:off x="1920" y="4338"/>
              <a:ext cx="48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48" name="Text Box 19"/>
          <p:cNvSpPr txBox="1">
            <a:spLocks noChangeArrowheads="1"/>
          </p:cNvSpPr>
          <p:nvPr/>
        </p:nvSpPr>
        <p:spPr bwMode="auto">
          <a:xfrm>
            <a:off x="381000" y="3276600"/>
            <a:ext cx="5943600" cy="5312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spcBef>
                <a:spcPct val="20000"/>
              </a:spcBef>
            </a:pPr>
            <a:r>
              <a:rPr lang="en-GB" sz="1600" b="1" u="sng" dirty="0">
                <a:solidFill>
                  <a:srgbClr val="FF0000"/>
                </a:solidFill>
              </a:rPr>
              <a:t>LOOP 1 (</a:t>
            </a:r>
            <a:r>
              <a:rPr lang="en-GB" sz="1600" b="1" u="sng" dirty="0" err="1">
                <a:solidFill>
                  <a:srgbClr val="FF0000"/>
                </a:solidFill>
              </a:rPr>
              <a:t>abef</a:t>
            </a:r>
            <a:r>
              <a:rPr lang="en-GB" sz="1600" b="1" u="sng" dirty="0">
                <a:solidFill>
                  <a:srgbClr val="FF0000"/>
                </a:solidFill>
              </a:rPr>
              <a:t> ) going clockwise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E</a:t>
            </a:r>
            <a:r>
              <a:rPr lang="en-GB" sz="1600" baseline="-25000" dirty="0"/>
              <a:t>1</a:t>
            </a:r>
            <a:r>
              <a:rPr lang="en-GB" sz="1600" dirty="0"/>
              <a:t> =  I</a:t>
            </a:r>
            <a:r>
              <a:rPr lang="en-GB" sz="1600" baseline="-25000" dirty="0"/>
              <a:t>1</a:t>
            </a:r>
            <a:r>
              <a:rPr lang="en-GB" sz="1600" dirty="0"/>
              <a:t>  x R</a:t>
            </a:r>
            <a:r>
              <a:rPr lang="en-GB" sz="1600" baseline="-25000" dirty="0"/>
              <a:t>1</a:t>
            </a:r>
            <a:r>
              <a:rPr lang="en-GB" sz="1600" dirty="0"/>
              <a:t>    +  ( I</a:t>
            </a:r>
            <a:r>
              <a:rPr lang="en-GB" sz="1600" baseline="-25000" dirty="0"/>
              <a:t>1</a:t>
            </a:r>
            <a:r>
              <a:rPr lang="en-GB" sz="1600" dirty="0"/>
              <a:t> + I</a:t>
            </a:r>
            <a:r>
              <a:rPr lang="en-GB" sz="1600" baseline="-25000" dirty="0"/>
              <a:t>2</a:t>
            </a:r>
            <a:r>
              <a:rPr lang="en-GB" sz="1600" dirty="0"/>
              <a:t>).R</a:t>
            </a:r>
            <a:r>
              <a:rPr lang="en-GB" sz="1600" baseline="-25000" dirty="0"/>
              <a:t>3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E</a:t>
            </a:r>
            <a:r>
              <a:rPr lang="en-GB" sz="1600" baseline="-25000" dirty="0"/>
              <a:t>1</a:t>
            </a:r>
            <a:r>
              <a:rPr lang="en-GB" sz="1600" dirty="0"/>
              <a:t> =  I</a:t>
            </a:r>
            <a:r>
              <a:rPr lang="en-GB" sz="1600" baseline="-25000" dirty="0"/>
              <a:t>1</a:t>
            </a:r>
            <a:r>
              <a:rPr lang="en-GB" sz="1600" dirty="0"/>
              <a:t>  x  2   +  ( I</a:t>
            </a:r>
            <a:r>
              <a:rPr lang="en-GB" sz="1600" baseline="-25000" dirty="0"/>
              <a:t>1</a:t>
            </a:r>
            <a:r>
              <a:rPr lang="en-GB" sz="1600" dirty="0"/>
              <a:t> + I</a:t>
            </a:r>
            <a:r>
              <a:rPr lang="en-GB" sz="1600" baseline="-25000" dirty="0"/>
              <a:t>2</a:t>
            </a:r>
            <a:r>
              <a:rPr lang="en-GB" sz="1600" dirty="0"/>
              <a:t>) .4			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i.e. </a:t>
            </a:r>
            <a:r>
              <a:rPr lang="en-GB" sz="1600" b="1" dirty="0"/>
              <a:t> </a:t>
            </a:r>
            <a:r>
              <a:rPr lang="en-GB" sz="1600" b="1" dirty="0">
                <a:solidFill>
                  <a:srgbClr val="0000FF"/>
                </a:solidFill>
              </a:rPr>
              <a:t>4  =  6 I</a:t>
            </a:r>
            <a:r>
              <a:rPr lang="en-GB" sz="1600" b="1" baseline="-25000" dirty="0">
                <a:solidFill>
                  <a:srgbClr val="0000FF"/>
                </a:solidFill>
              </a:rPr>
              <a:t>1</a:t>
            </a:r>
            <a:r>
              <a:rPr lang="en-GB" sz="1600" b="1" dirty="0">
                <a:solidFill>
                  <a:srgbClr val="0000FF"/>
                </a:solidFill>
              </a:rPr>
              <a:t> +  4 I</a:t>
            </a:r>
            <a:r>
              <a:rPr lang="en-GB" sz="1600" b="1" baseline="-25000" dirty="0">
                <a:solidFill>
                  <a:srgbClr val="0000FF"/>
                </a:solidFill>
              </a:rPr>
              <a:t>2</a:t>
            </a:r>
            <a:r>
              <a:rPr lang="en-GB" sz="1600" b="1" dirty="0">
                <a:solidFill>
                  <a:srgbClr val="0000FF"/>
                </a:solidFill>
              </a:rPr>
              <a:t>   .............   1</a:t>
            </a:r>
          </a:p>
          <a:p>
            <a:pPr algn="just">
              <a:spcBef>
                <a:spcPct val="20000"/>
              </a:spcBef>
            </a:pPr>
            <a:endParaRPr lang="en-GB" sz="1600" dirty="0"/>
          </a:p>
          <a:p>
            <a:pPr algn="just">
              <a:spcBef>
                <a:spcPct val="20000"/>
              </a:spcBef>
            </a:pPr>
            <a:r>
              <a:rPr lang="en-GB" sz="1600" b="1" u="sng" dirty="0">
                <a:solidFill>
                  <a:srgbClr val="FF0000"/>
                </a:solidFill>
              </a:rPr>
              <a:t>LOOP 2  ( </a:t>
            </a:r>
            <a:r>
              <a:rPr lang="en-GB" sz="1600" b="1" u="sng" dirty="0" err="1">
                <a:solidFill>
                  <a:srgbClr val="FF0000"/>
                </a:solidFill>
              </a:rPr>
              <a:t>cbed</a:t>
            </a:r>
            <a:r>
              <a:rPr lang="en-GB" sz="1600" b="1" u="sng" dirty="0">
                <a:solidFill>
                  <a:srgbClr val="FF0000"/>
                </a:solidFill>
              </a:rPr>
              <a:t> ) going anticlockwise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E</a:t>
            </a:r>
            <a:r>
              <a:rPr lang="en-GB" sz="1600" baseline="-25000" dirty="0"/>
              <a:t>2</a:t>
            </a:r>
            <a:r>
              <a:rPr lang="en-GB" sz="1600" dirty="0"/>
              <a:t> =  I</a:t>
            </a:r>
            <a:r>
              <a:rPr lang="en-GB" sz="1600" baseline="-25000" dirty="0"/>
              <a:t>2 </a:t>
            </a:r>
            <a:r>
              <a:rPr lang="en-GB" sz="1600" dirty="0"/>
              <a:t> x  R</a:t>
            </a:r>
            <a:r>
              <a:rPr lang="en-GB" sz="1600" baseline="-25000" dirty="0"/>
              <a:t>2 </a:t>
            </a:r>
            <a:r>
              <a:rPr lang="en-GB" sz="1600" dirty="0"/>
              <a:t>  +  ( I</a:t>
            </a:r>
            <a:r>
              <a:rPr lang="en-GB" sz="1600" baseline="-25000" dirty="0"/>
              <a:t>1</a:t>
            </a:r>
            <a:r>
              <a:rPr lang="en-GB" sz="1600" dirty="0"/>
              <a:t> + I</a:t>
            </a:r>
            <a:r>
              <a:rPr lang="en-GB" sz="1600" baseline="-25000" dirty="0"/>
              <a:t>2</a:t>
            </a:r>
            <a:r>
              <a:rPr lang="en-GB" sz="1600" dirty="0"/>
              <a:t>) .R</a:t>
            </a:r>
            <a:r>
              <a:rPr lang="en-GB" sz="1600" baseline="-25000" dirty="0"/>
              <a:t>3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E</a:t>
            </a:r>
            <a:r>
              <a:rPr lang="en-GB" sz="1600" baseline="-25000" dirty="0"/>
              <a:t>2</a:t>
            </a:r>
            <a:r>
              <a:rPr lang="en-GB" sz="1600" dirty="0"/>
              <a:t> =  I</a:t>
            </a:r>
            <a:r>
              <a:rPr lang="en-GB" sz="1600" baseline="-25000" dirty="0"/>
              <a:t>2 </a:t>
            </a:r>
            <a:r>
              <a:rPr lang="en-GB" sz="1600" dirty="0"/>
              <a:t> x   1   +  ( I</a:t>
            </a:r>
            <a:r>
              <a:rPr lang="en-GB" sz="1600" baseline="-25000" dirty="0"/>
              <a:t>1</a:t>
            </a:r>
            <a:r>
              <a:rPr lang="en-GB" sz="1600" dirty="0"/>
              <a:t> + I</a:t>
            </a:r>
            <a:r>
              <a:rPr lang="en-GB" sz="1600" baseline="-25000" dirty="0"/>
              <a:t>2</a:t>
            </a:r>
            <a:r>
              <a:rPr lang="en-GB" sz="1600" dirty="0"/>
              <a:t>) .4			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i.e.  </a:t>
            </a:r>
            <a:r>
              <a:rPr lang="en-GB" sz="1600" b="1" dirty="0">
                <a:solidFill>
                  <a:srgbClr val="0000FF"/>
                </a:solidFill>
              </a:rPr>
              <a:t>2  =  4 I</a:t>
            </a:r>
            <a:r>
              <a:rPr lang="en-GB" sz="1600" b="1" baseline="-25000" dirty="0">
                <a:solidFill>
                  <a:srgbClr val="0000FF"/>
                </a:solidFill>
              </a:rPr>
              <a:t>1</a:t>
            </a:r>
            <a:r>
              <a:rPr lang="en-GB" sz="1600" b="1" dirty="0">
                <a:solidFill>
                  <a:srgbClr val="0000FF"/>
                </a:solidFill>
              </a:rPr>
              <a:t>  + 5 I</a:t>
            </a:r>
            <a:r>
              <a:rPr lang="en-GB" sz="1600" b="1" baseline="-25000" dirty="0">
                <a:solidFill>
                  <a:srgbClr val="0000FF"/>
                </a:solidFill>
              </a:rPr>
              <a:t>2</a:t>
            </a:r>
            <a:r>
              <a:rPr lang="en-GB" sz="1600" b="1" dirty="0">
                <a:solidFill>
                  <a:srgbClr val="0000FF"/>
                </a:solidFill>
              </a:rPr>
              <a:t>  ...............  2</a:t>
            </a:r>
          </a:p>
          <a:p>
            <a:pPr algn="just">
              <a:spcBef>
                <a:spcPct val="20000"/>
              </a:spcBef>
            </a:pPr>
            <a:endParaRPr lang="en-GB" sz="1600" dirty="0"/>
          </a:p>
          <a:p>
            <a:pPr algn="just">
              <a:spcBef>
                <a:spcPct val="20000"/>
              </a:spcBef>
            </a:pPr>
            <a:r>
              <a:rPr lang="en-GB" sz="1600" b="1" u="sng" dirty="0">
                <a:solidFill>
                  <a:srgbClr val="FF0000"/>
                </a:solidFill>
              </a:rPr>
              <a:t>LOOP 3  ( </a:t>
            </a:r>
            <a:r>
              <a:rPr lang="en-GB" sz="1600" b="1" u="sng" dirty="0" err="1">
                <a:solidFill>
                  <a:srgbClr val="FF0000"/>
                </a:solidFill>
              </a:rPr>
              <a:t>acdf</a:t>
            </a:r>
            <a:r>
              <a:rPr lang="en-GB" sz="1600" b="1" u="sng" dirty="0">
                <a:solidFill>
                  <a:srgbClr val="FF0000"/>
                </a:solidFill>
              </a:rPr>
              <a:t> )  going clockwise.</a:t>
            </a:r>
            <a:endParaRPr lang="en-GB" sz="1600" b="1" u="sng" dirty="0"/>
          </a:p>
          <a:p>
            <a:pPr algn="just">
              <a:spcBef>
                <a:spcPct val="20000"/>
              </a:spcBef>
            </a:pPr>
            <a:r>
              <a:rPr lang="en-GB" sz="1600" dirty="0"/>
              <a:t>E</a:t>
            </a:r>
            <a:r>
              <a:rPr lang="en-GB" sz="1600" baseline="-25000" dirty="0"/>
              <a:t>1</a:t>
            </a:r>
            <a:r>
              <a:rPr lang="en-GB" sz="1600" dirty="0"/>
              <a:t>- E</a:t>
            </a:r>
            <a:r>
              <a:rPr lang="en-GB" sz="1600" baseline="-25000" dirty="0"/>
              <a:t>2    </a:t>
            </a:r>
            <a:r>
              <a:rPr lang="en-GB" sz="1600" dirty="0"/>
              <a:t>=</a:t>
            </a:r>
            <a:r>
              <a:rPr lang="en-GB" sz="1600" baseline="-25000" dirty="0"/>
              <a:t>  </a:t>
            </a:r>
            <a:r>
              <a:rPr lang="en-GB" sz="1600" dirty="0"/>
              <a:t>I</a:t>
            </a:r>
            <a:r>
              <a:rPr lang="en-GB" sz="1600" baseline="-25000" dirty="0"/>
              <a:t>1 </a:t>
            </a:r>
            <a:r>
              <a:rPr lang="en-GB" sz="1600" dirty="0"/>
              <a:t>x R</a:t>
            </a:r>
            <a:r>
              <a:rPr lang="en-GB" sz="1600" baseline="-25000" dirty="0"/>
              <a:t>1</a:t>
            </a:r>
            <a:r>
              <a:rPr lang="en-GB" sz="1600" dirty="0"/>
              <a:t> -  I</a:t>
            </a:r>
            <a:r>
              <a:rPr lang="en-GB" sz="1600" baseline="-25000" dirty="0"/>
              <a:t>2</a:t>
            </a:r>
            <a:r>
              <a:rPr lang="en-GB" sz="1600" dirty="0"/>
              <a:t> x R</a:t>
            </a:r>
            <a:r>
              <a:rPr lang="en-GB" sz="1600" baseline="-25000" dirty="0"/>
              <a:t>2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E</a:t>
            </a:r>
            <a:r>
              <a:rPr lang="en-GB" sz="1600" baseline="-25000" dirty="0"/>
              <a:t>1</a:t>
            </a:r>
            <a:r>
              <a:rPr lang="en-GB" sz="1600" dirty="0"/>
              <a:t> - E</a:t>
            </a:r>
            <a:r>
              <a:rPr lang="en-GB" sz="1600" baseline="-25000" dirty="0"/>
              <a:t>2</a:t>
            </a:r>
            <a:r>
              <a:rPr lang="en-GB" sz="1600" dirty="0"/>
              <a:t>   =  2 I</a:t>
            </a:r>
            <a:r>
              <a:rPr lang="en-GB" sz="1600" baseline="-25000" dirty="0"/>
              <a:t>1</a:t>
            </a:r>
            <a:r>
              <a:rPr lang="en-GB" sz="1600" dirty="0"/>
              <a:t>  -  1 I</a:t>
            </a:r>
            <a:r>
              <a:rPr lang="en-GB" sz="1600" baseline="-25000" dirty="0"/>
              <a:t>2			</a:t>
            </a:r>
            <a:r>
              <a:rPr lang="en-GB" sz="1600" dirty="0"/>
              <a:t>	</a:t>
            </a:r>
          </a:p>
          <a:p>
            <a:pPr algn="just">
              <a:spcBef>
                <a:spcPct val="20000"/>
              </a:spcBef>
            </a:pPr>
            <a:r>
              <a:rPr lang="en-GB" sz="1600" dirty="0"/>
              <a:t>i.e. </a:t>
            </a:r>
            <a:r>
              <a:rPr lang="en-GB" sz="1600" b="1" dirty="0"/>
              <a:t> </a:t>
            </a:r>
            <a:r>
              <a:rPr lang="en-GB" sz="1600" b="1" dirty="0">
                <a:solidFill>
                  <a:srgbClr val="0000FF"/>
                </a:solidFill>
              </a:rPr>
              <a:t>2  =  2 I</a:t>
            </a:r>
            <a:r>
              <a:rPr lang="en-GB" sz="1600" b="1" baseline="-25000" dirty="0">
                <a:solidFill>
                  <a:srgbClr val="0000FF"/>
                </a:solidFill>
              </a:rPr>
              <a:t>1</a:t>
            </a:r>
            <a:r>
              <a:rPr lang="en-GB" sz="1600" b="1" dirty="0">
                <a:solidFill>
                  <a:srgbClr val="0000FF"/>
                </a:solidFill>
              </a:rPr>
              <a:t>  -  I</a:t>
            </a:r>
            <a:r>
              <a:rPr lang="en-GB" sz="1600" b="1" baseline="-25000" dirty="0">
                <a:solidFill>
                  <a:srgbClr val="0000FF"/>
                </a:solidFill>
              </a:rPr>
              <a:t>2</a:t>
            </a:r>
            <a:r>
              <a:rPr lang="en-GB" sz="1600" b="1" dirty="0">
                <a:solidFill>
                  <a:srgbClr val="0000FF"/>
                </a:solidFill>
              </a:rPr>
              <a:t>    ................  </a:t>
            </a:r>
            <a:r>
              <a:rPr lang="en-GB" sz="1600" b="1" dirty="0" smtClean="0">
                <a:solidFill>
                  <a:srgbClr val="0000FF"/>
                </a:solidFill>
              </a:rPr>
              <a:t>3	</a:t>
            </a:r>
            <a:r>
              <a:rPr lang="en-GB" sz="1600" b="1" dirty="0" smtClean="0">
                <a:solidFill>
                  <a:srgbClr val="FF0000"/>
                </a:solidFill>
              </a:rPr>
              <a:t>NB: Only two unknowns therefore 			         only need two  equations.</a:t>
            </a:r>
            <a:endParaRPr lang="en-GB" sz="1600" b="1" dirty="0">
              <a:solidFill>
                <a:srgbClr val="FF0000"/>
              </a:solidFill>
            </a:endParaRPr>
          </a:p>
          <a:p>
            <a:pPr algn="just">
              <a:spcBef>
                <a:spcPct val="20000"/>
              </a:spcBef>
            </a:pPr>
            <a:r>
              <a:rPr lang="en-GB" sz="1600" dirty="0" smtClean="0"/>
              <a:t> </a:t>
            </a:r>
            <a:r>
              <a:rPr lang="en-GB" sz="1600" dirty="0"/>
              <a:t>Solve simultaneous equations   </a:t>
            </a:r>
            <a:r>
              <a:rPr lang="en-GB" sz="1600" b="1" dirty="0">
                <a:solidFill>
                  <a:schemeClr val="accent2"/>
                </a:solidFill>
              </a:rPr>
              <a:t>1</a:t>
            </a:r>
            <a:r>
              <a:rPr lang="en-GB" sz="1600" dirty="0"/>
              <a:t> and </a:t>
            </a:r>
            <a:r>
              <a:rPr lang="en-GB" sz="1600" b="1" dirty="0">
                <a:solidFill>
                  <a:schemeClr val="accent2"/>
                </a:solidFill>
              </a:rPr>
              <a:t>2</a:t>
            </a:r>
            <a:endParaRPr lang="en-GB" sz="1600" dirty="0">
              <a:solidFill>
                <a:schemeClr val="accent2"/>
              </a:solidFill>
            </a:endParaRPr>
          </a:p>
          <a:p>
            <a:pPr algn="just">
              <a:spcBef>
                <a:spcPct val="20000"/>
              </a:spcBef>
            </a:pPr>
            <a:r>
              <a:rPr lang="en-GB" sz="1600" dirty="0"/>
              <a:t> </a:t>
            </a:r>
            <a:r>
              <a:rPr lang="en-GB" sz="1600" b="1" dirty="0">
                <a:solidFill>
                  <a:srgbClr val="FF0000"/>
                </a:solidFill>
              </a:rPr>
              <a:t>Multiply </a:t>
            </a:r>
            <a:r>
              <a:rPr lang="en-GB" sz="1600" dirty="0"/>
              <a:t> </a:t>
            </a:r>
            <a:r>
              <a:rPr lang="en-GB" sz="1600" b="1" dirty="0">
                <a:solidFill>
                  <a:schemeClr val="accent2"/>
                </a:solidFill>
              </a:rPr>
              <a:t>1</a:t>
            </a:r>
            <a:r>
              <a:rPr lang="en-GB" sz="1600" dirty="0"/>
              <a:t> by 2   and  </a:t>
            </a:r>
            <a:r>
              <a:rPr lang="en-GB" sz="1600" b="1" dirty="0">
                <a:solidFill>
                  <a:srgbClr val="FF0000"/>
                </a:solidFill>
              </a:rPr>
              <a:t>subtract</a:t>
            </a:r>
            <a:r>
              <a:rPr lang="en-GB" sz="1600" b="1" dirty="0"/>
              <a:t> </a:t>
            </a:r>
            <a:r>
              <a:rPr lang="en-GB" sz="1600" dirty="0"/>
              <a:t> </a:t>
            </a:r>
            <a:r>
              <a:rPr lang="en-GB" sz="1600" b="1" dirty="0">
                <a:solidFill>
                  <a:schemeClr val="accent2"/>
                </a:solidFill>
              </a:rPr>
              <a:t>2</a:t>
            </a:r>
            <a:r>
              <a:rPr lang="en-GB" sz="1600" dirty="0"/>
              <a:t> x 3.</a:t>
            </a:r>
          </a:p>
          <a:p>
            <a:pPr>
              <a:spcBef>
                <a:spcPct val="20000"/>
              </a:spcBef>
            </a:pPr>
            <a:endParaRPr lang="en-GB" sz="1600" dirty="0"/>
          </a:p>
        </p:txBody>
      </p:sp>
      <p:sp>
        <p:nvSpPr>
          <p:cNvPr id="6149" name="Line 20"/>
          <p:cNvSpPr>
            <a:spLocks noChangeShapeType="1"/>
          </p:cNvSpPr>
          <p:nvPr/>
        </p:nvSpPr>
        <p:spPr bwMode="auto">
          <a:xfrm flipV="1">
            <a:off x="1844675" y="1763713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6150" name="Line 21"/>
          <p:cNvSpPr>
            <a:spLocks noChangeShapeType="1"/>
          </p:cNvSpPr>
          <p:nvPr/>
        </p:nvSpPr>
        <p:spPr bwMode="auto">
          <a:xfrm flipV="1">
            <a:off x="4868863" y="1763713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Kirch 2009 - 10</a:t>
            </a:r>
            <a:endParaRPr lang="en-GB"/>
          </a:p>
        </p:txBody>
      </p:sp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533400" y="304800"/>
            <a:ext cx="5943600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/>
              <a:t>8  =   12  I</a:t>
            </a:r>
            <a:r>
              <a:rPr lang="en-GB" sz="1800" baseline="-25000"/>
              <a:t>1</a:t>
            </a:r>
            <a:r>
              <a:rPr lang="en-GB" sz="1800"/>
              <a:t>  +  8  I</a:t>
            </a:r>
            <a:r>
              <a:rPr lang="en-GB" sz="1800" baseline="-25000"/>
              <a:t>2</a:t>
            </a:r>
          </a:p>
          <a:p>
            <a:pPr algn="just">
              <a:spcBef>
                <a:spcPct val="50000"/>
              </a:spcBef>
            </a:pPr>
            <a:r>
              <a:rPr lang="en-GB" sz="1800" baseline="-25000"/>
              <a:t> </a:t>
            </a:r>
            <a:r>
              <a:rPr lang="en-GB" sz="1800"/>
              <a:t>6  =   12  I</a:t>
            </a:r>
            <a:r>
              <a:rPr lang="en-GB" sz="1800" baseline="-25000"/>
              <a:t>1</a:t>
            </a:r>
            <a:r>
              <a:rPr lang="en-GB" sz="1800"/>
              <a:t>  + 15  I</a:t>
            </a:r>
            <a:r>
              <a:rPr lang="en-GB" sz="1800" baseline="-25000"/>
              <a:t>2</a:t>
            </a:r>
          </a:p>
          <a:p>
            <a:pPr algn="just">
              <a:spcBef>
                <a:spcPct val="50000"/>
              </a:spcBef>
            </a:pPr>
            <a:r>
              <a:rPr lang="en-GB" sz="1800"/>
              <a:t>2  =      0       - 7   I</a:t>
            </a:r>
            <a:r>
              <a:rPr lang="en-GB" sz="1800" baseline="-25000"/>
              <a:t>2</a:t>
            </a:r>
            <a:r>
              <a:rPr lang="en-GB" sz="1800"/>
              <a:t>		</a:t>
            </a:r>
            <a:r>
              <a:rPr lang="en-GB" sz="1400"/>
              <a:t>Therefore </a:t>
            </a:r>
            <a:r>
              <a:rPr lang="en-GB" sz="1400" b="1"/>
              <a:t> </a:t>
            </a:r>
            <a:r>
              <a:rPr lang="en-GB" sz="1400" b="1">
                <a:solidFill>
                  <a:srgbClr val="0000FF"/>
                </a:solidFill>
              </a:rPr>
              <a:t>I</a:t>
            </a:r>
            <a:r>
              <a:rPr lang="en-GB" sz="1400" b="1" baseline="-25000">
                <a:solidFill>
                  <a:srgbClr val="0000FF"/>
                </a:solidFill>
              </a:rPr>
              <a:t>2</a:t>
            </a:r>
            <a:r>
              <a:rPr lang="en-GB" sz="1400" b="1">
                <a:solidFill>
                  <a:srgbClr val="0000FF"/>
                </a:solidFill>
              </a:rPr>
              <a:t> =  - 0.286 A</a:t>
            </a:r>
            <a:r>
              <a:rPr lang="en-GB" sz="1400"/>
              <a:t> </a:t>
            </a:r>
            <a:r>
              <a:rPr lang="en-GB" sz="1400" b="1">
                <a:solidFill>
                  <a:srgbClr val="FF0000"/>
                </a:solidFill>
              </a:rPr>
              <a:t>flowing 				in opposite direction to that 				shown.</a:t>
            </a:r>
          </a:p>
          <a:p>
            <a:pPr algn="just">
              <a:spcBef>
                <a:spcPct val="50000"/>
              </a:spcBef>
            </a:pPr>
            <a:r>
              <a:rPr lang="en-GB" sz="1800"/>
              <a:t>Substitute for  I</a:t>
            </a:r>
            <a:r>
              <a:rPr lang="en-GB" sz="1800" baseline="-25000"/>
              <a:t>2</a:t>
            </a:r>
            <a:r>
              <a:rPr lang="en-GB" sz="1800"/>
              <a:t> in   </a:t>
            </a:r>
            <a:r>
              <a:rPr lang="en-GB" sz="1800" b="1">
                <a:solidFill>
                  <a:schemeClr val="accent2"/>
                </a:solidFill>
              </a:rPr>
              <a:t>1)</a:t>
            </a:r>
            <a:endParaRPr lang="en-GB" sz="1800" baseline="-25000">
              <a:solidFill>
                <a:schemeClr val="accent2"/>
              </a:solidFill>
            </a:endParaRPr>
          </a:p>
          <a:p>
            <a:pPr algn="just">
              <a:spcBef>
                <a:spcPct val="50000"/>
              </a:spcBef>
            </a:pPr>
            <a:r>
              <a:rPr lang="en-GB" sz="1800"/>
              <a:t>4  =  6  I</a:t>
            </a:r>
            <a:r>
              <a:rPr lang="en-GB" sz="1800" baseline="-25000"/>
              <a:t>1</a:t>
            </a:r>
            <a:r>
              <a:rPr lang="en-GB" sz="1800"/>
              <a:t>  + 4 ( - .286  )	</a:t>
            </a:r>
            <a:r>
              <a:rPr lang="en-GB" sz="1400"/>
              <a:t>Therefore   </a:t>
            </a:r>
            <a:r>
              <a:rPr lang="en-GB" sz="1400" b="1">
                <a:solidFill>
                  <a:srgbClr val="0000FF"/>
                </a:solidFill>
              </a:rPr>
              <a:t>I</a:t>
            </a:r>
            <a:r>
              <a:rPr lang="en-GB" sz="1400" b="1" baseline="-25000">
                <a:solidFill>
                  <a:srgbClr val="0000FF"/>
                </a:solidFill>
              </a:rPr>
              <a:t>1</a:t>
            </a:r>
            <a:r>
              <a:rPr lang="en-GB" sz="1400">
                <a:solidFill>
                  <a:srgbClr val="0000FF"/>
                </a:solidFill>
              </a:rPr>
              <a:t> =  </a:t>
            </a:r>
            <a:r>
              <a:rPr lang="en-GB" sz="1400" b="1">
                <a:solidFill>
                  <a:srgbClr val="0000FF"/>
                </a:solidFill>
              </a:rPr>
              <a:t>0.857 A </a:t>
            </a:r>
            <a:r>
              <a:rPr lang="en-GB" sz="1400" b="1">
                <a:solidFill>
                  <a:srgbClr val="FF0000"/>
                </a:solidFill>
              </a:rPr>
              <a:t>flowing 				in direction shown</a:t>
            </a:r>
            <a:endParaRPr lang="en-GB" sz="1400">
              <a:solidFill>
                <a:srgbClr val="FF0000"/>
              </a:solidFill>
            </a:endParaRPr>
          </a:p>
          <a:p>
            <a:pPr algn="just">
              <a:spcBef>
                <a:spcPct val="50000"/>
              </a:spcBef>
            </a:pPr>
            <a:r>
              <a:rPr lang="en-GB" sz="1800" b="1"/>
              <a:t>CHECK</a:t>
            </a:r>
            <a:r>
              <a:rPr lang="en-GB" sz="1800"/>
              <a:t>  by substituting for  I</a:t>
            </a:r>
            <a:r>
              <a:rPr lang="en-GB" sz="1800" baseline="-25000"/>
              <a:t>1</a:t>
            </a:r>
            <a:r>
              <a:rPr lang="en-GB" sz="1800"/>
              <a:t> and  I</a:t>
            </a:r>
            <a:r>
              <a:rPr lang="en-GB" sz="1800" baseline="-25000"/>
              <a:t>2</a:t>
            </a:r>
            <a:r>
              <a:rPr lang="en-GB" sz="1800"/>
              <a:t> in eqn. </a:t>
            </a:r>
            <a:r>
              <a:rPr lang="en-GB" sz="1800" b="1">
                <a:solidFill>
                  <a:schemeClr val="accent2"/>
                </a:solidFill>
              </a:rPr>
              <a:t>3</a:t>
            </a:r>
            <a:endParaRPr lang="en-GB" sz="1800">
              <a:solidFill>
                <a:schemeClr val="accent2"/>
              </a:solidFill>
            </a:endParaRPr>
          </a:p>
          <a:p>
            <a:pPr algn="just">
              <a:spcBef>
                <a:spcPct val="50000"/>
              </a:spcBef>
            </a:pPr>
            <a:r>
              <a:rPr lang="en-GB" sz="1800"/>
              <a:t>i.e. 2 x (.857) - (- .286) =  2</a:t>
            </a:r>
          </a:p>
          <a:p>
            <a:pPr algn="just">
              <a:spcBef>
                <a:spcPct val="50000"/>
              </a:spcBef>
            </a:pPr>
            <a:endParaRPr lang="en-GB" sz="1800"/>
          </a:p>
          <a:p>
            <a:pPr algn="just">
              <a:spcBef>
                <a:spcPct val="50000"/>
              </a:spcBef>
            </a:pPr>
            <a:r>
              <a:rPr lang="en-GB" sz="1200"/>
              <a:t>Therefore current flowing in</a:t>
            </a:r>
            <a:r>
              <a:rPr lang="en-GB" sz="1800"/>
              <a:t> </a:t>
            </a:r>
            <a:r>
              <a:rPr lang="en-GB" sz="1800" b="1">
                <a:solidFill>
                  <a:srgbClr val="0000FF"/>
                </a:solidFill>
              </a:rPr>
              <a:t>	</a:t>
            </a:r>
            <a:r>
              <a:rPr lang="en-GB" sz="1400" b="1">
                <a:solidFill>
                  <a:srgbClr val="0000FF"/>
                </a:solidFill>
              </a:rPr>
              <a:t>R1  =  0.857 A ( from f -&gt; a )</a:t>
            </a:r>
            <a:r>
              <a:rPr lang="en-GB" sz="1800" b="1">
                <a:solidFill>
                  <a:srgbClr val="0000FF"/>
                </a:solidFill>
              </a:rPr>
              <a:t> </a:t>
            </a:r>
            <a:endParaRPr lang="en-GB" sz="1800">
              <a:solidFill>
                <a:srgbClr val="0000FF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200">
                <a:solidFill>
                  <a:srgbClr val="0000FF"/>
                </a:solidFill>
              </a:rPr>
              <a:t>                     "          "         </a:t>
            </a:r>
            <a:r>
              <a:rPr lang="en-GB" sz="1200" b="1">
                <a:solidFill>
                  <a:srgbClr val="0000FF"/>
                </a:solidFill>
              </a:rPr>
              <a:t>	</a:t>
            </a:r>
            <a:r>
              <a:rPr lang="en-GB" sz="1400" b="1">
                <a:solidFill>
                  <a:srgbClr val="0000FF"/>
                </a:solidFill>
              </a:rPr>
              <a:t>R2</a:t>
            </a:r>
            <a:r>
              <a:rPr lang="en-GB" sz="1400">
                <a:solidFill>
                  <a:srgbClr val="0000FF"/>
                </a:solidFill>
              </a:rPr>
              <a:t> = </a:t>
            </a:r>
            <a:r>
              <a:rPr lang="en-GB" sz="1400" b="1">
                <a:solidFill>
                  <a:srgbClr val="0000FF"/>
                </a:solidFill>
              </a:rPr>
              <a:t>0.286 A ( from c -&gt; d )</a:t>
            </a:r>
            <a:r>
              <a:rPr lang="en-GB" sz="1400">
                <a:solidFill>
                  <a:srgbClr val="0000FF"/>
                </a:solidFill>
              </a:rPr>
              <a:t>                                             	"          "        </a:t>
            </a:r>
            <a:r>
              <a:rPr lang="en-GB" sz="1400" b="1">
                <a:solidFill>
                  <a:srgbClr val="0000FF"/>
                </a:solidFill>
              </a:rPr>
              <a:t>R3  =   0.857 + ( - 0.286)  = 0.571 A  from ( b -&gt; e )	</a:t>
            </a:r>
          </a:p>
          <a:p>
            <a:pPr>
              <a:spcBef>
                <a:spcPct val="50000"/>
              </a:spcBef>
            </a:pPr>
            <a:endParaRPr lang="en-GB" sz="1400" b="1">
              <a:solidFill>
                <a:srgbClr val="0000FF"/>
              </a:solidFill>
            </a:endParaRPr>
          </a:p>
          <a:p>
            <a:pPr>
              <a:spcBef>
                <a:spcPct val="50000"/>
              </a:spcBef>
            </a:pPr>
            <a:endParaRPr lang="en-GB" sz="1200" b="1">
              <a:solidFill>
                <a:srgbClr val="0000FF"/>
              </a:solidFill>
            </a:endParaRPr>
          </a:p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 flipH="1">
            <a:off x="609600" y="1066800"/>
            <a:ext cx="1905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173" name="Line 6"/>
          <p:cNvSpPr>
            <a:spLocks noChangeShapeType="1"/>
          </p:cNvSpPr>
          <p:nvPr/>
        </p:nvSpPr>
        <p:spPr bwMode="auto">
          <a:xfrm>
            <a:off x="1676400" y="5334000"/>
            <a:ext cx="2819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174" name="Line 7"/>
          <p:cNvSpPr>
            <a:spLocks noChangeShapeType="1"/>
          </p:cNvSpPr>
          <p:nvPr/>
        </p:nvSpPr>
        <p:spPr bwMode="auto">
          <a:xfrm>
            <a:off x="3048000" y="5334000"/>
            <a:ext cx="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175" name="AutoShape 8"/>
          <p:cNvSpPr>
            <a:spLocks/>
          </p:cNvSpPr>
          <p:nvPr/>
        </p:nvSpPr>
        <p:spPr bwMode="auto">
          <a:xfrm>
            <a:off x="2708275" y="539750"/>
            <a:ext cx="304800" cy="381000"/>
          </a:xfrm>
          <a:prstGeom prst="rightBrace">
            <a:avLst>
              <a:gd name="adj1" fmla="val 10417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176" name="Text Box 9"/>
          <p:cNvSpPr txBox="1">
            <a:spLocks noChangeArrowheads="1"/>
          </p:cNvSpPr>
          <p:nvPr/>
        </p:nvSpPr>
        <p:spPr bwMode="auto">
          <a:xfrm>
            <a:off x="2997200" y="539750"/>
            <a:ext cx="12192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/>
              <a:t>Subtract</a:t>
            </a:r>
          </a:p>
        </p:txBody>
      </p:sp>
      <p:sp>
        <p:nvSpPr>
          <p:cNvPr id="7177" name="Text Box 10"/>
          <p:cNvSpPr txBox="1">
            <a:spLocks noChangeArrowheads="1"/>
          </p:cNvSpPr>
          <p:nvPr/>
        </p:nvSpPr>
        <p:spPr bwMode="auto">
          <a:xfrm>
            <a:off x="1676400" y="5029200"/>
            <a:ext cx="28194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a                              b                                c</a:t>
            </a:r>
          </a:p>
        </p:txBody>
      </p:sp>
      <p:sp>
        <p:nvSpPr>
          <p:cNvPr id="7178" name="Text Box 11"/>
          <p:cNvSpPr txBox="1">
            <a:spLocks noChangeArrowheads="1"/>
          </p:cNvSpPr>
          <p:nvPr/>
        </p:nvSpPr>
        <p:spPr bwMode="auto">
          <a:xfrm>
            <a:off x="2667000" y="6096000"/>
            <a:ext cx="68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  </a:t>
            </a:r>
            <a:r>
              <a:rPr lang="en-GB" sz="1200"/>
              <a:t>e</a:t>
            </a:r>
          </a:p>
        </p:txBody>
      </p:sp>
      <p:sp>
        <p:nvSpPr>
          <p:cNvPr id="7179" name="Text Box 13"/>
          <p:cNvSpPr txBox="1">
            <a:spLocks noChangeArrowheads="1"/>
          </p:cNvSpPr>
          <p:nvPr/>
        </p:nvSpPr>
        <p:spPr bwMode="auto">
          <a:xfrm>
            <a:off x="1752600" y="5334000"/>
            <a:ext cx="2819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/>
              <a:t>I</a:t>
            </a:r>
            <a:r>
              <a:rPr lang="en-GB" sz="1200" b="1" baseline="-25000"/>
              <a:t>1 </a:t>
            </a:r>
            <a:r>
              <a:rPr lang="en-GB" sz="1200" b="1"/>
              <a:t>= 0.87A		I</a:t>
            </a:r>
            <a:r>
              <a:rPr lang="en-GB" sz="1200" b="1" baseline="-25000"/>
              <a:t>2</a:t>
            </a:r>
            <a:r>
              <a:rPr lang="en-GB" sz="1200" b="1"/>
              <a:t> =  0.286 A 	</a:t>
            </a:r>
          </a:p>
        </p:txBody>
      </p:sp>
      <p:sp>
        <p:nvSpPr>
          <p:cNvPr id="7180" name="Line 14"/>
          <p:cNvSpPr>
            <a:spLocks noChangeShapeType="1"/>
          </p:cNvSpPr>
          <p:nvPr/>
        </p:nvSpPr>
        <p:spPr bwMode="auto">
          <a:xfrm>
            <a:off x="2057400" y="5334000"/>
            <a:ext cx="609600" cy="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7181" name="Text Box 15"/>
          <p:cNvSpPr txBox="1">
            <a:spLocks noChangeArrowheads="1"/>
          </p:cNvSpPr>
          <p:nvPr/>
        </p:nvSpPr>
        <p:spPr bwMode="auto">
          <a:xfrm>
            <a:off x="3124200" y="5791200"/>
            <a:ext cx="9144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0.571 A</a:t>
            </a:r>
          </a:p>
        </p:txBody>
      </p:sp>
      <p:sp>
        <p:nvSpPr>
          <p:cNvPr id="7182" name="Line 16"/>
          <p:cNvSpPr>
            <a:spLocks noChangeShapeType="1"/>
          </p:cNvSpPr>
          <p:nvPr/>
        </p:nvSpPr>
        <p:spPr bwMode="auto">
          <a:xfrm>
            <a:off x="3276600" y="5334000"/>
            <a:ext cx="762000" cy="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7183" name="Line 17"/>
          <p:cNvSpPr>
            <a:spLocks noChangeShapeType="1"/>
          </p:cNvSpPr>
          <p:nvPr/>
        </p:nvSpPr>
        <p:spPr bwMode="auto">
          <a:xfrm>
            <a:off x="3048000" y="5486400"/>
            <a:ext cx="0" cy="6858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7184" name="Text Box 18"/>
          <p:cNvSpPr txBox="1">
            <a:spLocks noChangeArrowheads="1"/>
          </p:cNvSpPr>
          <p:nvPr/>
        </p:nvSpPr>
        <p:spPr bwMode="auto">
          <a:xfrm>
            <a:off x="685800" y="6477000"/>
            <a:ext cx="5334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NB: E</a:t>
            </a:r>
            <a:r>
              <a:rPr lang="en-GB" sz="1600" baseline="-25000"/>
              <a:t>2</a:t>
            </a:r>
            <a:r>
              <a:rPr lang="en-GB" sz="1600"/>
              <a:t> is absorbing current from E</a:t>
            </a:r>
            <a:r>
              <a:rPr lang="en-GB" sz="1600" baseline="-25000"/>
              <a:t>1</a:t>
            </a:r>
            <a:endParaRPr lang="en-GB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382</Words>
  <Application>Microsoft Office PowerPoint</Application>
  <PresentationFormat>On-screen Show (4:3)</PresentationFormat>
  <Paragraphs>103</Paragraphs>
  <Slides>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</dc:creator>
  <cp:lastModifiedBy>Mike</cp:lastModifiedBy>
  <cp:revision>21</cp:revision>
  <dcterms:created xsi:type="dcterms:W3CDTF">2006-11-29T13:31:50Z</dcterms:created>
  <dcterms:modified xsi:type="dcterms:W3CDTF">2015-11-15T11:15:04Z</dcterms:modified>
</cp:coreProperties>
</file>