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Lst>
  <p:sldSz cx="18288000" cy="10287000"/>
  <p:notesSz cx="6858000" cy="9144000"/>
  <p:embeddedFontLst>
    <p:embeddedFont>
      <p:font typeface="Balsamiq Sans" charset="1" panose="02000603000000000000"/>
      <p:regular r:id="rId14"/>
    </p:embeddedFont>
    <p:embeddedFont>
      <p:font typeface="Balsamiq Sans Bold" charset="1" panose="02000603000000000000"/>
      <p:regular r:id="rId15"/>
    </p:embeddedFont>
    <p:embeddedFont>
      <p:font typeface="ITC New Baskerville Semi-Bold" charset="1" panose="02020702060506020304"/>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pn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18.svg" Type="http://schemas.openxmlformats.org/officeDocument/2006/relationships/image"/><Relationship Id="rId4" Target="../media/image19.png" Type="http://schemas.openxmlformats.org/officeDocument/2006/relationships/image"/><Relationship Id="rId5" Target="../media/image20.svg" Type="http://schemas.openxmlformats.org/officeDocument/2006/relationships/image"/><Relationship Id="rId6" Target="../media/image21.png" Type="http://schemas.openxmlformats.org/officeDocument/2006/relationships/image"/><Relationship Id="rId7" Target="../media/image22.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1.png" Type="http://schemas.openxmlformats.org/officeDocument/2006/relationships/image"/><Relationship Id="rId11" Target="../media/image32.svg" Type="http://schemas.openxmlformats.org/officeDocument/2006/relationships/image"/><Relationship Id="rId12" Target="../media/image33.png" Type="http://schemas.openxmlformats.org/officeDocument/2006/relationships/image"/><Relationship Id="rId13" Target="../media/image34.svg" Type="http://schemas.openxmlformats.org/officeDocument/2006/relationships/image"/><Relationship Id="rId2" Target="../media/image23.png" Type="http://schemas.openxmlformats.org/officeDocument/2006/relationships/image"/><Relationship Id="rId3" Target="../media/image24.svg" Type="http://schemas.openxmlformats.org/officeDocument/2006/relationships/image"/><Relationship Id="rId4" Target="../media/image25.png" Type="http://schemas.openxmlformats.org/officeDocument/2006/relationships/image"/><Relationship Id="rId5" Target="../media/image26.svg" Type="http://schemas.openxmlformats.org/officeDocument/2006/relationships/image"/><Relationship Id="rId6" Target="../media/image27.png" Type="http://schemas.openxmlformats.org/officeDocument/2006/relationships/image"/><Relationship Id="rId7" Target="../media/image28.svg" Type="http://schemas.openxmlformats.org/officeDocument/2006/relationships/image"/><Relationship Id="rId8" Target="../media/image29.png" Type="http://schemas.openxmlformats.org/officeDocument/2006/relationships/image"/><Relationship Id="rId9" Target="../media/image30.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41.png" Type="http://schemas.openxmlformats.org/officeDocument/2006/relationships/image"/><Relationship Id="rId2" Target="../media/image23.png" Type="http://schemas.openxmlformats.org/officeDocument/2006/relationships/image"/><Relationship Id="rId3" Target="../media/image24.svg" Type="http://schemas.openxmlformats.org/officeDocument/2006/relationships/image"/><Relationship Id="rId4" Target="../media/image35.png" Type="http://schemas.openxmlformats.org/officeDocument/2006/relationships/image"/><Relationship Id="rId5" Target="../media/image36.svg" Type="http://schemas.openxmlformats.org/officeDocument/2006/relationships/image"/><Relationship Id="rId6" Target="../media/image37.png" Type="http://schemas.openxmlformats.org/officeDocument/2006/relationships/image"/><Relationship Id="rId7" Target="../media/image38.svg" Type="http://schemas.openxmlformats.org/officeDocument/2006/relationships/image"/><Relationship Id="rId8" Target="../media/image39.png" Type="http://schemas.openxmlformats.org/officeDocument/2006/relationships/image"/><Relationship Id="rId9" Target="../media/image40.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24.svg" Type="http://schemas.openxmlformats.org/officeDocument/2006/relationships/image"/><Relationship Id="rId4" Target="../media/image37.png" Type="http://schemas.openxmlformats.org/officeDocument/2006/relationships/image"/><Relationship Id="rId5" Target="../media/image38.svg" Type="http://schemas.openxmlformats.org/officeDocument/2006/relationships/image"/><Relationship Id="rId6" Target="../media/image42.png" Type="http://schemas.openxmlformats.org/officeDocument/2006/relationships/image"/><Relationship Id="rId7" Target="../media/image43.png" Type="http://schemas.openxmlformats.org/officeDocument/2006/relationships/image"/><Relationship Id="rId8" Target="../media/image44.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24.svg" Type="http://schemas.openxmlformats.org/officeDocument/2006/relationships/image"/><Relationship Id="rId4" Target="../media/image37.png" Type="http://schemas.openxmlformats.org/officeDocument/2006/relationships/image"/><Relationship Id="rId5" Target="../media/image38.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24.svg" Type="http://schemas.openxmlformats.org/officeDocument/2006/relationships/image"/><Relationship Id="rId4" Target="../media/image37.png" Type="http://schemas.openxmlformats.org/officeDocument/2006/relationships/image"/><Relationship Id="rId5" Target="../media/image38.svg" Type="http://schemas.openxmlformats.org/officeDocument/2006/relationships/image"/><Relationship Id="rId6" Target="../media/image45.png" Type="http://schemas.openxmlformats.org/officeDocument/2006/relationships/image"/><Relationship Id="rId7" Target="../media/image46.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24.svg" Type="http://schemas.openxmlformats.org/officeDocument/2006/relationships/image"/><Relationship Id="rId4" Target="../media/image37.png" Type="http://schemas.openxmlformats.org/officeDocument/2006/relationships/image"/><Relationship Id="rId5" Target="../media/image38.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A5D4DC"/>
        </a:solidFill>
      </p:bgPr>
    </p:bg>
    <p:spTree>
      <p:nvGrpSpPr>
        <p:cNvPr id="1" name=""/>
        <p:cNvGrpSpPr/>
        <p:nvPr/>
      </p:nvGrpSpPr>
      <p:grpSpPr>
        <a:xfrm>
          <a:off x="0" y="0"/>
          <a:ext cx="0" cy="0"/>
          <a:chOff x="0" y="0"/>
          <a:chExt cx="0" cy="0"/>
        </a:xfrm>
      </p:grpSpPr>
      <p:sp>
        <p:nvSpPr>
          <p:cNvPr name="Freeform 2" id="2"/>
          <p:cNvSpPr/>
          <p:nvPr/>
        </p:nvSpPr>
        <p:spPr>
          <a:xfrm flipH="false" flipV="false" rot="0">
            <a:off x="2028571" y="1002866"/>
            <a:ext cx="11202297" cy="7505539"/>
          </a:xfrm>
          <a:custGeom>
            <a:avLst/>
            <a:gdLst/>
            <a:ahLst/>
            <a:cxnLst/>
            <a:rect r="r" b="b" t="t" l="l"/>
            <a:pathLst>
              <a:path h="7505539" w="11202297">
                <a:moveTo>
                  <a:pt x="0" y="0"/>
                </a:moveTo>
                <a:lnTo>
                  <a:pt x="11202297" y="0"/>
                </a:lnTo>
                <a:lnTo>
                  <a:pt x="11202297" y="7505539"/>
                </a:lnTo>
                <a:lnTo>
                  <a:pt x="0" y="750553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3417454" y="2546596"/>
            <a:ext cx="9151975" cy="5546725"/>
          </a:xfrm>
          <a:prstGeom prst="rect">
            <a:avLst/>
          </a:prstGeom>
        </p:spPr>
        <p:txBody>
          <a:bodyPr anchor="t" rtlCol="false" tIns="0" lIns="0" bIns="0" rIns="0">
            <a:spAutoFit/>
          </a:bodyPr>
          <a:lstStyle/>
          <a:p>
            <a:pPr algn="ctr" marL="0" indent="0" lvl="0">
              <a:lnSpc>
                <a:spcPts val="10925"/>
              </a:lnSpc>
              <a:spcBef>
                <a:spcPct val="0"/>
              </a:spcBef>
            </a:pPr>
            <a:r>
              <a:rPr lang="en-US" sz="9500" spc="-285">
                <a:solidFill>
                  <a:srgbClr val="141D2C"/>
                </a:solidFill>
                <a:latin typeface="Balsamiq Sans"/>
                <a:ea typeface="Balsamiq Sans"/>
                <a:cs typeface="Balsamiq Sans"/>
                <a:sym typeface="Balsamiq Sans"/>
              </a:rPr>
              <a:t>Identifying what promotes positive behaviour in my classroom.</a:t>
            </a:r>
          </a:p>
        </p:txBody>
      </p:sp>
      <p:grpSp>
        <p:nvGrpSpPr>
          <p:cNvPr name="Group 4" id="4"/>
          <p:cNvGrpSpPr/>
          <p:nvPr/>
        </p:nvGrpSpPr>
        <p:grpSpPr>
          <a:xfrm rot="0">
            <a:off x="0" y="9090513"/>
            <a:ext cx="22691851" cy="1831529"/>
            <a:chOff x="0" y="0"/>
            <a:chExt cx="30255801" cy="2442039"/>
          </a:xfrm>
        </p:grpSpPr>
        <p:sp>
          <p:nvSpPr>
            <p:cNvPr name="Freeform 5" id="5"/>
            <p:cNvSpPr/>
            <p:nvPr/>
          </p:nvSpPr>
          <p:spPr>
            <a:xfrm flipH="false" flipV="false" rot="0">
              <a:off x="0" y="0"/>
              <a:ext cx="15505007" cy="2442039"/>
            </a:xfrm>
            <a:custGeom>
              <a:avLst/>
              <a:gdLst/>
              <a:ahLst/>
              <a:cxnLst/>
              <a:rect r="r" b="b" t="t" l="l"/>
              <a:pathLst>
                <a:path h="2442039" w="15505007">
                  <a:moveTo>
                    <a:pt x="0" y="0"/>
                  </a:moveTo>
                  <a:lnTo>
                    <a:pt x="15505007" y="0"/>
                  </a:lnTo>
                  <a:lnTo>
                    <a:pt x="15505007" y="2442039"/>
                  </a:lnTo>
                  <a:lnTo>
                    <a:pt x="0" y="24420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4750793" y="0"/>
              <a:ext cx="15505007" cy="2442039"/>
            </a:xfrm>
            <a:custGeom>
              <a:avLst/>
              <a:gdLst/>
              <a:ahLst/>
              <a:cxnLst/>
              <a:rect r="r" b="b" t="t" l="l"/>
              <a:pathLst>
                <a:path h="2442039" w="15505007">
                  <a:moveTo>
                    <a:pt x="0" y="0"/>
                  </a:moveTo>
                  <a:lnTo>
                    <a:pt x="15505008" y="0"/>
                  </a:lnTo>
                  <a:lnTo>
                    <a:pt x="15505008" y="2442039"/>
                  </a:lnTo>
                  <a:lnTo>
                    <a:pt x="0" y="244203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sp>
        <p:nvSpPr>
          <p:cNvPr name="Freeform 7" id="7"/>
          <p:cNvSpPr/>
          <p:nvPr/>
        </p:nvSpPr>
        <p:spPr>
          <a:xfrm flipH="false" flipV="false" rot="-2860082">
            <a:off x="16292130" y="5412305"/>
            <a:ext cx="1934339" cy="1559561"/>
          </a:xfrm>
          <a:custGeom>
            <a:avLst/>
            <a:gdLst/>
            <a:ahLst/>
            <a:cxnLst/>
            <a:rect r="r" b="b" t="t" l="l"/>
            <a:pathLst>
              <a:path h="1559561" w="1934339">
                <a:moveTo>
                  <a:pt x="0" y="0"/>
                </a:moveTo>
                <a:lnTo>
                  <a:pt x="1934340" y="0"/>
                </a:lnTo>
                <a:lnTo>
                  <a:pt x="1934340" y="1559561"/>
                </a:lnTo>
                <a:lnTo>
                  <a:pt x="0" y="155956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2051159">
            <a:off x="3183527" y="2129503"/>
            <a:ext cx="962521" cy="757986"/>
          </a:xfrm>
          <a:custGeom>
            <a:avLst/>
            <a:gdLst/>
            <a:ahLst/>
            <a:cxnLst/>
            <a:rect r="r" b="b" t="t" l="l"/>
            <a:pathLst>
              <a:path h="757986" w="962521">
                <a:moveTo>
                  <a:pt x="0" y="0"/>
                </a:moveTo>
                <a:lnTo>
                  <a:pt x="962522" y="0"/>
                </a:lnTo>
                <a:lnTo>
                  <a:pt x="962522" y="757986"/>
                </a:lnTo>
                <a:lnTo>
                  <a:pt x="0" y="75798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9" id="9"/>
          <p:cNvSpPr/>
          <p:nvPr/>
        </p:nvSpPr>
        <p:spPr>
          <a:xfrm flipH="false" flipV="false" rot="5166564">
            <a:off x="-85183" y="3267596"/>
            <a:ext cx="2093879" cy="1955159"/>
          </a:xfrm>
          <a:custGeom>
            <a:avLst/>
            <a:gdLst/>
            <a:ahLst/>
            <a:cxnLst/>
            <a:rect r="r" b="b" t="t" l="l"/>
            <a:pathLst>
              <a:path h="1955159" w="2093879">
                <a:moveTo>
                  <a:pt x="0" y="0"/>
                </a:moveTo>
                <a:lnTo>
                  <a:pt x="2093878" y="0"/>
                </a:lnTo>
                <a:lnTo>
                  <a:pt x="2093878" y="1955159"/>
                </a:lnTo>
                <a:lnTo>
                  <a:pt x="0" y="195515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a:ln cap="sq">
            <a:noFill/>
            <a:prstDash val="solid"/>
            <a:miter/>
          </a:ln>
        </p:spPr>
      </p:sp>
      <p:sp>
        <p:nvSpPr>
          <p:cNvPr name="Freeform 10" id="10"/>
          <p:cNvSpPr/>
          <p:nvPr/>
        </p:nvSpPr>
        <p:spPr>
          <a:xfrm flipH="false" flipV="false" rot="-4002105">
            <a:off x="16439929" y="2015860"/>
            <a:ext cx="990119" cy="422038"/>
          </a:xfrm>
          <a:custGeom>
            <a:avLst/>
            <a:gdLst/>
            <a:ahLst/>
            <a:cxnLst/>
            <a:rect r="r" b="b" t="t" l="l"/>
            <a:pathLst>
              <a:path h="422038" w="990119">
                <a:moveTo>
                  <a:pt x="0" y="0"/>
                </a:moveTo>
                <a:lnTo>
                  <a:pt x="990119" y="0"/>
                </a:lnTo>
                <a:lnTo>
                  <a:pt x="990119" y="422038"/>
                </a:lnTo>
                <a:lnTo>
                  <a:pt x="0" y="422038"/>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a:ln cap="sq">
            <a:noFill/>
            <a:prstDash val="solid"/>
            <a:miter/>
          </a:ln>
        </p:spPr>
      </p:sp>
      <p:sp>
        <p:nvSpPr>
          <p:cNvPr name="Freeform 11" id="11"/>
          <p:cNvSpPr/>
          <p:nvPr/>
        </p:nvSpPr>
        <p:spPr>
          <a:xfrm flipH="false" flipV="false" rot="0">
            <a:off x="249804" y="5501827"/>
            <a:ext cx="3167651" cy="3452480"/>
          </a:xfrm>
          <a:custGeom>
            <a:avLst/>
            <a:gdLst/>
            <a:ahLst/>
            <a:cxnLst/>
            <a:rect r="r" b="b" t="t" l="l"/>
            <a:pathLst>
              <a:path h="3452480" w="3167651">
                <a:moveTo>
                  <a:pt x="0" y="0"/>
                </a:moveTo>
                <a:lnTo>
                  <a:pt x="3167650" y="0"/>
                </a:lnTo>
                <a:lnTo>
                  <a:pt x="3167650" y="3452480"/>
                </a:lnTo>
                <a:lnTo>
                  <a:pt x="0" y="3452480"/>
                </a:lnTo>
                <a:lnTo>
                  <a:pt x="0" y="0"/>
                </a:lnTo>
                <a:close/>
              </a:path>
            </a:pathLst>
          </a:custGeom>
          <a:blipFill>
            <a:blip r:embed="rId14"/>
            <a:stretch>
              <a:fillRect l="0" t="0" r="0" b="0"/>
            </a:stretch>
          </a:blipFill>
        </p:spPr>
      </p:sp>
      <p:sp>
        <p:nvSpPr>
          <p:cNvPr name="Freeform 12" id="12"/>
          <p:cNvSpPr/>
          <p:nvPr/>
        </p:nvSpPr>
        <p:spPr>
          <a:xfrm flipH="false" flipV="false" rot="0">
            <a:off x="13230868" y="5804245"/>
            <a:ext cx="4246446" cy="3598863"/>
          </a:xfrm>
          <a:custGeom>
            <a:avLst/>
            <a:gdLst/>
            <a:ahLst/>
            <a:cxnLst/>
            <a:rect r="r" b="b" t="t" l="l"/>
            <a:pathLst>
              <a:path h="3598863" w="4246446">
                <a:moveTo>
                  <a:pt x="0" y="0"/>
                </a:moveTo>
                <a:lnTo>
                  <a:pt x="4246446" y="0"/>
                </a:lnTo>
                <a:lnTo>
                  <a:pt x="4246446" y="3598863"/>
                </a:lnTo>
                <a:lnTo>
                  <a:pt x="0" y="3598863"/>
                </a:lnTo>
                <a:lnTo>
                  <a:pt x="0" y="0"/>
                </a:lnTo>
                <a:close/>
              </a:path>
            </a:pathLst>
          </a:custGeom>
          <a:blipFill>
            <a:blip r:embed="rId15"/>
            <a:stretch>
              <a:fillRect l="0" t="0" r="0" b="0"/>
            </a:stretch>
          </a:blipFill>
        </p:spPr>
      </p:sp>
      <p:sp>
        <p:nvSpPr>
          <p:cNvPr name="Freeform 13" id="13"/>
          <p:cNvSpPr/>
          <p:nvPr/>
        </p:nvSpPr>
        <p:spPr>
          <a:xfrm flipH="false" flipV="false" rot="0">
            <a:off x="13362514" y="169479"/>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A5D4DC"/>
        </a:solidFill>
      </p:bgPr>
    </p:bg>
    <p:spTree>
      <p:nvGrpSpPr>
        <p:cNvPr id="1" name=""/>
        <p:cNvGrpSpPr/>
        <p:nvPr/>
      </p:nvGrpSpPr>
      <p:grpSpPr>
        <a:xfrm>
          <a:off x="0" y="0"/>
          <a:ext cx="0" cy="0"/>
          <a:chOff x="0" y="0"/>
          <a:chExt cx="0" cy="0"/>
        </a:xfrm>
      </p:grpSpPr>
      <p:grpSp>
        <p:nvGrpSpPr>
          <p:cNvPr name="Group 2" id="2"/>
          <p:cNvGrpSpPr/>
          <p:nvPr/>
        </p:nvGrpSpPr>
        <p:grpSpPr>
          <a:xfrm rot="0">
            <a:off x="8045730" y="4953106"/>
            <a:ext cx="6281173" cy="1556710"/>
            <a:chOff x="0" y="0"/>
            <a:chExt cx="1654301" cy="409998"/>
          </a:xfrm>
        </p:grpSpPr>
        <p:sp>
          <p:nvSpPr>
            <p:cNvPr name="Freeform 3" id="3"/>
            <p:cNvSpPr/>
            <p:nvPr/>
          </p:nvSpPr>
          <p:spPr>
            <a:xfrm flipH="false" flipV="false" rot="0">
              <a:off x="0" y="0"/>
              <a:ext cx="1654301" cy="409998"/>
            </a:xfrm>
            <a:custGeom>
              <a:avLst/>
              <a:gdLst/>
              <a:ahLst/>
              <a:cxnLst/>
              <a:rect r="r" b="b" t="t" l="l"/>
              <a:pathLst>
                <a:path h="409998" w="1654301">
                  <a:moveTo>
                    <a:pt x="123256" y="0"/>
                  </a:moveTo>
                  <a:lnTo>
                    <a:pt x="1531045" y="0"/>
                  </a:lnTo>
                  <a:cubicBezTo>
                    <a:pt x="1599117" y="0"/>
                    <a:pt x="1654301" y="55184"/>
                    <a:pt x="1654301" y="123256"/>
                  </a:cubicBezTo>
                  <a:lnTo>
                    <a:pt x="1654301" y="286742"/>
                  </a:lnTo>
                  <a:cubicBezTo>
                    <a:pt x="1654301" y="354814"/>
                    <a:pt x="1599117" y="409998"/>
                    <a:pt x="1531045" y="409998"/>
                  </a:cubicBezTo>
                  <a:lnTo>
                    <a:pt x="123256" y="409998"/>
                  </a:lnTo>
                  <a:cubicBezTo>
                    <a:pt x="55184" y="409998"/>
                    <a:pt x="0" y="354814"/>
                    <a:pt x="0" y="286742"/>
                  </a:cubicBezTo>
                  <a:lnTo>
                    <a:pt x="0" y="123256"/>
                  </a:lnTo>
                  <a:cubicBezTo>
                    <a:pt x="0" y="55184"/>
                    <a:pt x="55184" y="0"/>
                    <a:pt x="123256" y="0"/>
                  </a:cubicBezTo>
                  <a:close/>
                </a:path>
              </a:pathLst>
            </a:custGeom>
            <a:solidFill>
              <a:srgbClr val="F8F3E6"/>
            </a:solidFill>
            <a:ln cap="rnd">
              <a:noFill/>
              <a:prstDash val="solid"/>
              <a:round/>
            </a:ln>
          </p:spPr>
        </p:sp>
        <p:sp>
          <p:nvSpPr>
            <p:cNvPr name="TextBox 4" id="4"/>
            <p:cNvSpPr txBox="true"/>
            <p:nvPr/>
          </p:nvSpPr>
          <p:spPr>
            <a:xfrm>
              <a:off x="0" y="-47625"/>
              <a:ext cx="1654301" cy="457623"/>
            </a:xfrm>
            <a:prstGeom prst="rect">
              <a:avLst/>
            </a:prstGeom>
          </p:spPr>
          <p:txBody>
            <a:bodyPr anchor="ctr" rtlCol="false" tIns="50800" lIns="50800" bIns="50800" rIns="50800"/>
            <a:lstStyle/>
            <a:p>
              <a:pPr algn="ctr">
                <a:lnSpc>
                  <a:spcPts val="3083"/>
                </a:lnSpc>
              </a:pPr>
            </a:p>
          </p:txBody>
        </p:sp>
      </p:grpSp>
      <p:grpSp>
        <p:nvGrpSpPr>
          <p:cNvPr name="Group 5" id="5"/>
          <p:cNvGrpSpPr/>
          <p:nvPr/>
        </p:nvGrpSpPr>
        <p:grpSpPr>
          <a:xfrm rot="0">
            <a:off x="4712037" y="7026820"/>
            <a:ext cx="6344886" cy="1546688"/>
            <a:chOff x="0" y="0"/>
            <a:chExt cx="1671081" cy="407358"/>
          </a:xfrm>
        </p:grpSpPr>
        <p:sp>
          <p:nvSpPr>
            <p:cNvPr name="Freeform 6" id="6"/>
            <p:cNvSpPr/>
            <p:nvPr/>
          </p:nvSpPr>
          <p:spPr>
            <a:xfrm flipH="false" flipV="false" rot="0">
              <a:off x="0" y="0"/>
              <a:ext cx="1671081" cy="407358"/>
            </a:xfrm>
            <a:custGeom>
              <a:avLst/>
              <a:gdLst/>
              <a:ahLst/>
              <a:cxnLst/>
              <a:rect r="r" b="b" t="t" l="l"/>
              <a:pathLst>
                <a:path h="407358" w="1671081">
                  <a:moveTo>
                    <a:pt x="122018" y="0"/>
                  </a:moveTo>
                  <a:lnTo>
                    <a:pt x="1549063" y="0"/>
                  </a:lnTo>
                  <a:cubicBezTo>
                    <a:pt x="1616452" y="0"/>
                    <a:pt x="1671081" y="54629"/>
                    <a:pt x="1671081" y="122018"/>
                  </a:cubicBezTo>
                  <a:lnTo>
                    <a:pt x="1671081" y="285340"/>
                  </a:lnTo>
                  <a:cubicBezTo>
                    <a:pt x="1671081" y="352729"/>
                    <a:pt x="1616452" y="407358"/>
                    <a:pt x="1549063" y="407358"/>
                  </a:cubicBezTo>
                  <a:lnTo>
                    <a:pt x="122018" y="407358"/>
                  </a:lnTo>
                  <a:cubicBezTo>
                    <a:pt x="54629" y="407358"/>
                    <a:pt x="0" y="352729"/>
                    <a:pt x="0" y="285340"/>
                  </a:cubicBezTo>
                  <a:lnTo>
                    <a:pt x="0" y="122018"/>
                  </a:lnTo>
                  <a:cubicBezTo>
                    <a:pt x="0" y="54629"/>
                    <a:pt x="54629" y="0"/>
                    <a:pt x="122018" y="0"/>
                  </a:cubicBezTo>
                  <a:close/>
                </a:path>
              </a:pathLst>
            </a:custGeom>
            <a:solidFill>
              <a:srgbClr val="F8F3E6"/>
            </a:solidFill>
            <a:ln cap="rnd">
              <a:noFill/>
              <a:prstDash val="solid"/>
              <a:round/>
            </a:ln>
          </p:spPr>
        </p:sp>
        <p:sp>
          <p:nvSpPr>
            <p:cNvPr name="TextBox 7" id="7"/>
            <p:cNvSpPr txBox="true"/>
            <p:nvPr/>
          </p:nvSpPr>
          <p:spPr>
            <a:xfrm>
              <a:off x="0" y="-47625"/>
              <a:ext cx="1671081" cy="454983"/>
            </a:xfrm>
            <a:prstGeom prst="rect">
              <a:avLst/>
            </a:prstGeom>
          </p:spPr>
          <p:txBody>
            <a:bodyPr anchor="ctr" rtlCol="false" tIns="50800" lIns="50800" bIns="50800" rIns="50800"/>
            <a:lstStyle/>
            <a:p>
              <a:pPr algn="ctr">
                <a:lnSpc>
                  <a:spcPts val="3083"/>
                </a:lnSpc>
              </a:pPr>
            </a:p>
          </p:txBody>
        </p:sp>
      </p:grpSp>
      <p:grpSp>
        <p:nvGrpSpPr>
          <p:cNvPr name="Group 8" id="8"/>
          <p:cNvGrpSpPr/>
          <p:nvPr/>
        </p:nvGrpSpPr>
        <p:grpSpPr>
          <a:xfrm rot="0">
            <a:off x="0" y="9090513"/>
            <a:ext cx="18942460" cy="1828084"/>
            <a:chOff x="0" y="0"/>
            <a:chExt cx="25256613" cy="2437446"/>
          </a:xfrm>
        </p:grpSpPr>
        <p:sp>
          <p:nvSpPr>
            <p:cNvPr name="Freeform 9" id="9"/>
            <p:cNvSpPr/>
            <p:nvPr/>
          </p:nvSpPr>
          <p:spPr>
            <a:xfrm flipH="false" flipV="false" rot="0">
              <a:off x="0" y="0"/>
              <a:ext cx="8944755" cy="2437446"/>
            </a:xfrm>
            <a:custGeom>
              <a:avLst/>
              <a:gdLst/>
              <a:ahLst/>
              <a:cxnLst/>
              <a:rect r="r" b="b" t="t" l="l"/>
              <a:pathLst>
                <a:path h="2437446" w="8944755">
                  <a:moveTo>
                    <a:pt x="0" y="0"/>
                  </a:moveTo>
                  <a:lnTo>
                    <a:pt x="8944755" y="0"/>
                  </a:lnTo>
                  <a:lnTo>
                    <a:pt x="8944755" y="2437446"/>
                  </a:lnTo>
                  <a:lnTo>
                    <a:pt x="0" y="243744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0" id="10"/>
            <p:cNvSpPr/>
            <p:nvPr/>
          </p:nvSpPr>
          <p:spPr>
            <a:xfrm flipH="false" flipV="false" rot="0">
              <a:off x="8155929" y="0"/>
              <a:ext cx="8944755" cy="2437446"/>
            </a:xfrm>
            <a:custGeom>
              <a:avLst/>
              <a:gdLst/>
              <a:ahLst/>
              <a:cxnLst/>
              <a:rect r="r" b="b" t="t" l="l"/>
              <a:pathLst>
                <a:path h="2437446" w="8944755">
                  <a:moveTo>
                    <a:pt x="0" y="0"/>
                  </a:moveTo>
                  <a:lnTo>
                    <a:pt x="8944755" y="0"/>
                  </a:lnTo>
                  <a:lnTo>
                    <a:pt x="8944755" y="2437446"/>
                  </a:lnTo>
                  <a:lnTo>
                    <a:pt x="0" y="243744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1" id="11"/>
            <p:cNvSpPr/>
            <p:nvPr/>
          </p:nvSpPr>
          <p:spPr>
            <a:xfrm flipH="false" flipV="false" rot="0">
              <a:off x="16311858" y="0"/>
              <a:ext cx="8944755" cy="2437446"/>
            </a:xfrm>
            <a:custGeom>
              <a:avLst/>
              <a:gdLst/>
              <a:ahLst/>
              <a:cxnLst/>
              <a:rect r="r" b="b" t="t" l="l"/>
              <a:pathLst>
                <a:path h="2437446" w="8944755">
                  <a:moveTo>
                    <a:pt x="0" y="0"/>
                  </a:moveTo>
                  <a:lnTo>
                    <a:pt x="8944755" y="0"/>
                  </a:lnTo>
                  <a:lnTo>
                    <a:pt x="8944755" y="2437446"/>
                  </a:lnTo>
                  <a:lnTo>
                    <a:pt x="0" y="243744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sp>
        <p:nvSpPr>
          <p:cNvPr name="Freeform 12" id="12"/>
          <p:cNvSpPr/>
          <p:nvPr/>
        </p:nvSpPr>
        <p:spPr>
          <a:xfrm flipH="false" flipV="false" rot="-8100000">
            <a:off x="-125389" y="1589300"/>
            <a:ext cx="1657879" cy="2570355"/>
          </a:xfrm>
          <a:custGeom>
            <a:avLst/>
            <a:gdLst/>
            <a:ahLst/>
            <a:cxnLst/>
            <a:rect r="r" b="b" t="t" l="l"/>
            <a:pathLst>
              <a:path h="2570355" w="1657879">
                <a:moveTo>
                  <a:pt x="0" y="0"/>
                </a:moveTo>
                <a:lnTo>
                  <a:pt x="1657880" y="0"/>
                </a:lnTo>
                <a:lnTo>
                  <a:pt x="1657880" y="2570356"/>
                </a:lnTo>
                <a:lnTo>
                  <a:pt x="0" y="257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3" id="13"/>
          <p:cNvSpPr/>
          <p:nvPr/>
        </p:nvSpPr>
        <p:spPr>
          <a:xfrm flipH="true" flipV="false" rot="-440118">
            <a:off x="15391112" y="6343708"/>
            <a:ext cx="3227882" cy="1827788"/>
          </a:xfrm>
          <a:custGeom>
            <a:avLst/>
            <a:gdLst/>
            <a:ahLst/>
            <a:cxnLst/>
            <a:rect r="r" b="b" t="t" l="l"/>
            <a:pathLst>
              <a:path h="1827788" w="3227882">
                <a:moveTo>
                  <a:pt x="3227882" y="0"/>
                </a:moveTo>
                <a:lnTo>
                  <a:pt x="0" y="0"/>
                </a:lnTo>
                <a:lnTo>
                  <a:pt x="0" y="1827788"/>
                </a:lnTo>
                <a:lnTo>
                  <a:pt x="3227882" y="1827788"/>
                </a:lnTo>
                <a:lnTo>
                  <a:pt x="3227882"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TextBox 14" id="14"/>
          <p:cNvSpPr txBox="true"/>
          <p:nvPr/>
        </p:nvSpPr>
        <p:spPr>
          <a:xfrm rot="0">
            <a:off x="8766057" y="5160095"/>
            <a:ext cx="5560846" cy="1104631"/>
          </a:xfrm>
          <a:prstGeom prst="rect">
            <a:avLst/>
          </a:prstGeom>
        </p:spPr>
        <p:txBody>
          <a:bodyPr anchor="t" rtlCol="false" tIns="0" lIns="0" bIns="0" rIns="0">
            <a:spAutoFit/>
          </a:bodyPr>
          <a:lstStyle/>
          <a:p>
            <a:pPr algn="l">
              <a:lnSpc>
                <a:spcPts val="4405"/>
              </a:lnSpc>
            </a:pPr>
            <a:r>
              <a:rPr lang="en-US" sz="3388" spc="-108">
                <a:solidFill>
                  <a:srgbClr val="141D2C"/>
                </a:solidFill>
                <a:latin typeface="Balsamiq Sans"/>
                <a:ea typeface="Balsamiq Sans"/>
                <a:cs typeface="Balsamiq Sans"/>
                <a:sym typeface="Balsamiq Sans"/>
              </a:rPr>
              <a:t>I am a learning support assistant.</a:t>
            </a:r>
          </a:p>
        </p:txBody>
      </p:sp>
      <p:sp>
        <p:nvSpPr>
          <p:cNvPr name="TextBox 15" id="15"/>
          <p:cNvSpPr txBox="true"/>
          <p:nvPr/>
        </p:nvSpPr>
        <p:spPr>
          <a:xfrm rot="0">
            <a:off x="6408139" y="397460"/>
            <a:ext cx="8261562" cy="3971925"/>
          </a:xfrm>
          <a:prstGeom prst="rect">
            <a:avLst/>
          </a:prstGeom>
        </p:spPr>
        <p:txBody>
          <a:bodyPr anchor="t" rtlCol="false" tIns="0" lIns="0" bIns="0" rIns="0">
            <a:spAutoFit/>
          </a:bodyPr>
          <a:lstStyle/>
          <a:p>
            <a:pPr algn="l" marL="0" indent="0" lvl="0">
              <a:lnSpc>
                <a:spcPts val="10349"/>
              </a:lnSpc>
              <a:spcBef>
                <a:spcPct val="0"/>
              </a:spcBef>
            </a:pPr>
            <a:r>
              <a:rPr lang="en-US" b="true" sz="9000" spc="-270">
                <a:solidFill>
                  <a:srgbClr val="141D2C"/>
                </a:solidFill>
                <a:latin typeface="Balsamiq Sans Bold"/>
                <a:ea typeface="Balsamiq Sans Bold"/>
                <a:cs typeface="Balsamiq Sans Bold"/>
                <a:sym typeface="Balsamiq Sans Bold"/>
              </a:rPr>
              <a:t>Let me introduce myself…</a:t>
            </a:r>
          </a:p>
        </p:txBody>
      </p:sp>
      <p:sp>
        <p:nvSpPr>
          <p:cNvPr name="TextBox 16" id="16"/>
          <p:cNvSpPr txBox="true"/>
          <p:nvPr/>
        </p:nvSpPr>
        <p:spPr>
          <a:xfrm rot="0">
            <a:off x="5358869" y="7245010"/>
            <a:ext cx="5051221" cy="1081733"/>
          </a:xfrm>
          <a:prstGeom prst="rect">
            <a:avLst/>
          </a:prstGeom>
        </p:spPr>
        <p:txBody>
          <a:bodyPr anchor="t" rtlCol="false" tIns="0" lIns="0" bIns="0" rIns="0">
            <a:spAutoFit/>
          </a:bodyPr>
          <a:lstStyle/>
          <a:p>
            <a:pPr algn="l">
              <a:lnSpc>
                <a:spcPts val="4350"/>
              </a:lnSpc>
            </a:pPr>
            <a:r>
              <a:rPr lang="en-US" sz="3346" spc="-107">
                <a:solidFill>
                  <a:srgbClr val="141D2C"/>
                </a:solidFill>
                <a:latin typeface="Balsamiq Sans"/>
                <a:ea typeface="Balsamiq Sans"/>
                <a:cs typeface="Balsamiq Sans"/>
                <a:sym typeface="Balsamiq Sans"/>
              </a:rPr>
              <a:t>I work full time at Pembroke Dock Communtiy School.</a:t>
            </a:r>
          </a:p>
        </p:txBody>
      </p:sp>
      <p:grpSp>
        <p:nvGrpSpPr>
          <p:cNvPr name="Group 17" id="17"/>
          <p:cNvGrpSpPr/>
          <p:nvPr/>
        </p:nvGrpSpPr>
        <p:grpSpPr>
          <a:xfrm rot="0">
            <a:off x="430316" y="4925381"/>
            <a:ext cx="6281173" cy="1556710"/>
            <a:chOff x="0" y="0"/>
            <a:chExt cx="1654301" cy="409998"/>
          </a:xfrm>
        </p:grpSpPr>
        <p:sp>
          <p:nvSpPr>
            <p:cNvPr name="Freeform 18" id="18"/>
            <p:cNvSpPr/>
            <p:nvPr/>
          </p:nvSpPr>
          <p:spPr>
            <a:xfrm flipH="false" flipV="false" rot="0">
              <a:off x="0" y="0"/>
              <a:ext cx="1654301" cy="409998"/>
            </a:xfrm>
            <a:custGeom>
              <a:avLst/>
              <a:gdLst/>
              <a:ahLst/>
              <a:cxnLst/>
              <a:rect r="r" b="b" t="t" l="l"/>
              <a:pathLst>
                <a:path h="409998" w="1654301">
                  <a:moveTo>
                    <a:pt x="123256" y="0"/>
                  </a:moveTo>
                  <a:lnTo>
                    <a:pt x="1531045" y="0"/>
                  </a:lnTo>
                  <a:cubicBezTo>
                    <a:pt x="1599117" y="0"/>
                    <a:pt x="1654301" y="55184"/>
                    <a:pt x="1654301" y="123256"/>
                  </a:cubicBezTo>
                  <a:lnTo>
                    <a:pt x="1654301" y="286742"/>
                  </a:lnTo>
                  <a:cubicBezTo>
                    <a:pt x="1654301" y="354814"/>
                    <a:pt x="1599117" y="409998"/>
                    <a:pt x="1531045" y="409998"/>
                  </a:cubicBezTo>
                  <a:lnTo>
                    <a:pt x="123256" y="409998"/>
                  </a:lnTo>
                  <a:cubicBezTo>
                    <a:pt x="55184" y="409998"/>
                    <a:pt x="0" y="354814"/>
                    <a:pt x="0" y="286742"/>
                  </a:cubicBezTo>
                  <a:lnTo>
                    <a:pt x="0" y="123256"/>
                  </a:lnTo>
                  <a:cubicBezTo>
                    <a:pt x="0" y="55184"/>
                    <a:pt x="55184" y="0"/>
                    <a:pt x="123256" y="0"/>
                  </a:cubicBezTo>
                  <a:close/>
                </a:path>
              </a:pathLst>
            </a:custGeom>
            <a:solidFill>
              <a:srgbClr val="F8F3E6"/>
            </a:solidFill>
            <a:ln cap="rnd">
              <a:noFill/>
              <a:prstDash val="solid"/>
              <a:round/>
            </a:ln>
          </p:spPr>
        </p:sp>
        <p:sp>
          <p:nvSpPr>
            <p:cNvPr name="TextBox 19" id="19"/>
            <p:cNvSpPr txBox="true"/>
            <p:nvPr/>
          </p:nvSpPr>
          <p:spPr>
            <a:xfrm>
              <a:off x="0" y="-47625"/>
              <a:ext cx="1654301" cy="457623"/>
            </a:xfrm>
            <a:prstGeom prst="rect">
              <a:avLst/>
            </a:prstGeom>
          </p:spPr>
          <p:txBody>
            <a:bodyPr anchor="ctr" rtlCol="false" tIns="50800" lIns="50800" bIns="50800" rIns="50800"/>
            <a:lstStyle/>
            <a:p>
              <a:pPr algn="ctr">
                <a:lnSpc>
                  <a:spcPts val="3083"/>
                </a:lnSpc>
              </a:pPr>
            </a:p>
          </p:txBody>
        </p:sp>
      </p:grpSp>
      <p:sp>
        <p:nvSpPr>
          <p:cNvPr name="TextBox 20" id="20"/>
          <p:cNvSpPr txBox="true"/>
          <p:nvPr/>
        </p:nvSpPr>
        <p:spPr>
          <a:xfrm rot="0">
            <a:off x="1504896" y="5420547"/>
            <a:ext cx="2949201" cy="521335"/>
          </a:xfrm>
          <a:prstGeom prst="rect">
            <a:avLst/>
          </a:prstGeom>
        </p:spPr>
        <p:txBody>
          <a:bodyPr anchor="t" rtlCol="false" tIns="0" lIns="0" bIns="0" rIns="0">
            <a:spAutoFit/>
          </a:bodyPr>
          <a:lstStyle/>
          <a:p>
            <a:pPr algn="l">
              <a:lnSpc>
                <a:spcPts val="4160"/>
              </a:lnSpc>
            </a:pPr>
            <a:r>
              <a:rPr lang="en-US" sz="3200" spc="-102">
                <a:solidFill>
                  <a:srgbClr val="141D2C"/>
                </a:solidFill>
                <a:latin typeface="Balsamiq Sans"/>
                <a:ea typeface="Balsamiq Sans"/>
                <a:cs typeface="Balsamiq Sans"/>
                <a:sym typeface="Balsamiq Sans"/>
              </a:rPr>
              <a:t>Nyah Treweeks.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A5D4DC"/>
        </a:solidFill>
      </p:bgPr>
    </p:bg>
    <p:spTree>
      <p:nvGrpSpPr>
        <p:cNvPr id="1" name=""/>
        <p:cNvGrpSpPr/>
        <p:nvPr/>
      </p:nvGrpSpPr>
      <p:grpSpPr>
        <a:xfrm>
          <a:off x="0" y="0"/>
          <a:ext cx="0" cy="0"/>
          <a:chOff x="0" y="0"/>
          <a:chExt cx="0" cy="0"/>
        </a:xfrm>
      </p:grpSpPr>
      <p:sp>
        <p:nvSpPr>
          <p:cNvPr name="Freeform 2" id="2"/>
          <p:cNvSpPr/>
          <p:nvPr/>
        </p:nvSpPr>
        <p:spPr>
          <a:xfrm flipH="false" flipV="false" rot="0">
            <a:off x="1379864" y="1259413"/>
            <a:ext cx="15528273" cy="6987723"/>
          </a:xfrm>
          <a:custGeom>
            <a:avLst/>
            <a:gdLst/>
            <a:ahLst/>
            <a:cxnLst/>
            <a:rect r="r" b="b" t="t" l="l"/>
            <a:pathLst>
              <a:path h="6987723" w="15528273">
                <a:moveTo>
                  <a:pt x="0" y="0"/>
                </a:moveTo>
                <a:lnTo>
                  <a:pt x="15528272" y="0"/>
                </a:lnTo>
                <a:lnTo>
                  <a:pt x="15528272" y="6987722"/>
                </a:lnTo>
                <a:lnTo>
                  <a:pt x="0" y="69877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rnd">
            <a:noFill/>
            <a:prstDash val="solid"/>
            <a:round/>
          </a:ln>
        </p:spPr>
      </p:sp>
      <p:grpSp>
        <p:nvGrpSpPr>
          <p:cNvPr name="Group 3" id="3"/>
          <p:cNvGrpSpPr/>
          <p:nvPr/>
        </p:nvGrpSpPr>
        <p:grpSpPr>
          <a:xfrm rot="0">
            <a:off x="0" y="9077455"/>
            <a:ext cx="20101527" cy="1818160"/>
            <a:chOff x="0" y="0"/>
            <a:chExt cx="26802035" cy="2424214"/>
          </a:xfrm>
        </p:grpSpPr>
        <p:sp>
          <p:nvSpPr>
            <p:cNvPr name="Freeform 4" id="4"/>
            <p:cNvSpPr/>
            <p:nvPr/>
          </p:nvSpPr>
          <p:spPr>
            <a:xfrm flipH="false" flipV="false" rot="-5400000">
              <a:off x="808071" y="-808071"/>
              <a:ext cx="2424214" cy="4040356"/>
            </a:xfrm>
            <a:custGeom>
              <a:avLst/>
              <a:gdLst/>
              <a:ahLst/>
              <a:cxnLst/>
              <a:rect r="r" b="b" t="t" l="l"/>
              <a:pathLst>
                <a:path h="4040356" w="2424214">
                  <a:moveTo>
                    <a:pt x="0" y="0"/>
                  </a:moveTo>
                  <a:lnTo>
                    <a:pt x="2424214" y="0"/>
                  </a:lnTo>
                  <a:lnTo>
                    <a:pt x="2424214" y="4040356"/>
                  </a:lnTo>
                  <a:lnTo>
                    <a:pt x="0" y="404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5" id="5"/>
            <p:cNvSpPr/>
            <p:nvPr/>
          </p:nvSpPr>
          <p:spPr>
            <a:xfrm flipH="false" flipV="false" rot="-5400000">
              <a:off x="4059740" y="-808071"/>
              <a:ext cx="2424214" cy="4040356"/>
            </a:xfrm>
            <a:custGeom>
              <a:avLst/>
              <a:gdLst/>
              <a:ahLst/>
              <a:cxnLst/>
              <a:rect r="r" b="b" t="t" l="l"/>
              <a:pathLst>
                <a:path h="4040356" w="2424214">
                  <a:moveTo>
                    <a:pt x="0" y="0"/>
                  </a:moveTo>
                  <a:lnTo>
                    <a:pt x="2424214" y="0"/>
                  </a:lnTo>
                  <a:lnTo>
                    <a:pt x="2424214" y="4040356"/>
                  </a:lnTo>
                  <a:lnTo>
                    <a:pt x="0" y="404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6" id="6"/>
            <p:cNvSpPr/>
            <p:nvPr/>
          </p:nvSpPr>
          <p:spPr>
            <a:xfrm flipH="false" flipV="false" rot="-5400000">
              <a:off x="7311408" y="-808071"/>
              <a:ext cx="2424214" cy="4040356"/>
            </a:xfrm>
            <a:custGeom>
              <a:avLst/>
              <a:gdLst/>
              <a:ahLst/>
              <a:cxnLst/>
              <a:rect r="r" b="b" t="t" l="l"/>
              <a:pathLst>
                <a:path h="4040356" w="2424214">
                  <a:moveTo>
                    <a:pt x="0" y="0"/>
                  </a:moveTo>
                  <a:lnTo>
                    <a:pt x="2424214" y="0"/>
                  </a:lnTo>
                  <a:lnTo>
                    <a:pt x="2424214" y="4040356"/>
                  </a:lnTo>
                  <a:lnTo>
                    <a:pt x="0" y="404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7" id="7"/>
            <p:cNvSpPr/>
            <p:nvPr/>
          </p:nvSpPr>
          <p:spPr>
            <a:xfrm flipH="false" flipV="false" rot="-5400000">
              <a:off x="10563077" y="-808071"/>
              <a:ext cx="2424214" cy="4040356"/>
            </a:xfrm>
            <a:custGeom>
              <a:avLst/>
              <a:gdLst/>
              <a:ahLst/>
              <a:cxnLst/>
              <a:rect r="r" b="b" t="t" l="l"/>
              <a:pathLst>
                <a:path h="4040356" w="2424214">
                  <a:moveTo>
                    <a:pt x="0" y="0"/>
                  </a:moveTo>
                  <a:lnTo>
                    <a:pt x="2424213" y="0"/>
                  </a:lnTo>
                  <a:lnTo>
                    <a:pt x="2424213" y="4040356"/>
                  </a:lnTo>
                  <a:lnTo>
                    <a:pt x="0" y="404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8" id="8"/>
            <p:cNvSpPr/>
            <p:nvPr/>
          </p:nvSpPr>
          <p:spPr>
            <a:xfrm flipH="false" flipV="false" rot="-5400000">
              <a:off x="13814745" y="-808071"/>
              <a:ext cx="2424214" cy="4040356"/>
            </a:xfrm>
            <a:custGeom>
              <a:avLst/>
              <a:gdLst/>
              <a:ahLst/>
              <a:cxnLst/>
              <a:rect r="r" b="b" t="t" l="l"/>
              <a:pathLst>
                <a:path h="4040356" w="2424214">
                  <a:moveTo>
                    <a:pt x="0" y="0"/>
                  </a:moveTo>
                  <a:lnTo>
                    <a:pt x="2424214" y="0"/>
                  </a:lnTo>
                  <a:lnTo>
                    <a:pt x="2424214" y="4040356"/>
                  </a:lnTo>
                  <a:lnTo>
                    <a:pt x="0" y="404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9" id="9"/>
            <p:cNvSpPr/>
            <p:nvPr/>
          </p:nvSpPr>
          <p:spPr>
            <a:xfrm flipH="false" flipV="false" rot="-5400000">
              <a:off x="17066413" y="-808071"/>
              <a:ext cx="2424214" cy="4040356"/>
            </a:xfrm>
            <a:custGeom>
              <a:avLst/>
              <a:gdLst/>
              <a:ahLst/>
              <a:cxnLst/>
              <a:rect r="r" b="b" t="t" l="l"/>
              <a:pathLst>
                <a:path h="4040356" w="2424214">
                  <a:moveTo>
                    <a:pt x="0" y="0"/>
                  </a:moveTo>
                  <a:lnTo>
                    <a:pt x="2424214" y="0"/>
                  </a:lnTo>
                  <a:lnTo>
                    <a:pt x="2424214" y="4040356"/>
                  </a:lnTo>
                  <a:lnTo>
                    <a:pt x="0" y="404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10" id="10"/>
            <p:cNvSpPr/>
            <p:nvPr/>
          </p:nvSpPr>
          <p:spPr>
            <a:xfrm flipH="false" flipV="false" rot="-5400000">
              <a:off x="20318082" y="-808071"/>
              <a:ext cx="2424214" cy="4040356"/>
            </a:xfrm>
            <a:custGeom>
              <a:avLst/>
              <a:gdLst/>
              <a:ahLst/>
              <a:cxnLst/>
              <a:rect r="r" b="b" t="t" l="l"/>
              <a:pathLst>
                <a:path h="4040356" w="2424214">
                  <a:moveTo>
                    <a:pt x="0" y="0"/>
                  </a:moveTo>
                  <a:lnTo>
                    <a:pt x="2424214" y="0"/>
                  </a:lnTo>
                  <a:lnTo>
                    <a:pt x="2424214" y="4040356"/>
                  </a:lnTo>
                  <a:lnTo>
                    <a:pt x="0" y="404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11" id="11"/>
            <p:cNvSpPr/>
            <p:nvPr/>
          </p:nvSpPr>
          <p:spPr>
            <a:xfrm flipH="false" flipV="false" rot="-5400000">
              <a:off x="23569750" y="-808071"/>
              <a:ext cx="2424214" cy="4040356"/>
            </a:xfrm>
            <a:custGeom>
              <a:avLst/>
              <a:gdLst/>
              <a:ahLst/>
              <a:cxnLst/>
              <a:rect r="r" b="b" t="t" l="l"/>
              <a:pathLst>
                <a:path h="4040356" w="2424214">
                  <a:moveTo>
                    <a:pt x="0" y="0"/>
                  </a:moveTo>
                  <a:lnTo>
                    <a:pt x="2424214" y="0"/>
                  </a:lnTo>
                  <a:lnTo>
                    <a:pt x="2424214" y="4040356"/>
                  </a:lnTo>
                  <a:lnTo>
                    <a:pt x="0" y="404035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grpSp>
      <p:sp>
        <p:nvSpPr>
          <p:cNvPr name="Freeform 12" id="12"/>
          <p:cNvSpPr/>
          <p:nvPr/>
        </p:nvSpPr>
        <p:spPr>
          <a:xfrm flipH="true" flipV="false" rot="602590">
            <a:off x="11651749" y="7014754"/>
            <a:ext cx="3236418" cy="2006579"/>
          </a:xfrm>
          <a:custGeom>
            <a:avLst/>
            <a:gdLst/>
            <a:ahLst/>
            <a:cxnLst/>
            <a:rect r="r" b="b" t="t" l="l"/>
            <a:pathLst>
              <a:path h="2006579" w="3236418">
                <a:moveTo>
                  <a:pt x="3236419" y="0"/>
                </a:moveTo>
                <a:lnTo>
                  <a:pt x="0" y="0"/>
                </a:lnTo>
                <a:lnTo>
                  <a:pt x="0" y="2006579"/>
                </a:lnTo>
                <a:lnTo>
                  <a:pt x="3236419" y="2006579"/>
                </a:lnTo>
                <a:lnTo>
                  <a:pt x="3236419"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3" id="13"/>
          <p:cNvSpPr/>
          <p:nvPr/>
        </p:nvSpPr>
        <p:spPr>
          <a:xfrm flipH="false" flipV="false" rot="2606207">
            <a:off x="-820059" y="2527081"/>
            <a:ext cx="2524580" cy="2675051"/>
          </a:xfrm>
          <a:custGeom>
            <a:avLst/>
            <a:gdLst/>
            <a:ahLst/>
            <a:cxnLst/>
            <a:rect r="r" b="b" t="t" l="l"/>
            <a:pathLst>
              <a:path h="2675051" w="2524580">
                <a:moveTo>
                  <a:pt x="0" y="0"/>
                </a:moveTo>
                <a:lnTo>
                  <a:pt x="2524579" y="0"/>
                </a:lnTo>
                <a:lnTo>
                  <a:pt x="2524579" y="2675051"/>
                </a:lnTo>
                <a:lnTo>
                  <a:pt x="0" y="2675051"/>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14" id="14"/>
          <p:cNvSpPr/>
          <p:nvPr/>
        </p:nvSpPr>
        <p:spPr>
          <a:xfrm flipH="false" flipV="false" rot="0">
            <a:off x="16908136" y="17211"/>
            <a:ext cx="1082293" cy="2022978"/>
          </a:xfrm>
          <a:custGeom>
            <a:avLst/>
            <a:gdLst/>
            <a:ahLst/>
            <a:cxnLst/>
            <a:rect r="r" b="b" t="t" l="l"/>
            <a:pathLst>
              <a:path h="2022978" w="1082293">
                <a:moveTo>
                  <a:pt x="0" y="0"/>
                </a:moveTo>
                <a:lnTo>
                  <a:pt x="1082294" y="0"/>
                </a:lnTo>
                <a:lnTo>
                  <a:pt x="1082294" y="2022978"/>
                </a:lnTo>
                <a:lnTo>
                  <a:pt x="0" y="2022978"/>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15" id="15"/>
          <p:cNvSpPr txBox="true"/>
          <p:nvPr/>
        </p:nvSpPr>
        <p:spPr>
          <a:xfrm rot="0">
            <a:off x="2919094" y="2702034"/>
            <a:ext cx="8948128" cy="5375169"/>
          </a:xfrm>
          <a:prstGeom prst="rect">
            <a:avLst/>
          </a:prstGeom>
        </p:spPr>
        <p:txBody>
          <a:bodyPr anchor="t" rtlCol="false" tIns="0" lIns="0" bIns="0" rIns="0">
            <a:spAutoFit/>
          </a:bodyPr>
          <a:lstStyle/>
          <a:p>
            <a:pPr algn="l">
              <a:lnSpc>
                <a:spcPts val="5323"/>
              </a:lnSpc>
            </a:pPr>
          </a:p>
          <a:p>
            <a:pPr algn="l">
              <a:lnSpc>
                <a:spcPts val="5323"/>
              </a:lnSpc>
            </a:pPr>
          </a:p>
          <a:p>
            <a:pPr algn="l">
              <a:lnSpc>
                <a:spcPts val="5323"/>
              </a:lnSpc>
            </a:pPr>
            <a:r>
              <a:rPr lang="en-US" sz="3802" spc="-121">
                <a:solidFill>
                  <a:srgbClr val="141D2C"/>
                </a:solidFill>
                <a:latin typeface="Balsamiq Sans"/>
                <a:ea typeface="Balsamiq Sans"/>
                <a:cs typeface="Balsamiq Sans"/>
                <a:sym typeface="Balsamiq Sans"/>
              </a:rPr>
              <a:t>Positive behaviour refers to actions, attitudes and communication that promote safety, respect, cooperation, and effective learning. </a:t>
            </a:r>
          </a:p>
          <a:p>
            <a:pPr algn="l">
              <a:lnSpc>
                <a:spcPts val="5323"/>
              </a:lnSpc>
            </a:pPr>
          </a:p>
          <a:p>
            <a:pPr algn="l">
              <a:lnSpc>
                <a:spcPts val="5323"/>
              </a:lnSpc>
            </a:pPr>
            <a:r>
              <a:rPr lang="en-US" sz="3802" spc="-121">
                <a:solidFill>
                  <a:srgbClr val="141D2C"/>
                </a:solidFill>
                <a:latin typeface="Balsamiq Sans"/>
                <a:ea typeface="Balsamiq Sans"/>
                <a:cs typeface="Balsamiq Sans"/>
                <a:sym typeface="Balsamiq Sans"/>
              </a:rPr>
              <a:t>(“What is Positive Behaviour l lGl Global’).</a:t>
            </a:r>
          </a:p>
        </p:txBody>
      </p:sp>
      <p:sp>
        <p:nvSpPr>
          <p:cNvPr name="Freeform 16" id="16"/>
          <p:cNvSpPr/>
          <p:nvPr/>
        </p:nvSpPr>
        <p:spPr>
          <a:xfrm flipH="true" flipV="false" rot="0">
            <a:off x="487553" y="7006554"/>
            <a:ext cx="1082293" cy="2022978"/>
          </a:xfrm>
          <a:custGeom>
            <a:avLst/>
            <a:gdLst/>
            <a:ahLst/>
            <a:cxnLst/>
            <a:rect r="r" b="b" t="t" l="l"/>
            <a:pathLst>
              <a:path h="2022978" w="1082293">
                <a:moveTo>
                  <a:pt x="1082294" y="0"/>
                </a:moveTo>
                <a:lnTo>
                  <a:pt x="0" y="0"/>
                </a:lnTo>
                <a:lnTo>
                  <a:pt x="0" y="2022979"/>
                </a:lnTo>
                <a:lnTo>
                  <a:pt x="1082294" y="2022979"/>
                </a:lnTo>
                <a:lnTo>
                  <a:pt x="1082294"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7" id="17"/>
          <p:cNvSpPr/>
          <p:nvPr/>
        </p:nvSpPr>
        <p:spPr>
          <a:xfrm flipH="false" flipV="false" rot="0">
            <a:off x="13827869" y="2285603"/>
            <a:ext cx="2420931" cy="2254492"/>
          </a:xfrm>
          <a:custGeom>
            <a:avLst/>
            <a:gdLst/>
            <a:ahLst/>
            <a:cxnLst/>
            <a:rect r="r" b="b" t="t" l="l"/>
            <a:pathLst>
              <a:path h="2254492" w="2420931">
                <a:moveTo>
                  <a:pt x="0" y="0"/>
                </a:moveTo>
                <a:lnTo>
                  <a:pt x="2420932" y="0"/>
                </a:lnTo>
                <a:lnTo>
                  <a:pt x="2420932" y="2254492"/>
                </a:lnTo>
                <a:lnTo>
                  <a:pt x="0" y="2254492"/>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18" id="18"/>
          <p:cNvSpPr txBox="true"/>
          <p:nvPr/>
        </p:nvSpPr>
        <p:spPr>
          <a:xfrm rot="0">
            <a:off x="2678636" y="2285603"/>
            <a:ext cx="11945384" cy="1133475"/>
          </a:xfrm>
          <a:prstGeom prst="rect">
            <a:avLst/>
          </a:prstGeom>
        </p:spPr>
        <p:txBody>
          <a:bodyPr anchor="t" rtlCol="false" tIns="0" lIns="0" bIns="0" rIns="0">
            <a:spAutoFit/>
          </a:bodyPr>
          <a:lstStyle/>
          <a:p>
            <a:pPr algn="l" marL="0" indent="0" lvl="0">
              <a:lnSpc>
                <a:spcPts val="8999"/>
              </a:lnSpc>
              <a:spcBef>
                <a:spcPct val="0"/>
              </a:spcBef>
            </a:pPr>
            <a:r>
              <a:rPr lang="en-US" sz="7499" spc="-224">
                <a:solidFill>
                  <a:srgbClr val="141D2C"/>
                </a:solidFill>
                <a:latin typeface="Balsamiq Sans"/>
                <a:ea typeface="Balsamiq Sans"/>
                <a:cs typeface="Balsamiq Sans"/>
                <a:sym typeface="Balsamiq Sans"/>
              </a:rPr>
              <a:t>What is positive behaviour?</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A5D4DC"/>
        </a:solidFill>
      </p:bgPr>
    </p:bg>
    <p:spTree>
      <p:nvGrpSpPr>
        <p:cNvPr id="1" name=""/>
        <p:cNvGrpSpPr/>
        <p:nvPr/>
      </p:nvGrpSpPr>
      <p:grpSpPr>
        <a:xfrm>
          <a:off x="0" y="0"/>
          <a:ext cx="0" cy="0"/>
          <a:chOff x="0" y="0"/>
          <a:chExt cx="0" cy="0"/>
        </a:xfrm>
      </p:grpSpPr>
      <p:sp>
        <p:nvSpPr>
          <p:cNvPr name="Freeform 2" id="2"/>
          <p:cNvSpPr/>
          <p:nvPr/>
        </p:nvSpPr>
        <p:spPr>
          <a:xfrm flipH="false" flipV="false" rot="0">
            <a:off x="1379864" y="1259413"/>
            <a:ext cx="15528273" cy="6987723"/>
          </a:xfrm>
          <a:custGeom>
            <a:avLst/>
            <a:gdLst/>
            <a:ahLst/>
            <a:cxnLst/>
            <a:rect r="r" b="b" t="t" l="l"/>
            <a:pathLst>
              <a:path h="6987723" w="15528273">
                <a:moveTo>
                  <a:pt x="0" y="0"/>
                </a:moveTo>
                <a:lnTo>
                  <a:pt x="15528272" y="0"/>
                </a:lnTo>
                <a:lnTo>
                  <a:pt x="15528272" y="6987722"/>
                </a:lnTo>
                <a:lnTo>
                  <a:pt x="0" y="69877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rnd">
            <a:noFill/>
            <a:prstDash val="solid"/>
            <a:round/>
          </a:ln>
        </p:spPr>
      </p:sp>
      <p:sp>
        <p:nvSpPr>
          <p:cNvPr name="Freeform 3" id="3"/>
          <p:cNvSpPr/>
          <p:nvPr/>
        </p:nvSpPr>
        <p:spPr>
          <a:xfrm flipH="true" flipV="false" rot="965746">
            <a:off x="15854861" y="6044641"/>
            <a:ext cx="2307414" cy="1848815"/>
          </a:xfrm>
          <a:custGeom>
            <a:avLst/>
            <a:gdLst/>
            <a:ahLst/>
            <a:cxnLst/>
            <a:rect r="r" b="b" t="t" l="l"/>
            <a:pathLst>
              <a:path h="1848815" w="2307414">
                <a:moveTo>
                  <a:pt x="2307414" y="0"/>
                </a:moveTo>
                <a:lnTo>
                  <a:pt x="0" y="0"/>
                </a:lnTo>
                <a:lnTo>
                  <a:pt x="0" y="1848816"/>
                </a:lnTo>
                <a:lnTo>
                  <a:pt x="2307414" y="1848816"/>
                </a:lnTo>
                <a:lnTo>
                  <a:pt x="2307414"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602694" y="9077455"/>
            <a:ext cx="22526699" cy="2422438"/>
            <a:chOff x="0" y="0"/>
            <a:chExt cx="30035598" cy="3229917"/>
          </a:xfrm>
        </p:grpSpPr>
        <p:sp>
          <p:nvSpPr>
            <p:cNvPr name="Freeform 5" id="5"/>
            <p:cNvSpPr/>
            <p:nvPr/>
          </p:nvSpPr>
          <p:spPr>
            <a:xfrm flipH="false" flipV="false" rot="0">
              <a:off x="0"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sp>
          <p:nvSpPr>
            <p:cNvPr name="Freeform 6" id="6"/>
            <p:cNvSpPr/>
            <p:nvPr/>
          </p:nvSpPr>
          <p:spPr>
            <a:xfrm flipH="false" flipV="false" rot="0">
              <a:off x="14655042"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a:ln cap="sq">
              <a:noFill/>
              <a:prstDash val="solid"/>
              <a:miter/>
            </a:ln>
          </p:spPr>
        </p:sp>
      </p:grpSp>
      <p:sp>
        <p:nvSpPr>
          <p:cNvPr name="Freeform 7" id="7"/>
          <p:cNvSpPr/>
          <p:nvPr/>
        </p:nvSpPr>
        <p:spPr>
          <a:xfrm flipH="false" flipV="false" rot="0">
            <a:off x="-202805" y="639698"/>
            <a:ext cx="3165337" cy="1697412"/>
          </a:xfrm>
          <a:custGeom>
            <a:avLst/>
            <a:gdLst/>
            <a:ahLst/>
            <a:cxnLst/>
            <a:rect r="r" b="b" t="t" l="l"/>
            <a:pathLst>
              <a:path h="1697412" w="3165337">
                <a:moveTo>
                  <a:pt x="0" y="0"/>
                </a:moveTo>
                <a:lnTo>
                  <a:pt x="3165337" y="0"/>
                </a:lnTo>
                <a:lnTo>
                  <a:pt x="3165337" y="1697412"/>
                </a:lnTo>
                <a:lnTo>
                  <a:pt x="0" y="1697412"/>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8" id="8"/>
          <p:cNvSpPr/>
          <p:nvPr/>
        </p:nvSpPr>
        <p:spPr>
          <a:xfrm flipH="false" flipV="false" rot="0">
            <a:off x="12866134" y="6325436"/>
            <a:ext cx="2891098" cy="2432136"/>
          </a:xfrm>
          <a:custGeom>
            <a:avLst/>
            <a:gdLst/>
            <a:ahLst/>
            <a:cxnLst/>
            <a:rect r="r" b="b" t="t" l="l"/>
            <a:pathLst>
              <a:path h="2432136" w="2891098">
                <a:moveTo>
                  <a:pt x="0" y="0"/>
                </a:moveTo>
                <a:lnTo>
                  <a:pt x="2891098" y="0"/>
                </a:lnTo>
                <a:lnTo>
                  <a:pt x="2891098" y="2432137"/>
                </a:lnTo>
                <a:lnTo>
                  <a:pt x="0" y="2432137"/>
                </a:lnTo>
                <a:lnTo>
                  <a:pt x="0" y="0"/>
                </a:lnTo>
                <a:close/>
              </a:path>
            </a:pathLst>
          </a:custGeom>
          <a:blipFill>
            <a:blip r:embed="rId10"/>
            <a:stretch>
              <a:fillRect l="0" t="0" r="0" b="0"/>
            </a:stretch>
          </a:blipFill>
        </p:spPr>
      </p:sp>
      <p:sp>
        <p:nvSpPr>
          <p:cNvPr name="TextBox 9" id="9"/>
          <p:cNvSpPr txBox="true"/>
          <p:nvPr/>
        </p:nvSpPr>
        <p:spPr>
          <a:xfrm rot="0">
            <a:off x="1813163" y="4677074"/>
            <a:ext cx="12739826" cy="3996868"/>
          </a:xfrm>
          <a:prstGeom prst="rect">
            <a:avLst/>
          </a:prstGeom>
        </p:spPr>
        <p:txBody>
          <a:bodyPr anchor="t" rtlCol="false" tIns="0" lIns="0" bIns="0" rIns="0">
            <a:spAutoFit/>
          </a:bodyPr>
          <a:lstStyle/>
          <a:p>
            <a:pPr algn="l">
              <a:lnSpc>
                <a:spcPts val="5284"/>
              </a:lnSpc>
            </a:pPr>
            <a:r>
              <a:rPr lang="en-US" sz="3774" spc="-120">
                <a:solidFill>
                  <a:srgbClr val="141D2C"/>
                </a:solidFill>
                <a:latin typeface="Balsamiq Sans"/>
                <a:ea typeface="Balsamiq Sans"/>
                <a:cs typeface="Balsamiq Sans"/>
                <a:sym typeface="Balsamiq Sans"/>
              </a:rPr>
              <a:t>My chosen intervention is golden time, used weekly and reminded to learners throughout the very productive school week that they are working towards the reward having their own choosing time on our Friday mornings.</a:t>
            </a:r>
          </a:p>
          <a:p>
            <a:pPr algn="l">
              <a:lnSpc>
                <a:spcPts val="5284"/>
              </a:lnSpc>
            </a:pPr>
          </a:p>
          <a:p>
            <a:pPr algn="l">
              <a:lnSpc>
                <a:spcPts val="5284"/>
              </a:lnSpc>
            </a:pPr>
          </a:p>
        </p:txBody>
      </p:sp>
      <p:sp>
        <p:nvSpPr>
          <p:cNvPr name="TextBox 10" id="10"/>
          <p:cNvSpPr txBox="true"/>
          <p:nvPr/>
        </p:nvSpPr>
        <p:spPr>
          <a:xfrm rot="0">
            <a:off x="9144000" y="3280446"/>
            <a:ext cx="5167683" cy="1133475"/>
          </a:xfrm>
          <a:prstGeom prst="rect">
            <a:avLst/>
          </a:prstGeom>
        </p:spPr>
        <p:txBody>
          <a:bodyPr anchor="t" rtlCol="false" tIns="0" lIns="0" bIns="0" rIns="0">
            <a:spAutoFit/>
          </a:bodyPr>
          <a:lstStyle/>
          <a:p>
            <a:pPr algn="l" marL="0" indent="0" lvl="0">
              <a:lnSpc>
                <a:spcPts val="8999"/>
              </a:lnSpc>
              <a:spcBef>
                <a:spcPct val="0"/>
              </a:spcBef>
            </a:pPr>
          </a:p>
        </p:txBody>
      </p:sp>
      <p:sp>
        <p:nvSpPr>
          <p:cNvPr name="TextBox 11" id="11"/>
          <p:cNvSpPr txBox="true"/>
          <p:nvPr/>
        </p:nvSpPr>
        <p:spPr>
          <a:xfrm rot="0">
            <a:off x="9144000" y="4385346"/>
            <a:ext cx="5167683" cy="503080"/>
          </a:xfrm>
          <a:prstGeom prst="rect">
            <a:avLst/>
          </a:prstGeom>
        </p:spPr>
        <p:txBody>
          <a:bodyPr anchor="t" rtlCol="false" tIns="0" lIns="0" bIns="0" rIns="0">
            <a:spAutoFit/>
          </a:bodyPr>
          <a:lstStyle/>
          <a:p>
            <a:pPr algn="ctr">
              <a:lnSpc>
                <a:spcPts val="4078"/>
              </a:lnSpc>
              <a:spcBef>
                <a:spcPct val="0"/>
              </a:spcBef>
            </a:pPr>
          </a:p>
        </p:txBody>
      </p:sp>
      <p:sp>
        <p:nvSpPr>
          <p:cNvPr name="TextBox 12" id="12"/>
          <p:cNvSpPr txBox="true"/>
          <p:nvPr/>
        </p:nvSpPr>
        <p:spPr>
          <a:xfrm rot="0">
            <a:off x="2947016" y="2063897"/>
            <a:ext cx="12502036" cy="1903073"/>
          </a:xfrm>
          <a:prstGeom prst="rect">
            <a:avLst/>
          </a:prstGeom>
        </p:spPr>
        <p:txBody>
          <a:bodyPr anchor="t" rtlCol="false" tIns="0" lIns="0" bIns="0" rIns="0">
            <a:spAutoFit/>
          </a:bodyPr>
          <a:lstStyle/>
          <a:p>
            <a:pPr algn="ctr">
              <a:lnSpc>
                <a:spcPts val="5072"/>
              </a:lnSpc>
              <a:spcBef>
                <a:spcPct val="0"/>
              </a:spcBef>
            </a:pPr>
            <a:r>
              <a:rPr lang="en-US" sz="3901" spc="-124">
                <a:solidFill>
                  <a:srgbClr val="141D2C"/>
                </a:solidFill>
                <a:latin typeface="Balsamiq Sans"/>
                <a:ea typeface="Balsamiq Sans"/>
                <a:cs typeface="Balsamiq Sans"/>
                <a:sym typeface="Balsamiq Sans"/>
              </a:rPr>
              <a:t>This presentation identifies a practical intervention that is used to promote positive behaviours within the classroom setting.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A5D4DC"/>
        </a:solidFill>
      </p:bgPr>
    </p:bg>
    <p:spTree>
      <p:nvGrpSpPr>
        <p:cNvPr id="1" name=""/>
        <p:cNvGrpSpPr/>
        <p:nvPr/>
      </p:nvGrpSpPr>
      <p:grpSpPr>
        <a:xfrm>
          <a:off x="0" y="0"/>
          <a:ext cx="0" cy="0"/>
          <a:chOff x="0" y="0"/>
          <a:chExt cx="0" cy="0"/>
        </a:xfrm>
      </p:grpSpPr>
      <p:sp>
        <p:nvSpPr>
          <p:cNvPr name="Freeform 2" id="2"/>
          <p:cNvSpPr/>
          <p:nvPr/>
        </p:nvSpPr>
        <p:spPr>
          <a:xfrm flipH="false" flipV="false" rot="0">
            <a:off x="1379864" y="2048932"/>
            <a:ext cx="15528273" cy="6987723"/>
          </a:xfrm>
          <a:custGeom>
            <a:avLst/>
            <a:gdLst/>
            <a:ahLst/>
            <a:cxnLst/>
            <a:rect r="r" b="b" t="t" l="l"/>
            <a:pathLst>
              <a:path h="6987723" w="15528273">
                <a:moveTo>
                  <a:pt x="0" y="0"/>
                </a:moveTo>
                <a:lnTo>
                  <a:pt x="15528272" y="0"/>
                </a:lnTo>
                <a:lnTo>
                  <a:pt x="15528272" y="6987723"/>
                </a:lnTo>
                <a:lnTo>
                  <a:pt x="0" y="698772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rnd">
            <a:noFill/>
            <a:prstDash val="solid"/>
            <a:round/>
          </a:ln>
        </p:spPr>
      </p:sp>
      <p:grpSp>
        <p:nvGrpSpPr>
          <p:cNvPr name="Group 3" id="3"/>
          <p:cNvGrpSpPr/>
          <p:nvPr/>
        </p:nvGrpSpPr>
        <p:grpSpPr>
          <a:xfrm rot="0">
            <a:off x="-482844" y="9148150"/>
            <a:ext cx="22526699" cy="2422438"/>
            <a:chOff x="0" y="0"/>
            <a:chExt cx="30035598" cy="3229917"/>
          </a:xfrm>
        </p:grpSpPr>
        <p:sp>
          <p:nvSpPr>
            <p:cNvPr name="Freeform 4" id="4"/>
            <p:cNvSpPr/>
            <p:nvPr/>
          </p:nvSpPr>
          <p:spPr>
            <a:xfrm flipH="false" flipV="false" rot="0">
              <a:off x="0"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5" id="5"/>
            <p:cNvSpPr/>
            <p:nvPr/>
          </p:nvSpPr>
          <p:spPr>
            <a:xfrm flipH="false" flipV="false" rot="0">
              <a:off x="14655042"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grpSp>
      <p:sp>
        <p:nvSpPr>
          <p:cNvPr name="Freeform 6" id="6"/>
          <p:cNvSpPr/>
          <p:nvPr/>
        </p:nvSpPr>
        <p:spPr>
          <a:xfrm flipH="false" flipV="false" rot="0">
            <a:off x="1668036" y="119962"/>
            <a:ext cx="1651631" cy="1817476"/>
          </a:xfrm>
          <a:custGeom>
            <a:avLst/>
            <a:gdLst/>
            <a:ahLst/>
            <a:cxnLst/>
            <a:rect r="r" b="b" t="t" l="l"/>
            <a:pathLst>
              <a:path h="1817476" w="1651631">
                <a:moveTo>
                  <a:pt x="0" y="0"/>
                </a:moveTo>
                <a:lnTo>
                  <a:pt x="1651631" y="0"/>
                </a:lnTo>
                <a:lnTo>
                  <a:pt x="1651631" y="1817476"/>
                </a:lnTo>
                <a:lnTo>
                  <a:pt x="0" y="1817476"/>
                </a:lnTo>
                <a:lnTo>
                  <a:pt x="0" y="0"/>
                </a:lnTo>
                <a:close/>
              </a:path>
            </a:pathLst>
          </a:custGeom>
          <a:blipFill>
            <a:blip r:embed="rId6"/>
            <a:stretch>
              <a:fillRect l="0" t="0" r="0" b="0"/>
            </a:stretch>
          </a:blipFill>
        </p:spPr>
      </p:sp>
      <p:sp>
        <p:nvSpPr>
          <p:cNvPr name="Freeform 7" id="7"/>
          <p:cNvSpPr/>
          <p:nvPr/>
        </p:nvSpPr>
        <p:spPr>
          <a:xfrm flipH="false" flipV="false" rot="0">
            <a:off x="15125474" y="119962"/>
            <a:ext cx="1651631" cy="1817476"/>
          </a:xfrm>
          <a:custGeom>
            <a:avLst/>
            <a:gdLst/>
            <a:ahLst/>
            <a:cxnLst/>
            <a:rect r="r" b="b" t="t" l="l"/>
            <a:pathLst>
              <a:path h="1817476" w="1651631">
                <a:moveTo>
                  <a:pt x="0" y="0"/>
                </a:moveTo>
                <a:lnTo>
                  <a:pt x="1651631" y="0"/>
                </a:lnTo>
                <a:lnTo>
                  <a:pt x="1651631" y="1817476"/>
                </a:lnTo>
                <a:lnTo>
                  <a:pt x="0" y="1817476"/>
                </a:lnTo>
                <a:lnTo>
                  <a:pt x="0" y="0"/>
                </a:lnTo>
                <a:close/>
              </a:path>
            </a:pathLst>
          </a:custGeom>
          <a:blipFill>
            <a:blip r:embed="rId7"/>
            <a:stretch>
              <a:fillRect l="0" t="0" r="0" b="0"/>
            </a:stretch>
          </a:blipFill>
        </p:spPr>
      </p:sp>
      <p:sp>
        <p:nvSpPr>
          <p:cNvPr name="TextBox 8" id="8"/>
          <p:cNvSpPr txBox="true"/>
          <p:nvPr/>
        </p:nvSpPr>
        <p:spPr>
          <a:xfrm rot="0">
            <a:off x="2190651" y="3208324"/>
            <a:ext cx="13906698" cy="5025015"/>
          </a:xfrm>
          <a:prstGeom prst="rect">
            <a:avLst/>
          </a:prstGeom>
        </p:spPr>
        <p:txBody>
          <a:bodyPr anchor="t" rtlCol="false" tIns="0" lIns="0" bIns="0" rIns="0">
            <a:spAutoFit/>
          </a:bodyPr>
          <a:lstStyle/>
          <a:p>
            <a:pPr algn="l">
              <a:lnSpc>
                <a:spcPts val="4419"/>
              </a:lnSpc>
            </a:pPr>
            <a:r>
              <a:rPr lang="en-US" sz="3156" spc="-101">
                <a:solidFill>
                  <a:srgbClr val="141D2C"/>
                </a:solidFill>
                <a:latin typeface="Balsamiq Sans"/>
                <a:ea typeface="Balsamiq Sans"/>
                <a:cs typeface="Balsamiq Sans"/>
                <a:sym typeface="Balsamiq Sans"/>
              </a:rPr>
              <a:t>What is golden time?</a:t>
            </a:r>
          </a:p>
          <a:p>
            <a:pPr algn="l">
              <a:lnSpc>
                <a:spcPts val="4419"/>
              </a:lnSpc>
            </a:pPr>
            <a:r>
              <a:rPr lang="en-US" sz="3156" spc="-101">
                <a:solidFill>
                  <a:srgbClr val="141D2C"/>
                </a:solidFill>
                <a:latin typeface="Balsamiq Sans"/>
                <a:ea typeface="Balsamiq Sans"/>
                <a:cs typeface="Balsamiq Sans"/>
                <a:sym typeface="Balsamiq Sans"/>
              </a:rPr>
              <a:t>It is  a set time of our academic week where we allow the learners free time that children earn by showing positive behaviour during the week.</a:t>
            </a:r>
          </a:p>
          <a:p>
            <a:pPr algn="l">
              <a:lnSpc>
                <a:spcPts val="4419"/>
              </a:lnSpc>
            </a:pPr>
          </a:p>
          <a:p>
            <a:pPr algn="l">
              <a:lnSpc>
                <a:spcPts val="4419"/>
              </a:lnSpc>
            </a:pPr>
            <a:r>
              <a:rPr lang="en-US" sz="3156" spc="-101">
                <a:solidFill>
                  <a:srgbClr val="141D2C"/>
                </a:solidFill>
                <a:latin typeface="Balsamiq Sans"/>
                <a:ea typeface="Balsamiq Sans"/>
                <a:cs typeface="Balsamiq Sans"/>
                <a:sym typeface="Balsamiq Sans"/>
              </a:rPr>
              <a:t>If they: </a:t>
            </a:r>
          </a:p>
          <a:p>
            <a:pPr algn="l" marL="681479" indent="-340739" lvl="1">
              <a:lnSpc>
                <a:spcPts val="4419"/>
              </a:lnSpc>
              <a:buFont typeface="Arial"/>
              <a:buChar char="•"/>
            </a:pPr>
            <a:r>
              <a:rPr lang="en-US" sz="3156" spc="-101">
                <a:solidFill>
                  <a:srgbClr val="141D2C"/>
                </a:solidFill>
                <a:latin typeface="Balsamiq Sans"/>
                <a:ea typeface="Balsamiq Sans"/>
                <a:cs typeface="Balsamiq Sans"/>
                <a:sym typeface="Balsamiq Sans"/>
              </a:rPr>
              <a:t>follow the rules </a:t>
            </a:r>
          </a:p>
          <a:p>
            <a:pPr algn="l" marL="681479" indent="-340739" lvl="1">
              <a:lnSpc>
                <a:spcPts val="4419"/>
              </a:lnSpc>
              <a:buFont typeface="Arial"/>
              <a:buChar char="•"/>
            </a:pPr>
            <a:r>
              <a:rPr lang="en-US" sz="3156" spc="-101">
                <a:solidFill>
                  <a:srgbClr val="141D2C"/>
                </a:solidFill>
                <a:latin typeface="Balsamiq Sans"/>
                <a:ea typeface="Balsamiq Sans"/>
                <a:cs typeface="Balsamiq Sans"/>
                <a:sym typeface="Balsamiq Sans"/>
              </a:rPr>
              <a:t>work hard </a:t>
            </a:r>
          </a:p>
          <a:p>
            <a:pPr algn="l" marL="681479" indent="-340739" lvl="1">
              <a:lnSpc>
                <a:spcPts val="4419"/>
              </a:lnSpc>
              <a:buFont typeface="Arial"/>
              <a:buChar char="•"/>
            </a:pPr>
            <a:r>
              <a:rPr lang="en-US" sz="3156" spc="-101">
                <a:solidFill>
                  <a:srgbClr val="141D2C"/>
                </a:solidFill>
                <a:latin typeface="Balsamiq Sans"/>
                <a:ea typeface="Balsamiq Sans"/>
                <a:cs typeface="Balsamiq Sans"/>
                <a:sym typeface="Balsamiq Sans"/>
              </a:rPr>
              <a:t>show kindness </a:t>
            </a:r>
          </a:p>
          <a:p>
            <a:pPr algn="l" marL="681479" indent="-340739" lvl="1">
              <a:lnSpc>
                <a:spcPts val="4419"/>
              </a:lnSpc>
              <a:buFont typeface="Arial"/>
              <a:buChar char="•"/>
            </a:pPr>
            <a:r>
              <a:rPr lang="en-US" sz="3156" spc="-101">
                <a:solidFill>
                  <a:srgbClr val="141D2C"/>
                </a:solidFill>
                <a:latin typeface="Balsamiq Sans"/>
                <a:ea typeface="Balsamiq Sans"/>
                <a:cs typeface="Balsamiq Sans"/>
                <a:sym typeface="Balsamiq Sans"/>
              </a:rPr>
              <a:t>stay on task </a:t>
            </a:r>
          </a:p>
        </p:txBody>
      </p:sp>
      <p:sp>
        <p:nvSpPr>
          <p:cNvPr name="Freeform 9" id="9"/>
          <p:cNvSpPr/>
          <p:nvPr/>
        </p:nvSpPr>
        <p:spPr>
          <a:xfrm flipH="false" flipV="false" rot="0">
            <a:off x="6941532" y="5390604"/>
            <a:ext cx="5117264" cy="3646051"/>
          </a:xfrm>
          <a:custGeom>
            <a:avLst/>
            <a:gdLst/>
            <a:ahLst/>
            <a:cxnLst/>
            <a:rect r="r" b="b" t="t" l="l"/>
            <a:pathLst>
              <a:path h="3646051" w="5117264">
                <a:moveTo>
                  <a:pt x="0" y="0"/>
                </a:moveTo>
                <a:lnTo>
                  <a:pt x="5117265" y="0"/>
                </a:lnTo>
                <a:lnTo>
                  <a:pt x="5117265" y="3646051"/>
                </a:lnTo>
                <a:lnTo>
                  <a:pt x="0" y="3646051"/>
                </a:lnTo>
                <a:lnTo>
                  <a:pt x="0" y="0"/>
                </a:lnTo>
                <a:close/>
              </a:path>
            </a:pathLst>
          </a:custGeom>
          <a:blipFill>
            <a:blip r:embed="rId8"/>
            <a:stretch>
              <a:fillRect l="0" t="0" r="0" b="0"/>
            </a:stretch>
          </a:blipFill>
        </p:spPr>
      </p:sp>
      <p:sp>
        <p:nvSpPr>
          <p:cNvPr name="TextBox 10" id="10"/>
          <p:cNvSpPr txBox="true"/>
          <p:nvPr/>
        </p:nvSpPr>
        <p:spPr>
          <a:xfrm rot="0">
            <a:off x="3009877" y="348972"/>
            <a:ext cx="12268246" cy="2011216"/>
          </a:xfrm>
          <a:prstGeom prst="rect">
            <a:avLst/>
          </a:prstGeom>
        </p:spPr>
        <p:txBody>
          <a:bodyPr anchor="t" rtlCol="false" tIns="0" lIns="0" bIns="0" rIns="0">
            <a:spAutoFit/>
          </a:bodyPr>
          <a:lstStyle/>
          <a:p>
            <a:pPr algn="ctr">
              <a:lnSpc>
                <a:spcPts val="12634"/>
              </a:lnSpc>
            </a:pPr>
            <a:r>
              <a:rPr lang="en-US" sz="14037" b="true">
                <a:solidFill>
                  <a:srgbClr val="000000"/>
                </a:solidFill>
                <a:latin typeface="ITC New Baskerville Semi-Bold"/>
                <a:ea typeface="ITC New Baskerville Semi-Bold"/>
                <a:cs typeface="ITC New Baskerville Semi-Bold"/>
                <a:sym typeface="ITC New Baskerville Semi-Bold"/>
              </a:rPr>
              <a:t>Golden Time.</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A5D4DC"/>
        </a:solidFill>
      </p:bgPr>
    </p:bg>
    <p:spTree>
      <p:nvGrpSpPr>
        <p:cNvPr id="1" name=""/>
        <p:cNvGrpSpPr/>
        <p:nvPr/>
      </p:nvGrpSpPr>
      <p:grpSpPr>
        <a:xfrm>
          <a:off x="0" y="0"/>
          <a:ext cx="0" cy="0"/>
          <a:chOff x="0" y="0"/>
          <a:chExt cx="0" cy="0"/>
        </a:xfrm>
      </p:grpSpPr>
      <p:sp>
        <p:nvSpPr>
          <p:cNvPr name="Freeform 2" id="2"/>
          <p:cNvSpPr/>
          <p:nvPr/>
        </p:nvSpPr>
        <p:spPr>
          <a:xfrm flipH="false" flipV="false" rot="0">
            <a:off x="581732" y="625929"/>
            <a:ext cx="17124537" cy="7706042"/>
          </a:xfrm>
          <a:custGeom>
            <a:avLst/>
            <a:gdLst/>
            <a:ahLst/>
            <a:cxnLst/>
            <a:rect r="r" b="b" t="t" l="l"/>
            <a:pathLst>
              <a:path h="7706042" w="17124537">
                <a:moveTo>
                  <a:pt x="0" y="0"/>
                </a:moveTo>
                <a:lnTo>
                  <a:pt x="17124536" y="0"/>
                </a:lnTo>
                <a:lnTo>
                  <a:pt x="17124536" y="7706041"/>
                </a:lnTo>
                <a:lnTo>
                  <a:pt x="0" y="770604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rnd">
            <a:noFill/>
            <a:prstDash val="solid"/>
            <a:round/>
          </a:ln>
        </p:spPr>
      </p:sp>
      <p:sp>
        <p:nvSpPr>
          <p:cNvPr name="TextBox 3" id="3"/>
          <p:cNvSpPr txBox="true"/>
          <p:nvPr/>
        </p:nvSpPr>
        <p:spPr>
          <a:xfrm rot="0">
            <a:off x="794924" y="1941967"/>
            <a:ext cx="17065747" cy="5298974"/>
          </a:xfrm>
          <a:prstGeom prst="rect">
            <a:avLst/>
          </a:prstGeom>
        </p:spPr>
        <p:txBody>
          <a:bodyPr anchor="t" rtlCol="false" tIns="0" lIns="0" bIns="0" rIns="0">
            <a:spAutoFit/>
          </a:bodyPr>
          <a:lstStyle/>
          <a:p>
            <a:pPr algn="l">
              <a:lnSpc>
                <a:spcPts val="4651"/>
              </a:lnSpc>
            </a:pPr>
            <a:r>
              <a:rPr lang="en-US" sz="3322" spc="-106">
                <a:solidFill>
                  <a:srgbClr val="141D2C"/>
                </a:solidFill>
                <a:latin typeface="Balsamiq Sans"/>
                <a:ea typeface="Balsamiq Sans"/>
                <a:cs typeface="Balsamiq Sans"/>
                <a:sym typeface="Balsamiq Sans"/>
              </a:rPr>
              <a:t>Theorist that support the intervention that promotes positive behaviours in the setting:</a:t>
            </a:r>
          </a:p>
          <a:p>
            <a:pPr algn="l">
              <a:lnSpc>
                <a:spcPts val="4651"/>
              </a:lnSpc>
            </a:pPr>
          </a:p>
          <a:p>
            <a:pPr algn="l">
              <a:lnSpc>
                <a:spcPts val="4651"/>
              </a:lnSpc>
            </a:pPr>
            <a:r>
              <a:rPr lang="en-US" sz="3322" spc="-106">
                <a:solidFill>
                  <a:srgbClr val="141D2C"/>
                </a:solidFill>
                <a:latin typeface="Balsamiq Sans"/>
                <a:ea typeface="Balsamiq Sans"/>
                <a:cs typeface="Balsamiq Sans"/>
                <a:sym typeface="Balsamiq Sans"/>
              </a:rPr>
              <a:t>B.F.Skinner supports this with the evidence of his theory where his findings of positive enforcement, such as rewards and praise is more effective than punishment. </a:t>
            </a:r>
          </a:p>
          <a:p>
            <a:pPr algn="l">
              <a:lnSpc>
                <a:spcPts val="4651"/>
              </a:lnSpc>
            </a:pPr>
          </a:p>
          <a:p>
            <a:pPr algn="l">
              <a:lnSpc>
                <a:spcPts val="4651"/>
              </a:lnSpc>
            </a:pPr>
            <a:r>
              <a:rPr lang="en-US" sz="3322" spc="-106">
                <a:solidFill>
                  <a:srgbClr val="141D2C"/>
                </a:solidFill>
                <a:latin typeface="Balsamiq Sans"/>
                <a:ea typeface="Balsamiq Sans"/>
                <a:cs typeface="Balsamiq Sans"/>
                <a:sym typeface="Balsamiq Sans"/>
              </a:rPr>
              <a:t>Pembroke Dock Community School shows this within their policy when stated the use of ‘appropriate reward systems in each year group e.g name in the jar house points, stickers and golden time’ this being stated and encouraged weekly shows the use of this theorist within our relationships and behaviour policy here in school.</a:t>
            </a:r>
          </a:p>
        </p:txBody>
      </p:sp>
      <p:grpSp>
        <p:nvGrpSpPr>
          <p:cNvPr name="Group 4" id="4"/>
          <p:cNvGrpSpPr/>
          <p:nvPr/>
        </p:nvGrpSpPr>
        <p:grpSpPr>
          <a:xfrm rot="0">
            <a:off x="-111060" y="9075781"/>
            <a:ext cx="22526699" cy="2422438"/>
            <a:chOff x="0" y="0"/>
            <a:chExt cx="30035598" cy="3229917"/>
          </a:xfrm>
        </p:grpSpPr>
        <p:sp>
          <p:nvSpPr>
            <p:cNvPr name="Freeform 5" id="5"/>
            <p:cNvSpPr/>
            <p:nvPr/>
          </p:nvSpPr>
          <p:spPr>
            <a:xfrm flipH="false" flipV="false" rot="0">
              <a:off x="0"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6" id="6"/>
            <p:cNvSpPr/>
            <p:nvPr/>
          </p:nvSpPr>
          <p:spPr>
            <a:xfrm flipH="false" flipV="false" rot="0">
              <a:off x="14655042"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grpSp>
      <p:sp>
        <p:nvSpPr>
          <p:cNvPr name="TextBox 7" id="7"/>
          <p:cNvSpPr txBox="true"/>
          <p:nvPr/>
        </p:nvSpPr>
        <p:spPr>
          <a:xfrm rot="0">
            <a:off x="12472837" y="7556427"/>
            <a:ext cx="11344900" cy="775544"/>
          </a:xfrm>
          <a:prstGeom prst="rect">
            <a:avLst/>
          </a:prstGeom>
        </p:spPr>
        <p:txBody>
          <a:bodyPr anchor="t" rtlCol="false" tIns="0" lIns="0" bIns="0" rIns="0">
            <a:spAutoFit/>
          </a:bodyPr>
          <a:lstStyle/>
          <a:p>
            <a:pPr algn="l">
              <a:lnSpc>
                <a:spcPts val="3091"/>
              </a:lnSpc>
            </a:pPr>
            <a:r>
              <a:rPr lang="en-US" sz="2208" spc="-70">
                <a:solidFill>
                  <a:srgbClr val="141D2C"/>
                </a:solidFill>
                <a:latin typeface="Balsamiq Sans"/>
                <a:ea typeface="Balsamiq Sans"/>
                <a:cs typeface="Balsamiq Sans"/>
                <a:sym typeface="Balsamiq Sans"/>
              </a:rPr>
              <a:t>(Youngstown State University)</a:t>
            </a:r>
          </a:p>
          <a:p>
            <a:pPr algn="l">
              <a:lnSpc>
                <a:spcPts val="3091"/>
              </a:lnSpc>
            </a:pPr>
            <a:r>
              <a:rPr lang="en-US" sz="2208" spc="-70">
                <a:solidFill>
                  <a:srgbClr val="141D2C"/>
                </a:solidFill>
                <a:latin typeface="Balsamiq Sans"/>
                <a:ea typeface="Balsamiq Sans"/>
                <a:cs typeface="Balsamiq Sans"/>
                <a:sym typeface="Balsamiq Sans"/>
              </a:rPr>
              <a:t>(Pembroke Dock Community School 2025)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A5D4DC"/>
        </a:solidFill>
      </p:bgPr>
    </p:bg>
    <p:spTree>
      <p:nvGrpSpPr>
        <p:cNvPr id="1" name=""/>
        <p:cNvGrpSpPr/>
        <p:nvPr/>
      </p:nvGrpSpPr>
      <p:grpSpPr>
        <a:xfrm>
          <a:off x="0" y="0"/>
          <a:ext cx="0" cy="0"/>
          <a:chOff x="0" y="0"/>
          <a:chExt cx="0" cy="0"/>
        </a:xfrm>
      </p:grpSpPr>
      <p:sp>
        <p:nvSpPr>
          <p:cNvPr name="Freeform 2" id="2"/>
          <p:cNvSpPr/>
          <p:nvPr/>
        </p:nvSpPr>
        <p:spPr>
          <a:xfrm flipH="false" flipV="false" rot="0">
            <a:off x="1222253" y="1028700"/>
            <a:ext cx="16396399" cy="7378380"/>
          </a:xfrm>
          <a:custGeom>
            <a:avLst/>
            <a:gdLst/>
            <a:ahLst/>
            <a:cxnLst/>
            <a:rect r="r" b="b" t="t" l="l"/>
            <a:pathLst>
              <a:path h="7378380" w="16396399">
                <a:moveTo>
                  <a:pt x="0" y="0"/>
                </a:moveTo>
                <a:lnTo>
                  <a:pt x="16396400" y="0"/>
                </a:lnTo>
                <a:lnTo>
                  <a:pt x="16396400" y="7378380"/>
                </a:lnTo>
                <a:lnTo>
                  <a:pt x="0" y="737838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rnd">
            <a:noFill/>
            <a:prstDash val="solid"/>
            <a:round/>
          </a:ln>
        </p:spPr>
      </p:sp>
      <p:grpSp>
        <p:nvGrpSpPr>
          <p:cNvPr name="Group 3" id="3"/>
          <p:cNvGrpSpPr/>
          <p:nvPr/>
        </p:nvGrpSpPr>
        <p:grpSpPr>
          <a:xfrm rot="0">
            <a:off x="-169368" y="9075781"/>
            <a:ext cx="22526699" cy="2422438"/>
            <a:chOff x="0" y="0"/>
            <a:chExt cx="30035598" cy="3229917"/>
          </a:xfrm>
        </p:grpSpPr>
        <p:sp>
          <p:nvSpPr>
            <p:cNvPr name="Freeform 4" id="4"/>
            <p:cNvSpPr/>
            <p:nvPr/>
          </p:nvSpPr>
          <p:spPr>
            <a:xfrm flipH="false" flipV="false" rot="0">
              <a:off x="0"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5" id="5"/>
            <p:cNvSpPr/>
            <p:nvPr/>
          </p:nvSpPr>
          <p:spPr>
            <a:xfrm flipH="false" flipV="false" rot="0">
              <a:off x="14655042"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grpSp>
      <p:sp>
        <p:nvSpPr>
          <p:cNvPr name="TextBox 6" id="6"/>
          <p:cNvSpPr txBox="true"/>
          <p:nvPr/>
        </p:nvSpPr>
        <p:spPr>
          <a:xfrm rot="0">
            <a:off x="1759996" y="2156743"/>
            <a:ext cx="15858657" cy="5897315"/>
          </a:xfrm>
          <a:prstGeom prst="rect">
            <a:avLst/>
          </a:prstGeom>
        </p:spPr>
        <p:txBody>
          <a:bodyPr anchor="t" rtlCol="false" tIns="0" lIns="0" bIns="0" rIns="0">
            <a:spAutoFit/>
          </a:bodyPr>
          <a:lstStyle/>
          <a:p>
            <a:pPr algn="l">
              <a:lnSpc>
                <a:spcPts val="4651"/>
              </a:lnSpc>
            </a:pPr>
            <a:r>
              <a:rPr lang="en-US" sz="3322" spc="-106">
                <a:solidFill>
                  <a:srgbClr val="141D2C"/>
                </a:solidFill>
                <a:latin typeface="Balsamiq Sans"/>
                <a:ea typeface="Balsamiq Sans"/>
                <a:cs typeface="Balsamiq Sans"/>
                <a:sym typeface="Balsamiq Sans"/>
              </a:rPr>
              <a:t>Another that supports this is, Albert Bandura.</a:t>
            </a:r>
          </a:p>
          <a:p>
            <a:pPr algn="l">
              <a:lnSpc>
                <a:spcPts val="4651"/>
              </a:lnSpc>
            </a:pPr>
          </a:p>
          <a:p>
            <a:pPr algn="l">
              <a:lnSpc>
                <a:spcPts val="4651"/>
              </a:lnSpc>
            </a:pPr>
            <a:r>
              <a:rPr lang="en-US" sz="3322" spc="-106">
                <a:solidFill>
                  <a:srgbClr val="141D2C"/>
                </a:solidFill>
                <a:latin typeface="Balsamiq Sans"/>
                <a:ea typeface="Balsamiq Sans"/>
                <a:cs typeface="Balsamiq Sans"/>
                <a:sym typeface="Balsamiq Sans"/>
              </a:rPr>
              <a:t>Bandura’s theory shows that children learn just through reward and punishments they learn by watching other people.</a:t>
            </a:r>
          </a:p>
          <a:p>
            <a:pPr algn="l">
              <a:lnSpc>
                <a:spcPts val="4651"/>
              </a:lnSpc>
            </a:pPr>
            <a:r>
              <a:rPr lang="en-US" sz="3322" spc="-106">
                <a:solidFill>
                  <a:srgbClr val="141D2C"/>
                </a:solidFill>
                <a:latin typeface="Balsamiq Sans"/>
                <a:ea typeface="Balsamiq Sans"/>
                <a:cs typeface="Balsamiq Sans"/>
                <a:sym typeface="Balsamiq Sans"/>
              </a:rPr>
              <a:t> </a:t>
            </a:r>
          </a:p>
          <a:p>
            <a:pPr algn="l">
              <a:lnSpc>
                <a:spcPts val="4651"/>
              </a:lnSpc>
            </a:pPr>
            <a:r>
              <a:rPr lang="en-US" sz="3322" spc="-106">
                <a:solidFill>
                  <a:srgbClr val="141D2C"/>
                </a:solidFill>
                <a:latin typeface="Balsamiq Sans"/>
                <a:ea typeface="Balsamiq Sans"/>
                <a:cs typeface="Balsamiq Sans"/>
                <a:sym typeface="Balsamiq Sans"/>
              </a:rPr>
              <a:t>Observations learning is implemented by:</a:t>
            </a:r>
          </a:p>
          <a:p>
            <a:pPr algn="l" marL="717276" indent="-358638" lvl="1">
              <a:lnSpc>
                <a:spcPts val="4651"/>
              </a:lnSpc>
              <a:buFont typeface="Arial"/>
              <a:buChar char="•"/>
            </a:pPr>
            <a:r>
              <a:rPr lang="en-US" sz="3322" spc="-106">
                <a:solidFill>
                  <a:srgbClr val="141D2C"/>
                </a:solidFill>
                <a:latin typeface="Balsamiq Sans"/>
                <a:ea typeface="Balsamiq Sans"/>
                <a:cs typeface="Balsamiq Sans"/>
                <a:sym typeface="Balsamiq Sans"/>
              </a:rPr>
              <a:t>Attention </a:t>
            </a:r>
          </a:p>
          <a:p>
            <a:pPr algn="l" marL="717276" indent="-358638" lvl="1">
              <a:lnSpc>
                <a:spcPts val="4651"/>
              </a:lnSpc>
              <a:buFont typeface="Arial"/>
              <a:buChar char="•"/>
            </a:pPr>
            <a:r>
              <a:rPr lang="en-US" sz="3322" spc="-106">
                <a:solidFill>
                  <a:srgbClr val="141D2C"/>
                </a:solidFill>
                <a:latin typeface="Balsamiq Sans"/>
                <a:ea typeface="Balsamiq Sans"/>
                <a:cs typeface="Balsamiq Sans"/>
                <a:sym typeface="Balsamiq Sans"/>
              </a:rPr>
              <a:t>retention </a:t>
            </a:r>
          </a:p>
          <a:p>
            <a:pPr algn="l" marL="717276" indent="-358638" lvl="1">
              <a:lnSpc>
                <a:spcPts val="4651"/>
              </a:lnSpc>
              <a:buFont typeface="Arial"/>
              <a:buChar char="•"/>
            </a:pPr>
            <a:r>
              <a:rPr lang="en-US" sz="3322" spc="-106">
                <a:solidFill>
                  <a:srgbClr val="141D2C"/>
                </a:solidFill>
                <a:latin typeface="Balsamiq Sans"/>
                <a:ea typeface="Balsamiq Sans"/>
                <a:cs typeface="Balsamiq Sans"/>
                <a:sym typeface="Balsamiq Sans"/>
              </a:rPr>
              <a:t>reproduction</a:t>
            </a:r>
          </a:p>
          <a:p>
            <a:pPr algn="l" marL="717276" indent="-358638" lvl="1">
              <a:lnSpc>
                <a:spcPts val="4651"/>
              </a:lnSpc>
              <a:buFont typeface="Arial"/>
              <a:buChar char="•"/>
            </a:pPr>
            <a:r>
              <a:rPr lang="en-US" sz="3322" spc="-106">
                <a:solidFill>
                  <a:srgbClr val="141D2C"/>
                </a:solidFill>
                <a:latin typeface="Balsamiq Sans"/>
                <a:ea typeface="Balsamiq Sans"/>
                <a:cs typeface="Balsamiq Sans"/>
                <a:sym typeface="Balsamiq Sans"/>
              </a:rPr>
              <a:t>motivation </a:t>
            </a:r>
          </a:p>
        </p:txBody>
      </p:sp>
      <p:sp>
        <p:nvSpPr>
          <p:cNvPr name="Freeform 7" id="7"/>
          <p:cNvSpPr/>
          <p:nvPr/>
        </p:nvSpPr>
        <p:spPr>
          <a:xfrm flipH="false" flipV="false" rot="0">
            <a:off x="10891301" y="4292280"/>
            <a:ext cx="4327228" cy="4114800"/>
          </a:xfrm>
          <a:custGeom>
            <a:avLst/>
            <a:gdLst/>
            <a:ahLst/>
            <a:cxnLst/>
            <a:rect r="r" b="b" t="t" l="l"/>
            <a:pathLst>
              <a:path h="4114800" w="4327228">
                <a:moveTo>
                  <a:pt x="0" y="0"/>
                </a:moveTo>
                <a:lnTo>
                  <a:pt x="4327228" y="0"/>
                </a:lnTo>
                <a:lnTo>
                  <a:pt x="4327228"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4412643" y="8023544"/>
            <a:ext cx="11344900" cy="383536"/>
          </a:xfrm>
          <a:prstGeom prst="rect">
            <a:avLst/>
          </a:prstGeom>
        </p:spPr>
        <p:txBody>
          <a:bodyPr anchor="t" rtlCol="false" tIns="0" lIns="0" bIns="0" rIns="0">
            <a:spAutoFit/>
          </a:bodyPr>
          <a:lstStyle/>
          <a:p>
            <a:pPr algn="l">
              <a:lnSpc>
                <a:spcPts val="3091"/>
              </a:lnSpc>
            </a:pPr>
            <a:r>
              <a:rPr lang="en-US" sz="2208" spc="-70">
                <a:solidFill>
                  <a:srgbClr val="141D2C"/>
                </a:solidFill>
                <a:latin typeface="Balsamiq Sans"/>
                <a:ea typeface="Balsamiq Sans"/>
                <a:cs typeface="Balsamiq Sans"/>
                <a:sym typeface="Balsamiq Sans"/>
              </a:rPr>
              <a:t>(CPD)</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A5D4DC"/>
        </a:solidFill>
      </p:bgPr>
    </p:bg>
    <p:spTree>
      <p:nvGrpSpPr>
        <p:cNvPr id="1" name=""/>
        <p:cNvGrpSpPr/>
        <p:nvPr/>
      </p:nvGrpSpPr>
      <p:grpSpPr>
        <a:xfrm>
          <a:off x="0" y="0"/>
          <a:ext cx="0" cy="0"/>
          <a:chOff x="0" y="0"/>
          <a:chExt cx="0" cy="0"/>
        </a:xfrm>
      </p:grpSpPr>
      <p:sp>
        <p:nvSpPr>
          <p:cNvPr name="Freeform 2" id="2"/>
          <p:cNvSpPr/>
          <p:nvPr/>
        </p:nvSpPr>
        <p:spPr>
          <a:xfrm flipH="false" flipV="false" rot="0">
            <a:off x="202799" y="608992"/>
            <a:ext cx="17882403" cy="8047081"/>
          </a:xfrm>
          <a:custGeom>
            <a:avLst/>
            <a:gdLst/>
            <a:ahLst/>
            <a:cxnLst/>
            <a:rect r="r" b="b" t="t" l="l"/>
            <a:pathLst>
              <a:path h="8047081" w="17882403">
                <a:moveTo>
                  <a:pt x="0" y="0"/>
                </a:moveTo>
                <a:lnTo>
                  <a:pt x="17882402" y="0"/>
                </a:lnTo>
                <a:lnTo>
                  <a:pt x="17882402" y="8047081"/>
                </a:lnTo>
                <a:lnTo>
                  <a:pt x="0" y="804708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rnd">
            <a:noFill/>
            <a:prstDash val="solid"/>
            <a:round/>
          </a:ln>
        </p:spPr>
      </p:sp>
      <p:grpSp>
        <p:nvGrpSpPr>
          <p:cNvPr name="Group 3" id="3"/>
          <p:cNvGrpSpPr/>
          <p:nvPr/>
        </p:nvGrpSpPr>
        <p:grpSpPr>
          <a:xfrm rot="0">
            <a:off x="0" y="9075781"/>
            <a:ext cx="22526699" cy="2422438"/>
            <a:chOff x="0" y="0"/>
            <a:chExt cx="30035598" cy="3229917"/>
          </a:xfrm>
        </p:grpSpPr>
        <p:sp>
          <p:nvSpPr>
            <p:cNvPr name="Freeform 4" id="4"/>
            <p:cNvSpPr/>
            <p:nvPr/>
          </p:nvSpPr>
          <p:spPr>
            <a:xfrm flipH="false" flipV="false" rot="0">
              <a:off x="0"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5" id="5"/>
            <p:cNvSpPr/>
            <p:nvPr/>
          </p:nvSpPr>
          <p:spPr>
            <a:xfrm flipH="false" flipV="false" rot="0">
              <a:off x="14655042" y="0"/>
              <a:ext cx="15380556" cy="3229917"/>
            </a:xfrm>
            <a:custGeom>
              <a:avLst/>
              <a:gdLst/>
              <a:ahLst/>
              <a:cxnLst/>
              <a:rect r="r" b="b" t="t" l="l"/>
              <a:pathLst>
                <a:path h="3229917" w="15380556">
                  <a:moveTo>
                    <a:pt x="0" y="0"/>
                  </a:moveTo>
                  <a:lnTo>
                    <a:pt x="15380556" y="0"/>
                  </a:lnTo>
                  <a:lnTo>
                    <a:pt x="15380556" y="3229917"/>
                  </a:lnTo>
                  <a:lnTo>
                    <a:pt x="0" y="32299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grpSp>
      <p:sp>
        <p:nvSpPr>
          <p:cNvPr name="TextBox 6" id="6"/>
          <p:cNvSpPr txBox="true"/>
          <p:nvPr/>
        </p:nvSpPr>
        <p:spPr>
          <a:xfrm rot="0">
            <a:off x="437641" y="1470283"/>
            <a:ext cx="17647560" cy="7031174"/>
          </a:xfrm>
          <a:prstGeom prst="rect">
            <a:avLst/>
          </a:prstGeom>
        </p:spPr>
        <p:txBody>
          <a:bodyPr anchor="t" rtlCol="false" tIns="0" lIns="0" bIns="0" rIns="0">
            <a:spAutoFit/>
          </a:bodyPr>
          <a:lstStyle/>
          <a:p>
            <a:pPr algn="l">
              <a:lnSpc>
                <a:spcPts val="3963"/>
              </a:lnSpc>
            </a:pPr>
            <a:r>
              <a:rPr lang="en-US" sz="2831" spc="-90">
                <a:solidFill>
                  <a:srgbClr val="141D2C"/>
                </a:solidFill>
                <a:latin typeface="Balsamiq Sans"/>
                <a:ea typeface="Balsamiq Sans"/>
                <a:cs typeface="Balsamiq Sans"/>
                <a:sym typeface="Balsamiq Sans"/>
              </a:rPr>
              <a:t>Reference list: </a:t>
            </a:r>
          </a:p>
          <a:p>
            <a:pPr algn="l">
              <a:lnSpc>
                <a:spcPts val="3963"/>
              </a:lnSpc>
            </a:pPr>
          </a:p>
          <a:p>
            <a:pPr algn="l">
              <a:lnSpc>
                <a:spcPts val="3963"/>
              </a:lnSpc>
            </a:pPr>
            <a:r>
              <a:rPr lang="en-US" sz="2831" spc="-90">
                <a:solidFill>
                  <a:srgbClr val="141D2C"/>
                </a:solidFill>
                <a:latin typeface="Balsamiq Sans"/>
                <a:ea typeface="Balsamiq Sans"/>
                <a:cs typeface="Balsamiq Sans"/>
                <a:sym typeface="Balsamiq Sans"/>
              </a:rPr>
              <a:t>CPD. “What Is Observational Learning and Why It’s Important?” Cpduk.co.uk, 19 Dec. 2022, www.cpduk.co.uk/news/what-is-observational-learning-and-why-is-it-important.</a:t>
            </a:r>
          </a:p>
          <a:p>
            <a:pPr algn="l">
              <a:lnSpc>
                <a:spcPts val="3963"/>
              </a:lnSpc>
            </a:pPr>
          </a:p>
          <a:p>
            <a:pPr algn="l">
              <a:lnSpc>
                <a:spcPts val="3963"/>
              </a:lnSpc>
            </a:pPr>
            <a:r>
              <a:rPr lang="en-US" sz="2831" spc="-90">
                <a:solidFill>
                  <a:srgbClr val="141D2C"/>
                </a:solidFill>
                <a:latin typeface="Balsamiq Sans"/>
                <a:ea typeface="Balsamiq Sans"/>
                <a:cs typeface="Balsamiq Sans"/>
                <a:sym typeface="Balsamiq Sans"/>
              </a:rPr>
              <a:t>Pembroke Dock Community School (2025) Relationship and Behaviour policy. Pembroke Dock Community School.</a:t>
            </a:r>
          </a:p>
          <a:p>
            <a:pPr algn="l">
              <a:lnSpc>
                <a:spcPts val="3963"/>
              </a:lnSpc>
            </a:pPr>
          </a:p>
          <a:p>
            <a:pPr algn="l">
              <a:lnSpc>
                <a:spcPts val="3963"/>
              </a:lnSpc>
            </a:pPr>
            <a:r>
              <a:rPr lang="en-US" sz="2831" spc="-90">
                <a:solidFill>
                  <a:srgbClr val="141D2C"/>
                </a:solidFill>
                <a:latin typeface="Balsamiq Sans"/>
                <a:ea typeface="Balsamiq Sans"/>
                <a:cs typeface="Balsamiq Sans"/>
                <a:sym typeface="Balsamiq Sans"/>
              </a:rPr>
              <a:t>“What Is Positive Behavior | IGI Global.” Www.igi-Global.com, www.igi-global.com/dictionary/antecedents-and-consequences-of-workplace-bullying-in-primary-education/120326.</a:t>
            </a:r>
          </a:p>
          <a:p>
            <a:pPr algn="l">
              <a:lnSpc>
                <a:spcPts val="3963"/>
              </a:lnSpc>
            </a:pPr>
          </a:p>
          <a:p>
            <a:pPr algn="l">
              <a:lnSpc>
                <a:spcPts val="3963"/>
              </a:lnSpc>
            </a:pPr>
            <a:r>
              <a:rPr lang="en-US" sz="2831" spc="-90">
                <a:solidFill>
                  <a:srgbClr val="141D2C"/>
                </a:solidFill>
                <a:latin typeface="Balsamiq Sans"/>
                <a:ea typeface="Balsamiq Sans"/>
                <a:cs typeface="Balsamiq Sans"/>
                <a:sym typeface="Balsamiq Sans"/>
              </a:rPr>
              <a:t>Youngstown State University. “Positive Reinforcement Techniques for the Classroom.” YSU, 31 July 2023, online.ysu.edu/degrees/education/msed/curriculum-instruction-teacher-leader/positive-reinforcement-techniques/.</a:t>
            </a:r>
          </a:p>
          <a:p>
            <a:pPr algn="l">
              <a:lnSpc>
                <a:spcPts val="3963"/>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DAHCcxQl3Xs</dc:identifier>
  <dcterms:modified xsi:type="dcterms:W3CDTF">2011-08-01T06:04:30Z</dcterms:modified>
  <cp:revision>1</cp:revision>
  <dc:title>Blue and Peach Playful Consumer Behavior Marketing Presentation</dc:title>
</cp:coreProperties>
</file>