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63" r:id="rId2"/>
    <p:sldId id="274" r:id="rId3"/>
    <p:sldId id="275" r:id="rId4"/>
    <p:sldId id="270"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6" d="100"/>
          <a:sy n="56" d="100"/>
        </p:scale>
        <p:origin x="107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20F3A0-C3E0-4757-9C9E-CB7BA9E59859}" type="datetimeFigureOut">
              <a:rPr lang="en-GB" smtClean="0"/>
              <a:t>24/02/2017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74A58-FE55-4431-B865-73055CA1B5DE}" type="slidenum">
              <a:rPr lang="en-GB" smtClean="0"/>
              <a:t>‹#›</a:t>
            </a:fld>
            <a:endParaRPr lang="en-GB"/>
          </a:p>
        </p:txBody>
      </p:sp>
    </p:spTree>
    <p:extLst>
      <p:ext uri="{BB962C8B-B14F-4D97-AF65-F5344CB8AC3E}">
        <p14:creationId xmlns:p14="http://schemas.microsoft.com/office/powerpoint/2010/main" val="219120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994E4-63D7-4976-8CAF-736A81CD6DCA}"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932095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EEDC9CE5-ECCC-41C7-A2E1-D43166161598}" type="datetimeFigureOut">
              <a:rPr lang="en-GB"/>
              <a:pPr>
                <a:defRPr/>
              </a:pPr>
              <a:t>24/02/2017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9079C99-5ABC-440C-ADDD-66C31A1BB9F4}" type="slidenum">
              <a:rPr lang="en-GB"/>
              <a:pPr>
                <a:defRPr/>
              </a:pPr>
              <a:t>‹#›</a:t>
            </a:fld>
            <a:endParaRPr lang="en-GB"/>
          </a:p>
        </p:txBody>
      </p:sp>
    </p:spTree>
    <p:extLst>
      <p:ext uri="{BB962C8B-B14F-4D97-AF65-F5344CB8AC3E}">
        <p14:creationId xmlns:p14="http://schemas.microsoft.com/office/powerpoint/2010/main" val="2832241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235D715-942B-4A95-B315-342BE37F50CC}" type="datetimeFigureOut">
              <a:rPr lang="en-GB"/>
              <a:pPr>
                <a:defRPr/>
              </a:pPr>
              <a:t>24/02/2017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55D904-5CD5-47C6-81DA-BC847390C052}" type="slidenum">
              <a:rPr lang="en-GB"/>
              <a:pPr>
                <a:defRPr/>
              </a:pPr>
              <a:t>‹#›</a:t>
            </a:fld>
            <a:endParaRPr lang="en-GB"/>
          </a:p>
        </p:txBody>
      </p:sp>
    </p:spTree>
    <p:extLst>
      <p:ext uri="{BB962C8B-B14F-4D97-AF65-F5344CB8AC3E}">
        <p14:creationId xmlns:p14="http://schemas.microsoft.com/office/powerpoint/2010/main" val="909751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72CD6D3-2466-4325-9683-5BBD32A37483}" type="datetimeFigureOut">
              <a:rPr lang="en-GB"/>
              <a:pPr>
                <a:defRPr/>
              </a:pPr>
              <a:t>24/02/2017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D5E0749-C16B-4BCC-AB3F-FEDD373BC90A}" type="slidenum">
              <a:rPr lang="en-GB"/>
              <a:pPr>
                <a:defRPr/>
              </a:pPr>
              <a:t>‹#›</a:t>
            </a:fld>
            <a:endParaRPr lang="en-GB"/>
          </a:p>
        </p:txBody>
      </p:sp>
    </p:spTree>
    <p:extLst>
      <p:ext uri="{BB962C8B-B14F-4D97-AF65-F5344CB8AC3E}">
        <p14:creationId xmlns:p14="http://schemas.microsoft.com/office/powerpoint/2010/main" val="93730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19F29392-564A-4853-9713-262DD8530F4C}" type="datetimeFigureOut">
              <a:rPr lang="en-GB"/>
              <a:pPr>
                <a:defRPr/>
              </a:pPr>
              <a:t>24/02/2017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AC5F212-9E8A-4C22-BE3C-D580525DE53F}" type="slidenum">
              <a:rPr lang="en-GB"/>
              <a:pPr>
                <a:defRPr/>
              </a:pPr>
              <a:t>‹#›</a:t>
            </a:fld>
            <a:endParaRPr lang="en-GB"/>
          </a:p>
        </p:txBody>
      </p:sp>
    </p:spTree>
    <p:extLst>
      <p:ext uri="{BB962C8B-B14F-4D97-AF65-F5344CB8AC3E}">
        <p14:creationId xmlns:p14="http://schemas.microsoft.com/office/powerpoint/2010/main" val="516653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AD73C2B9-89BD-40CE-9B21-09566547DC7A}" type="datetimeFigureOut">
              <a:rPr lang="en-GB"/>
              <a:pPr>
                <a:defRPr/>
              </a:pPr>
              <a:t>24/02/2017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B84EF8E-5B08-4D69-AAE0-AC9545FBBE8E}" type="slidenum">
              <a:rPr lang="en-GB"/>
              <a:pPr>
                <a:defRPr/>
              </a:pPr>
              <a:t>‹#›</a:t>
            </a:fld>
            <a:endParaRPr lang="en-GB"/>
          </a:p>
        </p:txBody>
      </p:sp>
    </p:spTree>
    <p:extLst>
      <p:ext uri="{BB962C8B-B14F-4D97-AF65-F5344CB8AC3E}">
        <p14:creationId xmlns:p14="http://schemas.microsoft.com/office/powerpoint/2010/main" val="442316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DEE6600-966F-41A9-90BF-1E60A00D345C}" type="datetimeFigureOut">
              <a:rPr lang="en-GB"/>
              <a:pPr>
                <a:defRPr/>
              </a:pPr>
              <a:t>24/02/2017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C1A9283F-6A8F-4BCF-A650-7CD3A6523DF6}" type="slidenum">
              <a:rPr lang="en-GB"/>
              <a:pPr>
                <a:defRPr/>
              </a:pPr>
              <a:t>‹#›</a:t>
            </a:fld>
            <a:endParaRPr lang="en-GB"/>
          </a:p>
        </p:txBody>
      </p:sp>
    </p:spTree>
    <p:extLst>
      <p:ext uri="{BB962C8B-B14F-4D97-AF65-F5344CB8AC3E}">
        <p14:creationId xmlns:p14="http://schemas.microsoft.com/office/powerpoint/2010/main" val="1498268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3F68118-4B1B-4234-8983-C139A9C62674}" type="datetimeFigureOut">
              <a:rPr lang="en-GB"/>
              <a:pPr>
                <a:defRPr/>
              </a:pPr>
              <a:t>24/02/2017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8EDC6D1C-8DCD-4067-8608-0792FE7DC2A8}" type="slidenum">
              <a:rPr lang="en-GB"/>
              <a:pPr>
                <a:defRPr/>
              </a:pPr>
              <a:t>‹#›</a:t>
            </a:fld>
            <a:endParaRPr lang="en-GB"/>
          </a:p>
        </p:txBody>
      </p:sp>
    </p:spTree>
    <p:extLst>
      <p:ext uri="{BB962C8B-B14F-4D97-AF65-F5344CB8AC3E}">
        <p14:creationId xmlns:p14="http://schemas.microsoft.com/office/powerpoint/2010/main" val="2140282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38CFF6-2CA1-4199-AB09-B893F5472354}" type="datetimeFigureOut">
              <a:rPr lang="en-GB"/>
              <a:pPr>
                <a:defRPr/>
              </a:pPr>
              <a:t>24/02/2017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F8A46D4-5078-45E2-AB3F-1E33729D00D4}" type="slidenum">
              <a:rPr lang="en-GB"/>
              <a:pPr>
                <a:defRPr/>
              </a:pPr>
              <a:t>‹#›</a:t>
            </a:fld>
            <a:endParaRPr lang="en-GB"/>
          </a:p>
        </p:txBody>
      </p:sp>
    </p:spTree>
    <p:extLst>
      <p:ext uri="{BB962C8B-B14F-4D97-AF65-F5344CB8AC3E}">
        <p14:creationId xmlns:p14="http://schemas.microsoft.com/office/powerpoint/2010/main" val="3467701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4E05F331-37E9-4594-8753-CDFDF4A8CB67}" type="datetimeFigureOut">
              <a:rPr lang="en-GB"/>
              <a:pPr>
                <a:defRPr/>
              </a:pPr>
              <a:t>24/02/2017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BA5FA21-7FC6-4422-AEB8-A538799A0321}" type="slidenum">
              <a:rPr lang="en-GB"/>
              <a:pPr>
                <a:defRPr/>
              </a:pPr>
              <a:t>‹#›</a:t>
            </a:fld>
            <a:endParaRPr lang="en-GB"/>
          </a:p>
        </p:txBody>
      </p:sp>
    </p:spTree>
    <p:extLst>
      <p:ext uri="{BB962C8B-B14F-4D97-AF65-F5344CB8AC3E}">
        <p14:creationId xmlns:p14="http://schemas.microsoft.com/office/powerpoint/2010/main" val="748173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F0A8C88-4A2D-45C0-A344-4F0DAE70A892}" type="datetimeFigureOut">
              <a:rPr lang="en-GB"/>
              <a:pPr>
                <a:defRPr/>
              </a:pPr>
              <a:t>24/02/2017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1E2B22C-7B64-4D42-93CC-2D06CC15D42D}" type="slidenum">
              <a:rPr lang="en-GB"/>
              <a:pPr>
                <a:defRPr/>
              </a:pPr>
              <a:t>‹#›</a:t>
            </a:fld>
            <a:endParaRPr lang="en-GB"/>
          </a:p>
        </p:txBody>
      </p:sp>
    </p:spTree>
    <p:extLst>
      <p:ext uri="{BB962C8B-B14F-4D97-AF65-F5344CB8AC3E}">
        <p14:creationId xmlns:p14="http://schemas.microsoft.com/office/powerpoint/2010/main" val="2448272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CC4C7E3-F1D2-4A62-99D3-C5E36015465E}" type="datetimeFigureOut">
              <a:rPr lang="en-GB"/>
              <a:pPr>
                <a:defRPr/>
              </a:pPr>
              <a:t>24/02/2017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B2FE993-F446-487A-87E3-C8FABF2AD68F}" type="slidenum">
              <a:rPr lang="en-GB"/>
              <a:pPr>
                <a:defRPr/>
              </a:pPr>
              <a:t>‹#›</a:t>
            </a:fld>
            <a:endParaRPr lang="en-GB"/>
          </a:p>
        </p:txBody>
      </p:sp>
    </p:spTree>
    <p:extLst>
      <p:ext uri="{BB962C8B-B14F-4D97-AF65-F5344CB8AC3E}">
        <p14:creationId xmlns:p14="http://schemas.microsoft.com/office/powerpoint/2010/main" val="3448576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625C052D-3BBE-4967-B8CA-5F39F63D1A52}" type="datetimeFigureOut">
              <a:rPr lang="en-GB"/>
              <a:pPr>
                <a:defRPr/>
              </a:pPr>
              <a:t>24/02/2017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54CDEC39-FDFD-4C62-B6ED-432FD8C89716}" type="slidenum">
              <a:rPr lang="en-GB"/>
              <a:pPr>
                <a:defRPr/>
              </a:pPr>
              <a:t>‹#›</a:t>
            </a:fld>
            <a:endParaRPr lang="en-GB"/>
          </a:p>
        </p:txBody>
      </p:sp>
    </p:spTree>
    <p:extLst>
      <p:ext uri="{BB962C8B-B14F-4D97-AF65-F5344CB8AC3E}">
        <p14:creationId xmlns:p14="http://schemas.microsoft.com/office/powerpoint/2010/main" val="30032329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5807525"/>
            <a:ext cx="9024312" cy="1661993"/>
          </a:xfrm>
          <a:prstGeom prst="rect">
            <a:avLst/>
          </a:prstGeom>
        </p:spPr>
        <p:txBody>
          <a:bodyPr wrap="square" lIns="540000" rIns="540000">
            <a:spAutoFit/>
          </a:bodyPr>
          <a:lstStyle/>
          <a:p>
            <a:pPr lvl="0"/>
            <a:r>
              <a:rPr lang="en-GB" dirty="0"/>
              <a:t>Leo </a:t>
            </a:r>
            <a:r>
              <a:rPr lang="en-GB" dirty="0" err="1"/>
              <a:t>Ou</a:t>
            </a:r>
            <a:r>
              <a:rPr lang="en-GB" dirty="0"/>
              <a:t>-fan Lee, ‘Shanghai Modern: Reflections on Urban Culture in China in the 1930s,’ </a:t>
            </a:r>
            <a:r>
              <a:rPr lang="en-GB" i="1" dirty="0"/>
              <a:t>Public Culture: Bulletin of the Project for Transnational Cultural Studies</a:t>
            </a:r>
            <a:r>
              <a:rPr lang="en-GB" dirty="0"/>
              <a:t>, Vol. 11, No. 1 (January 1999), pp. 76–107.</a:t>
            </a:r>
            <a:endParaRPr lang="en-US" dirty="0"/>
          </a:p>
          <a:p>
            <a:pPr marL="342900" indent="-342900">
              <a:buFontTx/>
              <a:buChar char="-"/>
              <a:defRPr/>
            </a:pPr>
            <a:endParaRPr lang="en-GB" sz="2400" b="1" dirty="0" smtClean="0">
              <a:solidFill>
                <a:srgbClr val="FFFF00"/>
              </a:solidFill>
              <a:effectLst>
                <a:outerShdw blurRad="38100" dist="38100" dir="2700000" algn="tl">
                  <a:srgbClr val="000000">
                    <a:alpha val="43137"/>
                  </a:srgbClr>
                </a:outerShdw>
              </a:effectLst>
            </a:endParaRPr>
          </a:p>
          <a:p>
            <a:pPr marL="342900" indent="-342900">
              <a:buFontTx/>
              <a:buChar char="-"/>
              <a:defRPr/>
            </a:pPr>
            <a:endParaRPr lang="en-GB" sz="2400" b="1" dirty="0">
              <a:solidFill>
                <a:srgbClr val="FFFF00"/>
              </a:solidFill>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2"/>
          <a:stretch>
            <a:fillRect/>
          </a:stretch>
        </p:blipFill>
        <p:spPr>
          <a:xfrm>
            <a:off x="3178543" y="1237770"/>
            <a:ext cx="2805244" cy="4162982"/>
          </a:xfrm>
          <a:prstGeom prst="rect">
            <a:avLst/>
          </a:prstGeom>
        </p:spPr>
      </p:pic>
      <p:sp>
        <p:nvSpPr>
          <p:cNvPr id="7" name="Rectangle 6"/>
          <p:cNvSpPr/>
          <p:nvPr/>
        </p:nvSpPr>
        <p:spPr>
          <a:xfrm>
            <a:off x="9165" y="0"/>
            <a:ext cx="9144001" cy="2752540"/>
          </a:xfrm>
          <a:prstGeom prst="rect">
            <a:avLst/>
          </a:prstGeom>
        </p:spPr>
        <p:txBody>
          <a:bodyPr lIns="540000" tIns="540000" rIns="540000" bIns="54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AHHI6012 Imagining the City</a:t>
            </a:r>
            <a:r>
              <a:rPr lang="en-GB" b="1" dirty="0">
                <a:solidFill>
                  <a:srgbClr val="FF0000"/>
                </a:solidFill>
                <a:effectLst>
                  <a:outerShdw blurRad="38100" dist="38100" dir="2700000" algn="tl">
                    <a:srgbClr val="000000">
                      <a:alpha val="43137"/>
                    </a:srgbClr>
                  </a:outerShdw>
                </a:effectLst>
                <a:cs typeface="Arial" charset="0"/>
              </a:rPr>
              <a:t>: The Urban Experience, </a:t>
            </a:r>
            <a:r>
              <a:rPr lang="en-GB" b="1" dirty="0" smtClean="0">
                <a:solidFill>
                  <a:srgbClr val="FF0000"/>
                </a:solidFill>
                <a:effectLst>
                  <a:outerShdw blurRad="38100" dist="38100" dir="2700000" algn="tl">
                    <a:srgbClr val="000000">
                      <a:alpha val="43137"/>
                    </a:srgbClr>
                  </a:outerShdw>
                </a:effectLst>
                <a:cs typeface="Arial" charset="0"/>
              </a:rPr>
              <a:t>c. 1851–Present</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a:solidFill>
                  <a:srgbClr val="FF0000"/>
                </a:solidFill>
                <a:effectLst>
                  <a:outerShdw blurRad="38100" dist="38100" dir="2700000" algn="tl">
                    <a:srgbClr val="000000">
                      <a:alpha val="43137"/>
                    </a:srgbClr>
                  </a:outerShdw>
                </a:effectLst>
                <a:cs typeface="Arial" charset="0"/>
              </a:rPr>
              <a:t>Week 4 Shanghai: The Pearl of the </a:t>
            </a:r>
            <a:r>
              <a:rPr lang="en-GB" b="1" dirty="0" smtClean="0">
                <a:solidFill>
                  <a:srgbClr val="FF0000"/>
                </a:solidFill>
                <a:effectLst>
                  <a:outerShdw blurRad="38100" dist="38100" dir="2700000" algn="tl">
                    <a:srgbClr val="000000">
                      <a:alpha val="43137"/>
                    </a:srgbClr>
                  </a:outerShdw>
                </a:effectLst>
                <a:cs typeface="Arial" charset="0"/>
              </a:rPr>
              <a:t>Orient</a:t>
            </a:r>
          </a:p>
          <a:p>
            <a:pPr>
              <a:defRPr/>
            </a:pPr>
            <a:endParaRPr lang="en-GB" b="1" u="sng" dirty="0">
              <a:solidFill>
                <a:prstClr val="white"/>
              </a:solidFill>
              <a:cs typeface="Arial" charset="0"/>
            </a:endParaRPr>
          </a:p>
          <a:p>
            <a:pPr>
              <a:defRPr/>
            </a:pPr>
            <a:r>
              <a:rPr lang="en-GB" b="1" u="sng" dirty="0" smtClean="0">
                <a:solidFill>
                  <a:srgbClr val="FFFF00"/>
                </a:solidFill>
                <a:cs typeface="Arial" charset="0"/>
              </a:rPr>
              <a:t>Mapping</a:t>
            </a:r>
          </a:p>
          <a:p>
            <a:pPr>
              <a:defRPr/>
            </a:pPr>
            <a:r>
              <a:rPr lang="en-GB" b="1" u="sng" dirty="0" smtClean="0">
                <a:solidFill>
                  <a:srgbClr val="FFFF00"/>
                </a:solidFill>
                <a:cs typeface="Arial" charset="0"/>
              </a:rPr>
              <a:t>‘Shanghai </a:t>
            </a:r>
            <a:r>
              <a:rPr lang="en-GB" b="1" u="sng" dirty="0">
                <a:solidFill>
                  <a:srgbClr val="FFFF00"/>
                </a:solidFill>
                <a:cs typeface="Arial" charset="0"/>
              </a:rPr>
              <a:t>Modern’</a:t>
            </a:r>
          </a:p>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42695181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7873" y="280153"/>
            <a:ext cx="9024312" cy="6555641"/>
          </a:xfrm>
          <a:prstGeom prst="rect">
            <a:avLst/>
          </a:prstGeom>
        </p:spPr>
        <p:txBody>
          <a:bodyPr wrap="square" lIns="540000" rIns="540000">
            <a:spAutoFit/>
          </a:bodyPr>
          <a:lstStyle/>
          <a:p>
            <a:pPr marL="285750" lvl="0" indent="-285750">
              <a:buFont typeface="Arial" panose="020B0604020202020204" pitchFamily="34" charset="0"/>
              <a:buChar char="•"/>
            </a:pPr>
            <a:r>
              <a:rPr lang="en-GB" b="1" dirty="0"/>
              <a:t>Lee begins by listing some of the cultural stereotypes associated with Shanghai in the West. What are some of these stereotypes, and why might they be significant? What does the verb ‘shanghai’ mean for instance?</a:t>
            </a:r>
            <a:endParaRPr lang="en-US" dirty="0"/>
          </a:p>
          <a:p>
            <a:pPr marL="285750" indent="-285750">
              <a:buFont typeface="Arial" panose="020B0604020202020204" pitchFamily="34" charset="0"/>
              <a:buChar char="•"/>
            </a:pPr>
            <a:endParaRPr lang="en-US" dirty="0"/>
          </a:p>
          <a:p>
            <a:pPr marL="285750" lvl="0" indent="-285750">
              <a:buFont typeface="Arial" panose="020B0604020202020204" pitchFamily="34" charset="0"/>
              <a:buChar char="•"/>
            </a:pPr>
            <a:r>
              <a:rPr lang="en-GB" b="1" dirty="0"/>
              <a:t>What arguments and interpretations does Lee forward about the Shanghai cityscape in the 1930s. For instance, what does he say about the following:</a:t>
            </a:r>
            <a:endParaRPr lang="en-US" dirty="0"/>
          </a:p>
          <a:p>
            <a:pPr marL="742950" lvl="1" indent="-285750">
              <a:buFont typeface="Arial" panose="020B0604020202020204" pitchFamily="34" charset="0"/>
              <a:buChar char="•"/>
            </a:pPr>
            <a:r>
              <a:rPr lang="en-GB" b="1" dirty="0"/>
              <a:t>Architecture (e.g. Art Deco style) and urban space (e.g. public parks, streets)</a:t>
            </a:r>
            <a:endParaRPr lang="en-US" dirty="0"/>
          </a:p>
          <a:p>
            <a:pPr marL="742950" lvl="1" indent="-285750">
              <a:buFont typeface="Arial" panose="020B0604020202020204" pitchFamily="34" charset="0"/>
              <a:buChar char="•"/>
            </a:pPr>
            <a:r>
              <a:rPr lang="en-GB" b="1" dirty="0"/>
              <a:t>Department stores</a:t>
            </a:r>
            <a:endParaRPr lang="en-US" dirty="0"/>
          </a:p>
          <a:p>
            <a:pPr marL="742950" lvl="1" indent="-285750">
              <a:buFont typeface="Arial" panose="020B0604020202020204" pitchFamily="34" charset="0"/>
              <a:buChar char="•"/>
            </a:pPr>
            <a:r>
              <a:rPr lang="en-GB" b="1" dirty="0"/>
              <a:t>Magazines (e.g. </a:t>
            </a:r>
            <a:r>
              <a:rPr lang="en-GB" b="1" i="1" dirty="0" err="1"/>
              <a:t>Liangyou</a:t>
            </a:r>
            <a:r>
              <a:rPr lang="en-GB" b="1" dirty="0"/>
              <a:t>) and other print media</a:t>
            </a:r>
            <a:endParaRPr lang="en-US" dirty="0"/>
          </a:p>
          <a:p>
            <a:pPr marL="742950" lvl="1" indent="-285750">
              <a:buFont typeface="Arial" panose="020B0604020202020204" pitchFamily="34" charset="0"/>
              <a:buChar char="•"/>
            </a:pPr>
            <a:r>
              <a:rPr lang="en-GB" b="1" dirty="0"/>
              <a:t>Coffee houses and dance halls</a:t>
            </a:r>
            <a:endParaRPr lang="en-US" dirty="0"/>
          </a:p>
          <a:p>
            <a:pPr marL="742950" lvl="1" indent="-285750">
              <a:buFont typeface="Arial" panose="020B0604020202020204" pitchFamily="34" charset="0"/>
              <a:buChar char="•"/>
            </a:pPr>
            <a:r>
              <a:rPr lang="en-GB" b="1" dirty="0"/>
              <a:t>Shanghai Race course?</a:t>
            </a:r>
            <a:endParaRPr lang="en-US" dirty="0"/>
          </a:p>
          <a:p>
            <a:r>
              <a:rPr lang="en-GB" b="1" dirty="0"/>
              <a:t> </a:t>
            </a:r>
            <a:endParaRPr lang="en-US" dirty="0"/>
          </a:p>
          <a:p>
            <a:pPr marL="285750" lvl="0" indent="-285750">
              <a:buFont typeface="Arial" panose="020B0604020202020204" pitchFamily="34" charset="0"/>
              <a:buChar char="•"/>
            </a:pPr>
            <a:r>
              <a:rPr lang="en-GB" b="1" dirty="0"/>
              <a:t>Lee discusses competing interpretations of Shanghainese culture of the 1920s and 1930s as having embodied a sense of Chinese nationhood (pp. 98–101) versus being exemplary of ‘a colonial condition’ (pp. 101–104). What do you make of these debates? How valid is it to interpret Shanghai as having been a European colony, for instance? </a:t>
            </a:r>
            <a:endParaRPr lang="en-US" dirty="0"/>
          </a:p>
          <a:p>
            <a:pPr marL="285750" indent="-285750">
              <a:buFont typeface="Arial" panose="020B0604020202020204" pitchFamily="34" charset="0"/>
              <a:buChar char="•"/>
            </a:pPr>
            <a:endParaRPr lang="en-US" dirty="0"/>
          </a:p>
          <a:p>
            <a:pPr marL="285750" lvl="0" indent="-285750">
              <a:buFont typeface="Arial" panose="020B0604020202020204" pitchFamily="34" charset="0"/>
              <a:buChar char="•"/>
            </a:pPr>
            <a:r>
              <a:rPr lang="en-GB" b="1" dirty="0"/>
              <a:t>In the section headed ‘The City and the </a:t>
            </a:r>
            <a:r>
              <a:rPr lang="en-GB" b="1" dirty="0" err="1"/>
              <a:t>Flaneur</a:t>
            </a:r>
            <a:r>
              <a:rPr lang="en-GB" b="1" dirty="0"/>
              <a:t>,’ Lee discusses Baudelaire’s ideas in relation (pp. 94–97). What application does Lee make of </a:t>
            </a:r>
            <a:r>
              <a:rPr lang="en-GB" b="1" dirty="0" err="1"/>
              <a:t>Baudelairian</a:t>
            </a:r>
            <a:r>
              <a:rPr lang="en-GB" b="1" dirty="0"/>
              <a:t> theories of the city, and how useful do you think they are for understanding modern urban culture in 1920s–1930s Shanghai?</a:t>
            </a:r>
            <a:endParaRPr lang="en-US" dirty="0"/>
          </a:p>
          <a:p>
            <a:pPr marL="342900" indent="-342900">
              <a:buFontTx/>
              <a:buChar char="-"/>
              <a:defRPr/>
            </a:pPr>
            <a:endParaRPr lang="en-GB" sz="2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701083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76618"/>
            <a:ext cx="9144000" cy="6104763"/>
          </a:xfrm>
          <a:prstGeom prst="rect">
            <a:avLst/>
          </a:prstGeom>
        </p:spPr>
      </p:pic>
    </p:spTree>
    <p:extLst>
      <p:ext uri="{BB962C8B-B14F-4D97-AF65-F5344CB8AC3E}">
        <p14:creationId xmlns:p14="http://schemas.microsoft.com/office/powerpoint/2010/main" val="3035886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97189" y="4077072"/>
            <a:ext cx="3600400" cy="646331"/>
          </a:xfrm>
          <a:prstGeom prst="rect">
            <a:avLst/>
          </a:prstGeom>
        </p:spPr>
        <p:txBody>
          <a:bodyPr wrap="square">
            <a:spAutoFit/>
          </a:bodyPr>
          <a:lstStyle/>
          <a:p>
            <a:r>
              <a:rPr lang="en-GB" dirty="0">
                <a:solidFill>
                  <a:prstClr val="white"/>
                </a:solidFill>
              </a:rPr>
              <a:t/>
            </a:r>
            <a:br>
              <a:rPr lang="en-GB" dirty="0">
                <a:solidFill>
                  <a:prstClr val="white"/>
                </a:solidFill>
              </a:rPr>
            </a:br>
            <a:endParaRPr lang="en-GB" dirty="0">
              <a:solidFill>
                <a:prstClr val="white"/>
              </a:solidFill>
            </a:endParaRPr>
          </a:p>
        </p:txBody>
      </p:sp>
      <p:sp>
        <p:nvSpPr>
          <p:cNvPr id="8" name="Rectangle 7"/>
          <p:cNvSpPr/>
          <p:nvPr/>
        </p:nvSpPr>
        <p:spPr>
          <a:xfrm>
            <a:off x="0" y="332656"/>
            <a:ext cx="9119956" cy="5693866"/>
          </a:xfrm>
          <a:prstGeom prst="rect">
            <a:avLst/>
          </a:prstGeom>
        </p:spPr>
        <p:txBody>
          <a:bodyPr wrap="square" lIns="540000" rIns="540000">
            <a:spAutoFit/>
          </a:bodyPr>
          <a:lstStyle/>
          <a:p>
            <a:pPr>
              <a:defRPr/>
            </a:pPr>
            <a:r>
              <a:rPr lang="en-GB" sz="2400" b="1" u="sng" dirty="0" smtClean="0">
                <a:solidFill>
                  <a:srgbClr val="FFFF00"/>
                </a:solidFill>
                <a:cs typeface="Arial" charset="0"/>
              </a:rPr>
              <a:t>Mapping </a:t>
            </a:r>
            <a:r>
              <a:rPr lang="en-GB" sz="2400" b="1" u="sng" dirty="0">
                <a:solidFill>
                  <a:srgbClr val="FFFF00"/>
                </a:solidFill>
                <a:cs typeface="Arial" charset="0"/>
              </a:rPr>
              <a:t>‘Shanghai Modern</a:t>
            </a:r>
            <a:r>
              <a:rPr lang="en-GB" sz="2400" b="1" u="sng" dirty="0" smtClean="0">
                <a:solidFill>
                  <a:srgbClr val="FFFF00"/>
                </a:solidFill>
                <a:cs typeface="Arial" charset="0"/>
              </a:rPr>
              <a:t>’</a:t>
            </a:r>
          </a:p>
          <a:p>
            <a:endParaRPr lang="en-GB" sz="2000" i="1" dirty="0" smtClean="0"/>
          </a:p>
          <a:p>
            <a:r>
              <a:rPr lang="en-GB" sz="2000" i="1" dirty="0" smtClean="0"/>
              <a:t>Look at the map. Try to find the below locations and match them with images from the selections given to you. Discuss and interpret the map and images.  </a:t>
            </a:r>
          </a:p>
          <a:p>
            <a:pPr marL="342900" indent="-342900">
              <a:buFont typeface="Arial" panose="020B0604020202020204" pitchFamily="34" charset="0"/>
              <a:buChar char="•"/>
            </a:pPr>
            <a:r>
              <a:rPr lang="en-GB" sz="2000" b="1" i="1" dirty="0" smtClean="0"/>
              <a:t>What impression do they give of the geography, politics and culture of early 20</a:t>
            </a:r>
            <a:r>
              <a:rPr lang="en-GB" sz="2000" b="1" i="1" baseline="30000" dirty="0" smtClean="0"/>
              <a:t>th</a:t>
            </a:r>
            <a:r>
              <a:rPr lang="en-GB" sz="2000" b="1" i="1" dirty="0" smtClean="0"/>
              <a:t>-century Shanghai?</a:t>
            </a:r>
          </a:p>
          <a:p>
            <a:pPr>
              <a:defRPr/>
            </a:pPr>
            <a:endParaRPr lang="en-GB" sz="2400" b="1" u="sng" dirty="0" smtClean="0">
              <a:solidFill>
                <a:srgbClr val="FFFF00"/>
              </a:solidFill>
              <a:cs typeface="Arial" charset="0"/>
            </a:endParaRPr>
          </a:p>
          <a:p>
            <a:endParaRPr lang="en-GB" sz="1200" i="1" u="sng" dirty="0" smtClean="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2000" i="1" u="sng" dirty="0"/>
          </a:p>
          <a:p>
            <a:endParaRPr lang="en-GB" sz="2000" i="1" u="sng" dirty="0" smtClean="0"/>
          </a:p>
          <a:p>
            <a:endParaRPr lang="en-GB" sz="2000" i="1" u="sng" dirty="0" smtClean="0"/>
          </a:p>
        </p:txBody>
      </p:sp>
      <p:sp>
        <p:nvSpPr>
          <p:cNvPr id="5" name="Rectangle 4"/>
          <p:cNvSpPr/>
          <p:nvPr/>
        </p:nvSpPr>
        <p:spPr>
          <a:xfrm>
            <a:off x="0" y="2636912"/>
            <a:ext cx="9144000" cy="3785652"/>
          </a:xfrm>
          <a:prstGeom prst="rect">
            <a:avLst/>
          </a:prstGeom>
        </p:spPr>
        <p:txBody>
          <a:bodyPr wrap="square" lIns="540000" rIns="540000" numCol="2">
            <a:spAutoFit/>
          </a:bodyPr>
          <a:lstStyle/>
          <a:p>
            <a:pPr algn="ctr">
              <a:defRPr/>
            </a:pPr>
            <a:r>
              <a:rPr lang="en-GB" sz="2400" dirty="0" smtClean="0">
                <a:solidFill>
                  <a:srgbClr val="FFFF00"/>
                </a:solidFill>
              </a:rPr>
              <a:t>The Bund</a:t>
            </a:r>
          </a:p>
          <a:p>
            <a:pPr algn="ctr">
              <a:defRPr/>
            </a:pPr>
            <a:r>
              <a:rPr lang="en-GB" sz="2400" dirty="0" smtClean="0">
                <a:solidFill>
                  <a:srgbClr val="FFFF00"/>
                </a:solidFill>
              </a:rPr>
              <a:t>French Concession</a:t>
            </a:r>
          </a:p>
          <a:p>
            <a:pPr algn="ctr">
              <a:defRPr/>
            </a:pPr>
            <a:r>
              <a:rPr lang="en-GB" sz="2400" dirty="0" smtClean="0">
                <a:solidFill>
                  <a:srgbClr val="FFFF00"/>
                </a:solidFill>
              </a:rPr>
              <a:t>Sassoon House (Peace Hotel)</a:t>
            </a:r>
          </a:p>
          <a:p>
            <a:pPr algn="ctr">
              <a:defRPr/>
            </a:pPr>
            <a:r>
              <a:rPr lang="en-GB" sz="2400" dirty="0" smtClean="0">
                <a:solidFill>
                  <a:srgbClr val="FFFF00"/>
                </a:solidFill>
              </a:rPr>
              <a:t>Nanjing Road</a:t>
            </a:r>
          </a:p>
          <a:p>
            <a:pPr algn="ctr">
              <a:defRPr/>
            </a:pPr>
            <a:r>
              <a:rPr lang="en-GB" sz="2400" dirty="0" smtClean="0">
                <a:solidFill>
                  <a:srgbClr val="FFFF00"/>
                </a:solidFill>
              </a:rPr>
              <a:t>The Recreation Ground</a:t>
            </a:r>
          </a:p>
          <a:p>
            <a:pPr algn="ctr">
              <a:defRPr/>
            </a:pPr>
            <a:r>
              <a:rPr lang="en-GB" sz="2400" dirty="0" err="1" smtClean="0">
                <a:solidFill>
                  <a:srgbClr val="FFFF00"/>
                </a:solidFill>
              </a:rPr>
              <a:t>Pudong</a:t>
            </a:r>
            <a:r>
              <a:rPr lang="en-GB" sz="2400" dirty="0">
                <a:solidFill>
                  <a:srgbClr val="FFFF00"/>
                </a:solidFill>
              </a:rPr>
              <a:t> (</a:t>
            </a:r>
            <a:r>
              <a:rPr lang="en-GB" sz="2400" dirty="0" err="1" smtClean="0">
                <a:solidFill>
                  <a:srgbClr val="FFFF00"/>
                </a:solidFill>
              </a:rPr>
              <a:t>Pootung</a:t>
            </a:r>
            <a:r>
              <a:rPr lang="en-GB" sz="2400" dirty="0">
                <a:solidFill>
                  <a:srgbClr val="FFFF00"/>
                </a:solidFill>
              </a:rPr>
              <a:t>)</a:t>
            </a:r>
            <a:endParaRPr lang="en-GB" sz="2400" dirty="0" smtClean="0">
              <a:solidFill>
                <a:srgbClr val="FFFF00"/>
              </a:solidFill>
            </a:endParaRPr>
          </a:p>
          <a:p>
            <a:pPr algn="ctr">
              <a:defRPr/>
            </a:pPr>
            <a:r>
              <a:rPr lang="en-GB" sz="2400" dirty="0" smtClean="0">
                <a:solidFill>
                  <a:srgbClr val="FFFF00"/>
                </a:solidFill>
              </a:rPr>
              <a:t>Chinese City</a:t>
            </a:r>
          </a:p>
          <a:p>
            <a:pPr algn="ctr">
              <a:defRPr/>
            </a:pPr>
            <a:r>
              <a:rPr lang="en-GB" sz="2400" dirty="0" smtClean="0">
                <a:solidFill>
                  <a:srgbClr val="FFFF00"/>
                </a:solidFill>
              </a:rPr>
              <a:t>International settlement</a:t>
            </a:r>
          </a:p>
          <a:p>
            <a:pPr algn="ctr">
              <a:defRPr/>
            </a:pPr>
            <a:r>
              <a:rPr lang="en-GB" sz="2400" dirty="0" smtClean="0">
                <a:solidFill>
                  <a:srgbClr val="FFFF00"/>
                </a:solidFill>
              </a:rPr>
              <a:t>Shanghai American School</a:t>
            </a:r>
          </a:p>
          <a:p>
            <a:pPr algn="ctr">
              <a:defRPr/>
            </a:pPr>
            <a:r>
              <a:rPr lang="en-GB" sz="2400" dirty="0" smtClean="0">
                <a:solidFill>
                  <a:srgbClr val="FFFF00"/>
                </a:solidFill>
              </a:rPr>
              <a:t>Astor House Hotel</a:t>
            </a:r>
          </a:p>
          <a:p>
            <a:pPr algn="ctr">
              <a:defRPr/>
            </a:pPr>
            <a:r>
              <a:rPr lang="en-GB" sz="2400" dirty="0" smtClean="0">
                <a:solidFill>
                  <a:srgbClr val="FFFF00"/>
                </a:solidFill>
              </a:rPr>
              <a:t>Public Garden</a:t>
            </a:r>
          </a:p>
          <a:p>
            <a:pPr algn="ctr">
              <a:defRPr/>
            </a:pPr>
            <a:r>
              <a:rPr lang="en-GB" sz="2400" dirty="0" smtClean="0">
                <a:solidFill>
                  <a:srgbClr val="FFFF00"/>
                </a:solidFill>
              </a:rPr>
              <a:t>Foreign consulates</a:t>
            </a:r>
          </a:p>
          <a:p>
            <a:pPr algn="ctr">
              <a:defRPr/>
            </a:pPr>
            <a:r>
              <a:rPr lang="en-GB" sz="2400" dirty="0">
                <a:solidFill>
                  <a:srgbClr val="FFFF00"/>
                </a:solidFill>
              </a:rPr>
              <a:t>Butterfield and Swire </a:t>
            </a:r>
            <a:r>
              <a:rPr lang="en-GB" sz="2400" dirty="0" smtClean="0">
                <a:solidFill>
                  <a:srgbClr val="FFFF00"/>
                </a:solidFill>
              </a:rPr>
              <a:t>building</a:t>
            </a:r>
          </a:p>
          <a:p>
            <a:pPr algn="ctr">
              <a:defRPr/>
            </a:pPr>
            <a:r>
              <a:rPr lang="en-GB" sz="2400" dirty="0" smtClean="0">
                <a:solidFill>
                  <a:srgbClr val="FFFF00"/>
                </a:solidFill>
              </a:rPr>
              <a:t>Avenue Joffre </a:t>
            </a:r>
          </a:p>
          <a:p>
            <a:pPr algn="ctr">
              <a:defRPr/>
            </a:pPr>
            <a:r>
              <a:rPr lang="en-GB" sz="2400" dirty="0" smtClean="0">
                <a:solidFill>
                  <a:srgbClr val="FFFF00"/>
                </a:solidFill>
              </a:rPr>
              <a:t>Cathay Theatre</a:t>
            </a:r>
          </a:p>
          <a:p>
            <a:pPr algn="ctr">
              <a:defRPr/>
            </a:pPr>
            <a:r>
              <a:rPr lang="en-GB" sz="2400" dirty="0" smtClean="0">
                <a:solidFill>
                  <a:srgbClr val="FFFF00"/>
                </a:solidFill>
              </a:rPr>
              <a:t>Railways</a:t>
            </a:r>
          </a:p>
          <a:p>
            <a:pPr algn="ctr">
              <a:defRPr/>
            </a:pPr>
            <a:r>
              <a:rPr lang="en-GB" sz="2400" dirty="0" smtClean="0">
                <a:solidFill>
                  <a:srgbClr val="FFFF00"/>
                </a:solidFill>
              </a:rPr>
              <a:t>Police stations</a:t>
            </a:r>
          </a:p>
          <a:p>
            <a:pPr algn="ctr">
              <a:defRPr/>
            </a:pPr>
            <a:r>
              <a:rPr lang="en-GB" sz="2400" dirty="0" err="1" smtClean="0">
                <a:solidFill>
                  <a:srgbClr val="FFFF00"/>
                </a:solidFill>
              </a:rPr>
              <a:t>Jessfield</a:t>
            </a:r>
            <a:r>
              <a:rPr lang="en-GB" sz="2400" dirty="0" smtClean="0">
                <a:solidFill>
                  <a:srgbClr val="FFFF00"/>
                </a:solidFill>
              </a:rPr>
              <a:t> Park</a:t>
            </a:r>
          </a:p>
          <a:p>
            <a:pPr algn="ctr">
              <a:defRPr/>
            </a:pPr>
            <a:r>
              <a:rPr lang="en-GB" sz="2400" dirty="0" smtClean="0">
                <a:solidFill>
                  <a:srgbClr val="FFFF00"/>
                </a:solidFill>
              </a:rPr>
              <a:t>St John’s College</a:t>
            </a:r>
            <a:endParaRPr lang="en-GB" sz="2400" dirty="0">
              <a:solidFill>
                <a:srgbClr val="FFFF00"/>
              </a:solidFill>
            </a:endParaRPr>
          </a:p>
        </p:txBody>
      </p:sp>
    </p:spTree>
    <p:extLst>
      <p:ext uri="{BB962C8B-B14F-4D97-AF65-F5344CB8AC3E}">
        <p14:creationId xmlns:p14="http://schemas.microsoft.com/office/powerpoint/2010/main" val="182315905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TotalTime>
  <Words>254</Words>
  <Application>Microsoft Office PowerPoint</Application>
  <PresentationFormat>On-screen Show (4:3)</PresentationFormat>
  <Paragraphs>58</Paragraphs>
  <Slides>4</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Calibri</vt:lpstr>
      <vt:lpstr>1_Office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13</cp:revision>
  <dcterms:created xsi:type="dcterms:W3CDTF">2016-02-17T11:04:13Z</dcterms:created>
  <dcterms:modified xsi:type="dcterms:W3CDTF">2017-02-24T15:04:15Z</dcterms:modified>
</cp:coreProperties>
</file>