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5"/>
  </p:notesMasterIdLst>
  <p:sldIdLst>
    <p:sldId id="256" r:id="rId2"/>
    <p:sldId id="266" r:id="rId3"/>
    <p:sldId id="257" r:id="rId4"/>
    <p:sldId id="258" r:id="rId5"/>
    <p:sldId id="259" r:id="rId6"/>
    <p:sldId id="267" r:id="rId7"/>
    <p:sldId id="268" r:id="rId8"/>
    <p:sldId id="269" r:id="rId9"/>
    <p:sldId id="270" r:id="rId10"/>
    <p:sldId id="271" r:id="rId11"/>
    <p:sldId id="272" r:id="rId12"/>
    <p:sldId id="273" r:id="rId13"/>
    <p:sldId id="274" r:id="rId14"/>
    <p:sldId id="275" r:id="rId15"/>
    <p:sldId id="276" r:id="rId16"/>
    <p:sldId id="261" r:id="rId17"/>
    <p:sldId id="262" r:id="rId18"/>
    <p:sldId id="260" r:id="rId19"/>
    <p:sldId id="263" r:id="rId20"/>
    <p:sldId id="264" r:id="rId21"/>
    <p:sldId id="265"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3" autoAdjust="0"/>
    <p:restoredTop sz="94660"/>
  </p:normalViewPr>
  <p:slideViewPr>
    <p:cSldViewPr snapToGrid="0">
      <p:cViewPr>
        <p:scale>
          <a:sx n="79" d="100"/>
          <a:sy n="79" d="100"/>
        </p:scale>
        <p:origin x="92" y="8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898091-B0B2-4FA1-8927-A9561736121F}" type="datetimeFigureOut">
              <a:rPr lang="en-GB" smtClean="0"/>
              <a:t>15/02/2021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3E7EF3-74B6-4B22-8E33-9C17E3A1ECF9}" type="slidenum">
              <a:rPr lang="en-GB" smtClean="0"/>
              <a:t>‹#›</a:t>
            </a:fld>
            <a:endParaRPr lang="en-GB"/>
          </a:p>
        </p:txBody>
      </p:sp>
    </p:spTree>
    <p:extLst>
      <p:ext uri="{BB962C8B-B14F-4D97-AF65-F5344CB8AC3E}">
        <p14:creationId xmlns:p14="http://schemas.microsoft.com/office/powerpoint/2010/main" val="3996316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would stop people from opting for this?</a:t>
            </a:r>
          </a:p>
          <a:p>
            <a:r>
              <a:rPr lang="en-GB" dirty="0" err="1"/>
              <a:t>Safet</a:t>
            </a:r>
            <a:r>
              <a:rPr lang="en-GB" dirty="0"/>
              <a:t> and security, too sociable for some. Etc </a:t>
            </a:r>
          </a:p>
        </p:txBody>
      </p:sp>
      <p:sp>
        <p:nvSpPr>
          <p:cNvPr id="4" name="Slide Number Placeholder 3"/>
          <p:cNvSpPr>
            <a:spLocks noGrp="1"/>
          </p:cNvSpPr>
          <p:nvPr>
            <p:ph type="sldNum" sz="quarter" idx="5"/>
          </p:nvPr>
        </p:nvSpPr>
        <p:spPr/>
        <p:txBody>
          <a:bodyPr/>
          <a:lstStyle/>
          <a:p>
            <a:fld id="{2E3E7EF3-74B6-4B22-8E33-9C17E3A1ECF9}" type="slidenum">
              <a:rPr lang="en-GB" smtClean="0"/>
              <a:t>10</a:t>
            </a:fld>
            <a:endParaRPr lang="en-GB"/>
          </a:p>
        </p:txBody>
      </p:sp>
    </p:spTree>
    <p:extLst>
      <p:ext uri="{BB962C8B-B14F-4D97-AF65-F5344CB8AC3E}">
        <p14:creationId xmlns:p14="http://schemas.microsoft.com/office/powerpoint/2010/main" val="315909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2/15/2021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30502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2/15/2021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397748215"/>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commons.wikimedia.org/wiki/File:Llama_2_(29696004).jpg" TargetMode="External"/><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itv.com/news/westcountry/2020-06-25/glastonbury-festival-how-one-couples-attempt-to-save-their-family-farm-changed-the-world-of-live-music-forever" TargetMode="External"/><Relationship Id="rId2" Type="http://schemas.openxmlformats.org/officeDocument/2006/relationships/image" Target="../media/image6.jpeg"/><Relationship Id="rId1" Type="http://schemas.openxmlformats.org/officeDocument/2006/relationships/slideLayout" Target="../slideLayouts/slideLayout1.xml"/><Relationship Id="rId5" Type="http://schemas.openxmlformats.org/officeDocument/2006/relationships/hyperlink" Target="https://www.sylenlakes-weddings.co.uk/" TargetMode="External"/><Relationship Id="rId4" Type="http://schemas.openxmlformats.org/officeDocument/2006/relationships/hyperlink" Target="https://www.thebigcwtch.com/big-cwtch-summer-party-access-guide/"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7.jfif"/><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shop.overfarm.co.uk/" TargetMode="External"/><Relationship Id="rId2" Type="http://schemas.openxmlformats.org/officeDocument/2006/relationships/image" Target="../media/image12.jpg"/><Relationship Id="rId1" Type="http://schemas.openxmlformats.org/officeDocument/2006/relationships/slideLayout" Target="../slideLayouts/slideLayout1.xml"/><Relationship Id="rId4" Type="http://schemas.openxmlformats.org/officeDocument/2006/relationships/hyperlink" Target="https://gowerfreshchristmastrees.co.uk/about-gower-fresh-christmas-trees/#intro"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s://www.vinescapes.com/" TargetMode="External"/><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lendar on table">
            <a:extLst>
              <a:ext uri="{FF2B5EF4-FFF2-40B4-BE49-F238E27FC236}">
                <a16:creationId xmlns:a16="http://schemas.microsoft.com/office/drawing/2014/main" id="{0B52A09E-21F8-4FBF-A525-40D657548A90}"/>
              </a:ext>
            </a:extLst>
          </p:cNvPr>
          <p:cNvPicPr>
            <a:picLocks noChangeAspect="1"/>
          </p:cNvPicPr>
          <p:nvPr/>
        </p:nvPicPr>
        <p:blipFill rotWithShape="1">
          <a:blip r:embed="rId2"/>
          <a:srcRect b="1573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214F03-08BE-4A14-896D-81D9DA975BC4}"/>
              </a:ext>
            </a:extLst>
          </p:cNvPr>
          <p:cNvSpPr>
            <a:spLocks noGrp="1"/>
          </p:cNvSpPr>
          <p:nvPr>
            <p:ph type="ctrTitle"/>
          </p:nvPr>
        </p:nvSpPr>
        <p:spPr>
          <a:xfrm>
            <a:off x="404553" y="3091928"/>
            <a:ext cx="9078562" cy="2387600"/>
          </a:xfrm>
        </p:spPr>
        <p:txBody>
          <a:bodyPr>
            <a:normAutofit/>
          </a:bodyPr>
          <a:lstStyle/>
          <a:p>
            <a:r>
              <a:rPr lang="en-GB" sz="6600"/>
              <a:t>Week 3</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3FF3295-F149-4149-8617-3B01893C86C6}"/>
              </a:ext>
            </a:extLst>
          </p:cNvPr>
          <p:cNvSpPr>
            <a:spLocks noGrp="1"/>
          </p:cNvSpPr>
          <p:nvPr>
            <p:ph type="subTitle" idx="1"/>
          </p:nvPr>
        </p:nvSpPr>
        <p:spPr>
          <a:xfrm>
            <a:off x="404553" y="5624945"/>
            <a:ext cx="9078562" cy="592975"/>
          </a:xfrm>
        </p:spPr>
        <p:txBody>
          <a:bodyPr anchor="ctr">
            <a:normAutofit/>
          </a:bodyPr>
          <a:lstStyle/>
          <a:p>
            <a:r>
              <a:rPr lang="en-GB" dirty="0"/>
              <a:t>Rural Business and Diversification</a:t>
            </a:r>
          </a:p>
        </p:txBody>
      </p:sp>
      <p:pic>
        <p:nvPicPr>
          <p:cNvPr id="5" name="Picture 4">
            <a:extLst>
              <a:ext uri="{FF2B5EF4-FFF2-40B4-BE49-F238E27FC236}">
                <a16:creationId xmlns:a16="http://schemas.microsoft.com/office/drawing/2014/main" id="{90BD717B-CE11-46D1-8345-03D721C1B711}"/>
              </a:ext>
            </a:extLst>
          </p:cNvPr>
          <p:cNvPicPr>
            <a:picLocks noChangeAspect="1"/>
          </p:cNvPicPr>
          <p:nvPr/>
        </p:nvPicPr>
        <p:blipFill rotWithShape="1">
          <a:blip r:embed="rId3"/>
          <a:srcRect l="20711" t="58879" r="37204" b="21534"/>
          <a:stretch/>
        </p:blipFill>
        <p:spPr>
          <a:xfrm>
            <a:off x="4092472" y="771333"/>
            <a:ext cx="7694975" cy="2387600"/>
          </a:xfrm>
          <a:prstGeom prst="rect">
            <a:avLst/>
          </a:prstGeom>
        </p:spPr>
      </p:pic>
    </p:spTree>
    <p:extLst>
      <p:ext uri="{BB962C8B-B14F-4D97-AF65-F5344CB8AC3E}">
        <p14:creationId xmlns:p14="http://schemas.microsoft.com/office/powerpoint/2010/main" val="74153163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59778-C850-4EBD-B09A-962F3DBD5FA0}"/>
              </a:ext>
            </a:extLst>
          </p:cNvPr>
          <p:cNvSpPr>
            <a:spLocks noGrp="1"/>
          </p:cNvSpPr>
          <p:nvPr>
            <p:ph type="ctrTitle"/>
          </p:nvPr>
        </p:nvSpPr>
        <p:spPr>
          <a:xfrm>
            <a:off x="576072" y="1124712"/>
            <a:ext cx="11036808" cy="2519731"/>
          </a:xfrm>
        </p:spPr>
        <p:txBody>
          <a:bodyPr/>
          <a:lstStyle/>
          <a:p>
            <a:r>
              <a:rPr lang="en-GB" dirty="0"/>
              <a:t>Assignment 2</a:t>
            </a:r>
          </a:p>
        </p:txBody>
      </p:sp>
      <p:sp>
        <p:nvSpPr>
          <p:cNvPr id="3" name="Subtitle 2">
            <a:extLst>
              <a:ext uri="{FF2B5EF4-FFF2-40B4-BE49-F238E27FC236}">
                <a16:creationId xmlns:a16="http://schemas.microsoft.com/office/drawing/2014/main" id="{68E69A91-08F0-4584-B95E-4E1B0FB415C3}"/>
              </a:ext>
            </a:extLst>
          </p:cNvPr>
          <p:cNvSpPr>
            <a:spLocks noGrp="1"/>
          </p:cNvSpPr>
          <p:nvPr>
            <p:ph type="subTitle" idx="1"/>
          </p:nvPr>
        </p:nvSpPr>
        <p:spPr>
          <a:xfrm>
            <a:off x="576072" y="4727448"/>
            <a:ext cx="11036808" cy="1956224"/>
          </a:xfrm>
        </p:spPr>
        <p:txBody>
          <a:bodyPr>
            <a:normAutofit fontScale="62500" lnSpcReduction="20000"/>
          </a:bodyPr>
          <a:lstStyle/>
          <a:p>
            <a:r>
              <a:rPr lang="en-GB" dirty="0"/>
              <a:t>Due date: 28</a:t>
            </a:r>
            <a:r>
              <a:rPr lang="en-GB" baseline="30000" dirty="0"/>
              <a:t>th</a:t>
            </a:r>
            <a:r>
              <a:rPr lang="en-GB" dirty="0"/>
              <a:t> February 2021</a:t>
            </a:r>
          </a:p>
          <a:p>
            <a:r>
              <a:rPr lang="en-GB" dirty="0"/>
              <a:t>Create an article in which you analyse the socio-economy of a local rural community and make recommendations regarding future proofing.  You should select a rural community in which to base your assessment on, consider what the area needs, what the stakeholders of the area would like to see, how the recommendations you make could benefit the local community and economy.</a:t>
            </a:r>
          </a:p>
          <a:p>
            <a:r>
              <a:rPr lang="en-GB" dirty="0"/>
              <a:t> </a:t>
            </a:r>
          </a:p>
          <a:p>
            <a:endParaRPr lang="en-GB" sz="1400" dirty="0"/>
          </a:p>
        </p:txBody>
      </p:sp>
    </p:spTree>
    <p:extLst>
      <p:ext uri="{BB962C8B-B14F-4D97-AF65-F5344CB8AC3E}">
        <p14:creationId xmlns:p14="http://schemas.microsoft.com/office/powerpoint/2010/main" val="1447015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70F34-70AA-4EF4-ADE5-6953468D46F3}"/>
              </a:ext>
            </a:extLst>
          </p:cNvPr>
          <p:cNvSpPr>
            <a:spLocks noGrp="1"/>
          </p:cNvSpPr>
          <p:nvPr>
            <p:ph type="ctrTitle"/>
          </p:nvPr>
        </p:nvSpPr>
        <p:spPr/>
        <p:txBody>
          <a:bodyPr/>
          <a:lstStyle/>
          <a:p>
            <a:r>
              <a:rPr lang="en-GB" dirty="0"/>
              <a:t>Solutions</a:t>
            </a:r>
          </a:p>
        </p:txBody>
      </p:sp>
      <p:sp>
        <p:nvSpPr>
          <p:cNvPr id="3" name="Subtitle 2">
            <a:extLst>
              <a:ext uri="{FF2B5EF4-FFF2-40B4-BE49-F238E27FC236}">
                <a16:creationId xmlns:a16="http://schemas.microsoft.com/office/drawing/2014/main" id="{ED49AE93-46DF-4CE1-9052-2B9F79307809}"/>
              </a:ext>
            </a:extLst>
          </p:cNvPr>
          <p:cNvSpPr>
            <a:spLocks noGrp="1"/>
          </p:cNvSpPr>
          <p:nvPr>
            <p:ph type="subTitle" idx="1"/>
          </p:nvPr>
        </p:nvSpPr>
        <p:spPr/>
        <p:txBody>
          <a:bodyPr/>
          <a:lstStyle/>
          <a:p>
            <a:r>
              <a:rPr lang="en-GB" dirty="0"/>
              <a:t>Over the last few weeks, we have covered the key elements and characteristics of Rural Business and the challenges that face them.  This week we will be considering the solutions.</a:t>
            </a:r>
          </a:p>
        </p:txBody>
      </p:sp>
    </p:spTree>
    <p:extLst>
      <p:ext uri="{BB962C8B-B14F-4D97-AF65-F5344CB8AC3E}">
        <p14:creationId xmlns:p14="http://schemas.microsoft.com/office/powerpoint/2010/main" val="1275049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262AC-F859-49F9-A369-D42BD4EF5530}"/>
              </a:ext>
            </a:extLst>
          </p:cNvPr>
          <p:cNvSpPr>
            <a:spLocks noGrp="1"/>
          </p:cNvSpPr>
          <p:nvPr>
            <p:ph type="ctrTitle"/>
          </p:nvPr>
        </p:nvSpPr>
        <p:spPr/>
        <p:txBody>
          <a:bodyPr/>
          <a:lstStyle/>
          <a:p>
            <a:r>
              <a:rPr lang="en-GB" dirty="0"/>
              <a:t>DIVERSIFICATION</a:t>
            </a:r>
          </a:p>
        </p:txBody>
      </p:sp>
      <p:sp>
        <p:nvSpPr>
          <p:cNvPr id="3" name="Subtitle 2">
            <a:extLst>
              <a:ext uri="{FF2B5EF4-FFF2-40B4-BE49-F238E27FC236}">
                <a16:creationId xmlns:a16="http://schemas.microsoft.com/office/drawing/2014/main" id="{F89091ED-E5A5-49E0-9AC8-1714A255FE32}"/>
              </a:ext>
            </a:extLst>
          </p:cNvPr>
          <p:cNvSpPr>
            <a:spLocks noGrp="1"/>
          </p:cNvSpPr>
          <p:nvPr>
            <p:ph type="subTitle" idx="1"/>
          </p:nvPr>
        </p:nvSpPr>
        <p:spPr/>
        <p:txBody>
          <a:bodyPr>
            <a:normAutofit fontScale="77500" lnSpcReduction="20000"/>
          </a:bodyPr>
          <a:lstStyle/>
          <a:p>
            <a:r>
              <a:rPr lang="en-GB" dirty="0"/>
              <a:t>Diversification means not having all your eggs in one basket and trying to spread the risk by having a number of different income streams. Popular options include farm shops and venue hire, which can bring in valuable business if weather causes a bad harvest or commodity prices are unfavourable (Woodland Trust, 2021).</a:t>
            </a:r>
          </a:p>
        </p:txBody>
      </p:sp>
    </p:spTree>
    <p:extLst>
      <p:ext uri="{BB962C8B-B14F-4D97-AF65-F5344CB8AC3E}">
        <p14:creationId xmlns:p14="http://schemas.microsoft.com/office/powerpoint/2010/main" val="1024964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63EB0A-3D7C-4AA5-BFA5-8EE5B4BA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1827A-7805-439B-90D2-00BCDCDE8B60}"/>
              </a:ext>
            </a:extLst>
          </p:cNvPr>
          <p:cNvSpPr>
            <a:spLocks noGrp="1"/>
          </p:cNvSpPr>
          <p:nvPr>
            <p:ph type="ctrTitle"/>
          </p:nvPr>
        </p:nvSpPr>
        <p:spPr>
          <a:xfrm>
            <a:off x="578651" y="1122363"/>
            <a:ext cx="11034695" cy="3174690"/>
          </a:xfrm>
        </p:spPr>
        <p:txBody>
          <a:bodyPr>
            <a:normAutofit/>
          </a:bodyPr>
          <a:lstStyle/>
          <a:p>
            <a:r>
              <a:rPr lang="en-GB" dirty="0"/>
              <a:t>Why Diversify?</a:t>
            </a:r>
          </a:p>
        </p:txBody>
      </p:sp>
      <p:sp>
        <p:nvSpPr>
          <p:cNvPr id="3" name="Subtitle 2">
            <a:extLst>
              <a:ext uri="{FF2B5EF4-FFF2-40B4-BE49-F238E27FC236}">
                <a16:creationId xmlns:a16="http://schemas.microsoft.com/office/drawing/2014/main" id="{DA1A0FD3-5F7B-409E-950F-3F9C14531848}"/>
              </a:ext>
            </a:extLst>
          </p:cNvPr>
          <p:cNvSpPr>
            <a:spLocks noGrp="1"/>
          </p:cNvSpPr>
          <p:nvPr>
            <p:ph type="subTitle" idx="1"/>
          </p:nvPr>
        </p:nvSpPr>
        <p:spPr>
          <a:xfrm>
            <a:off x="578651" y="4723637"/>
            <a:ext cx="11034695" cy="1481396"/>
          </a:xfrm>
        </p:spPr>
        <p:txBody>
          <a:bodyPr>
            <a:normAutofit/>
          </a:bodyPr>
          <a:lstStyle/>
          <a:p>
            <a:pPr>
              <a:lnSpc>
                <a:spcPct val="100000"/>
              </a:lnSpc>
            </a:pPr>
            <a:r>
              <a:rPr lang="en-GB" sz="1300" dirty="0"/>
              <a:t>What is farming diversification?</a:t>
            </a:r>
          </a:p>
          <a:p>
            <a:pPr>
              <a:lnSpc>
                <a:spcPct val="100000"/>
              </a:lnSpc>
            </a:pPr>
            <a:r>
              <a:rPr lang="en-GB" sz="1300" dirty="0"/>
              <a:t>Many farmers have had to think laterally to survive. </a:t>
            </a:r>
            <a:r>
              <a:rPr lang="en-GB" sz="1300" b="1" dirty="0"/>
              <a:t>Farm diversification</a:t>
            </a:r>
            <a:r>
              <a:rPr lang="en-GB" sz="1300" dirty="0"/>
              <a:t> – where the farmer turns to other forms of income outside the sphere of traditional farming practices – has become increasingly commonplace. In fact, more than half of England’s 57,000 farms have diversified in some form according to new figures released by Defra at the end of January. The Farm Business Survey 2015/16 claimed the total income from diversification activities was </a:t>
            </a:r>
            <a:r>
              <a:rPr lang="en-GB" sz="1300" b="1" dirty="0"/>
              <a:t>£580m in 2015/16</a:t>
            </a:r>
            <a:r>
              <a:rPr lang="en-GB" sz="1300" dirty="0"/>
              <a:t>. And there are regional variations in many farms’ diversification – some farmers in the south-east are taking advantage of the need for office space in the region, while the south-west is more of a tourist hotspot.</a:t>
            </a:r>
          </a:p>
          <a:p>
            <a:pPr>
              <a:lnSpc>
                <a:spcPct val="100000"/>
              </a:lnSpc>
            </a:pPr>
            <a:endParaRPr lang="en-GB" sz="1300" dirty="0"/>
          </a:p>
        </p:txBody>
      </p:sp>
      <p:sp>
        <p:nvSpPr>
          <p:cNvPr id="10" name="Rectangle 9">
            <a:extLst>
              <a:ext uri="{FF2B5EF4-FFF2-40B4-BE49-F238E27FC236}">
                <a16:creationId xmlns:a16="http://schemas.microsoft.com/office/drawing/2014/main" id="{7945AD00-F967-454D-A4B2-39ABA5C8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9BC5B79-B912-427C-8219-E3E50943F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6332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356C7-FD1D-43FB-942C-2D853FD649F4}"/>
              </a:ext>
            </a:extLst>
          </p:cNvPr>
          <p:cNvSpPr>
            <a:spLocks noGrp="1"/>
          </p:cNvSpPr>
          <p:nvPr>
            <p:ph type="ctrTitle"/>
          </p:nvPr>
        </p:nvSpPr>
        <p:spPr>
          <a:xfrm>
            <a:off x="841248" y="426720"/>
            <a:ext cx="10506456" cy="1919141"/>
          </a:xfrm>
        </p:spPr>
        <p:txBody>
          <a:bodyPr vert="horz" lIns="91440" tIns="45720" rIns="91440" bIns="45720" rtlCol="0" anchor="b">
            <a:normAutofit/>
          </a:bodyPr>
          <a:lstStyle/>
          <a:p>
            <a:r>
              <a:rPr lang="en-US" sz="6000"/>
              <a:t>Types of Diversification</a:t>
            </a:r>
          </a:p>
        </p:txBody>
      </p:sp>
      <p:sp>
        <p:nvSpPr>
          <p:cNvPr id="16" name="Rectangle 15">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C861DEC9-059F-47AB-BE5A-5AF9D6D8EFEF}"/>
              </a:ext>
            </a:extLst>
          </p:cNvPr>
          <p:cNvSpPr>
            <a:spLocks noGrp="1"/>
          </p:cNvSpPr>
          <p:nvPr>
            <p:ph type="subTitle" idx="1"/>
          </p:nvPr>
        </p:nvSpPr>
        <p:spPr>
          <a:xfrm>
            <a:off x="841248" y="3337269"/>
            <a:ext cx="10509504" cy="2905686"/>
          </a:xfrm>
        </p:spPr>
        <p:txBody>
          <a:bodyPr vert="horz" lIns="91440" tIns="45720" rIns="91440" bIns="45720" rtlCol="0">
            <a:normAutofit/>
          </a:bodyPr>
          <a:lstStyle/>
          <a:p>
            <a:pPr marL="514350" indent="-228600">
              <a:buFont typeface="Arial" panose="020B0604020202020204" pitchFamily="34" charset="0"/>
              <a:buChar char="•"/>
            </a:pPr>
            <a:r>
              <a:rPr lang="en-US" sz="2000" dirty="0"/>
              <a:t>Unusual Livestock</a:t>
            </a:r>
          </a:p>
          <a:p>
            <a:pPr marL="514350" indent="-228600">
              <a:buFont typeface="Arial" panose="020B0604020202020204" pitchFamily="34" charset="0"/>
              <a:buChar char="•"/>
            </a:pPr>
            <a:r>
              <a:rPr lang="en-US" sz="2000" dirty="0"/>
              <a:t>Tourism</a:t>
            </a:r>
          </a:p>
          <a:p>
            <a:pPr marL="514350" indent="-228600">
              <a:buFont typeface="Arial" panose="020B0604020202020204" pitchFamily="34" charset="0"/>
              <a:buChar char="•"/>
            </a:pPr>
            <a:r>
              <a:rPr lang="en-US" sz="2000" dirty="0"/>
              <a:t>Nature and Camping</a:t>
            </a:r>
          </a:p>
          <a:p>
            <a:pPr marL="514350" indent="-228600">
              <a:buFont typeface="Arial" panose="020B0604020202020204" pitchFamily="34" charset="0"/>
              <a:buChar char="•"/>
            </a:pPr>
            <a:r>
              <a:rPr lang="en-US" sz="2000" dirty="0"/>
              <a:t>Festivals and Entertainment</a:t>
            </a:r>
          </a:p>
          <a:p>
            <a:pPr marL="514350" indent="-228600">
              <a:buFont typeface="Arial" panose="020B0604020202020204" pitchFamily="34" charset="0"/>
              <a:buChar char="•"/>
            </a:pPr>
            <a:r>
              <a:rPr lang="en-US" sz="2000" dirty="0"/>
              <a:t>Manufacturing and Production</a:t>
            </a:r>
          </a:p>
          <a:p>
            <a:pPr marL="514350" indent="-228600">
              <a:buFont typeface="Arial" panose="020B0604020202020204" pitchFamily="34" charset="0"/>
              <a:buChar char="•"/>
            </a:pPr>
            <a:r>
              <a:rPr lang="en-US" sz="2000" dirty="0"/>
              <a:t>Renting farm space</a:t>
            </a:r>
          </a:p>
          <a:p>
            <a:pPr marL="285750"/>
            <a:endParaRPr lang="en-US" sz="2000" dirty="0"/>
          </a:p>
        </p:txBody>
      </p:sp>
    </p:spTree>
    <p:extLst>
      <p:ext uri="{BB962C8B-B14F-4D97-AF65-F5344CB8AC3E}">
        <p14:creationId xmlns:p14="http://schemas.microsoft.com/office/powerpoint/2010/main" val="111871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3">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Rectangle 25">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27">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 name="Rectangle 2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1C363-C8FA-475D-AD6F-EE4FE3C59FAB}"/>
              </a:ext>
            </a:extLst>
          </p:cNvPr>
          <p:cNvSpPr>
            <a:spLocks noGrp="1"/>
          </p:cNvSpPr>
          <p:nvPr>
            <p:ph type="ctrTitle"/>
          </p:nvPr>
        </p:nvSpPr>
        <p:spPr>
          <a:xfrm>
            <a:off x="411480" y="987552"/>
            <a:ext cx="4485861" cy="1088136"/>
          </a:xfrm>
        </p:spPr>
        <p:txBody>
          <a:bodyPr vert="horz" lIns="91440" tIns="45720" rIns="91440" bIns="45720" rtlCol="0" anchor="b">
            <a:normAutofit/>
          </a:bodyPr>
          <a:lstStyle/>
          <a:p>
            <a:r>
              <a:rPr lang="en-US" sz="3400"/>
              <a:t>Unusual Livestock</a:t>
            </a:r>
          </a:p>
        </p:txBody>
      </p:sp>
      <p:sp>
        <p:nvSpPr>
          <p:cNvPr id="40" name="Rectangle 3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3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5822F51A-406A-4372-9632-A6F4269A0D5C}"/>
              </a:ext>
            </a:extLst>
          </p:cNvPr>
          <p:cNvSpPr>
            <a:spLocks noGrp="1"/>
          </p:cNvSpPr>
          <p:nvPr>
            <p:ph type="subTitle" idx="1"/>
          </p:nvPr>
        </p:nvSpPr>
        <p:spPr>
          <a:xfrm>
            <a:off x="411479" y="2688336"/>
            <a:ext cx="4498848" cy="3397677"/>
          </a:xfrm>
        </p:spPr>
        <p:txBody>
          <a:bodyPr vert="horz" lIns="91440" tIns="45720" rIns="91440" bIns="45720" rtlCol="0" anchor="t">
            <a:normAutofit lnSpcReduction="10000"/>
          </a:bodyPr>
          <a:lstStyle/>
          <a:p>
            <a:r>
              <a:rPr lang="en-US" sz="1700" dirty="0"/>
              <a:t>Unusual livestock kept by UK farm owners include:</a:t>
            </a:r>
          </a:p>
          <a:p>
            <a:pPr indent="-228600">
              <a:buFont typeface="Arial" panose="020B0604020202020204" pitchFamily="34" charset="0"/>
              <a:buChar char="•"/>
            </a:pPr>
            <a:r>
              <a:rPr lang="en-US" sz="1700" dirty="0"/>
              <a:t>Ostrich</a:t>
            </a:r>
          </a:p>
          <a:p>
            <a:pPr indent="-228600">
              <a:buFont typeface="Arial" panose="020B0604020202020204" pitchFamily="34" charset="0"/>
              <a:buChar char="•"/>
            </a:pPr>
            <a:r>
              <a:rPr lang="en-US" sz="1700" dirty="0"/>
              <a:t>Llama</a:t>
            </a:r>
          </a:p>
          <a:p>
            <a:pPr indent="-228600">
              <a:buFont typeface="Arial" panose="020B0604020202020204" pitchFamily="34" charset="0"/>
              <a:buChar char="•"/>
            </a:pPr>
            <a:r>
              <a:rPr lang="en-US" sz="1700" dirty="0"/>
              <a:t>Water Buffalo</a:t>
            </a:r>
          </a:p>
          <a:p>
            <a:pPr indent="-228600">
              <a:buFont typeface="Arial" panose="020B0604020202020204" pitchFamily="34" charset="0"/>
              <a:buChar char="•"/>
            </a:pPr>
            <a:r>
              <a:rPr lang="en-US" sz="1700" dirty="0"/>
              <a:t>Wild Boar</a:t>
            </a:r>
          </a:p>
          <a:p>
            <a:pPr indent="-228600">
              <a:buFont typeface="Arial" panose="020B0604020202020204" pitchFamily="34" charset="0"/>
              <a:buChar char="•"/>
            </a:pPr>
            <a:r>
              <a:rPr lang="en-US" sz="1700" dirty="0"/>
              <a:t>Crocodile</a:t>
            </a:r>
          </a:p>
          <a:p>
            <a:pPr indent="-228600">
              <a:buFont typeface="Arial" panose="020B0604020202020204" pitchFamily="34" charset="0"/>
              <a:buChar char="•"/>
            </a:pPr>
            <a:r>
              <a:rPr lang="en-US" sz="1700" dirty="0"/>
              <a:t>Kangaroo</a:t>
            </a:r>
          </a:p>
          <a:p>
            <a:pPr indent="-228600">
              <a:buFont typeface="Arial" panose="020B0604020202020204" pitchFamily="34" charset="0"/>
              <a:buChar char="•"/>
            </a:pPr>
            <a:r>
              <a:rPr lang="en-US" sz="1700" dirty="0"/>
              <a:t>Reindeer</a:t>
            </a:r>
          </a:p>
          <a:p>
            <a:pPr indent="-228600">
              <a:buFont typeface="Arial" panose="020B0604020202020204" pitchFamily="34" charset="0"/>
              <a:buChar char="•"/>
            </a:pPr>
            <a:endParaRPr lang="en-US" sz="1700" dirty="0"/>
          </a:p>
        </p:txBody>
      </p:sp>
      <p:pic>
        <p:nvPicPr>
          <p:cNvPr id="5" name="Picture 4">
            <a:extLst>
              <a:ext uri="{FF2B5EF4-FFF2-40B4-BE49-F238E27FC236}">
                <a16:creationId xmlns:a16="http://schemas.microsoft.com/office/drawing/2014/main" id="{E52F4428-B873-4BED-86A0-8011C2C1852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225" r="2" b="29278"/>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6" name="TextBox 5">
            <a:extLst>
              <a:ext uri="{FF2B5EF4-FFF2-40B4-BE49-F238E27FC236}">
                <a16:creationId xmlns:a16="http://schemas.microsoft.com/office/drawing/2014/main" id="{F6F9DAD2-E542-4BD7-949C-E166783BEEE9}"/>
              </a:ext>
            </a:extLst>
          </p:cNvPr>
          <p:cNvSpPr txBox="1"/>
          <p:nvPr/>
        </p:nvSpPr>
        <p:spPr>
          <a:xfrm>
            <a:off x="9585197" y="6657945"/>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ons.wikimedia.org/wiki/File:Llama_2_(29696004).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7" name="TextBox 6">
            <a:extLst>
              <a:ext uri="{FF2B5EF4-FFF2-40B4-BE49-F238E27FC236}">
                <a16:creationId xmlns:a16="http://schemas.microsoft.com/office/drawing/2014/main" id="{7215F6E2-F583-4E1F-9DF8-5B545600F6FA}"/>
              </a:ext>
            </a:extLst>
          </p:cNvPr>
          <p:cNvSpPr txBox="1"/>
          <p:nvPr/>
        </p:nvSpPr>
        <p:spPr>
          <a:xfrm>
            <a:off x="5915304" y="5178620"/>
            <a:ext cx="5969171" cy="1200329"/>
          </a:xfrm>
          <a:prstGeom prst="rect">
            <a:avLst/>
          </a:prstGeom>
          <a:noFill/>
        </p:spPr>
        <p:txBody>
          <a:bodyPr wrap="square" rtlCol="0">
            <a:spAutoFit/>
          </a:bodyPr>
          <a:lstStyle/>
          <a:p>
            <a:r>
              <a:rPr lang="en-GB" sz="2400" b="1" dirty="0"/>
              <a:t>ACTIVITY: What alternative income streams do rearing unusual livestock bring? What might any limitations be?</a:t>
            </a:r>
          </a:p>
        </p:txBody>
      </p:sp>
    </p:spTree>
    <p:extLst>
      <p:ext uri="{BB962C8B-B14F-4D97-AF65-F5344CB8AC3E}">
        <p14:creationId xmlns:p14="http://schemas.microsoft.com/office/powerpoint/2010/main" val="1625037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B5028-A005-4387-8907-17BB398DA7D8}"/>
              </a:ext>
            </a:extLst>
          </p:cNvPr>
          <p:cNvSpPr>
            <a:spLocks noGrp="1"/>
          </p:cNvSpPr>
          <p:nvPr>
            <p:ph type="ctrTitle"/>
          </p:nvPr>
        </p:nvSpPr>
        <p:spPr>
          <a:xfrm>
            <a:off x="576072" y="1124712"/>
            <a:ext cx="11036808" cy="1319083"/>
          </a:xfrm>
        </p:spPr>
        <p:txBody>
          <a:bodyPr/>
          <a:lstStyle/>
          <a:p>
            <a:r>
              <a:rPr lang="en-GB" dirty="0"/>
              <a:t>Tourism</a:t>
            </a:r>
          </a:p>
        </p:txBody>
      </p:sp>
      <p:sp>
        <p:nvSpPr>
          <p:cNvPr id="3" name="Subtitle 2">
            <a:extLst>
              <a:ext uri="{FF2B5EF4-FFF2-40B4-BE49-F238E27FC236}">
                <a16:creationId xmlns:a16="http://schemas.microsoft.com/office/drawing/2014/main" id="{71EA9230-D214-406B-90B8-42A98057F0F5}"/>
              </a:ext>
            </a:extLst>
          </p:cNvPr>
          <p:cNvSpPr>
            <a:spLocks noGrp="1"/>
          </p:cNvSpPr>
          <p:nvPr>
            <p:ph type="subTitle" idx="1"/>
          </p:nvPr>
        </p:nvSpPr>
        <p:spPr>
          <a:xfrm>
            <a:off x="576072" y="2443795"/>
            <a:ext cx="11036808" cy="1563948"/>
          </a:xfrm>
        </p:spPr>
        <p:txBody>
          <a:bodyPr/>
          <a:lstStyle/>
          <a:p>
            <a:r>
              <a:rPr lang="en-GB" dirty="0"/>
              <a:t>Activity: In the chat box, write a list of all the farmland tourism diversified spots you can think of.</a:t>
            </a:r>
          </a:p>
          <a:p>
            <a:endParaRPr lang="en-GB" dirty="0"/>
          </a:p>
        </p:txBody>
      </p:sp>
      <p:sp>
        <p:nvSpPr>
          <p:cNvPr id="4" name="TextBox 3">
            <a:extLst>
              <a:ext uri="{FF2B5EF4-FFF2-40B4-BE49-F238E27FC236}">
                <a16:creationId xmlns:a16="http://schemas.microsoft.com/office/drawing/2014/main" id="{2B6566E0-EADD-44AF-BBA3-3295FE5C766A}"/>
              </a:ext>
            </a:extLst>
          </p:cNvPr>
          <p:cNvSpPr txBox="1"/>
          <p:nvPr/>
        </p:nvSpPr>
        <p:spPr>
          <a:xfrm>
            <a:off x="671639" y="4814761"/>
            <a:ext cx="11094180" cy="646331"/>
          </a:xfrm>
          <a:prstGeom prst="rect">
            <a:avLst/>
          </a:prstGeom>
          <a:noFill/>
        </p:spPr>
        <p:txBody>
          <a:bodyPr wrap="square" rtlCol="0">
            <a:spAutoFit/>
          </a:bodyPr>
          <a:lstStyle/>
          <a:p>
            <a:r>
              <a:rPr lang="en-GB" dirty="0"/>
              <a:t>Whether it is Bed and Breakfast, glamping, pick your own or outdoor pursuits….Somebody has thought of it!</a:t>
            </a:r>
          </a:p>
        </p:txBody>
      </p:sp>
    </p:spTree>
    <p:extLst>
      <p:ext uri="{BB962C8B-B14F-4D97-AF65-F5344CB8AC3E}">
        <p14:creationId xmlns:p14="http://schemas.microsoft.com/office/powerpoint/2010/main" val="257427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A728DA5-D6BF-413B-A109-2D195F7986D0}"/>
              </a:ext>
            </a:extLst>
          </p:cNvPr>
          <p:cNvPicPr>
            <a:picLocks noChangeAspect="1"/>
          </p:cNvPicPr>
          <p:nvPr/>
        </p:nvPicPr>
        <p:blipFill rotWithShape="1">
          <a:blip r:embed="rId2"/>
          <a:srcRect l="3563" t="6253" r="1176" b="6077"/>
          <a:stretch/>
        </p:blipFill>
        <p:spPr>
          <a:xfrm>
            <a:off x="0" y="0"/>
            <a:ext cx="12192000" cy="6012382"/>
          </a:xfrm>
          <a:prstGeom prst="rect">
            <a:avLst/>
          </a:prstGeom>
        </p:spPr>
      </p:pic>
      <p:sp>
        <p:nvSpPr>
          <p:cNvPr id="5" name="TextBox 4">
            <a:extLst>
              <a:ext uri="{FF2B5EF4-FFF2-40B4-BE49-F238E27FC236}">
                <a16:creationId xmlns:a16="http://schemas.microsoft.com/office/drawing/2014/main" id="{448B9A32-FE43-470C-A1E7-DDB39D9A8B80}"/>
              </a:ext>
            </a:extLst>
          </p:cNvPr>
          <p:cNvSpPr txBox="1"/>
          <p:nvPr/>
        </p:nvSpPr>
        <p:spPr>
          <a:xfrm>
            <a:off x="291313" y="6117579"/>
            <a:ext cx="11652531" cy="646331"/>
          </a:xfrm>
          <a:prstGeom prst="rect">
            <a:avLst/>
          </a:prstGeom>
          <a:noFill/>
        </p:spPr>
        <p:txBody>
          <a:bodyPr wrap="square" rtlCol="0">
            <a:spAutoFit/>
          </a:bodyPr>
          <a:lstStyle/>
          <a:p>
            <a:r>
              <a:rPr lang="en-GB" dirty="0"/>
              <a:t>Head to the zip world website and watch the video above.</a:t>
            </a:r>
          </a:p>
          <a:p>
            <a:r>
              <a:rPr lang="en-GB" dirty="0"/>
              <a:t>www.zipworld.co.uk</a:t>
            </a:r>
          </a:p>
        </p:txBody>
      </p:sp>
    </p:spTree>
    <p:extLst>
      <p:ext uri="{BB962C8B-B14F-4D97-AF65-F5344CB8AC3E}">
        <p14:creationId xmlns:p14="http://schemas.microsoft.com/office/powerpoint/2010/main" val="2464538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ent with light on in grassy mountain terrain">
            <a:extLst>
              <a:ext uri="{FF2B5EF4-FFF2-40B4-BE49-F238E27FC236}">
                <a16:creationId xmlns:a16="http://schemas.microsoft.com/office/drawing/2014/main" id="{53317E78-EE61-4B20-AEF7-B21C4BD343D7}"/>
              </a:ext>
            </a:extLst>
          </p:cNvPr>
          <p:cNvPicPr>
            <a:picLocks noChangeAspect="1"/>
          </p:cNvPicPr>
          <p:nvPr/>
        </p:nvPicPr>
        <p:blipFill rotWithShape="1">
          <a:blip r:embed="rId3"/>
          <a:srcRect t="13728" b="2003"/>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312FF-2F5E-4507-BE02-8C9A1A4587A8}"/>
              </a:ext>
            </a:extLst>
          </p:cNvPr>
          <p:cNvSpPr>
            <a:spLocks noGrp="1"/>
          </p:cNvSpPr>
          <p:nvPr>
            <p:ph type="ctrTitle"/>
          </p:nvPr>
        </p:nvSpPr>
        <p:spPr>
          <a:xfrm>
            <a:off x="643466" y="643467"/>
            <a:ext cx="10905059" cy="1088229"/>
          </a:xfrm>
          <a:effectLst>
            <a:outerShdw blurRad="50800" dist="38100" dir="2700000" algn="tl" rotWithShape="0">
              <a:prstClr val="black">
                <a:alpha val="40000"/>
              </a:prstClr>
            </a:outerShdw>
          </a:effectLst>
        </p:spPr>
        <p:txBody>
          <a:bodyPr>
            <a:normAutofit/>
          </a:bodyPr>
          <a:lstStyle/>
          <a:p>
            <a:pPr algn="ctr"/>
            <a:r>
              <a:rPr lang="en-GB" sz="3600" dirty="0">
                <a:solidFill>
                  <a:schemeClr val="bg1"/>
                </a:solidFill>
              </a:rPr>
              <a:t>Nature and Camping</a:t>
            </a:r>
          </a:p>
        </p:txBody>
      </p:sp>
      <p:sp>
        <p:nvSpPr>
          <p:cNvPr id="3" name="Subtitle 2">
            <a:extLst>
              <a:ext uri="{FF2B5EF4-FFF2-40B4-BE49-F238E27FC236}">
                <a16:creationId xmlns:a16="http://schemas.microsoft.com/office/drawing/2014/main" id="{1E330270-CA0A-4950-81FC-9B556BB26745}"/>
              </a:ext>
            </a:extLst>
          </p:cNvPr>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a:noAutofit/>
          </a:bodyPr>
          <a:lstStyle/>
          <a:p>
            <a:pPr algn="ctr">
              <a:lnSpc>
                <a:spcPct val="100000"/>
              </a:lnSpc>
            </a:pPr>
            <a:r>
              <a:rPr lang="en-GB" sz="1600" b="1" dirty="0">
                <a:solidFill>
                  <a:schemeClr val="bg1"/>
                </a:solidFill>
              </a:rPr>
              <a:t>Two sides to this form of diversification, both would have very different client bases.</a:t>
            </a:r>
          </a:p>
          <a:p>
            <a:pPr marL="514350" indent="-514350" algn="ctr">
              <a:lnSpc>
                <a:spcPct val="100000"/>
              </a:lnSpc>
              <a:buAutoNum type="arabicPeriod"/>
            </a:pPr>
            <a:r>
              <a:rPr lang="en-GB" sz="1600" b="1" dirty="0">
                <a:solidFill>
                  <a:schemeClr val="bg1"/>
                </a:solidFill>
              </a:rPr>
              <a:t>Back to nature retreats, for individuals, families and also school visits.</a:t>
            </a:r>
          </a:p>
          <a:p>
            <a:pPr algn="ctr">
              <a:lnSpc>
                <a:spcPct val="100000"/>
              </a:lnSpc>
            </a:pPr>
            <a:r>
              <a:rPr lang="en-GB" sz="1600" b="1" dirty="0">
                <a:solidFill>
                  <a:schemeClr val="bg1"/>
                </a:solidFill>
              </a:rPr>
              <a:t>Rectory Farm, Buckinghamshire have 60 school visits per year all providing additional income.  They come to the farm to study conservation.</a:t>
            </a:r>
          </a:p>
          <a:p>
            <a:pPr algn="ctr">
              <a:lnSpc>
                <a:spcPct val="100000"/>
              </a:lnSpc>
            </a:pPr>
            <a:r>
              <a:rPr lang="en-GB" sz="1600" b="1" dirty="0">
                <a:solidFill>
                  <a:schemeClr val="bg1"/>
                </a:solidFill>
              </a:rPr>
              <a:t>2.  High end luxury rural breaks, including lodges and hot tubs.  It may only take 1 or 2 lodges with hot tubs to boost the income of the rural business.</a:t>
            </a: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C4D74DE-9C82-438F-A933-A3934926C2E3}"/>
              </a:ext>
            </a:extLst>
          </p:cNvPr>
          <p:cNvSpPr txBox="1"/>
          <p:nvPr/>
        </p:nvSpPr>
        <p:spPr>
          <a:xfrm>
            <a:off x="8909331" y="922492"/>
            <a:ext cx="2921225" cy="1754326"/>
          </a:xfrm>
          <a:prstGeom prst="rect">
            <a:avLst/>
          </a:prstGeom>
          <a:noFill/>
        </p:spPr>
        <p:txBody>
          <a:bodyPr wrap="square" rtlCol="0">
            <a:spAutoFit/>
          </a:bodyPr>
          <a:lstStyle/>
          <a:p>
            <a:r>
              <a:rPr lang="en-GB" b="1" dirty="0">
                <a:solidFill>
                  <a:schemeClr val="bg1"/>
                </a:solidFill>
              </a:rPr>
              <a:t>Quick Activity</a:t>
            </a:r>
            <a:r>
              <a:rPr lang="en-GB" dirty="0">
                <a:solidFill>
                  <a:schemeClr val="bg1"/>
                </a:solidFill>
              </a:rPr>
              <a:t>:  Find a west wales hot tub break, situated in a rural location and type the price for a 3 night break in August in the chat box.</a:t>
            </a:r>
          </a:p>
        </p:txBody>
      </p:sp>
    </p:spTree>
    <p:extLst>
      <p:ext uri="{BB962C8B-B14F-4D97-AF65-F5344CB8AC3E}">
        <p14:creationId xmlns:p14="http://schemas.microsoft.com/office/powerpoint/2010/main" val="776554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21">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focused crowded streets at a carnival">
            <a:extLst>
              <a:ext uri="{FF2B5EF4-FFF2-40B4-BE49-F238E27FC236}">
                <a16:creationId xmlns:a16="http://schemas.microsoft.com/office/drawing/2014/main" id="{59B5FB0B-22CC-4FBD-8D8D-61AADA8C96B2}"/>
              </a:ext>
            </a:extLst>
          </p:cNvPr>
          <p:cNvPicPr>
            <a:picLocks noChangeAspect="1"/>
          </p:cNvPicPr>
          <p:nvPr/>
        </p:nvPicPr>
        <p:blipFill rotWithShape="1">
          <a:blip r:embed="rId2">
            <a:alphaModFix amt="40000"/>
          </a:blip>
          <a:srcRect t="15730"/>
          <a:stretch/>
        </p:blipFill>
        <p:spPr>
          <a:xfrm>
            <a:off x="20" y="10"/>
            <a:ext cx="12191979" cy="6857990"/>
          </a:xfrm>
          <a:prstGeom prst="rect">
            <a:avLst/>
          </a:prstGeom>
        </p:spPr>
      </p:pic>
      <p:sp>
        <p:nvSpPr>
          <p:cNvPr id="2" name="Title 1">
            <a:extLst>
              <a:ext uri="{FF2B5EF4-FFF2-40B4-BE49-F238E27FC236}">
                <a16:creationId xmlns:a16="http://schemas.microsoft.com/office/drawing/2014/main" id="{EAFB2718-F084-4871-B9E0-1F6073910C9B}"/>
              </a:ext>
            </a:extLst>
          </p:cNvPr>
          <p:cNvSpPr>
            <a:spLocks noGrp="1"/>
          </p:cNvSpPr>
          <p:nvPr>
            <p:ph type="ctrTitle"/>
          </p:nvPr>
        </p:nvSpPr>
        <p:spPr>
          <a:xfrm>
            <a:off x="841249" y="941832"/>
            <a:ext cx="10506456" cy="2057400"/>
          </a:xfrm>
        </p:spPr>
        <p:txBody>
          <a:bodyPr vert="horz" lIns="91440" tIns="45720" rIns="91440" bIns="45720" rtlCol="0" anchor="b">
            <a:normAutofit/>
          </a:bodyPr>
          <a:lstStyle/>
          <a:p>
            <a:r>
              <a:rPr lang="en-US" sz="5000"/>
              <a:t>Festivals and Entertainment</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153CA179-18A1-48ED-ACA5-08B028AA2BD6}"/>
              </a:ext>
            </a:extLst>
          </p:cNvPr>
          <p:cNvSpPr>
            <a:spLocks noGrp="1"/>
          </p:cNvSpPr>
          <p:nvPr>
            <p:ph type="subTitle" idx="1"/>
          </p:nvPr>
        </p:nvSpPr>
        <p:spPr>
          <a:xfrm>
            <a:off x="841248" y="3502152"/>
            <a:ext cx="10506456" cy="2670048"/>
          </a:xfrm>
        </p:spPr>
        <p:txBody>
          <a:bodyPr vert="horz" lIns="91440" tIns="45720" rIns="91440" bIns="45720" rtlCol="0">
            <a:normAutofit/>
          </a:bodyPr>
          <a:lstStyle/>
          <a:p>
            <a:pPr indent="-228600">
              <a:buFont typeface="Arial" panose="020B0604020202020204" pitchFamily="34" charset="0"/>
              <a:buChar char="•"/>
            </a:pPr>
            <a:r>
              <a:rPr lang="en-US" sz="2000" b="1" dirty="0"/>
              <a:t>There are many prominent examples of rural festivals.</a:t>
            </a:r>
          </a:p>
          <a:p>
            <a:pPr indent="-228600">
              <a:buFont typeface="Arial" panose="020B0604020202020204" pitchFamily="34" charset="0"/>
              <a:buChar char="•"/>
            </a:pPr>
            <a:r>
              <a:rPr lang="en-US" sz="2000" b="1" dirty="0">
                <a:hlinkClick r:id="rId3">
                  <a:extLst>
                    <a:ext uri="{A12FA001-AC4F-418D-AE19-62706E023703}">
                      <ahyp:hlinkClr xmlns:ahyp="http://schemas.microsoft.com/office/drawing/2018/hyperlinkcolor" val="tx"/>
                    </a:ext>
                  </a:extLst>
                </a:hlinkClick>
              </a:rPr>
              <a:t>Glastonbury is held on the farm land of the </a:t>
            </a:r>
            <a:r>
              <a:rPr lang="en-US" sz="2000" b="1" dirty="0" err="1">
                <a:hlinkClick r:id="rId3">
                  <a:extLst>
                    <a:ext uri="{A12FA001-AC4F-418D-AE19-62706E023703}">
                      <ahyp:hlinkClr xmlns:ahyp="http://schemas.microsoft.com/office/drawing/2018/hyperlinkcolor" val="tx"/>
                    </a:ext>
                  </a:extLst>
                </a:hlinkClick>
              </a:rPr>
              <a:t>Eavis</a:t>
            </a:r>
            <a:r>
              <a:rPr lang="en-US" sz="2000" b="1" dirty="0">
                <a:hlinkClick r:id="rId3">
                  <a:extLst>
                    <a:ext uri="{A12FA001-AC4F-418D-AE19-62706E023703}">
                      <ahyp:hlinkClr xmlns:ahyp="http://schemas.microsoft.com/office/drawing/2018/hyperlinkcolor" val="tx"/>
                    </a:ext>
                  </a:extLst>
                </a:hlinkClick>
              </a:rPr>
              <a:t> family.</a:t>
            </a:r>
            <a:endParaRPr lang="en-US" sz="2000" b="1" dirty="0"/>
          </a:p>
          <a:p>
            <a:pPr indent="-228600">
              <a:buFont typeface="Arial" panose="020B0604020202020204" pitchFamily="34" charset="0"/>
              <a:buChar char="•"/>
            </a:pPr>
            <a:r>
              <a:rPr lang="en-US" sz="2000" b="1" dirty="0"/>
              <a:t>Closer to home we have </a:t>
            </a:r>
            <a:r>
              <a:rPr lang="en-US" sz="2000" b="1" dirty="0">
                <a:hlinkClick r:id="rId4">
                  <a:extLst>
                    <a:ext uri="{A12FA001-AC4F-418D-AE19-62706E023703}">
                      <ahyp:hlinkClr xmlns:ahyp="http://schemas.microsoft.com/office/drawing/2018/hyperlinkcolor" val="tx"/>
                    </a:ext>
                  </a:extLst>
                </a:hlinkClick>
              </a:rPr>
              <a:t>The Big </a:t>
            </a:r>
            <a:r>
              <a:rPr lang="en-US" sz="2000" b="1" dirty="0" err="1">
                <a:hlinkClick r:id="rId4">
                  <a:extLst>
                    <a:ext uri="{A12FA001-AC4F-418D-AE19-62706E023703}">
                      <ahyp:hlinkClr xmlns:ahyp="http://schemas.microsoft.com/office/drawing/2018/hyperlinkcolor" val="tx"/>
                    </a:ext>
                  </a:extLst>
                </a:hlinkClick>
              </a:rPr>
              <a:t>Cwtch</a:t>
            </a:r>
            <a:r>
              <a:rPr lang="en-US" sz="2000" b="1" dirty="0">
                <a:hlinkClick r:id="rId4">
                  <a:extLst>
                    <a:ext uri="{A12FA001-AC4F-418D-AE19-62706E023703}">
                      <ahyp:hlinkClr xmlns:ahyp="http://schemas.microsoft.com/office/drawing/2018/hyperlinkcolor" val="tx"/>
                    </a:ext>
                  </a:extLst>
                </a:hlinkClick>
              </a:rPr>
              <a:t> here.</a:t>
            </a:r>
            <a:endParaRPr lang="en-US" sz="2000" b="1" dirty="0"/>
          </a:p>
          <a:p>
            <a:pPr indent="-228600">
              <a:buFont typeface="Arial" panose="020B0604020202020204" pitchFamily="34" charset="0"/>
              <a:buChar char="•"/>
            </a:pPr>
            <a:r>
              <a:rPr lang="en-US" sz="2000" b="1" dirty="0">
                <a:hlinkClick r:id="rId5">
                  <a:extLst>
                    <a:ext uri="{A12FA001-AC4F-418D-AE19-62706E023703}">
                      <ahyp:hlinkClr xmlns:ahyp="http://schemas.microsoft.com/office/drawing/2018/hyperlinkcolor" val="tx"/>
                    </a:ext>
                  </a:extLst>
                </a:hlinkClick>
              </a:rPr>
              <a:t>Wedding venues such as </a:t>
            </a:r>
            <a:r>
              <a:rPr lang="en-US" sz="2000" b="1" dirty="0" err="1">
                <a:hlinkClick r:id="rId5">
                  <a:extLst>
                    <a:ext uri="{A12FA001-AC4F-418D-AE19-62706E023703}">
                      <ahyp:hlinkClr xmlns:ahyp="http://schemas.microsoft.com/office/drawing/2018/hyperlinkcolor" val="tx"/>
                    </a:ext>
                  </a:extLst>
                </a:hlinkClick>
              </a:rPr>
              <a:t>Sylen</a:t>
            </a:r>
            <a:r>
              <a:rPr lang="en-US" sz="2000" b="1" dirty="0">
                <a:hlinkClick r:id="rId5">
                  <a:extLst>
                    <a:ext uri="{A12FA001-AC4F-418D-AE19-62706E023703}">
                      <ahyp:hlinkClr xmlns:ahyp="http://schemas.microsoft.com/office/drawing/2018/hyperlinkcolor" val="tx"/>
                    </a:ext>
                  </a:extLst>
                </a:hlinkClick>
              </a:rPr>
              <a:t> Lake</a:t>
            </a:r>
            <a:endParaRPr lang="en-US" sz="2000" b="1" dirty="0"/>
          </a:p>
        </p:txBody>
      </p:sp>
    </p:spTree>
    <p:extLst>
      <p:ext uri="{BB962C8B-B14F-4D97-AF65-F5344CB8AC3E}">
        <p14:creationId xmlns:p14="http://schemas.microsoft.com/office/powerpoint/2010/main" val="66285990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2D3EB2-FD6C-432E-B962-770664B3D341}"/>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 y="-1"/>
            <a:ext cx="12192001" cy="6858000"/>
          </a:xfrm>
          <a:prstGeom prst="rect">
            <a:avLst/>
          </a:prstGeom>
        </p:spPr>
      </p:pic>
      <p:sp>
        <p:nvSpPr>
          <p:cNvPr id="23" name="Rectangle 22">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3CBB4F-9847-4D49-8D91-59AFCA7A18A7}"/>
              </a:ext>
            </a:extLst>
          </p:cNvPr>
          <p:cNvSpPr>
            <a:spLocks noGrp="1"/>
          </p:cNvSpPr>
          <p:nvPr>
            <p:ph type="ctrTitle"/>
          </p:nvPr>
        </p:nvSpPr>
        <p:spPr>
          <a:xfrm>
            <a:off x="404553" y="3091928"/>
            <a:ext cx="9078562" cy="2387600"/>
          </a:xfrm>
        </p:spPr>
        <p:txBody>
          <a:bodyPr>
            <a:normAutofit/>
          </a:bodyPr>
          <a:lstStyle/>
          <a:p>
            <a:r>
              <a:rPr lang="en-GB" sz="6600"/>
              <a:t>Events link in with Accommodation</a:t>
            </a:r>
          </a:p>
        </p:txBody>
      </p:sp>
      <p:sp>
        <p:nvSpPr>
          <p:cNvPr id="25" name="Rectangle: Rounded Corners 24">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D35A24F-423B-47E4-8846-87A5687A318E}"/>
              </a:ext>
            </a:extLst>
          </p:cNvPr>
          <p:cNvSpPr>
            <a:spLocks noGrp="1"/>
          </p:cNvSpPr>
          <p:nvPr>
            <p:ph type="subTitle" idx="1"/>
          </p:nvPr>
        </p:nvSpPr>
        <p:spPr>
          <a:xfrm>
            <a:off x="404553" y="5624945"/>
            <a:ext cx="9078562" cy="592975"/>
          </a:xfrm>
        </p:spPr>
        <p:txBody>
          <a:bodyPr anchor="ctr">
            <a:normAutofit fontScale="85000" lnSpcReduction="10000"/>
          </a:bodyPr>
          <a:lstStyle/>
          <a:p>
            <a:r>
              <a:rPr lang="en-GB" dirty="0"/>
              <a:t>This is </a:t>
            </a:r>
            <a:r>
              <a:rPr lang="en-GB" dirty="0" err="1"/>
              <a:t>Penmaenau</a:t>
            </a:r>
            <a:r>
              <a:rPr lang="en-GB" dirty="0"/>
              <a:t> campsite next to the Royal Welsh Show site</a:t>
            </a:r>
          </a:p>
        </p:txBody>
      </p:sp>
    </p:spTree>
    <p:extLst>
      <p:ext uri="{BB962C8B-B14F-4D97-AF65-F5344CB8AC3E}">
        <p14:creationId xmlns:p14="http://schemas.microsoft.com/office/powerpoint/2010/main" val="358299298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92410-268E-49C5-BC2F-06B41AB1E91A}"/>
              </a:ext>
            </a:extLst>
          </p:cNvPr>
          <p:cNvSpPr>
            <a:spLocks noGrp="1"/>
          </p:cNvSpPr>
          <p:nvPr>
            <p:ph type="ctrTitle"/>
          </p:nvPr>
        </p:nvSpPr>
        <p:spPr>
          <a:xfrm>
            <a:off x="612648" y="1078992"/>
            <a:ext cx="6268770" cy="1536192"/>
          </a:xfrm>
        </p:spPr>
        <p:txBody>
          <a:bodyPr vert="horz" lIns="91440" tIns="45720" rIns="91440" bIns="45720" rtlCol="0" anchor="b">
            <a:normAutofit/>
          </a:bodyPr>
          <a:lstStyle/>
          <a:p>
            <a:r>
              <a:rPr lang="en-US" sz="5200"/>
              <a:t>Manufacturing and Production</a:t>
            </a:r>
          </a:p>
        </p:txBody>
      </p:sp>
      <p:sp>
        <p:nvSpPr>
          <p:cNvPr id="18" name="Rectangle 17">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2C7D6D73-A698-4712-8A27-A9205A7A754C}"/>
              </a:ext>
            </a:extLst>
          </p:cNvPr>
          <p:cNvSpPr>
            <a:spLocks noGrp="1"/>
          </p:cNvSpPr>
          <p:nvPr>
            <p:ph type="subTitle" idx="1"/>
          </p:nvPr>
        </p:nvSpPr>
        <p:spPr>
          <a:xfrm>
            <a:off x="612648" y="3355848"/>
            <a:ext cx="6268770" cy="2825496"/>
          </a:xfrm>
        </p:spPr>
        <p:txBody>
          <a:bodyPr vert="horz" lIns="91440" tIns="45720" rIns="91440" bIns="45720" rtlCol="0">
            <a:normAutofit/>
          </a:bodyPr>
          <a:lstStyle/>
          <a:p>
            <a:pPr>
              <a:lnSpc>
                <a:spcPct val="100000"/>
              </a:lnSpc>
            </a:pPr>
            <a:r>
              <a:rPr lang="en-US" sz="1500" dirty="0"/>
              <a:t>Examples of production are:</a:t>
            </a:r>
          </a:p>
          <a:p>
            <a:pPr indent="-228600">
              <a:lnSpc>
                <a:spcPct val="100000"/>
              </a:lnSpc>
              <a:buFont typeface="Arial" panose="020B0604020202020204" pitchFamily="34" charset="0"/>
              <a:buChar char="•"/>
            </a:pPr>
            <a:r>
              <a:rPr lang="en-US" sz="1500" dirty="0"/>
              <a:t>Ice cream, yoghurt and other dairy products</a:t>
            </a:r>
          </a:p>
          <a:p>
            <a:pPr indent="-228600">
              <a:lnSpc>
                <a:spcPct val="100000"/>
              </a:lnSpc>
              <a:buFont typeface="Arial" panose="020B0604020202020204" pitchFamily="34" charset="0"/>
              <a:buChar char="•"/>
            </a:pPr>
            <a:r>
              <a:rPr lang="en-US" sz="1500" dirty="0" err="1"/>
              <a:t>Woollen</a:t>
            </a:r>
            <a:endParaRPr lang="en-US" sz="1500" dirty="0"/>
          </a:p>
          <a:p>
            <a:pPr indent="-228600">
              <a:lnSpc>
                <a:spcPct val="100000"/>
              </a:lnSpc>
              <a:buFont typeface="Arial" panose="020B0604020202020204" pitchFamily="34" charset="0"/>
              <a:buChar char="•"/>
            </a:pPr>
            <a:r>
              <a:rPr lang="en-US" sz="1500" dirty="0"/>
              <a:t>Wood</a:t>
            </a:r>
          </a:p>
          <a:p>
            <a:pPr indent="-228600">
              <a:lnSpc>
                <a:spcPct val="100000"/>
              </a:lnSpc>
              <a:buFont typeface="Arial" panose="020B0604020202020204" pitchFamily="34" charset="0"/>
              <a:buChar char="•"/>
            </a:pPr>
            <a:r>
              <a:rPr lang="en-US" sz="1500" dirty="0"/>
              <a:t>Microbreweries</a:t>
            </a:r>
          </a:p>
          <a:p>
            <a:pPr indent="-228600">
              <a:lnSpc>
                <a:spcPct val="100000"/>
              </a:lnSpc>
              <a:buFont typeface="Arial" panose="020B0604020202020204" pitchFamily="34" charset="0"/>
              <a:buChar char="•"/>
            </a:pPr>
            <a:r>
              <a:rPr lang="en-US" sz="1500" dirty="0"/>
              <a:t>Culinary linked crops </a:t>
            </a:r>
          </a:p>
          <a:p>
            <a:pPr>
              <a:lnSpc>
                <a:spcPct val="100000"/>
              </a:lnSpc>
            </a:pPr>
            <a:r>
              <a:rPr lang="en-US" sz="1500" dirty="0"/>
              <a:t>There are many more, it depends upon levels of expertise and facilities/space available.</a:t>
            </a:r>
          </a:p>
          <a:p>
            <a:pPr indent="-228600">
              <a:lnSpc>
                <a:spcPct val="100000"/>
              </a:lnSpc>
              <a:buFont typeface="Arial" panose="020B0604020202020204" pitchFamily="34" charset="0"/>
              <a:buChar char="•"/>
            </a:pPr>
            <a:endParaRPr lang="en-US" sz="1500" dirty="0"/>
          </a:p>
          <a:p>
            <a:pPr indent="-228600">
              <a:lnSpc>
                <a:spcPct val="100000"/>
              </a:lnSpc>
              <a:buFont typeface="Arial" panose="020B0604020202020204" pitchFamily="34" charset="0"/>
              <a:buChar char="•"/>
            </a:pPr>
            <a:endParaRPr lang="en-US" sz="1500" dirty="0"/>
          </a:p>
          <a:p>
            <a:pPr indent="-228600">
              <a:lnSpc>
                <a:spcPct val="100000"/>
              </a:lnSpc>
              <a:buFont typeface="Arial" panose="020B0604020202020204" pitchFamily="34" charset="0"/>
              <a:buChar char="•"/>
            </a:pPr>
            <a:endParaRPr lang="en-US" sz="1500" dirty="0"/>
          </a:p>
        </p:txBody>
      </p:sp>
      <p:pic>
        <p:nvPicPr>
          <p:cNvPr id="7" name="Graphic 6" descr="Factory">
            <a:extLst>
              <a:ext uri="{FF2B5EF4-FFF2-40B4-BE49-F238E27FC236}">
                <a16:creationId xmlns:a16="http://schemas.microsoft.com/office/drawing/2014/main" id="{E5CE930A-3FD3-4BF8-B951-9C06901EEA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94066" y="1272395"/>
            <a:ext cx="4237686" cy="4237686"/>
          </a:xfrm>
          <a:prstGeom prst="rect">
            <a:avLst/>
          </a:prstGeom>
        </p:spPr>
      </p:pic>
    </p:spTree>
    <p:extLst>
      <p:ext uri="{BB962C8B-B14F-4D97-AF65-F5344CB8AC3E}">
        <p14:creationId xmlns:p14="http://schemas.microsoft.com/office/powerpoint/2010/main" val="2026088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ky, outdoor, building&#10;&#10;Description automatically generated">
            <a:extLst>
              <a:ext uri="{FF2B5EF4-FFF2-40B4-BE49-F238E27FC236}">
                <a16:creationId xmlns:a16="http://schemas.microsoft.com/office/drawing/2014/main" id="{324F120D-3157-4134-954E-E69F28F1F0E1}"/>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14C4D3-85B5-4D01-A9F6-5849AD8F0015}"/>
              </a:ext>
            </a:extLst>
          </p:cNvPr>
          <p:cNvSpPr>
            <a:spLocks noGrp="1"/>
          </p:cNvSpPr>
          <p:nvPr>
            <p:ph type="ctrTitle"/>
          </p:nvPr>
        </p:nvSpPr>
        <p:spPr>
          <a:xfrm>
            <a:off x="404553" y="3091928"/>
            <a:ext cx="9078562" cy="2387600"/>
          </a:xfrm>
        </p:spPr>
        <p:txBody>
          <a:bodyPr>
            <a:normAutofit/>
          </a:bodyPr>
          <a:lstStyle/>
          <a:p>
            <a:r>
              <a:rPr lang="en-GB" sz="6600">
                <a:solidFill>
                  <a:schemeClr val="bg1"/>
                </a:solidFill>
              </a:rPr>
              <a:t>Farm Space for Rent</a:t>
            </a:r>
          </a:p>
        </p:txBody>
      </p:sp>
      <p:sp>
        <p:nvSpPr>
          <p:cNvPr id="3" name="Subtitle 2">
            <a:extLst>
              <a:ext uri="{FF2B5EF4-FFF2-40B4-BE49-F238E27FC236}">
                <a16:creationId xmlns:a16="http://schemas.microsoft.com/office/drawing/2014/main" id="{25AAD1A7-D2BB-4A8A-B3A1-1F2B57C8FC24}"/>
              </a:ext>
            </a:extLst>
          </p:cNvPr>
          <p:cNvSpPr>
            <a:spLocks noGrp="1"/>
          </p:cNvSpPr>
          <p:nvPr>
            <p:ph type="subTitle" idx="1"/>
          </p:nvPr>
        </p:nvSpPr>
        <p:spPr>
          <a:xfrm>
            <a:off x="404553" y="5551469"/>
            <a:ext cx="9078562" cy="592975"/>
          </a:xfrm>
        </p:spPr>
        <p:txBody>
          <a:bodyPr anchor="ctr">
            <a:normAutofit fontScale="62500" lnSpcReduction="20000"/>
          </a:bodyPr>
          <a:lstStyle/>
          <a:p>
            <a:r>
              <a:rPr lang="en-GB" dirty="0">
                <a:solidFill>
                  <a:schemeClr val="bg1"/>
                </a:solidFill>
              </a:rPr>
              <a:t>Spaces on farms including unused buildings and sheds, fields, equipment and machinery can all be rented out to created a regular income.</a:t>
            </a:r>
          </a:p>
        </p:txBody>
      </p:sp>
    </p:spTree>
    <p:extLst>
      <p:ext uri="{BB962C8B-B14F-4D97-AF65-F5344CB8AC3E}">
        <p14:creationId xmlns:p14="http://schemas.microsoft.com/office/powerpoint/2010/main" val="2375319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9E104635-2D23-46C9-8578-50E1A9FAC187}"/>
              </a:ext>
            </a:extLst>
          </p:cNvPr>
          <p:cNvPicPr>
            <a:picLocks noChangeAspect="1"/>
          </p:cNvPicPr>
          <p:nvPr/>
        </p:nvPicPr>
        <p:blipFill rotWithShape="1">
          <a:blip r:embed="rId2"/>
          <a:srcRect r="16259" b="-1"/>
          <a:stretch/>
        </p:blipFill>
        <p:spPr>
          <a:xfrm>
            <a:off x="-2" y="10"/>
            <a:ext cx="8668512" cy="6857990"/>
          </a:xfrm>
          <a:prstGeom prst="rect">
            <a:avLst/>
          </a:prstGeom>
        </p:spPr>
      </p:pic>
      <p:sp>
        <p:nvSpPr>
          <p:cNvPr id="18" name="Rectangle 17">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gs>
              <a:gs pos="30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7DE7F6-49F5-4E6F-B826-4BFC96A4A1B2}"/>
              </a:ext>
            </a:extLst>
          </p:cNvPr>
          <p:cNvSpPr>
            <a:spLocks noGrp="1"/>
          </p:cNvSpPr>
          <p:nvPr>
            <p:ph type="ctrTitle"/>
          </p:nvPr>
        </p:nvSpPr>
        <p:spPr>
          <a:xfrm>
            <a:off x="7848600" y="1122363"/>
            <a:ext cx="4023360" cy="3204134"/>
          </a:xfrm>
        </p:spPr>
        <p:txBody>
          <a:bodyPr anchor="b">
            <a:normAutofit/>
          </a:bodyPr>
          <a:lstStyle/>
          <a:p>
            <a:r>
              <a:rPr lang="en-GB" sz="4800"/>
              <a:t>Case Studies</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40015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grass, outdoor, ground, person&#10;&#10;Description automatically generated">
            <a:extLst>
              <a:ext uri="{FF2B5EF4-FFF2-40B4-BE49-F238E27FC236}">
                <a16:creationId xmlns:a16="http://schemas.microsoft.com/office/drawing/2014/main" id="{DEA0B39B-3568-4A5F-A5A2-D6EC923FF9B1}"/>
              </a:ext>
            </a:extLst>
          </p:cNvPr>
          <p:cNvPicPr>
            <a:picLocks noChangeAspect="1"/>
          </p:cNvPicPr>
          <p:nvPr/>
        </p:nvPicPr>
        <p:blipFill rotWithShape="1">
          <a:blip r:embed="rId2">
            <a:extLst>
              <a:ext uri="{28A0092B-C50C-407E-A947-70E740481C1C}">
                <a14:useLocalDpi xmlns:a14="http://schemas.microsoft.com/office/drawing/2010/main" val="0"/>
              </a:ext>
            </a:extLst>
          </a:blip>
          <a:srcRect r="-1" b="20885"/>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B690C6-F15D-470F-AB46-C9E4A62D0249}"/>
              </a:ext>
            </a:extLst>
          </p:cNvPr>
          <p:cNvSpPr>
            <a:spLocks noGrp="1"/>
          </p:cNvSpPr>
          <p:nvPr>
            <p:ph type="ctrTitle"/>
          </p:nvPr>
        </p:nvSpPr>
        <p:spPr>
          <a:xfrm>
            <a:off x="477981" y="1122363"/>
            <a:ext cx="4023360" cy="3204134"/>
          </a:xfrm>
        </p:spPr>
        <p:txBody>
          <a:bodyPr anchor="b">
            <a:normAutofit/>
          </a:bodyPr>
          <a:lstStyle/>
          <a:p>
            <a:r>
              <a:rPr lang="en-GB" sz="1600" dirty="0"/>
              <a:t>Rees Keane – Over Farm</a:t>
            </a:r>
            <a:br>
              <a:rPr lang="en-GB" sz="1600" b="0" dirty="0"/>
            </a:br>
            <a:r>
              <a:rPr lang="en-GB" sz="1600" b="0" dirty="0"/>
              <a:t>Rees works in partnership with his brother Matt to provide a great destination for people in and around Gloucester. Whether they are browsing the delights in the farm shop, being scared and entertained at a live action Halloween event, or having a knees up in the 19th century venue barn. Having been at the helm for the last 5 years, Rees hopes to take the farm to the next level with much more planned for the future.</a:t>
            </a:r>
          </a:p>
        </p:txBody>
      </p:sp>
      <p:sp>
        <p:nvSpPr>
          <p:cNvPr id="3" name="Subtitle 2">
            <a:extLst>
              <a:ext uri="{FF2B5EF4-FFF2-40B4-BE49-F238E27FC236}">
                <a16:creationId xmlns:a16="http://schemas.microsoft.com/office/drawing/2014/main" id="{64DD9B8D-EF3B-4DC4-A11F-B42FBD2B6353}"/>
              </a:ext>
            </a:extLst>
          </p:cNvPr>
          <p:cNvSpPr>
            <a:spLocks noGrp="1"/>
          </p:cNvSpPr>
          <p:nvPr>
            <p:ph type="subTitle" idx="1"/>
          </p:nvPr>
        </p:nvSpPr>
        <p:spPr>
          <a:xfrm>
            <a:off x="477980" y="4872922"/>
            <a:ext cx="4023359" cy="1208141"/>
          </a:xfrm>
        </p:spPr>
        <p:txBody>
          <a:bodyPr>
            <a:normAutofit fontScale="92500" lnSpcReduction="20000"/>
          </a:bodyPr>
          <a:lstStyle/>
          <a:p>
            <a:r>
              <a:rPr lang="en-GB" sz="2000" dirty="0"/>
              <a:t>Resources:</a:t>
            </a:r>
          </a:p>
          <a:p>
            <a:r>
              <a:rPr lang="en-GB" sz="2000" dirty="0">
                <a:hlinkClick r:id="rId3"/>
              </a:rPr>
              <a:t>Over Farm</a:t>
            </a:r>
            <a:endParaRPr lang="en-GB" sz="2000" dirty="0">
              <a:hlinkClick r:id="rId4"/>
            </a:endParaRPr>
          </a:p>
          <a:p>
            <a:r>
              <a:rPr lang="en-GB" sz="2000" dirty="0">
                <a:hlinkClick r:id="rId4"/>
              </a:rPr>
              <a:t>Gower Christmas Tree Farm</a:t>
            </a:r>
            <a:endParaRPr lang="en-GB" sz="2000" dirty="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9103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person, standing, sign&#10;&#10;Description automatically generated">
            <a:extLst>
              <a:ext uri="{FF2B5EF4-FFF2-40B4-BE49-F238E27FC236}">
                <a16:creationId xmlns:a16="http://schemas.microsoft.com/office/drawing/2014/main" id="{5D524037-709C-495E-A352-581C14D0E4EA}"/>
              </a:ext>
            </a:extLst>
          </p:cNvPr>
          <p:cNvPicPr>
            <a:picLocks noChangeAspect="1"/>
          </p:cNvPicPr>
          <p:nvPr/>
        </p:nvPicPr>
        <p:blipFill rotWithShape="1">
          <a:blip r:embed="rId2">
            <a:extLst>
              <a:ext uri="{28A0092B-C50C-407E-A947-70E740481C1C}">
                <a14:useLocalDpi xmlns:a14="http://schemas.microsoft.com/office/drawing/2010/main" val="0"/>
              </a:ext>
            </a:extLst>
          </a:blip>
          <a:srcRect r="-1" b="20885"/>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887C5A-82C6-48C4-B9D5-F4FF4B518610}"/>
              </a:ext>
            </a:extLst>
          </p:cNvPr>
          <p:cNvSpPr>
            <a:spLocks noGrp="1"/>
          </p:cNvSpPr>
          <p:nvPr>
            <p:ph type="ctrTitle"/>
          </p:nvPr>
        </p:nvSpPr>
        <p:spPr>
          <a:xfrm>
            <a:off x="7848600" y="1122363"/>
            <a:ext cx="4023360" cy="3204134"/>
          </a:xfrm>
        </p:spPr>
        <p:txBody>
          <a:bodyPr anchor="b">
            <a:normAutofit/>
          </a:bodyPr>
          <a:lstStyle/>
          <a:p>
            <a:r>
              <a:rPr lang="en-GB" sz="2600"/>
              <a:t>David Walsh-Kemmis</a:t>
            </a:r>
            <a:br>
              <a:rPr lang="en-GB" sz="2600"/>
            </a:br>
            <a:r>
              <a:rPr lang="en-GB" sz="2600"/>
              <a:t>Ballykilcavan Brewing Company</a:t>
            </a:r>
            <a:br>
              <a:rPr lang="en-GB" sz="2600"/>
            </a:br>
            <a:r>
              <a:rPr lang="en-GB" sz="2600"/>
              <a:t>Diversifying a 380-Year-Old Farm With an On-Farm Brewery</a:t>
            </a:r>
            <a:br>
              <a:rPr lang="en-GB" sz="2600"/>
            </a:br>
            <a:endParaRPr lang="en-GB" sz="2600"/>
          </a:p>
        </p:txBody>
      </p:sp>
      <p:sp>
        <p:nvSpPr>
          <p:cNvPr id="3" name="Subtitle 2">
            <a:extLst>
              <a:ext uri="{FF2B5EF4-FFF2-40B4-BE49-F238E27FC236}">
                <a16:creationId xmlns:a16="http://schemas.microsoft.com/office/drawing/2014/main" id="{E457F066-AD65-466F-8CD4-C4CF8F63A890}"/>
              </a:ext>
            </a:extLst>
          </p:cNvPr>
          <p:cNvSpPr>
            <a:spLocks noGrp="1"/>
          </p:cNvSpPr>
          <p:nvPr>
            <p:ph type="subTitle" idx="1"/>
          </p:nvPr>
        </p:nvSpPr>
        <p:spPr>
          <a:xfrm>
            <a:off x="7848600" y="4872922"/>
            <a:ext cx="4023360" cy="1208141"/>
          </a:xfrm>
        </p:spPr>
        <p:txBody>
          <a:bodyPr>
            <a:normAutofit/>
          </a:bodyPr>
          <a:lstStyle/>
          <a:p>
            <a:pPr>
              <a:lnSpc>
                <a:spcPct val="100000"/>
              </a:lnSpc>
            </a:pPr>
            <a:r>
              <a:rPr lang="en-GB" sz="800"/>
              <a:t>David Walsh-Kemmis is the founder and managing director of Ballykilcavan Brewing Company, which is based at his 380 year old family farm in Co. Laois, in the midlands of Ireland. After taking over from his father in 2004, David was a full time tillage farmer for 12 years before realising that the farm needed to be diversified to keep it viable for future generations. He and his wife Lisa have converted a 230 year old stone grain store into a small micro-brewery and are brewing a range of craft beers using their own barley and water as well as some hops sourced from the farm. David is an IBD certified brewer and maltster and the company’s beers won 6 medals in the 2019 Dublin Craft Beer Cup.</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1104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EDF2970-02C3-4EB0-98CB-3AF9FAEF2278}"/>
              </a:ext>
            </a:extLst>
          </p:cNvPr>
          <p:cNvPicPr>
            <a:picLocks noChangeAspect="1"/>
          </p:cNvPicPr>
          <p:nvPr/>
        </p:nvPicPr>
        <p:blipFill rotWithShape="1">
          <a:blip r:embed="rId2">
            <a:extLst>
              <a:ext uri="{28A0092B-C50C-407E-A947-70E740481C1C}">
                <a14:useLocalDpi xmlns:a14="http://schemas.microsoft.com/office/drawing/2010/main" val="0"/>
              </a:ext>
            </a:extLst>
          </a:blip>
          <a:srcRect t="1506" r="-1" b="19380"/>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66498C-C605-4AD9-B50A-8CDC50B684DA}"/>
              </a:ext>
            </a:extLst>
          </p:cNvPr>
          <p:cNvSpPr>
            <a:spLocks noGrp="1"/>
          </p:cNvSpPr>
          <p:nvPr>
            <p:ph type="ctrTitle"/>
          </p:nvPr>
        </p:nvSpPr>
        <p:spPr>
          <a:xfrm>
            <a:off x="7848600" y="1122363"/>
            <a:ext cx="4023360" cy="1418536"/>
          </a:xfrm>
        </p:spPr>
        <p:txBody>
          <a:bodyPr anchor="b">
            <a:normAutofit/>
          </a:bodyPr>
          <a:lstStyle/>
          <a:p>
            <a:r>
              <a:rPr lang="en-GB" sz="1800" dirty="0"/>
              <a:t>Dr Alistair Nesbitt</a:t>
            </a:r>
            <a:br>
              <a:rPr lang="en-GB" sz="1800" dirty="0"/>
            </a:br>
            <a:r>
              <a:rPr lang="en-GB" sz="1800" dirty="0" err="1"/>
              <a:t>Vinescapes</a:t>
            </a:r>
            <a:br>
              <a:rPr lang="en-GB" sz="1800" dirty="0"/>
            </a:br>
            <a:r>
              <a:rPr lang="en-GB" sz="1800" dirty="0"/>
              <a:t>Grape-Growing and Wine-Making: Opportunities for Investment and Sector Growth</a:t>
            </a:r>
          </a:p>
        </p:txBody>
      </p:sp>
      <p:sp>
        <p:nvSpPr>
          <p:cNvPr id="3" name="Subtitle 2">
            <a:extLst>
              <a:ext uri="{FF2B5EF4-FFF2-40B4-BE49-F238E27FC236}">
                <a16:creationId xmlns:a16="http://schemas.microsoft.com/office/drawing/2014/main" id="{0875851F-263C-4E9C-8E12-60175DE27F70}"/>
              </a:ext>
            </a:extLst>
          </p:cNvPr>
          <p:cNvSpPr>
            <a:spLocks noGrp="1"/>
          </p:cNvSpPr>
          <p:nvPr>
            <p:ph type="subTitle" idx="1"/>
          </p:nvPr>
        </p:nvSpPr>
        <p:spPr>
          <a:xfrm>
            <a:off x="7848600" y="3149906"/>
            <a:ext cx="4023360" cy="2931157"/>
          </a:xfrm>
        </p:spPr>
        <p:txBody>
          <a:bodyPr>
            <a:normAutofit fontScale="47500" lnSpcReduction="20000"/>
          </a:bodyPr>
          <a:lstStyle/>
          <a:p>
            <a:r>
              <a:rPr lang="en-GB" dirty="0"/>
              <a:t>Alistair is a Viticulture Climatologist with significant expertise in how weather and climate interface with wine production, globally. He holds a PhD in viticulture and climate science and a BSc and Master’s degree in Viticulture &amp; Oenology. Previously Alistair has worked in and managed vineyards and wineries in New Zealand, Australia, and the UK. Through </a:t>
            </a:r>
            <a:r>
              <a:rPr lang="en-GB" dirty="0" err="1"/>
              <a:t>Vinescapes</a:t>
            </a:r>
            <a:r>
              <a:rPr lang="en-GB" dirty="0"/>
              <a:t> he draws on 20-years’ experience to help UK wine production businesses establish and operate sustainably, he also lectures internationally on viticulture – climate relations, consults to new vineyards, governments and the global wine industry.</a:t>
            </a:r>
            <a:endParaRPr lang="en-GB" sz="2000" dirty="0"/>
          </a:p>
          <a:p>
            <a:r>
              <a:rPr lang="en-GB" sz="2000" dirty="0">
                <a:hlinkClick r:id="rId3"/>
              </a:rPr>
              <a:t>https://www.vinescapes.com/</a:t>
            </a:r>
            <a:endParaRPr lang="en-GB" sz="2000" dirty="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1249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B1FFD9E-94A8-4F13-9AD9-6A2084F2047F}"/>
              </a:ext>
            </a:extLst>
          </p:cNvPr>
          <p:cNvPicPr>
            <a:picLocks noChangeAspect="1"/>
          </p:cNvPicPr>
          <p:nvPr/>
        </p:nvPicPr>
        <p:blipFill rotWithShape="1">
          <a:blip r:embed="rId2">
            <a:extLst>
              <a:ext uri="{28A0092B-C50C-407E-A947-70E740481C1C}">
                <a14:useLocalDpi xmlns:a14="http://schemas.microsoft.com/office/drawing/2010/main" val="0"/>
              </a:ext>
            </a:extLst>
          </a:blip>
          <a:srcRect r="-1" b="20885"/>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934E5C-86BF-43EC-AEA9-88598A246B34}"/>
              </a:ext>
            </a:extLst>
          </p:cNvPr>
          <p:cNvSpPr>
            <a:spLocks noGrp="1"/>
          </p:cNvSpPr>
          <p:nvPr>
            <p:ph type="ctrTitle"/>
          </p:nvPr>
        </p:nvSpPr>
        <p:spPr>
          <a:xfrm>
            <a:off x="477981" y="1122364"/>
            <a:ext cx="4023360" cy="1418536"/>
          </a:xfrm>
        </p:spPr>
        <p:txBody>
          <a:bodyPr anchor="b">
            <a:normAutofit/>
          </a:bodyPr>
          <a:lstStyle/>
          <a:p>
            <a:r>
              <a:rPr lang="en-GB" sz="2400" dirty="0"/>
              <a:t>Mr Mark Antonelli</a:t>
            </a:r>
            <a:br>
              <a:rPr lang="en-GB" sz="2400" dirty="0"/>
            </a:br>
            <a:r>
              <a:rPr lang="en-GB" sz="2400" dirty="0" err="1"/>
              <a:t>ANTONELLI</a:t>
            </a:r>
            <a:br>
              <a:rPr lang="en-GB" sz="2400" dirty="0"/>
            </a:br>
            <a:r>
              <a:rPr lang="en-GB" sz="2400" dirty="0"/>
              <a:t>From Cow to Cone: Make Milk Into Ice-Cream</a:t>
            </a:r>
          </a:p>
        </p:txBody>
      </p:sp>
      <p:sp>
        <p:nvSpPr>
          <p:cNvPr id="3" name="Subtitle 2">
            <a:extLst>
              <a:ext uri="{FF2B5EF4-FFF2-40B4-BE49-F238E27FC236}">
                <a16:creationId xmlns:a16="http://schemas.microsoft.com/office/drawing/2014/main" id="{624E504A-3636-4AE9-9456-CA900399C00B}"/>
              </a:ext>
            </a:extLst>
          </p:cNvPr>
          <p:cNvSpPr>
            <a:spLocks noGrp="1"/>
          </p:cNvSpPr>
          <p:nvPr>
            <p:ph type="subTitle" idx="1"/>
          </p:nvPr>
        </p:nvSpPr>
        <p:spPr>
          <a:xfrm>
            <a:off x="477980" y="2476163"/>
            <a:ext cx="5736703" cy="4175489"/>
          </a:xfrm>
        </p:spPr>
        <p:txBody>
          <a:bodyPr>
            <a:normAutofit fontScale="70000" lnSpcReduction="20000"/>
          </a:bodyPr>
          <a:lstStyle/>
          <a:p>
            <a:r>
              <a:rPr lang="en-GB" sz="2000" dirty="0"/>
              <a:t>Mark Antonelli has over 20 years experience in the ice cream industry and before that 10 years in dairy farming. As the fourth generation of a family business, Mark with his brother David took over the day to day running from their father Roland in the 90’s.</a:t>
            </a:r>
          </a:p>
          <a:p>
            <a:r>
              <a:rPr lang="en-GB" sz="2000" dirty="0"/>
              <a:t>Mark uses his experience in farming and knowledge of ice cream making to assist dairy farmers who wish to explore options of making their milk into ice cream. Understanding the technical aspects and science behind ice cream production is key to achieving the best texture and taste. Mark supports many ice cream manufacturers and retailers; established businesses and new enterprises; whether family run or an industrial production level company; those making with recipes passed on for generations to those developing a more modern product.</a:t>
            </a:r>
          </a:p>
          <a:p>
            <a:r>
              <a:rPr lang="en-GB" sz="2000" dirty="0"/>
              <a:t>Antonelli is the only UK ice cream cones manufacturer who make the full range of wafer, waffle and sugar cones in-house. Mark also won the UK Sole Distributor agreement to supply MEC3 ingredients (world leading Italian flavour house) for making ice cream, which when added to some simple sugars and your beautiful milk will make a product that you will be proud of.</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147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99710F5-76A9-465F-99D9-4481C61663F6}"/>
              </a:ext>
            </a:extLst>
          </p:cNvPr>
          <p:cNvPicPr>
            <a:picLocks noChangeAspect="1"/>
          </p:cNvPicPr>
          <p:nvPr/>
        </p:nvPicPr>
        <p:blipFill rotWithShape="1">
          <a:blip r:embed="rId2">
            <a:extLst>
              <a:ext uri="{28A0092B-C50C-407E-A947-70E740481C1C}">
                <a14:useLocalDpi xmlns:a14="http://schemas.microsoft.com/office/drawing/2010/main" val="0"/>
              </a:ext>
            </a:extLst>
          </a:blip>
          <a:srcRect r="-1" b="20885"/>
          <a:stretch/>
        </p:blipFill>
        <p:spPr>
          <a:xfrm>
            <a:off x="0" y="10"/>
            <a:ext cx="8668512" cy="6857990"/>
          </a:xfrm>
          <a:prstGeom prst="rect">
            <a:avLst/>
          </a:prstGeom>
        </p:spPr>
      </p:pic>
      <p:sp>
        <p:nvSpPr>
          <p:cNvPr id="12" name="Rectangle 11">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gs>
              <a:gs pos="30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D38876-78AA-4A72-9751-8218F3CECD57}"/>
              </a:ext>
            </a:extLst>
          </p:cNvPr>
          <p:cNvSpPr>
            <a:spLocks noGrp="1"/>
          </p:cNvSpPr>
          <p:nvPr>
            <p:ph type="ctrTitle"/>
          </p:nvPr>
        </p:nvSpPr>
        <p:spPr>
          <a:xfrm>
            <a:off x="6473628" y="1122363"/>
            <a:ext cx="5398332" cy="3204134"/>
          </a:xfrm>
        </p:spPr>
        <p:txBody>
          <a:bodyPr anchor="b">
            <a:normAutofit fontScale="90000"/>
          </a:bodyPr>
          <a:lstStyle/>
          <a:p>
            <a:r>
              <a:rPr lang="en-GB" sz="1600" b="0" dirty="0"/>
              <a:t>Lord Carnarvon read Geography at St John’s Oxford and then worked in small software companies whilst always being involved helping his father at </a:t>
            </a:r>
            <a:r>
              <a:rPr lang="en-GB" sz="1600" b="0" dirty="0" err="1"/>
              <a:t>Highclere</a:t>
            </a:r>
            <a:r>
              <a:rPr lang="en-GB" sz="1600" b="0" dirty="0"/>
              <a:t>. In the 1990s he was part of Telecom Express a successful automated telephone services company and also started the first commercial use of </a:t>
            </a:r>
            <a:r>
              <a:rPr lang="en-GB" sz="1600" b="0" dirty="0" err="1"/>
              <a:t>Highclere</a:t>
            </a:r>
            <a:r>
              <a:rPr lang="en-GB" sz="1600" b="0" dirty="0"/>
              <a:t> Castle for weddings, hospitality and events and as a visitor attraction. He has been part of </a:t>
            </a:r>
            <a:r>
              <a:rPr lang="en-GB" sz="1600" b="0" dirty="0" err="1"/>
              <a:t>Porchester</a:t>
            </a:r>
            <a:r>
              <a:rPr lang="en-GB" sz="1600" b="0" dirty="0"/>
              <a:t> Farms the estate farming operation for many years and helped his father start </a:t>
            </a:r>
            <a:r>
              <a:rPr lang="en-GB" sz="1600" b="0" dirty="0" err="1"/>
              <a:t>Highclere</a:t>
            </a:r>
            <a:r>
              <a:rPr lang="en-GB" sz="1600" b="0" dirty="0"/>
              <a:t> Castle Horse Feeds which supplies oats &amp; haylage to the performance horse Industry. Since 2002 he has worked with his wife Fiona to develop </a:t>
            </a:r>
            <a:r>
              <a:rPr lang="en-GB" sz="1600" b="0" dirty="0" err="1"/>
              <a:t>Highclere</a:t>
            </a:r>
            <a:r>
              <a:rPr lang="en-GB" sz="1600" b="0" dirty="0"/>
              <a:t> Castle and estate into a globally recognised Heritage Attraction, preserve the heritage buildings and landscape and now wants to move </a:t>
            </a:r>
            <a:r>
              <a:rPr lang="en-GB" sz="1600" b="0" dirty="0" err="1"/>
              <a:t>Highclere</a:t>
            </a:r>
            <a:r>
              <a:rPr lang="en-GB" sz="1600" b="0" dirty="0"/>
              <a:t> into the high value spirits and cigar industry with an eye to further products in this area</a:t>
            </a:r>
          </a:p>
        </p:txBody>
      </p:sp>
      <p:sp>
        <p:nvSpPr>
          <p:cNvPr id="3" name="Subtitle 2">
            <a:extLst>
              <a:ext uri="{FF2B5EF4-FFF2-40B4-BE49-F238E27FC236}">
                <a16:creationId xmlns:a16="http://schemas.microsoft.com/office/drawing/2014/main" id="{F4D3EAF2-A70A-4ECC-8957-F7B403259201}"/>
              </a:ext>
            </a:extLst>
          </p:cNvPr>
          <p:cNvSpPr>
            <a:spLocks noGrp="1"/>
          </p:cNvSpPr>
          <p:nvPr>
            <p:ph type="subTitle" idx="1"/>
          </p:nvPr>
        </p:nvSpPr>
        <p:spPr>
          <a:xfrm>
            <a:off x="7848600" y="4872922"/>
            <a:ext cx="4023360" cy="1208141"/>
          </a:xfrm>
        </p:spPr>
        <p:txBody>
          <a:bodyPr>
            <a:normAutofit fontScale="70000" lnSpcReduction="20000"/>
          </a:bodyPr>
          <a:lstStyle/>
          <a:p>
            <a:r>
              <a:rPr lang="en-GB" sz="2000" dirty="0"/>
              <a:t>Lord Carnarvon</a:t>
            </a:r>
          </a:p>
          <a:p>
            <a:r>
              <a:rPr lang="en-GB" sz="2000" dirty="0" err="1"/>
              <a:t>Highclere</a:t>
            </a:r>
            <a:r>
              <a:rPr lang="en-GB" sz="2000" dirty="0"/>
              <a:t> Enterprises </a:t>
            </a:r>
            <a:r>
              <a:rPr lang="en-GB" sz="2000" dirty="0" err="1"/>
              <a:t>Llp</a:t>
            </a:r>
            <a:endParaRPr lang="en-GB" sz="2000" dirty="0"/>
          </a:p>
          <a:p>
            <a:r>
              <a:rPr lang="en-GB" sz="2000" dirty="0"/>
              <a:t>The Real Downton Abbey: Adding Value to the Brand Image at </a:t>
            </a:r>
            <a:r>
              <a:rPr lang="en-GB" sz="2000" dirty="0" err="1"/>
              <a:t>Highclere</a:t>
            </a:r>
            <a:r>
              <a:rPr lang="en-GB" sz="2000" dirty="0"/>
              <a:t> Castle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593515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F3D6EB3-86A7-4946-AC48-FACE033E1B99}"/>
              </a:ext>
            </a:extLst>
          </p:cNvPr>
          <p:cNvPicPr>
            <a:picLocks noChangeAspect="1"/>
          </p:cNvPicPr>
          <p:nvPr/>
        </p:nvPicPr>
        <p:blipFill rotWithShape="1">
          <a:blip r:embed="rId2">
            <a:extLst>
              <a:ext uri="{28A0092B-C50C-407E-A947-70E740481C1C}">
                <a14:useLocalDpi xmlns:a14="http://schemas.microsoft.com/office/drawing/2010/main" val="0"/>
              </a:ext>
            </a:extLst>
          </a:blip>
          <a:srcRect t="8443" r="-1" b="12442"/>
          <a:stretch/>
        </p:blipFill>
        <p:spPr>
          <a:xfrm>
            <a:off x="20" y="10"/>
            <a:ext cx="8668492" cy="6857990"/>
          </a:xfrm>
          <a:prstGeom prst="rect">
            <a:avLst/>
          </a:prstGeom>
        </p:spPr>
      </p:pic>
      <p:sp>
        <p:nvSpPr>
          <p:cNvPr id="21" name="Rectangle 2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0EB9D5-BF4B-4026-B9ED-DED93FC59F92}"/>
              </a:ext>
            </a:extLst>
          </p:cNvPr>
          <p:cNvSpPr>
            <a:spLocks noGrp="1"/>
          </p:cNvSpPr>
          <p:nvPr>
            <p:ph type="ctrTitle"/>
          </p:nvPr>
        </p:nvSpPr>
        <p:spPr>
          <a:xfrm>
            <a:off x="6627377" y="1122363"/>
            <a:ext cx="5244583" cy="3204134"/>
          </a:xfrm>
        </p:spPr>
        <p:txBody>
          <a:bodyPr anchor="b">
            <a:normAutofit/>
          </a:bodyPr>
          <a:lstStyle/>
          <a:p>
            <a:r>
              <a:rPr lang="en-GB" sz="1200" b="0"/>
              <a:t>Jamie is an experienced marketer who is passionate about good architecture, design and the creation of fun quirky small structures. He is the driving force behind Life Space Cabins.</a:t>
            </a:r>
            <a:br>
              <a:rPr lang="en-GB" sz="1200" b="0"/>
            </a:br>
            <a:r>
              <a:rPr lang="en-GB" sz="1200" b="0"/>
              <a:t>Life Space Cabins is a lifestyle and design-led cabin business creating beautiful small spaces.</a:t>
            </a:r>
            <a:br>
              <a:rPr lang="en-GB" sz="1200" b="0"/>
            </a:br>
            <a:r>
              <a:rPr lang="en-GB" sz="1200" b="0"/>
              <a:t>Having worked in the design and construction industry for over 10 years, Jamie wants beautiful and practical architecture to be available to everyone. With a wealth of knowledge and experience Jamie helps clients to take the leap into diversifying or starting a new venture and making the most of their land, giving guidance on creating a successful commercial glamping ‘glammercial’ venture that will be as unique as your location.</a:t>
            </a:r>
            <a:br>
              <a:rPr lang="en-GB" sz="1200" b="0"/>
            </a:br>
            <a:r>
              <a:rPr lang="en-GB" sz="1200" b="0"/>
              <a:t>Life Space Cabins are distinctive in their offering as they understand what it takes to create great individual spaces within budget whilst being conscious of the external environment as standard. They pride themselves on taking a responsibility from offering guidance on any new glamping venture all the way through to cabin installation and beyond.</a:t>
            </a:r>
          </a:p>
        </p:txBody>
      </p:sp>
      <p:sp>
        <p:nvSpPr>
          <p:cNvPr id="3" name="Subtitle 2">
            <a:extLst>
              <a:ext uri="{FF2B5EF4-FFF2-40B4-BE49-F238E27FC236}">
                <a16:creationId xmlns:a16="http://schemas.microsoft.com/office/drawing/2014/main" id="{92C3CEB6-C358-4A04-9604-54D4ED6D0219}"/>
              </a:ext>
            </a:extLst>
          </p:cNvPr>
          <p:cNvSpPr>
            <a:spLocks noGrp="1"/>
          </p:cNvSpPr>
          <p:nvPr>
            <p:ph type="subTitle" idx="1"/>
          </p:nvPr>
        </p:nvSpPr>
        <p:spPr>
          <a:xfrm>
            <a:off x="7848600" y="4872922"/>
            <a:ext cx="4023360" cy="1208141"/>
          </a:xfrm>
        </p:spPr>
        <p:txBody>
          <a:bodyPr>
            <a:normAutofit fontScale="25000" lnSpcReduction="20000"/>
          </a:bodyPr>
          <a:lstStyle/>
          <a:p>
            <a:pPr fontAlgn="base"/>
            <a:r>
              <a:rPr lang="en-GB" sz="5600" b="1" dirty="0"/>
              <a:t>Jamie Wilson</a:t>
            </a:r>
          </a:p>
          <a:p>
            <a:pPr fontAlgn="base"/>
            <a:r>
              <a:rPr lang="en-GB" sz="5600" b="1" dirty="0"/>
              <a:t>Life Space Cabins</a:t>
            </a:r>
          </a:p>
          <a:p>
            <a:pPr fontAlgn="base"/>
            <a:r>
              <a:rPr lang="en-GB" sz="5600" b="1" dirty="0"/>
              <a:t>How Considered Design &amp; Construction Can Give You a Quicker ROI</a:t>
            </a:r>
          </a:p>
          <a:p>
            <a:br>
              <a:rPr lang="en-GB" sz="2000" dirty="0"/>
            </a:br>
            <a:endParaRPr lang="en-GB" sz="2000" dirty="0"/>
          </a:p>
        </p:txBody>
      </p:sp>
      <p:sp>
        <p:nvSpPr>
          <p:cNvPr id="23" name="Rectangle 2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15208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881A2-1F6B-48D6-B6BE-BBD4B8BFFF80}"/>
              </a:ext>
            </a:extLst>
          </p:cNvPr>
          <p:cNvSpPr>
            <a:spLocks noGrp="1"/>
          </p:cNvSpPr>
          <p:nvPr>
            <p:ph type="ctrTitle"/>
          </p:nvPr>
        </p:nvSpPr>
        <p:spPr/>
        <p:txBody>
          <a:bodyPr/>
          <a:lstStyle/>
          <a:p>
            <a:r>
              <a:rPr lang="en-GB" dirty="0"/>
              <a:t>Activity</a:t>
            </a:r>
          </a:p>
        </p:txBody>
      </p:sp>
      <p:sp>
        <p:nvSpPr>
          <p:cNvPr id="3" name="Subtitle 2">
            <a:extLst>
              <a:ext uri="{FF2B5EF4-FFF2-40B4-BE49-F238E27FC236}">
                <a16:creationId xmlns:a16="http://schemas.microsoft.com/office/drawing/2014/main" id="{BFC828EC-DFBE-4AC5-BC0B-97BE351C126C}"/>
              </a:ext>
            </a:extLst>
          </p:cNvPr>
          <p:cNvSpPr>
            <a:spLocks noGrp="1"/>
          </p:cNvSpPr>
          <p:nvPr>
            <p:ph type="subTitle" idx="1"/>
          </p:nvPr>
        </p:nvSpPr>
        <p:spPr/>
        <p:txBody>
          <a:bodyPr>
            <a:normAutofit fontScale="92500"/>
          </a:bodyPr>
          <a:lstStyle/>
          <a:p>
            <a:r>
              <a:rPr lang="en-GB" dirty="0"/>
              <a:t>I shall split you into 2 break out rooms.</a:t>
            </a:r>
          </a:p>
          <a:p>
            <a:r>
              <a:rPr lang="en-GB" dirty="0"/>
              <a:t>One group will be researching One Planet and the other Permaculture.  </a:t>
            </a:r>
          </a:p>
        </p:txBody>
      </p:sp>
    </p:spTree>
    <p:extLst>
      <p:ext uri="{BB962C8B-B14F-4D97-AF65-F5344CB8AC3E}">
        <p14:creationId xmlns:p14="http://schemas.microsoft.com/office/powerpoint/2010/main" val="1276783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F8B0CD-6531-46EE-A057-7755B4DAC335}"/>
              </a:ext>
            </a:extLst>
          </p:cNvPr>
          <p:cNvSpPr>
            <a:spLocks noGrp="1"/>
          </p:cNvSpPr>
          <p:nvPr>
            <p:ph type="ctrTitle"/>
          </p:nvPr>
        </p:nvSpPr>
        <p:spPr>
          <a:xfrm>
            <a:off x="841248" y="426720"/>
            <a:ext cx="10506456" cy="1919141"/>
          </a:xfrm>
        </p:spPr>
        <p:txBody>
          <a:bodyPr vert="horz" lIns="91440" tIns="45720" rIns="91440" bIns="45720" rtlCol="0" anchor="b">
            <a:normAutofit/>
          </a:bodyPr>
          <a:lstStyle/>
          <a:p>
            <a:r>
              <a:rPr lang="en-US" sz="4200"/>
              <a:t>Please complete the following tasks and be prepared to present to the other group.</a:t>
            </a:r>
          </a:p>
        </p:txBody>
      </p:sp>
      <p:sp>
        <p:nvSpPr>
          <p:cNvPr id="16" name="Rectangle 15">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99570C01-CD00-48E2-8796-D9841F505E58}"/>
              </a:ext>
            </a:extLst>
          </p:cNvPr>
          <p:cNvSpPr>
            <a:spLocks noGrp="1"/>
          </p:cNvSpPr>
          <p:nvPr>
            <p:ph type="subTitle" idx="1"/>
          </p:nvPr>
        </p:nvSpPr>
        <p:spPr>
          <a:xfrm>
            <a:off x="841248" y="3337269"/>
            <a:ext cx="10509504" cy="2905686"/>
          </a:xfrm>
        </p:spPr>
        <p:txBody>
          <a:bodyPr vert="horz" lIns="91440" tIns="45720" rIns="91440" bIns="45720" rtlCol="0">
            <a:normAutofit/>
          </a:bodyPr>
          <a:lstStyle/>
          <a:p>
            <a:pPr indent="-228600">
              <a:buFont typeface="Arial" panose="020B0604020202020204" pitchFamily="34" charset="0"/>
              <a:buChar char="•"/>
            </a:pPr>
            <a:r>
              <a:rPr lang="en-US" sz="2000"/>
              <a:t>Explain the key principles of the organisation</a:t>
            </a:r>
          </a:p>
          <a:p>
            <a:pPr indent="-228600">
              <a:buFont typeface="Arial" panose="020B0604020202020204" pitchFamily="34" charset="0"/>
              <a:buChar char="•"/>
            </a:pPr>
            <a:r>
              <a:rPr lang="en-US" sz="2000"/>
              <a:t>Put forward how this idea could benefit rural businesses, towns and communities </a:t>
            </a:r>
          </a:p>
          <a:p>
            <a:pPr indent="-228600">
              <a:buFont typeface="Arial" panose="020B0604020202020204" pitchFamily="34" charset="0"/>
              <a:buChar char="•"/>
            </a:pPr>
            <a:r>
              <a:rPr lang="en-US" sz="2000"/>
              <a:t>Detail any concerns or barriers you can foresee in the implementation to the idea on a larger scale in a rural area.</a:t>
            </a:r>
          </a:p>
          <a:p>
            <a:pPr indent="-228600">
              <a:buFont typeface="Arial" panose="020B0604020202020204" pitchFamily="34" charset="0"/>
              <a:buChar char="•"/>
            </a:pPr>
            <a:r>
              <a:rPr lang="en-US" sz="2000"/>
              <a:t>Summarise, with your recommendations for taking this idea forward.</a:t>
            </a:r>
          </a:p>
        </p:txBody>
      </p:sp>
    </p:spTree>
    <p:extLst>
      <p:ext uri="{BB962C8B-B14F-4D97-AF65-F5344CB8AC3E}">
        <p14:creationId xmlns:p14="http://schemas.microsoft.com/office/powerpoint/2010/main" val="662112005"/>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412425"/>
      </a:dk2>
      <a:lt2>
        <a:srgbClr val="E8E2E4"/>
      </a:lt2>
      <a:accent1>
        <a:srgbClr val="80AA9F"/>
      </a:accent1>
      <a:accent2>
        <a:srgbClr val="75AC87"/>
      </a:accent2>
      <a:accent3>
        <a:srgbClr val="86AB81"/>
      </a:accent3>
      <a:accent4>
        <a:srgbClr val="90AA74"/>
      </a:accent4>
      <a:accent5>
        <a:srgbClr val="A1A47C"/>
      </a:accent5>
      <a:accent6>
        <a:srgbClr val="B29F7A"/>
      </a:accent6>
      <a:hlink>
        <a:srgbClr val="AE697C"/>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1365</Words>
  <Application>Microsoft Office PowerPoint</Application>
  <PresentationFormat>Widescreen</PresentationFormat>
  <Paragraphs>94</Paragraphs>
  <Slides>23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Avenir Next LT Pro</vt:lpstr>
      <vt:lpstr>Calibri</vt:lpstr>
      <vt:lpstr>AccentBoxVTI</vt:lpstr>
      <vt:lpstr>Week 3</vt:lpstr>
      <vt:lpstr>Assignment 2</vt:lpstr>
      <vt:lpstr>Solutions</vt:lpstr>
      <vt:lpstr>DIVERSIFICATION</vt:lpstr>
      <vt:lpstr>Why Diversify?</vt:lpstr>
      <vt:lpstr>Types of Diversification</vt:lpstr>
      <vt:lpstr>Unusual Livestock</vt:lpstr>
      <vt:lpstr>Tourism</vt:lpstr>
      <vt:lpstr>PowerPoint Presentation</vt:lpstr>
      <vt:lpstr>Nature and Camping</vt:lpstr>
      <vt:lpstr>Festivals and Entertainment</vt:lpstr>
      <vt:lpstr>Events link in with Accommodation</vt:lpstr>
      <vt:lpstr>Manufacturing and Production</vt:lpstr>
      <vt:lpstr>Farm Space for Rent</vt:lpstr>
      <vt:lpstr>Case Studies</vt:lpstr>
      <vt:lpstr>Rees Keane – Over Farm Rees works in partnership with his brother Matt to provide a great destination for people in and around Gloucester. Whether they are browsing the delights in the farm shop, being scared and entertained at a live action Halloween event, or having a knees up in the 19th century venue barn. Having been at the helm for the last 5 years, Rees hopes to take the farm to the next level with much more planned for the future.</vt:lpstr>
      <vt:lpstr>David Walsh-Kemmis Ballykilcavan Brewing Company Diversifying a 380-Year-Old Farm With an On-Farm Brewery </vt:lpstr>
      <vt:lpstr>Dr Alistair Nesbitt Vinescapes Grape-Growing and Wine-Making: Opportunities for Investment and Sector Growth</vt:lpstr>
      <vt:lpstr>Mr Mark Antonelli ANTONELLI From Cow to Cone: Make Milk Into Ice-Cream</vt:lpstr>
      <vt:lpstr>Lord Carnarvon read Geography at St John’s Oxford and then worked in small software companies whilst always being involved helping his father at Highclere. In the 1990s he was part of Telecom Express a successful automated telephone services company and also started the first commercial use of Highclere Castle for weddings, hospitality and events and as a visitor attraction. He has been part of Porchester Farms the estate farming operation for many years and helped his father start Highclere Castle Horse Feeds which supplies oats &amp; haylage to the performance horse Industry. Since 2002 he has worked with his wife Fiona to develop Highclere Castle and estate into a globally recognised Heritage Attraction, preserve the heritage buildings and landscape and now wants to move Highclere into the high value spirits and cigar industry with an eye to further products in this area</vt:lpstr>
      <vt:lpstr>Jamie is an experienced marketer who is passionate about good architecture, design and the creation of fun quirky small structures. He is the driving force behind Life Space Cabins. Life Space Cabins is a lifestyle and design-led cabin business creating beautiful small spaces. Having worked in the design and construction industry for over 10 years, Jamie wants beautiful and practical architecture to be available to everyone. With a wealth of knowledge and experience Jamie helps clients to take the leap into diversifying or starting a new venture and making the most of their land, giving guidance on creating a successful commercial glamping ‘glammercial’ venture that will be as unique as your location. Life Space Cabins are distinctive in their offering as they understand what it takes to create great individual spaces within budget whilst being conscious of the external environment as standard. They pride themselves on taking a responsibility from offering guidance on any new glamping venture all the way through to cabin installation and beyond.</vt:lpstr>
      <vt:lpstr>Activity</vt:lpstr>
      <vt:lpstr>Please complete the following tasks and be prepared to present to the other group.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dc:title>
  <dc:creator>Jessica Shore</dc:creator>
  <cp:lastModifiedBy>Jessica Shore</cp:lastModifiedBy>
  <cp:revision>1</cp:revision>
  <dcterms:created xsi:type="dcterms:W3CDTF">2021-02-15T17:13:32Z</dcterms:created>
  <dcterms:modified xsi:type="dcterms:W3CDTF">2021-02-15T17:13:45Z</dcterms:modified>
</cp:coreProperties>
</file>