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46"/>
  </p:notesMasterIdLst>
  <p:sldIdLst>
    <p:sldId id="379" r:id="rId3"/>
    <p:sldId id="378" r:id="rId4"/>
    <p:sldId id="380" r:id="rId5"/>
    <p:sldId id="381" r:id="rId6"/>
    <p:sldId id="382" r:id="rId7"/>
    <p:sldId id="383" r:id="rId8"/>
    <p:sldId id="384" r:id="rId9"/>
    <p:sldId id="385" r:id="rId10"/>
    <p:sldId id="386" r:id="rId11"/>
    <p:sldId id="388" r:id="rId12"/>
    <p:sldId id="389" r:id="rId13"/>
    <p:sldId id="390" r:id="rId14"/>
    <p:sldId id="392" r:id="rId15"/>
    <p:sldId id="395" r:id="rId16"/>
    <p:sldId id="397" r:id="rId17"/>
    <p:sldId id="398" r:id="rId18"/>
    <p:sldId id="399" r:id="rId19"/>
    <p:sldId id="401" r:id="rId20"/>
    <p:sldId id="402" r:id="rId21"/>
    <p:sldId id="403" r:id="rId22"/>
    <p:sldId id="404" r:id="rId23"/>
    <p:sldId id="405" r:id="rId24"/>
    <p:sldId id="407" r:id="rId25"/>
    <p:sldId id="406" r:id="rId26"/>
    <p:sldId id="408" r:id="rId27"/>
    <p:sldId id="409" r:id="rId28"/>
    <p:sldId id="410" r:id="rId29"/>
    <p:sldId id="411" r:id="rId30"/>
    <p:sldId id="412" r:id="rId31"/>
    <p:sldId id="413" r:id="rId32"/>
    <p:sldId id="414" r:id="rId33"/>
    <p:sldId id="415" r:id="rId34"/>
    <p:sldId id="416" r:id="rId35"/>
    <p:sldId id="417" r:id="rId36"/>
    <p:sldId id="418" r:id="rId37"/>
    <p:sldId id="419" r:id="rId38"/>
    <p:sldId id="420" r:id="rId39"/>
    <p:sldId id="421" r:id="rId40"/>
    <p:sldId id="422" r:id="rId41"/>
    <p:sldId id="423" r:id="rId42"/>
    <p:sldId id="424" r:id="rId43"/>
    <p:sldId id="425" r:id="rId44"/>
    <p:sldId id="287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48" autoAdjust="0"/>
    <p:restoredTop sz="74255"/>
  </p:normalViewPr>
  <p:slideViewPr>
    <p:cSldViewPr snapToGrid="0">
      <p:cViewPr varScale="1">
        <p:scale>
          <a:sx n="62" d="100"/>
          <a:sy n="62" d="100"/>
        </p:scale>
        <p:origin x="977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6AEEA3-9901-8B2C-BD0D-DFF04A64D0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1348B0-5824-52D6-FA1F-93F362490E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A15680-1240-83FB-1A95-0E780E2C44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B8614-02A5-F7E8-4B0F-3532006C7C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8055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32E6AB-5B1B-C738-E2C4-834143023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36675E-B5FE-71D9-1A22-8ACD9534CE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F63BB1-E833-7586-C759-EDF0C81974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altLang="zh-TW" dirty="0">
                <a:ea typeface="游ゴシック"/>
              </a:rPr>
              <a:t>-</a:t>
            </a:r>
            <a:r>
              <a:rPr lang="zh-TW" altLang="en-US" dirty="0">
                <a:ea typeface="游ゴシック"/>
              </a:rPr>
              <a:t> 不是每個人都是聖人的心境，大眾</a:t>
            </a:r>
            <a:r>
              <a:rPr lang="zh-TW" altLang="en-GB" dirty="0">
                <a:ea typeface="游ゴシック"/>
              </a:rPr>
              <a:t>萬品不齊</a:t>
            </a:r>
            <a:endParaRPr lang="en-GB" altLang="zh-TW" dirty="0">
              <a:ea typeface="游ゴシック"/>
            </a:endParaRPr>
          </a:p>
          <a:p>
            <a:pPr algn="just"/>
            <a:r>
              <a:rPr lang="en-US" altLang="zh-TW" dirty="0">
                <a:ea typeface="游ゴシック"/>
              </a:rPr>
              <a:t>-</a:t>
            </a:r>
            <a:r>
              <a:rPr lang="zh-TW" altLang="en-US" dirty="0">
                <a:ea typeface="游ゴシック"/>
              </a:rPr>
              <a:t> 有人聽了為了祈福避禍才斷惡修善，覺得這樣的善不純。但不能只從自己的角度考慮，「教人以善勿過高，當使其可從」，能從趨吉避凶、善惡果報的角度勸人積極斷惡行善，也是好事。</a:t>
            </a:r>
            <a:endParaRPr lang="en-GB" altLang="zh-TW" dirty="0">
              <a:ea typeface="游ゴシック"/>
            </a:endParaRPr>
          </a:p>
          <a:p>
            <a:pPr algn="just"/>
            <a:endParaRPr lang="en-GB" altLang="zh-TW" dirty="0">
              <a:ea typeface="游ゴシック"/>
            </a:endParaRPr>
          </a:p>
          <a:p>
            <a:pPr algn="just"/>
            <a:r>
              <a:rPr lang="zh-TW" altLang="en-US" dirty="0">
                <a:ea typeface="游ゴシック"/>
              </a:rPr>
              <a:t>「造化」：自然界</a:t>
            </a:r>
            <a:endParaRPr lang="en-GB" altLang="zh-TW" dirty="0">
              <a:ea typeface="游ゴシック"/>
            </a:endParaRPr>
          </a:p>
          <a:p>
            <a:pPr algn="just"/>
            <a:r>
              <a:rPr lang="zh-TW" altLang="en-US" dirty="0">
                <a:ea typeface="游ゴシック"/>
              </a:rPr>
              <a:t>「固不爽也」：必定不會有差錯</a:t>
            </a: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DE1A61-3748-5916-636F-CD5F27D2DC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14495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「</a:t>
            </a:r>
            <a:r>
              <a:rPr lang="zh-TW" altLang="en-GB" dirty="0"/>
              <a:t>起念</a:t>
            </a:r>
            <a:r>
              <a:rPr lang="zh-TW" altLang="en-US" dirty="0"/>
              <a:t>」就是我們要下功夫的地方</a:t>
            </a:r>
            <a:endParaRPr lang="en-GB" altLang="zh-TW" dirty="0"/>
          </a:p>
          <a:p>
            <a:r>
              <a:rPr lang="zh-TW" altLang="en-US" dirty="0"/>
              <a:t>「一念一輪迴，就是一個不能改變的種子」</a:t>
            </a:r>
            <a:endParaRPr lang="en-GB" altLang="zh-TW" dirty="0"/>
          </a:p>
          <a:p>
            <a:endParaRPr lang="en-US" dirty="0"/>
          </a:p>
          <a:p>
            <a:r>
              <a:rPr lang="en-US" altLang="zh-TW" dirty="0"/>
              <a:t>【</a:t>
            </a:r>
            <a:r>
              <a:rPr lang="en-GB" dirty="0" err="1"/>
              <a:t>嬰兒例子</a:t>
            </a:r>
            <a:r>
              <a:rPr lang="en-US" altLang="zh-TW" dirty="0"/>
              <a:t>】</a:t>
            </a:r>
            <a:r>
              <a:rPr lang="zh-TW" altLang="en-US" dirty="0"/>
              <a:t>：法師講課舉國一個例子，嬰兒生出來的時候，都是一張白紙，不會有人看著這些嬰兒說，這是善人，這時惡人。但長大後，日積月累，依照每個人的因緣，就會有善人惡人之別，果報和命運，就會有所不同。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14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70D6F-A691-6835-FB04-C81A8934E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8E627E-40BD-5672-30DD-DA2FF2FF95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042D96-C036-A6B6-4221-42859FDB17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「</a:t>
            </a:r>
            <a:r>
              <a:rPr lang="ja-JP" altLang="en-US" sz="12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懍懍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lǐn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12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於爲人起念之時</a:t>
            </a:r>
            <a:r>
              <a:rPr lang="zh-TW" altLang="en-US" dirty="0"/>
              <a:t>」：警惕世人</a:t>
            </a:r>
            <a:endParaRPr lang="en-GB" altLang="zh-TW" dirty="0"/>
          </a:p>
          <a:p>
            <a:r>
              <a:rPr lang="zh-TW" altLang="en-US" dirty="0"/>
              <a:t>「</a:t>
            </a:r>
            <a:r>
              <a:rPr lang="ja-JP" altLang="en-US" sz="12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喫緊提撕警覺</a:t>
            </a:r>
            <a:r>
              <a:rPr lang="zh-TW" altLang="en-US" dirty="0"/>
              <a:t>」：提起警覺</a:t>
            </a:r>
            <a:endParaRPr lang="en-GB" altLang="zh-TW" dirty="0"/>
          </a:p>
          <a:p>
            <a:endParaRPr lang="en-GB" dirty="0"/>
          </a:p>
          <a:p>
            <a:r>
              <a:rPr lang="en-GB" dirty="0" err="1"/>
              <a:t>幾</a:t>
            </a:r>
            <a:r>
              <a:rPr lang="zh-TW" altLang="en-US" dirty="0"/>
              <a:t>：細微的跡象（</a:t>
            </a:r>
            <a:r>
              <a:rPr lang="en-GB" altLang="zh-TW" dirty="0"/>
              <a:t>e.g. </a:t>
            </a:r>
            <a:r>
              <a:rPr lang="zh-TW" altLang="en-US" dirty="0"/>
              <a:t>刷手機的例子）</a:t>
            </a:r>
            <a:endParaRPr lang="en-GB" dirty="0"/>
          </a:p>
          <a:p>
            <a:endParaRPr lang="en-GB" dirty="0"/>
          </a:p>
          <a:p>
            <a:r>
              <a:rPr lang="zh-TW" altLang="en-US" dirty="0"/>
              <a:t>「</a:t>
            </a:r>
            <a:r>
              <a:rPr lang="ja-JP" altLang="en-US" sz="12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覷</a:t>
            </a:r>
            <a:r>
              <a:rPr lang="zh-TW" altLang="en-US" dirty="0"/>
              <a:t>」：看</a:t>
            </a:r>
            <a:endParaRPr lang="en-GB" altLang="zh-TW" dirty="0"/>
          </a:p>
          <a:p>
            <a:r>
              <a:rPr lang="zh-TW" altLang="en-US" dirty="0"/>
              <a:t>「</a:t>
            </a:r>
            <a:r>
              <a:rPr lang="ja-JP" altLang="en-US" sz="12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欲淨理純</a:t>
            </a:r>
            <a:r>
              <a:rPr lang="zh-TW" altLang="en-US" dirty="0"/>
              <a:t>」：欲望清淨、道理純真</a:t>
            </a:r>
            <a:endParaRPr lang="en-GB" altLang="zh-TW" dirty="0"/>
          </a:p>
          <a:p>
            <a:endParaRPr lang="en-GB" dirty="0"/>
          </a:p>
          <a:p>
            <a:r>
              <a:rPr lang="en-US" altLang="zh-TW" dirty="0"/>
              <a:t>【</a:t>
            </a:r>
            <a:r>
              <a:rPr lang="zh-TW" altLang="en-US" dirty="0"/>
              <a:t>例子</a:t>
            </a:r>
            <a:r>
              <a:rPr lang="en-US" altLang="zh-TW" dirty="0"/>
              <a:t>】</a:t>
            </a:r>
            <a:r>
              <a:rPr lang="zh-TW" altLang="en-US" dirty="0"/>
              <a:t>：念頭是為人想還是為自己想，起初只是一個念頭而已。發展到最後，替人想最後是行菩薩道；假如自私，可能發展到最後窮兵黷</a:t>
            </a:r>
            <a:r>
              <a:rPr lang="en-GB" altLang="zh-TW" dirty="0"/>
              <a:t>(</a:t>
            </a:r>
            <a:r>
              <a:rPr lang="en-GB" altLang="zh-TW" dirty="0" err="1"/>
              <a:t>dú</a:t>
            </a:r>
            <a:r>
              <a:rPr lang="en-GB" altLang="zh-TW" dirty="0"/>
              <a:t>)</a:t>
            </a:r>
            <a:r>
              <a:rPr lang="zh-TW" altLang="en-US" dirty="0"/>
              <a:t>武。</a:t>
            </a:r>
            <a:r>
              <a:rPr lang="en-GB" altLang="zh-TW" dirty="0"/>
              <a:t>E.g. </a:t>
            </a:r>
            <a:r>
              <a:rPr lang="zh-TW" altLang="en-GB" dirty="0"/>
              <a:t>希特勒</a:t>
            </a:r>
            <a:r>
              <a:rPr lang="zh-TW" altLang="en-US" dirty="0"/>
              <a:t>，念頭是自私、傲慢、</a:t>
            </a:r>
            <a:r>
              <a:rPr lang="zh-TW" altLang="en-GB" dirty="0"/>
              <a:t>嗔恚</a:t>
            </a:r>
            <a:r>
              <a:rPr lang="zh-TW" altLang="en-US" dirty="0"/>
              <a:t>，發動二次世界大戰，殺了</a:t>
            </a:r>
            <a:r>
              <a:rPr lang="en-GB" altLang="zh-TW" dirty="0"/>
              <a:t>7000-8000 </a:t>
            </a:r>
            <a:r>
              <a:rPr lang="zh-TW" altLang="en-GB" dirty="0"/>
              <a:t>萬</a:t>
            </a:r>
            <a:r>
              <a:rPr lang="zh-TW" altLang="en-US" dirty="0"/>
              <a:t>人，</a:t>
            </a:r>
            <a:r>
              <a:rPr lang="zh-TW" altLang="en-GB" dirty="0"/>
              <a:t>造了</a:t>
            </a:r>
            <a:r>
              <a:rPr lang="zh-TW" altLang="en-US" dirty="0"/>
              <a:t>無窮盡的地獄業。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A9E290-A730-A950-8EA4-A831C6B454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2458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CF636-5BB9-0904-805D-238A1816C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9709C1-6F7F-24BA-751E-22D33FF9B9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F0F6FA-427A-A8A6-A92E-F3C8C6B987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ja-JP" altLang="en-US" sz="12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伊川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</a:t>
            </a:r>
            <a:r>
              <a:rPr lang="zh-TW" altLang="en-GB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程頤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</a:t>
            </a:r>
            <a:r>
              <a:rPr lang="ja-JP" altLang="en-US" sz="12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切於思安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</a:t>
            </a:r>
            <a:r>
              <a:rPr lang="ja-JP" altLang="en-US" sz="12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深於求理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真切想求平安，並能深入體會求得平安的道理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</a:t>
            </a:r>
            <a:r>
              <a:rPr lang="ja-JP" altLang="en-US" sz="12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衹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sz="1200" dirty="0" err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qí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12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畏敬謹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」：心存恭敬畏懼，謹慎自己的言行。</a:t>
            </a:r>
            <a:endParaRPr lang="en-GB" altLang="zh-TW" sz="12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endParaRPr lang="en-GB" altLang="zh-TW" sz="12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</a:t>
            </a:r>
            <a:r>
              <a:rPr lang="zh-TW" altLang="en-US" dirty="0"/>
              <a:t>：修學進進退退，退的時候慚愧、後悔，振作奮發。（煩惱即菩提）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43744-E1B3-1E2D-D9D3-D9DB3B9697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6529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01B8B-9BAB-AE45-318A-C3A72FD138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1EB292-A5D1-1883-41A7-7919A66DCF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7B504C-978F-358C-1BBD-32E2143F36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</a:t>
            </a:r>
            <a:r>
              <a:rPr lang="ja-JP" altLang="en-US" sz="12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禍福密移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」：禍福在暗中移轉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GB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不能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小看每一個念頭、每一句話、每一個舉動，都會</a:t>
            </a:r>
            <a:r>
              <a:rPr lang="zh-TW" altLang="en-US" dirty="0"/>
              <a:t>讓我們的福報</a:t>
            </a:r>
            <a:r>
              <a:rPr lang="en-US" altLang="zh-TW" dirty="0"/>
              <a:t>/</a:t>
            </a:r>
            <a:r>
              <a:rPr lang="zh-TW" altLang="en-US" dirty="0"/>
              <a:t>功德都有加減乘除。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7410F7-6BF8-0257-1E91-51C846F73C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2431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C2585-7215-CCA9-0C6D-5A3EC16B2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FCADDF-0083-D133-AAC8-F4D2054C1B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28E523-1D75-2DAE-A37A-E51F3163CA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「微」哉感應機：細微；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「機」：關鍵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「險」哉善惡路：要戰戰兢兢</a:t>
            </a:r>
            <a:br>
              <a:rPr lang="en-GB" altLang="zh-TW" dirty="0"/>
            </a:br>
            <a:br>
              <a:rPr lang="en-GB" altLang="zh-TW" dirty="0"/>
            </a:br>
            <a:r>
              <a:rPr lang="zh-TW" altLang="en-US" dirty="0"/>
              <a:t>「淵淪」：沈淪在深淵下</a:t>
            </a:r>
            <a:endParaRPr lang="en-GB" altLang="zh-TW" dirty="0"/>
          </a:p>
          <a:p>
            <a:r>
              <a:rPr lang="zh-TW" altLang="en-US" dirty="0"/>
              <a:t>「</a:t>
            </a: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凝冰焦火</a:t>
            </a:r>
            <a:r>
              <a:rPr lang="zh-TW" altLang="en-US" dirty="0"/>
              <a:t>」：情緒有時像凝結的冰，有時像熾熱的火（急躁）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三省</a:t>
            </a:r>
            <a:r>
              <a:rPr lang="zh-TW" altLang="en-US" dirty="0"/>
              <a:t>：曾子，「為人謀而不忠乎？與朋友交而不信乎？傳不習乎？」</a:t>
            </a:r>
            <a:endParaRPr lang="en-GB" altLang="zh-TW" dirty="0"/>
          </a:p>
          <a:p>
            <a:endParaRPr lang="en-GB" altLang="zh-TW" dirty="0"/>
          </a:p>
          <a:p>
            <a:r>
              <a:rPr lang="zh-TW" altLang="en-US" dirty="0"/>
              <a:t>「夜」惕：夜晚比較不容易被察覺，那時候就容易放縱。</a:t>
            </a:r>
            <a:endParaRPr lang="en-GB" altLang="zh-TW" dirty="0"/>
          </a:p>
          <a:p>
            <a:r>
              <a:rPr lang="en-GB" dirty="0" err="1"/>
              <a:t>楊震為官清廉</a:t>
            </a:r>
            <a:r>
              <a:rPr lang="zh-TW" altLang="en-US" dirty="0"/>
              <a:t>，曾舉薦</a:t>
            </a:r>
            <a:r>
              <a:rPr lang="zh-TW" altLang="en-GB" dirty="0"/>
              <a:t>王密</a:t>
            </a:r>
            <a:r>
              <a:rPr lang="zh-TW" altLang="en-US" dirty="0"/>
              <a:t>。為感謝楊震，王密晚上帶了黃金要送給楊震。楊震對他說：我很了解你，推薦你做官，你為什麼不了解我的為人，還送我金子？</a:t>
            </a:r>
            <a:endParaRPr lang="en-GB" altLang="zh-TW" dirty="0"/>
          </a:p>
          <a:p>
            <a:r>
              <a:rPr lang="zh-TW" altLang="en-US" dirty="0"/>
              <a:t>王密：沒關係，這是我的心意，沒有人知道。</a:t>
            </a:r>
            <a:endParaRPr lang="en-GB" altLang="zh-TW" dirty="0"/>
          </a:p>
          <a:p>
            <a:r>
              <a:rPr lang="zh-TW" altLang="en-US" dirty="0"/>
              <a:t>楊震：怎麼會沒人知道？天知、地知、你知、我知。</a:t>
            </a:r>
            <a:endParaRPr lang="en-GB" altLang="zh-TW" dirty="0"/>
          </a:p>
          <a:p>
            <a:r>
              <a:rPr lang="zh-TW" altLang="en-US" dirty="0"/>
              <a:t>王密很慚愧，帶著金子走了。</a:t>
            </a:r>
            <a:endParaRPr lang="en-GB" altLang="zh-TW" dirty="0"/>
          </a:p>
          <a:p>
            <a:endParaRPr lang="en-GB" altLang="zh-TW" dirty="0"/>
          </a:p>
          <a:p>
            <a:r>
              <a:rPr lang="zh-TW" altLang="en-US" dirty="0"/>
              <a:t>「心鏡</a:t>
            </a:r>
            <a:r>
              <a:rPr lang="zh-TW" altLang="en-GB" dirty="0"/>
              <a:t>恆明</a:t>
            </a:r>
            <a:r>
              <a:rPr lang="zh-TW" altLang="en-US" dirty="0"/>
              <a:t>」：保持正念；心常能保持明澈，沒有</a:t>
            </a:r>
            <a:r>
              <a:rPr lang="zh-TW" altLang="en-GB" dirty="0"/>
              <a:t>染著</a:t>
            </a:r>
            <a:endParaRPr lang="en-GB" altLang="zh-TW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4253A-82C2-1745-D683-E5A41449DB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3679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3E169-786A-BA3B-484C-913F70F5E7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CB2578-3B6C-1AFD-5665-4E718C6193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59C4FE-F451-6F40-E78C-D63CC14FD2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dirty="0"/>
              <a:t>-</a:t>
            </a:r>
            <a:r>
              <a:rPr lang="zh-TW" altLang="en-US" dirty="0"/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心須令只在一處。勿有外事參雜</a:t>
            </a:r>
            <a:r>
              <a:rPr lang="zh-TW" altLang="en-US" dirty="0"/>
              <a:t>」：所以用念佛的方法，很難遇境不執著，就專執著這句佛號，不再去起其他念頭。這麼用功，還有佛菩薩的加持，心容易定下來。</a:t>
            </a:r>
            <a:endParaRPr lang="en-GB" altLang="zh-TW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dirty="0"/>
              <a:t>-</a:t>
            </a:r>
            <a:r>
              <a:rPr lang="zh-TW" altLang="en-US" dirty="0"/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若勤緊收拾。真個提得緊</a:t>
            </a:r>
            <a:r>
              <a:rPr lang="zh-TW" altLang="en-US" dirty="0"/>
              <a:t>」：時刻勤加收斂，真能實際把心看緊（</a:t>
            </a:r>
            <a:r>
              <a:rPr lang="en-GB" altLang="zh-TW" dirty="0"/>
              <a:t>e.g. </a:t>
            </a:r>
            <a:r>
              <a:rPr lang="zh-TW" altLang="en-GB" dirty="0"/>
              <a:t>參加</a:t>
            </a:r>
            <a:r>
              <a:rPr lang="zh-TW" altLang="en-US" dirty="0"/>
              <a:t>課程</a:t>
            </a:r>
            <a:r>
              <a:rPr lang="en-GB" altLang="zh-TW" dirty="0"/>
              <a:t>/</a:t>
            </a:r>
            <a:r>
              <a:rPr lang="zh-TW" altLang="en-GB" dirty="0"/>
              <a:t>共學班</a:t>
            </a:r>
            <a:r>
              <a:rPr lang="en-US" altLang="zh-TW" dirty="0"/>
              <a:t>/</a:t>
            </a:r>
            <a:r>
              <a:rPr lang="zh-TW" altLang="en-GB" dirty="0"/>
              <a:t>扎根班</a:t>
            </a:r>
            <a:r>
              <a:rPr lang="zh-TW" altLang="en-US" dirty="0"/>
              <a:t>）</a:t>
            </a:r>
            <a:endParaRPr lang="en-GB" altLang="zh-TW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dirty="0"/>
              <a:t>-</a:t>
            </a:r>
            <a:r>
              <a:rPr lang="zh-TW" altLang="en-US" dirty="0"/>
              <a:t>「</a:t>
            </a:r>
            <a:r>
              <a:rPr lang="zh-TW" altLang="en-GB" dirty="0"/>
              <a:t>提撕</a:t>
            </a:r>
            <a:r>
              <a:rPr lang="zh-TW" altLang="en-US" dirty="0"/>
              <a:t>」：振作精神</a:t>
            </a:r>
            <a:endParaRPr lang="en-GB" altLang="zh-TW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dirty="0"/>
              <a:t>-</a:t>
            </a:r>
            <a:r>
              <a:rPr lang="zh-TW" altLang="en-US" dirty="0"/>
              <a:t> 這裡提醒我們，要下真功夫，要有耐性，決定不能急於求成。</a:t>
            </a:r>
            <a:endParaRPr lang="en-GB" altLang="zh-TW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dirty="0"/>
              <a:t>e.g.</a:t>
            </a:r>
            <a:r>
              <a:rPr lang="zh-TW" altLang="en-GB" dirty="0"/>
              <a:t>海賢老和尚</a:t>
            </a:r>
            <a:r>
              <a:rPr lang="zh-TW" altLang="en-US" dirty="0"/>
              <a:t>都講，他的念佛功夫夜不是一天兩天、甚至也不一定是一年兩年可以練成的，但只要老師念，有恆心，一定可以功夫成片、成就。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FAC26E-F51E-D8EE-7A6B-3C9E577D5C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052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2A8DC-250D-7DE3-98F3-65C1E8DFA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5119C8-E37A-79B6-F1F7-26567741B1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78B852-2AF1-3B2A-44A6-3C00A5CF42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了凡四訓</a:t>
            </a:r>
            <a:r>
              <a:rPr lang="en-US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：「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先儒謂克己須從難克處克將去。夫子論為仁，亦曰先難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」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旦暮：一天的時間；指很短的時間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「多爲說以亂之也」：到處</a:t>
            </a:r>
            <a:r>
              <a:rPr lang="zh-TW" altLang="en-GB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宣說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，這回混亂</a:t>
            </a:r>
            <a:r>
              <a:rPr lang="zh-TW" altLang="en-GB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己心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endParaRPr lang="en-GB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「心存」：存心端正（「正念現前，邪念自然污染不上。」煩惱很多、狀態不好的時候，去主動接觸正能量的東西。</a:t>
            </a:r>
            <a:r>
              <a:rPr lang="en-GB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E.g.</a:t>
            </a:r>
            <a:r>
              <a:rPr lang="zh-TW" altLang="en-GB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聽經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、讀書、接觸善知識（院長、法師、師長們）、為人服務）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EA4EBF-770A-9281-BBCE-75D688FBE0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2157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CF537B-F7AD-D109-18B7-7DD172D2E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BDA87A-D2BD-7A54-9461-8B2375D300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BBBE8A-5F7F-B095-E512-ADF3181911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「主人翁」：自己的真心在不在？</a:t>
            </a:r>
            <a:br>
              <a:rPr lang="en-GB" altLang="zh-TW" dirty="0"/>
            </a:br>
            <a:r>
              <a:rPr lang="zh-TW" altLang="en-US" dirty="0"/>
              <a:t>「惺惺」：清醒了嗎？</a:t>
            </a:r>
            <a:endParaRPr lang="en-GB" dirty="0"/>
          </a:p>
          <a:p>
            <a:r>
              <a:rPr lang="en-US" altLang="zh-TW" dirty="0"/>
              <a:t>-</a:t>
            </a:r>
            <a:r>
              <a:rPr lang="zh-TW" altLang="en-US" dirty="0"/>
              <a:t>「觀自在」：自性在不在？心有沒有自在？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77CC6-5DF1-8C8F-D49F-09D4DC95F6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534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91B302-7251-4753-1E83-AB3FC72072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9384DF-7DE3-6041-C083-B256087310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C32F8B-0B7C-7594-D2A1-D426E2F30A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求其放心</a:t>
            </a:r>
            <a:r>
              <a:rPr lang="zh-TW" altLang="en-US" dirty="0"/>
              <a:t>」：把</a:t>
            </a:r>
            <a:r>
              <a:rPr lang="zh-TW" altLang="en-GB" dirty="0"/>
              <a:t>放失</a:t>
            </a:r>
            <a:r>
              <a:rPr lang="zh-TW" altLang="en-US" dirty="0"/>
              <a:t>的心，妄念相續的心拉回來，回到真心。</a:t>
            </a:r>
            <a:endParaRPr lang="en-GB" altLang="zh-TW" dirty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zh-TW" altLang="en-US" dirty="0"/>
              <a:t>陳烈：善根 </a:t>
            </a:r>
            <a:r>
              <a:rPr lang="en-US" altLang="zh-TW" dirty="0"/>
              <a:t>–</a:t>
            </a:r>
            <a:r>
              <a:rPr lang="zh-TW" altLang="en-US" dirty="0"/>
              <a:t> 記性差，願意讀經；學習態度 </a:t>
            </a:r>
            <a:r>
              <a:rPr lang="en-US" altLang="zh-TW" dirty="0"/>
              <a:t>–</a:t>
            </a:r>
            <a:r>
              <a:rPr lang="zh-TW" altLang="en-US" dirty="0"/>
              <a:t> 字字反入身來（</a:t>
            </a:r>
            <a:r>
              <a:rPr lang="en-GB" altLang="zh-TW" dirty="0"/>
              <a:t>e.g.</a:t>
            </a:r>
            <a:r>
              <a:rPr lang="zh-TW" altLang="en-US" dirty="0"/>
              <a:t> 自己在煩惱、焦慮時，</a:t>
            </a:r>
            <a:r>
              <a:rPr lang="zh-TW" altLang="en-GB" dirty="0"/>
              <a:t>安住當下</a:t>
            </a:r>
            <a:r>
              <a:rPr lang="zh-TW" altLang="en-US" dirty="0"/>
              <a:t>，做該做的事，如吃飯、運動、做飯。把焦慮不安的心放下後再來讀書 </a:t>
            </a:r>
            <a:r>
              <a:rPr lang="en-US" altLang="zh-TW" dirty="0"/>
              <a:t>/</a:t>
            </a:r>
            <a:r>
              <a:rPr lang="zh-TW" altLang="en-US" dirty="0"/>
              <a:t> 念佛，就能讀得進、念佛可以</a:t>
            </a:r>
            <a:r>
              <a:rPr lang="zh-TW" altLang="en-GB" dirty="0"/>
              <a:t>入心</a:t>
            </a:r>
            <a:r>
              <a:rPr lang="zh-TW" altLang="en-US" dirty="0"/>
              <a:t>。）</a:t>
            </a:r>
            <a:endParaRPr lang="en-GB" altLang="zh-TW" dirty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altLang="zh-TW" dirty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zh-TW" altLang="en-US" dirty="0"/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淨極光通達</a:t>
            </a:r>
            <a:r>
              <a:rPr lang="zh-TW" altLang="en-US" dirty="0"/>
              <a:t>」：心愈靜，</a:t>
            </a:r>
            <a:r>
              <a:rPr lang="zh-TW" altLang="en-GB" dirty="0"/>
              <a:t>自性</a:t>
            </a:r>
            <a:r>
              <a:rPr lang="zh-TW" altLang="en-US" dirty="0"/>
              <a:t>的光明、智慧，愈容易起來，悟性就起作用</a:t>
            </a:r>
            <a:endParaRPr lang="en-GB" altLang="zh-TW" dirty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altLang="zh-TW" dirty="0"/>
          </a:p>
          <a:p>
            <a:pPr marL="171450" marR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altLang="zh-TW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7D0816-9711-7A54-1B86-C1FC172746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1871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8847A-E2B8-6A1E-F7EB-85183CA371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5D4BE8-7870-579A-35DB-3559DC27C5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084831-2788-AD5B-BAB5-658757C467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過去妄想</a:t>
            </a:r>
            <a:r>
              <a:rPr lang="en-US" altLang="zh-TW" dirty="0"/>
              <a:t>】</a:t>
            </a:r>
            <a:r>
              <a:rPr lang="zh-TW" altLang="en-US" dirty="0"/>
              <a:t>：貪戀、印像落的太深，很後悔</a:t>
            </a:r>
            <a:endParaRPr lang="en-US" altLang="zh-TW" dirty="0"/>
          </a:p>
          <a:p>
            <a:r>
              <a:rPr lang="en-US" altLang="zh-TW" dirty="0"/>
              <a:t>【</a:t>
            </a:r>
            <a:r>
              <a:rPr lang="zh-TW" altLang="en-US" dirty="0"/>
              <a:t>現在妄想</a:t>
            </a:r>
            <a:r>
              <a:rPr lang="en-US" altLang="zh-TW" dirty="0"/>
              <a:t>】</a:t>
            </a:r>
            <a:r>
              <a:rPr lang="zh-TW" altLang="en-US" dirty="0"/>
              <a:t>：佛門也很強調正思惟，事情來了就按做人做事的道理去思維，不用顧忌那麼多</a:t>
            </a:r>
            <a:endParaRPr lang="en-GB" altLang="zh-TW" dirty="0"/>
          </a:p>
          <a:p>
            <a:endParaRPr lang="en-GB" dirty="0"/>
          </a:p>
          <a:p>
            <a:r>
              <a:rPr lang="zh-TW" altLang="en-GB" dirty="0"/>
              <a:t>如何對治</a:t>
            </a:r>
            <a:r>
              <a:rPr lang="zh-TW" altLang="en-US" dirty="0"/>
              <a:t>？</a:t>
            </a:r>
            <a:endParaRPr lang="en-GB" altLang="zh-TW" dirty="0"/>
          </a:p>
          <a:p>
            <a:r>
              <a:rPr lang="en-US" altLang="zh-TW" dirty="0"/>
              <a:t>【</a:t>
            </a:r>
            <a:r>
              <a:rPr lang="zh-TW" altLang="en-US" dirty="0"/>
              <a:t>過去煩惱</a:t>
            </a:r>
            <a:r>
              <a:rPr lang="en-US" altLang="zh-TW" dirty="0"/>
              <a:t>】</a:t>
            </a:r>
            <a:r>
              <a:rPr lang="zh-TW" altLang="en-US" dirty="0"/>
              <a:t>：已經過去了，再留戀，它也不會回來，反而常常</a:t>
            </a:r>
            <a:r>
              <a:rPr lang="zh-TW" altLang="en-GB" dirty="0"/>
              <a:t>障住</a:t>
            </a:r>
            <a:r>
              <a:rPr lang="zh-TW" altLang="en-US" dirty="0"/>
              <a:t>自己的真心。經一事長一智，不要懊悔。</a:t>
            </a:r>
            <a:endParaRPr lang="en-GB" altLang="zh-TW" dirty="0"/>
          </a:p>
          <a:p>
            <a:r>
              <a:rPr lang="en-US" altLang="zh-TW" dirty="0"/>
              <a:t>【</a:t>
            </a:r>
            <a:r>
              <a:rPr lang="zh-TW" altLang="en-US" dirty="0"/>
              <a:t>未來煩惱</a:t>
            </a:r>
            <a:r>
              <a:rPr lang="en-US" altLang="zh-TW" dirty="0"/>
              <a:t>】</a:t>
            </a:r>
            <a:r>
              <a:rPr lang="zh-TW" altLang="en-US" dirty="0"/>
              <a:t>：深信因果，「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欲知將來結果，只問現在功夫</a:t>
            </a:r>
            <a:r>
              <a:rPr lang="zh-TW" altLang="en-US" dirty="0"/>
              <a:t>」、「欲知來世果，今生做者是」；當下用真心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7BF1B-E429-B9A1-03A3-1460FF708E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2459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FB5545-64A9-8DD1-720C-9F856C756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1CD717-2F19-0EE3-C2B9-1AAF1608B4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00B001-74FA-551B-FED3-90502326C5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273C2C-FB9B-727D-050F-A3E307AF83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296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EC5D76-F5D4-8A7C-1202-87A5D6B53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DD5EF8-CB68-618E-C86E-FCE8BAB8BA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6CF3CE-C893-D9DA-598C-D06F35B09F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「</a:t>
            </a:r>
            <a:r>
              <a:rPr lang="zh-TW" altLang="en-GB" dirty="0"/>
              <a:t>度世</a:t>
            </a:r>
            <a:r>
              <a:rPr lang="zh-TW" altLang="en-US" dirty="0"/>
              <a:t>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指生存在这个世界上、活在这个世间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「大拜」：宰相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AB22A4-2CAD-1E36-1D32-DBE0F8C4C0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1508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F6092-A95C-6063-AD39-256DF7046C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0F5E59-B591-486D-6E6B-2E267AA87F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15E6FE-ABA0-5747-0C8F-2BB0C3F092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50D4A2-4DC6-67C9-D7C6-04FC4695CE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011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2D0F0-36C2-C97D-C434-34A53A401C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247E41-05FB-7CE0-5731-3D9A1E0BFB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C1DA31-B29F-A63E-D47B-122DAC7476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176D42-D684-9471-1B46-8AF6392521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583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46649E-C585-3125-1841-542D765C8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2A40AF-799E-F48C-7948-B267F1F520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071512-1DE3-B268-863F-3FDE953B82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世間純善或純惡的人既然很少，可以為善也可以為惡這種根機的人最易圓熟成就。因為心念隨時會轉變，所以上天的報應也應當隨之衡量。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F82BEE-9614-694E-3950-DD7B65574A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1691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5B809E-CC0C-F00B-EF64-91E2C0D0D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7CE062-5EE2-90E2-32D5-D118B1BF45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D9D2C5-9C46-C9E3-B8AA-39CFCAFBD2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矜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」：憐惜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雜阿含經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》【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卷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31】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：「</a:t>
            </a:r>
            <a:r>
              <a:rPr lang="zh-TW" altLang="en-US" dirty="0"/>
              <a:t>人間四百歲是兜率陀天上一日一夜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，如是三十日一月，十二月一歲，兜率陀天壽四千歲。」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A7B65B-08D4-839F-E9A4-5BCF7C8BCA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3570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B74E1-EADA-3C96-2D39-71255AD4A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9F1564-8974-6C2D-AC89-9BC84D8887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D8BBA2-2F44-7A00-8490-363118BE4C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例如捨棄私人恩怨，而洗清趙昌言的罪行，不惜誣蔑自己而救度王全斌的性命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克金陵」，他要去攻克南京，「先焚香誓眾，毋妄殺一人」。這個曹彬也是很有善巧智慧，他要攻打南京，首先就跟他這些重要的大將們說：「我有病，只有你們能幫我的忙。」這些軍人都重義氣：「元帥你說，我們一定辦到！」他說：「只要你們攻打的時候不妄殺一人，我的病就好了。」還跟他們歃血為盟，焚香誓眾，這些軍人的性格他一定重信義。「前後全活無算」，就難以計算，太多人免於這個殺戮，他積的陰德非常厚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琮（</a:t>
            </a:r>
            <a:r>
              <a:rPr lang="en-GB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cong2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）玘（</a:t>
            </a:r>
            <a:r>
              <a:rPr lang="en-GB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qi3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</a:t>
            </a:r>
            <a:r>
              <a:rPr lang="zh-TW" altLang="en-US" sz="1200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節鉞（</a:t>
            </a:r>
            <a:r>
              <a:rPr lang="en-GB" altLang="zh-TW" sz="1200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yue4</a:t>
            </a:r>
            <a:r>
              <a:rPr lang="zh-TW" altLang="en-US" sz="1200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符節跟斧鉞，等於都是大將軍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這個是不只報在他自身，還報在他的子孫。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D230B0-1652-9AEC-46F9-C37A11563F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0754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FB93CF-4ECD-6BF1-5EFA-09BE5E71E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8EC50F-062C-87A0-A27C-DE3A394CC2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B3CAE8-9289-5F88-C2B1-74EC8CB928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「忿城久守」，他很氣憤，對方死守這座城，他久攻不下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「克昌厥後。要在先正其心始矣」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：要使后代子孫綿延昌盛，必須要從正心開始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曹彬用我們佛門來看，他是在軍人這個領域行菩薩道，應以宰官身得度，即現宰官身而為說法；應以將軍元帥身得度，即現將軍元帥身而為說法。所以佛門是很圓融的，菩薩道，各行各業，甚至於是男女老少，還不分年齡。</a:t>
            </a: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7BEE7-68C9-226E-5798-20E0B1F9C5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3534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29002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14F380-0BBC-5334-CEF2-5FF48C068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D3677B-C9C5-41F6-AA95-A614902568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0C2BA0-25BA-8CD4-A46D-C0085268C1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是不是司過之神在給我們帶來懲罰？如果沒有這些神民，我們是不是就不用受懲罰了？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</a:p>
          <a:p>
            <a:pPr marL="171450" indent="-171450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惟人自召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司過之神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要維護天理公道（如警察在世間，執行法律和社會秩序）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F4E508-DCBE-49F8-C642-F62C6D7A4B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4995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8AE5D-306A-88C1-8C7A-E8E79342C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682BBE-357E-986E-1C3F-85DB4CC551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C3FB42-7D3D-8ADC-A940-A0C7853B03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「天人合一之理」：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228600" indent="-228600">
              <a:buAutoNum type="arabicPeriod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天地鬼神跟我們是完全生活在一起的。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AutoNum type="arabicPeriod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「天」，用我們佛門講，依報，所有你所現的環境；「人」是正報，就是你的心感召一切。佛門又說「一切法從心想生」。所以都是自己的心現識變，所以是一體的。（所以講到徹底了，整個宇宙就是自己的一念心變的，都是，用老子講的，道生一切，一切萬物都是道所生，其實都是心變現的。）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F9956-9983-591A-6C7A-02D53B7A95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8483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2452F-644D-1A1C-5212-EA2FE3F45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B419F5-7787-02B7-D153-C792BC7527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63FACC-2333-CE04-411C-5C6025A1EB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自己做的了主，不用去擔心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司過之神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的鑒察跟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奪算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了。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修行就是做自己命運的主人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79E43-7A92-65B6-BFB4-0E853B3109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94675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CEF1D-3858-FC57-A1B8-75C7D7A3A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E7B52D-54AC-05DA-0A35-E452762657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EE68EC-B093-6E10-CCD9-DEC9EDE5B7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「次敘間闊（</a:t>
            </a:r>
            <a:r>
              <a:rPr lang="en-GB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jian1 kuo4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）」：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互敘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久別之情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作業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複講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彙編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中，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王用予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的故事。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EC6D3-2B72-C1DB-E3A4-59B7B1063F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597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E771F-AF71-04C8-926E-82FB967AE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14CF4B-262D-D7DA-7F25-64C8A29BC8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910881-8D1A-7AD0-7BD4-A70E5FD6B6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9664DB-C534-C30D-15BE-CD41C1F068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62353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43867-89D4-6328-132C-FF94D82629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A68882-29BF-8380-D9FE-55F73E4073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A8E6C9-2CD9-8B65-860B-D6FDE8AF07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他在早年時就補授官職，但所到任的地方，大都不能做完任期。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貧：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衣食不繼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耗（家破）：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子女淪喪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3F1603-C3FF-2F0F-988D-620263FC82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3056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B25AAE-FC19-0BD2-BF7F-6C40EC6E4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349F98-37FE-6AB4-0627-2ED61FB9C2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203ADF-464A-69A1-526F-E5B1BB69AD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夏蓮居居士</a:t>
            </a:r>
            <a:r>
              <a:rPr lang="en-GB" dirty="0">
                <a:effectLst/>
              </a:rPr>
              <a:t> 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六信四願三幸一行齋自警錄</a:t>
            </a:r>
            <a:r>
              <a:rPr lang="en-GB" dirty="0">
                <a:effectLst/>
              </a:rPr>
              <a:t> 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</a:p>
          <a:p>
            <a:endParaRPr lang="en-US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天錫之福，先開其慧；天降之罰，先奪其魄。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慚愧、奮發、改過，皆天開其慧者也。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悠忽、昏惰、自欺、飾非，皆天奪其魄者也。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愆（</a:t>
            </a:r>
            <a:r>
              <a:rPr lang="en-US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qian1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）：過失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77A0F5-0D0A-554B-F379-9E4A0D5D9A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16455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62A11-F3A8-3F5F-6568-487944247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496837-7A09-C297-C5E4-E8A33F6BBB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AC678-5EA2-846B-FC26-46BEE87E6A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04BCA-8276-E52E-D3D1-95DC186D49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1310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692E5-9E6F-F485-E62B-4C2653122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A8543F-C01E-7C6A-E039-E3A30A4304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8F6E59-1125-2F1E-B835-FAC633E8DE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「別人若將災禍轉嫁于我，我能以福德來回報給他」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652C2-35BD-F7AF-45ED-EB36195859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0123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A7E7A-B80B-E07A-646B-B0B94793E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F2A607-1205-BBA4-8A7B-223CED8FEE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372A66-558C-D738-ED62-F214329969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64D6C6-7BC6-15A2-7B4E-75191287B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1051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C01E52-A4EF-263C-7A35-618B63EA6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9D23F5-B828-F408-AC2B-40433F7454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EB510C-8699-0E1C-8D74-7B11FBC4E0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D71CB-A9D1-F865-D389-5A6BFAC37C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09133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04D6DD-4569-3410-9AF3-FF5A2CC80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A508C0-1190-8193-132B-9C4D57F9A1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576553-86B8-6819-1937-B7F648AC96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恭己順天」：恭己是尊重己靈。順天，順老天好生之德；順天，也可以是性德，順自己的性德。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幽伏神誅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」：得到鬼神的懲罰</a:t>
            </a: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824A96-E7D8-6AC8-FE07-E1E54C930F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7531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C87ECD-7EBE-AA3F-EF1D-7604B6B45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4440B5-E6C2-9F7F-94D8-A9817B09D7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237AC4-64ED-AB58-FA6F-B296640E27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成均：古代的大學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密令揀一美缺」：</a:t>
            </a:r>
            <a:endParaRPr lang="en-GB" altLang="zh-TW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u="none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「借恩例與選。至期，房師以父艱謝事」：到了要公布以前，房師因為父親去世了，在古代，只要父母一去世，我們說先把公職要放下，先回去守喪。</a:t>
            </a:r>
            <a:endParaRPr lang="en-GB" altLang="zh-TW" sz="1200" u="none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父艱</a:t>
            </a: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：父親去世</a:t>
            </a:r>
            <a:endParaRPr lang="zh-TW" altLang="en-US" sz="1200" u="non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73FDA-29D0-44F5-E2C4-6C7E19B02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2793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5E4CFA-2452-CCD8-7E05-62EA50E9D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3130EA-5BD1-4C63-CDC0-91889BD54E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102AA0-CB94-1B5B-6A43-028AB9C5AB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三年起復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」：三年后房師守孝完畢，再被朝廷起用。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仍補選司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」：仍在選司任職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丁憂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：指官员居丧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西席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：家庭教師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閲</a:t>
            </a: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：經歷</a:t>
            </a:r>
            <a:endParaRPr lang="en-GB" altLang="zh-TW" sz="1200" u="none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畫餅：畫成的餅。比喻徒具形式而無實用價值。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B799A1-B39B-D6D1-06BB-FA54DF0A05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6561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718557-3376-632C-45FF-66677B0B86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0BC6D7-3463-1E5B-5B0F-CD2DF1A89C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CC1F97-B6D4-C04F-0C60-03DF677A1A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「憂勤惕勵」：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懷抱憂慮且勤奮不懈，同時保持警惕與自我激勵的戒懼心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憂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（不是憂心忡忡，這是憂慮），「先天下之憂而憂」，真的想為百姓、為眾生辦點好事；勤，是勤勞；惕，是警惕，做事也要像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詩經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說的「戰戰兢兢，如臨深淵，如履薄冰」，不然好心辦壞事，不然粗心大意反而壞了事，就不妥了；勵，是勉勵。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讀書人「薛西原嘗曰」，我們這書中引了不少大儒的話，等於這本書善知識成百上千，而且可能都是他們一生的領悟，非常可貴，我們恭敬的心來領受這些教誨。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消他不去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福祿無法消受（享受）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5175E-D085-D1DF-B87B-6E48918CBE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4630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38C6F-3C39-CB60-A8A6-711B41C6B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F7D8F2-8ED4-49FC-CA07-6F5D5E9452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A6D02A-1EDA-380F-AA7D-F889BC0381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「人生世上，日日節節，皆屬星光主攝」：每一天、每一個節氣，都有相應的神明在負責。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惡人心常昏暗。黑氣上沖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」：印堂發黑</a:t>
            </a: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68175E-61B9-B965-BC54-1CC408F3E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6714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1C7EC-795A-C71B-6D5F-B0D969E3D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681A49-2281-9F6F-BF23-386303CEC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8B5F00-1ACB-912B-D5E9-C4E47D95A9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恃才恣橫」：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恃才就是恃才傲物，傲慢；恣橫，放縱，蠻橫不講理</a:t>
            </a:r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B45F0C-41D4-2FEA-5EF2-164916189D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70910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D77004-DA32-4F30-1334-1A8CE3ABE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25C2E2-7270-CDC4-21C8-AC9AE95B04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A8211-BB2A-14E8-F50E-61594D66D2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59B632-4AE4-B0EC-0FF0-4C85AAE943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42687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FBFE01-0C69-734A-F7FF-F0F13F05B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68C8F8-FB75-90BC-67DA-94675FE057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48ED63-084F-4BB6-6F4B-04E3E14EA8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大家有收到信了嗎？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自己跟死亡最近的時候？</a:t>
            </a:r>
            <a:endParaRPr lang="en-GB" altLang="zh-C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死跟自己的關係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</a:p>
          <a:p>
            <a:pPr marL="171450" indent="-171450">
              <a:buFontTx/>
              <a:buChar char="-"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爺爺年，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86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歲往生（爸爸當時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54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歲）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珍惜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與家人在一起的時光、自己的光陰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DBAEA3-C89B-C59E-987E-C1A51C566A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321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479F1-901C-822D-1152-A3B65C8C3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72E6-D68F-D6B2-AE84-DEE6F231A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367" y="1790550"/>
            <a:ext cx="7393266" cy="3276900"/>
          </a:xfrm>
        </p:spPr>
        <p:txBody>
          <a:bodyPr/>
          <a:lstStyle/>
          <a:p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03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《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太上感應篇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b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甲一 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-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總綱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kumimoji="0" lang="zh-TW" altLang="en-US" sz="3300" b="0" i="0" u="none" strike="noStrike" kern="0" cap="none" spc="0" normalizeH="0" baseline="0" noProof="0" dirty="0">
                <a:ln>
                  <a:noFill/>
                </a:ln>
                <a:solidFill>
                  <a:srgbClr val="9C967F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  <a:t>太上曰。禍福無門。惟人自召。 </a:t>
            </a:r>
            <a:br>
              <a:rPr kumimoji="0" lang="en-GB" altLang="zh-TW" sz="3300" b="0" i="0" u="none" strike="noStrike" kern="0" cap="none" spc="0" normalizeH="0" baseline="0" noProof="0" dirty="0">
                <a:ln>
                  <a:noFill/>
                </a:ln>
                <a:solidFill>
                  <a:srgbClr val="9C967F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</a:br>
            <a:r>
              <a:rPr kumimoji="0" lang="zh-TW" altLang="en-US" sz="3300" b="0" i="0" u="none" strike="noStrike" kern="0" cap="none" spc="0" normalizeH="0" baseline="0" noProof="0" dirty="0">
                <a:ln>
                  <a:noFill/>
                </a:ln>
                <a:solidFill>
                  <a:srgbClr val="9C967F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  <a:t>善惡之報。如影隨形。 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92574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7E9AA-4E7D-7280-B9F8-D750EBFD5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66BB0B1-489B-8B7D-01AF-08AB96BEF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1044365"/>
            <a:ext cx="10390792" cy="881639"/>
          </a:xfrm>
        </p:spPr>
        <p:txBody>
          <a:bodyPr/>
          <a:lstStyle/>
          <a:p>
            <a:r>
              <a:rPr lang="ja-JP" altLang="en-GB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釋</a:t>
            </a:r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題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：</a:t>
            </a:r>
            <a:r>
              <a:rPr lang="en-US" altLang="zh-TW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《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太上感應篇</a:t>
            </a:r>
            <a:r>
              <a:rPr lang="en-US" altLang="zh-TW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》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A4D3719-4B14-3756-C32D-F18DA641B51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102760"/>
            <a:ext cx="10573008" cy="37974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太上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。至尊之稱。蓋稱天立教。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示人不可玩忽之意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感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如種植。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應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如花果。以此二字名篇。謂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有感必應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。亦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隨感隨應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彰天道好還之理也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。語云。種瓜得瓜。種豆得豆。天網恢恢。疏而不漏。其感應之謂乎。 （</a:t>
            </a:r>
            <a:r>
              <a:rPr lang="en-US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p.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1</a:t>
            </a:r>
            <a:r>
              <a:rPr lang="ja-JP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29C6F6-A2C9-20F1-D5F8-876CCCA262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076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CA8D6-C944-F4AE-6521-39B8A32371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51C27CD-84F6-DF77-C7F2-722653FDD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1044365"/>
            <a:ext cx="10390792" cy="881639"/>
          </a:xfrm>
        </p:spPr>
        <p:txBody>
          <a:bodyPr/>
          <a:lstStyle/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4525669-29EC-964B-9FD6-729AFAA75AB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102760"/>
            <a:ext cx="10573008" cy="37974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此節合下一節爲一篇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綱領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乃垂訓之大旨也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論聖賢之心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。不因祈福避禍。而後爲善不爲惡。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論造化之理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。積善積惡。而餘慶餘殃。固不爽也。 （</a:t>
            </a:r>
            <a:r>
              <a:rPr lang="en-US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p.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22</a:t>
            </a:r>
            <a:r>
              <a:rPr lang="ja-JP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D93976-75E3-A726-592D-EBF43A2C7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783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2D2761-9DE2-5796-F5D3-862EF14793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6CD51905-E787-48F8-7A68-724D415EB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1044365"/>
            <a:ext cx="10390792" cy="881639"/>
          </a:xfrm>
        </p:spPr>
        <p:txBody>
          <a:bodyPr/>
          <a:lstStyle/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49302AAA-4F81-F40E-9E96-E60015B0D073}"/>
              </a:ext>
            </a:extLst>
          </p:cNvPr>
          <p:cNvSpPr txBox="1">
            <a:spLocks/>
          </p:cNvSpPr>
          <p:nvPr/>
        </p:nvSpPr>
        <p:spPr>
          <a:xfrm>
            <a:off x="809496" y="2102760"/>
            <a:ext cx="10573008" cy="236764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小曰吉凶。大曰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禍福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無門。無定門也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自召。自作自受也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。言天地無私。因物付物。禍之福之。本無一定之門。聽招致以爲報應。惟在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人心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自召耳。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55388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AED486-25C2-95E2-4A79-B638618CE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138B48-6013-997A-BDB1-CD4C12DE41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2C281A32-BE9B-BA73-2DAB-4CC092EA0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22A75583-2430-71F1-6173-3EB15A6A3FAD}"/>
              </a:ext>
            </a:extLst>
          </p:cNvPr>
          <p:cNvSpPr txBox="1">
            <a:spLocks/>
          </p:cNvSpPr>
          <p:nvPr/>
        </p:nvSpPr>
        <p:spPr>
          <a:xfrm>
            <a:off x="809496" y="1732651"/>
            <a:ext cx="10573008" cy="206037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然人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一念未起時。此心湛然。如同虛空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。何有善惡。只因此念纔動。所向好事是善。所向壞事爲惡。其先不過起一念。行一事。及後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日積月累。遂有善人惡人之別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。而得禍得福。悉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決於起念之時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矣。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pic>
        <p:nvPicPr>
          <p:cNvPr id="1026" name="Picture 2" descr="Why are babies the same size around the world? Maternal health is key |  Globalnews.ca">
            <a:extLst>
              <a:ext uri="{FF2B5EF4-FFF2-40B4-BE49-F238E27FC236}">
                <a16:creationId xmlns:a16="http://schemas.microsoft.com/office/drawing/2014/main" id="{27D7DE4A-4F7B-2DCC-E081-2DB3DF81D4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928" y="3793021"/>
            <a:ext cx="3898575" cy="276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043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4A170-031B-66DE-6CB3-4B90F5F7E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850E57-8DFD-C097-EFA3-6656186C38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90762E73-D310-F62A-9C42-034E9FD7E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E74EBF9C-0BE5-152D-D216-F6E34B909779}"/>
              </a:ext>
            </a:extLst>
          </p:cNvPr>
          <p:cNvSpPr txBox="1">
            <a:spLocks/>
          </p:cNvSpPr>
          <p:nvPr/>
        </p:nvSpPr>
        <p:spPr>
          <a:xfrm>
            <a:off x="804054" y="1732650"/>
            <a:ext cx="10752584" cy="43640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故太上開口曰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無門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。曰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自召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懍懍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lǐn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於爲人起念之時。喫緊提撕警覺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ja-JP" altLang="en-GB" sz="2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何謂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「覺」？</a:t>
            </a: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endParaRPr lang="en-GB" altLang="ja-JP" sz="28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覺者。内觀洞照也。</a:t>
            </a:r>
            <a:r>
              <a:rPr lang="ja-JP" altLang="en-US" sz="280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人心善惡。莫不有幾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jī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。一念内照。便知向往。易曰。幾者。動之微。吉凶之先見者也。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於此覷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qù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得破。做得主。自然欲淨理純。動與吉會。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若毫釐有差。天地懸隔矣。</a:t>
            </a:r>
            <a:r>
              <a:rPr lang="en-GB" altLang="ja-JP" sz="1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(p. 23)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7265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2B66E-2B5A-0E01-4423-64F58CAC2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9D0D2-3D28-5EF0-A65C-E1B90BBB79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D54F02CE-13B7-EDE6-427D-B6948EA21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BD905FEB-F6E2-0921-CD80-00E04B63ACAC}"/>
              </a:ext>
            </a:extLst>
          </p:cNvPr>
          <p:cNvSpPr txBox="1">
            <a:spLocks/>
          </p:cNvSpPr>
          <p:nvPr/>
        </p:nvSpPr>
        <p:spPr>
          <a:xfrm>
            <a:off x="809496" y="1732650"/>
            <a:ext cx="10573008" cy="327477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宋靈源禪師謂伊川曰。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禍能生福。福能生禍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禍能生福者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。以其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處危之時。切於思安。深於求理。尤能衹畏敬謹也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ja-JP" altLang="en-US" sz="2800" u="sng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福能生禍者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。以其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居安之時。縱其奢念。肆其驕怠。尤多輕忽侮慢也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ja-JP" sz="12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：有沒有</a:t>
            </a:r>
            <a:r>
              <a:rPr lang="zh-TW" altLang="en-GB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禍福相倚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的經歷和體會？</a:t>
            </a:r>
            <a:r>
              <a:rPr lang="ja-JP" altLang="en-US" sz="2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ja-JP" sz="28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503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444DD1-FC84-7786-C5CD-BA7C6DB40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7368F9-22FC-F76F-8450-52C0082389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ADEF0E4E-C2C6-ADC0-4BD8-F0F15C729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E313489F-34EA-362C-0CE5-7102935BDA96}"/>
              </a:ext>
            </a:extLst>
          </p:cNvPr>
          <p:cNvSpPr txBox="1">
            <a:spLocks/>
          </p:cNvSpPr>
          <p:nvPr/>
        </p:nvSpPr>
        <p:spPr>
          <a:xfrm>
            <a:off x="809496" y="1732651"/>
            <a:ext cx="10573008" cy="283935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東嶽大帝訓曰。</a:t>
            </a: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行善如春園之草。不見其長。日有所增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ja-JP" altLang="en-US" sz="280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行惡如磨刀之石。不見其損。日有所虧</a:t>
            </a:r>
            <a:r>
              <a:rPr lang="ja-JP" altLang="en-US" sz="280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。禍福密移。迷者罔覺。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38410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CBEC41-0A85-38B7-0942-3CF29FFD9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7DF0E3-7747-C1CD-7930-4F7F8D3A05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4D6823AC-4FEB-6710-DA31-7747C6DD5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en-GB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：怎麼守住真心？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F3613013-69EE-C6E0-321A-FFC56008D357}"/>
              </a:ext>
            </a:extLst>
          </p:cNvPr>
          <p:cNvSpPr txBox="1">
            <a:spLocks/>
          </p:cNvSpPr>
          <p:nvPr/>
        </p:nvSpPr>
        <p:spPr>
          <a:xfrm>
            <a:off x="809496" y="1791610"/>
            <a:ext cx="10573008" cy="40881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微哉感應機。險哉善惡路。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至難持守者人心。觸物而動。淵淪天飛。隨念而遷。凝冰焦火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。故古人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晝勤三省。夜惕四知。更於雞鳴而起。孳孳爲善。無非時刻操存。令此心鏡恆明耳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心鏡明。則善惡自己作得主。而禍福亦作得主。固天命在我矣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。故論禍福自召之理。推本於存心。再附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先儒格論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。以宣太上之旨云。（</a:t>
            </a: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p. 25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EB21001-92AD-029A-3C70-35CCFC391356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禍福無門，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惟人自召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58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4CD42-AA61-D24C-68F1-6FDFF007B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6B7D1E-CBEC-5F82-D060-80E27AC3AB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D75EA823-8976-8E31-7254-61DAFA868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en-US" b="1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儒家養心之道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5594CC61-7A08-FA4D-F616-DC9B094C1ECF}"/>
              </a:ext>
            </a:extLst>
          </p:cNvPr>
          <p:cNvSpPr txBox="1">
            <a:spLocks/>
          </p:cNvSpPr>
          <p:nvPr/>
        </p:nvSpPr>
        <p:spPr>
          <a:xfrm>
            <a:off x="809496" y="1791610"/>
            <a:ext cx="10573008" cy="40881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心須令只在一處。勿有外事參雜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。仍須勤勤操守。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臨事勿暫放寬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。人之精神。習久自成。若勤緊收拾。真箇提得緊。雖半月見驗可也。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涵養本源之功。最易間斷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。然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纔覺間斷。便是相續處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。只要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常自提撕。分寸積累將去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。久久自然接續。打成一片矣。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8F12D6B-7C10-A51D-4AC6-65D20512DDB6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禍福無門，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惟人自召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221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ED03F-6E46-0C1D-85C5-198E98C11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B54BB8-E4B4-2C1D-006E-CD7844EA13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AD4307CE-DD1D-91D2-0CBF-46A52B86D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en-US" b="1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儒家養心之道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8E6CBCD9-8E92-82DF-379C-6F3BE2236D9F}"/>
              </a:ext>
            </a:extLst>
          </p:cNvPr>
          <p:cNvSpPr txBox="1">
            <a:spLocks/>
          </p:cNvSpPr>
          <p:nvPr/>
        </p:nvSpPr>
        <p:spPr>
          <a:xfrm>
            <a:off x="809496" y="1791610"/>
            <a:ext cx="10573008" cy="40881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靜中私意橫生。學者之通患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能自省察至此。甚不易得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。此當以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敬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爲主。而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深察私意之萌。多爲何事。就其重處。痛加懲窒。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久久純熟。自當見效。不可計功旦暮。而多爲說以亂之也。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又曰。心存。群妄自然退聽。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B62DA07-1713-A1BF-5906-6E139FB5E827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禍福無門，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惟人自召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208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8023923B-C6DE-0E59-A387-DDCAB5DBC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80FA87-BFE8-4E60-C6C8-822482710F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C9834BA9-AB84-920C-1287-22A603139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en-US" b="1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儒家養心之道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C836DE3C-B5E6-B654-E4DE-C37F403BC48F}"/>
              </a:ext>
            </a:extLst>
          </p:cNvPr>
          <p:cNvSpPr txBox="1">
            <a:spLocks/>
          </p:cNvSpPr>
          <p:nvPr/>
        </p:nvSpPr>
        <p:spPr>
          <a:xfrm>
            <a:off x="809496" y="1791610"/>
            <a:ext cx="10573008" cy="40881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又曰。孔子曰。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居處恭。執事敬。與人忠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。便是存心之法。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如說話覺得不是。便莫說。做事覺得不是。便莫做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。亦是存心之法。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又曰。學問須自警醒。瑞巖和尚。每日間常自問。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主人翁惺惺否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。自答曰。惺惺。學者宜法。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AB23519-487B-8C2D-5755-3DC5C0882851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禍福無門，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惟人自召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86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39D94A-0C34-61C0-0FC2-1C4F3393E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DD8FC6-D3CA-16E7-ECE8-FDC6631BAB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EB29C3F2-844C-4F4A-D71E-C56177798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761340"/>
            <a:ext cx="10390792" cy="881639"/>
          </a:xfrm>
        </p:spPr>
        <p:txBody>
          <a:bodyPr/>
          <a:lstStyle/>
          <a:p>
            <a:r>
              <a:rPr lang="en-US" b="1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儒家養心之道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97E06F5E-729F-5FBE-1DE9-E64F7858EB40}"/>
              </a:ext>
            </a:extLst>
          </p:cNvPr>
          <p:cNvSpPr txBox="1">
            <a:spLocks/>
          </p:cNvSpPr>
          <p:nvPr/>
        </p:nvSpPr>
        <p:spPr>
          <a:xfrm>
            <a:off x="809496" y="1791610"/>
            <a:ext cx="10573008" cy="40881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宋陳烈苦無記性。偶讀孟子。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學問之道無他。求其放心而已矣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忽悟曰。我心不曾收得。如何記得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。乃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閉門靜坐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。不讀書百餘日。以收放心。遂讀書。一覽無遺。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1143000" lvl="2" indent="-457200">
              <a:lnSpc>
                <a:spcPct val="130000"/>
              </a:lnSpc>
              <a:spcBef>
                <a:spcPts val="0"/>
              </a:spcBef>
            </a:pPr>
            <a:r>
              <a:rPr lang="en-US" altLang="zh-TW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華嚴經</a:t>
            </a:r>
            <a:r>
              <a:rPr lang="en-US" altLang="zh-TW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r>
              <a:rPr lang="zh-TW" altLang="en-US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：「 淨極光通達 」；</a:t>
            </a:r>
            <a:r>
              <a:rPr lang="zh-TW" altLang="en-GB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呂新吾</a:t>
            </a:r>
            <a:r>
              <a:rPr lang="zh-TW" altLang="en-US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：「為學第一功夫，要</a:t>
            </a:r>
            <a:r>
              <a:rPr lang="zh-TW" altLang="en-GB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降得</a:t>
            </a:r>
            <a:r>
              <a:rPr lang="zh-TW" altLang="en-US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浮躁之氣定」</a:t>
            </a:r>
            <a:endParaRPr lang="en-GB" altLang="zh-TW" sz="26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1143000" lvl="2" indent="-457200">
              <a:lnSpc>
                <a:spcPct val="130000"/>
              </a:lnSpc>
              <a:spcBef>
                <a:spcPts val="0"/>
              </a:spcBef>
            </a:pPr>
            <a:r>
              <a:rPr lang="zh-TW" altLang="en-US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靜心的方法：</a:t>
            </a:r>
            <a:r>
              <a:rPr lang="zh-TW" altLang="en-GB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靜坐</a:t>
            </a:r>
            <a:r>
              <a:rPr lang="zh-TW" altLang="en-US" sz="26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、讀經、聽經、念佛</a:t>
            </a:r>
            <a:endParaRPr lang="en-GB" altLang="zh-TW" sz="26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algn="ctr">
              <a:lnSpc>
                <a:spcPct val="130000"/>
              </a:lnSpc>
              <a:spcBef>
                <a:spcPts val="0"/>
              </a:spcBef>
            </a:pPr>
            <a:r>
              <a:rPr lang="en-US" altLang="zh-TW" sz="2800" b="1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</a:t>
            </a:r>
            <a:r>
              <a:rPr lang="zh-TW" altLang="en-US" sz="2800" b="1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：大家用什麼方法靜心？</a:t>
            </a:r>
            <a:endParaRPr lang="en-GB" altLang="zh-TW" sz="2800" b="1" dirty="0">
              <a:solidFill>
                <a:srgbClr val="0070C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4978727C-9ACC-0991-0DC6-0084D56E7CE7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禍福無門，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惟人自召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68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E851DC-E467-F44A-81C6-7343CFB44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343B47-E276-EBAD-A5BD-23A7A5B320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Title 10">
            <a:extLst>
              <a:ext uri="{FF2B5EF4-FFF2-40B4-BE49-F238E27FC236}">
                <a16:creationId xmlns:a16="http://schemas.microsoft.com/office/drawing/2014/main" id="{DBAE0766-09A5-EDB6-2466-23857000C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54" y="826653"/>
            <a:ext cx="10390792" cy="881639"/>
          </a:xfrm>
        </p:spPr>
        <p:txBody>
          <a:bodyPr/>
          <a:lstStyle/>
          <a:p>
            <a:r>
              <a:rPr 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Q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：心為何不能靜？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CDD6B17B-4C37-1763-1169-56315449849A}"/>
              </a:ext>
            </a:extLst>
          </p:cNvPr>
          <p:cNvSpPr txBox="1">
            <a:spLocks/>
          </p:cNvSpPr>
          <p:nvPr/>
        </p:nvSpPr>
        <p:spPr>
          <a:xfrm>
            <a:off x="809496" y="1726297"/>
            <a:ext cx="10573008" cy="40881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真空寺老僧曰。凡人妄想不一。或追憶數十年前。榮辱恩讎。悲歡離合。及種種閑情。此是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過去妄想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。或事到眼前。可以順應。卻乃畏首畏尾。猶豫不決。此是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現在妄想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。或期日後富貴榮華。子孫發達。與夫一切不可必成。不可必得之事。此是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未來妄想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。三者妄想。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或生或滅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。謂之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幻心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照見其妄。隨念斬斷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。謂之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覺心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。故曰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不患念起。只患覺遲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。此心若同太虛。煩惱何處著脚耶。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26976EF-EBD3-67BE-B286-C9671717B9A6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US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禍福無門，</a:t>
            </a:r>
            <a:r>
              <a:rPr lang="zh-TW" altLang="en-GB" b="1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</a:rPr>
              <a:t>惟人自召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5220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5BCAD-238A-67E9-4094-88FF4875F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CA0546-98F7-FF62-FF09-2A31BDC0E9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9C4430E1-7AE4-3E0C-AC44-6C3C54E81ED4}"/>
              </a:ext>
            </a:extLst>
          </p:cNvPr>
          <p:cNvSpPr txBox="1">
            <a:spLocks/>
          </p:cNvSpPr>
          <p:nvPr/>
        </p:nvSpPr>
        <p:spPr>
          <a:xfrm>
            <a:off x="809496" y="1726297"/>
            <a:ext cx="10573008" cy="40881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宋衞仲達。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初爲館職。被攝至冥。核善惡二錄。惡錄盈庭。善錄只一小軸。冥官色變。索秤稱之。小軸反壓起惡錄。官喜曰。君可出矣。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仲達曰。某未四十。安得如許惡狀。官曰。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但一念不正。鬼神無不知。知即書之。不待爲也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70A50634-FF7F-7061-55CB-8FE1CA0C0331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1444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AAE85-45A1-983D-0B3D-212E8AA83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5C08D6-6C92-AC8E-B334-4D08B1EA85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8735AA39-CDAB-7DFB-9D1A-4056BE01560C}"/>
              </a:ext>
            </a:extLst>
          </p:cNvPr>
          <p:cNvSpPr txBox="1">
            <a:spLocks/>
          </p:cNvSpPr>
          <p:nvPr/>
        </p:nvSpPr>
        <p:spPr>
          <a:xfrm>
            <a:off x="809496" y="1726296"/>
            <a:ext cx="10573008" cy="43703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曰。小軸中何事。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官曰。朝廷嘗大興工役。修三山石橋。君力諫之。此疏稿也。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曰。諫之未從。善力何能至此。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官曰。公用念甚真。言可訓世。向使聽從。功德何量。乘此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度世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何難。奈惡念太多。善力減半。不可復望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大拜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（宰相）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。後果官止吏部尚書。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A0FD976C-1B6B-084C-D4F9-D4B1F348BE87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265262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45B0D1-6002-4F38-71A8-97A2D2720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B4A4FC-CF1A-4041-B9DE-55E2A23E47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22270FE8-A94F-2E0A-073C-08ED1B220E18}"/>
              </a:ext>
            </a:extLst>
          </p:cNvPr>
          <p:cNvSpPr txBox="1">
            <a:spLocks/>
          </p:cNvSpPr>
          <p:nvPr/>
        </p:nvSpPr>
        <p:spPr>
          <a:xfrm>
            <a:off x="809496" y="193039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嗚呼。仲達之惡。空有其念。尚損作相之現福。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仲達之善。空有其言。即壓盈庭之惡錄。況實作善惡者乎。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可見一念起處。即禍福之門也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6B2A4019-CA89-C91E-66CA-6BD7ACE57CDE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太上曰。禍福無門。惟人自召。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82561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8F15D-B98E-0BA8-C320-2FC6F7FA4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5717CB-ECA8-4AA1-59AF-5D596E041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DE23D06C-002D-4121-12BC-4DA37FC27259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7674DE28-8FA9-DDF8-4B66-BD8D4A104DFF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善惡之報。如影隨形。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AC3E76A2-9981-B1AA-875C-EABAADE90C80}"/>
              </a:ext>
            </a:extLst>
          </p:cNvPr>
          <p:cNvSpPr txBox="1">
            <a:spLocks/>
          </p:cNvSpPr>
          <p:nvPr/>
        </p:nvSpPr>
        <p:spPr>
          <a:xfrm>
            <a:off x="809496" y="193039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善惡。就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人心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言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。報。就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天理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言。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形正影正。形斜影斜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。總是一毫不爽之意。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善因樂果。惡因苦果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聖人言之甚詳。無奈愚人不信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。遂爾背善向惡。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蓋見今人。善或坎坷。惡或壽考。現世所受。種種不一。遂謂有不報之善惡。因果似不足信焉。</a:t>
            </a:r>
            <a:endParaRPr lang="en-GB" altLang="ja-JP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2267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B66E67-B026-B949-B892-3C4210FFB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BEDCC-C940-B24D-D6FE-41EEA0C347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98C54B6F-F8A4-90FB-F8EC-4E6222172B19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440D4107-81EA-4569-EB2D-396D696C6A5F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善惡之報。如影隨形。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224BA970-5364-8345-044C-CFCFF8762FBD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：為什麼有時見善人遭禍，惡人得福？</a:t>
            </a:r>
            <a:endParaRPr lang="en-GB" altLang="zh-TW" sz="28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1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、世無數百年之人。天有未即結之案。 </a:t>
            </a:r>
            <a:r>
              <a:rPr lang="en-US" altLang="zh-TW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因果不同時</a:t>
            </a:r>
            <a:r>
              <a:rPr lang="en-US" altLang="zh-TW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2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、純善純惡之人既少。可善可惡之機最圓。念有轉移。報宜斟酌。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3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、更有隱德隱過。非人耳目前之善惡也。亦非人耳目前之報也。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8434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F58755-17CB-33D2-7847-B6CC5ED63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181339-F807-99CC-6FD2-3CB500A194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77D7DF21-E0D1-0BD5-FFC2-166C54531BA7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E904A7A9-A8FD-6BCE-AF59-073D123EBB50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善惡之報。如影隨形。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EFE4AA33-5E88-49DA-359C-AE29D3F9CF80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GB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Q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：為什麼王法、天道的報應不馬上實施，讓人有所警惕，而要慢慢報應，讓人有姑息的感覺？</a:t>
            </a:r>
            <a:endParaRPr lang="en-GB" altLang="zh-TW" sz="28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此豈知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王法尚有遺漏。天道必無疏虞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且王者不忍。必與矜全。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天心至仁。每容悔禍。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古稱天公最有耐性。在人亦當有忍心。譬猶負債。責償在後。但所限歲月有異耳。夫一世二世。至於三四五世。是亦天地償限之大數也。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報遲則息必倍焉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。且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人視爲久遠。天視之旦暮也。 </a:t>
            </a:r>
            <a:endParaRPr lang="en-GB" altLang="ja-JP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8528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AC334-8FE5-8620-A48D-6B95E2BA0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8854E3-5CE7-BC89-80E7-285E8F2B9D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A4812743-DE68-F435-BDAE-1ABC8D8223A0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CB27CF3F-1AD3-BF71-7441-B1C4FA87EE17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善惡之報。如影隨形。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B5223411-5BB8-674F-35FB-9002F4861344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38964C26-AE76-66B0-3CAA-558B36541191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曹彬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忠誠事君。謙恭自處。不急貨利。不樹私恩。振乏絕。卹鰥寡。喜慍莫見。富貴不驕。帥師征討。未嘗妄殺。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克成都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。有獲婦女者。悉閉一室。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竅以度食。且戒左右曰。是將進上。當密衛之。事罷。訪其親還之。無者。備禮嫁之。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克金陵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先焚香誓眾。毋妄殺一人。前後全活無算。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他如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捨怨而雪昌言。自誣而救全斌。緩決新婚之吏。不傷已蟄</a:t>
            </a:r>
            <a:r>
              <a:rPr lang="zh-TW" altLang="en-US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u="sng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zhí</a:t>
            </a:r>
            <a:r>
              <a:rPr lang="zh-TW" altLang="en-US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，冬眠）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之蟲。皆盛德事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0070C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其子瑋。琮。璨。繼領節鉞。玘。封王爵。生光獻太后。子孫昌盛無比。  </a:t>
            </a:r>
            <a:endParaRPr lang="en-GB" altLang="ja-JP" sz="2800" dirty="0">
              <a:solidFill>
                <a:srgbClr val="0070C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887663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699DB5-A444-8DC3-DAB9-83609953E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9B51E4-E9DB-86D9-1750-735A04077E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F1F5A28F-FFF4-BF32-60B3-9472C2595EC6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BF85363E-1641-535E-6814-CA87AB33C317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善惡之報。如影隨形。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91D09A7D-B467-64EE-5FF0-C0E9745B62F4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C08263C9-2C0B-39B5-D930-B8799BA1C60E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又如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曹翰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克江州。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忿城久守。悉屠之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。翰死。未三十年。子孫有乞丐者。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夫二將成功雖一。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用心則殊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。天之報施。亦因之而異。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克昌厥後。要在先正其心始矣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。司馬溫公曰。積金以遺子孫。子孫未必能守。積書以遺子孫。子孫未必能讀。不如積陰德於冥冥之中。子孫必有受其報者。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44143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19579-D393-7975-47A7-318432EA7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457E6-4173-0307-9B10-16E2C218F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367" y="2128817"/>
            <a:ext cx="7393266" cy="2600365"/>
          </a:xfrm>
        </p:spPr>
        <p:txBody>
          <a:bodyPr/>
          <a:lstStyle/>
          <a:p>
            <a:r>
              <a:rPr lang="zh-TW" altLang="en-GB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甲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二、示警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sz="3300" kern="0" dirty="0">
                <a:solidFill>
                  <a:srgbClr val="9C967F"/>
                </a:solidFill>
                <a:sym typeface="Sagona Book"/>
              </a:rPr>
              <a:t>是以天地有司過之神</a:t>
            </a:r>
            <a:r>
              <a:rPr lang="en-GB" altLang="zh-TW" sz="3300" kern="0" dirty="0">
                <a:solidFill>
                  <a:srgbClr val="9C967F"/>
                </a:solidFill>
                <a:sym typeface="Sagona Book"/>
              </a:rPr>
              <a:t>……</a:t>
            </a:r>
            <a:br>
              <a:rPr lang="en-GB" altLang="zh-TW" sz="3300" kern="0" dirty="0">
                <a:solidFill>
                  <a:srgbClr val="9C967F"/>
                </a:solidFill>
                <a:sym typeface="Sagona Book"/>
              </a:rPr>
            </a:br>
            <a:r>
              <a:rPr lang="zh-TW" altLang="en-US" sz="3300" kern="0" dirty="0">
                <a:solidFill>
                  <a:srgbClr val="9C967F"/>
                </a:solidFill>
                <a:sym typeface="Sagona Book"/>
              </a:rPr>
              <a:t>欲求長生者先須避之。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632319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668F3-57B9-9506-2A25-26E620DF3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071AF9-C212-ACCD-79B4-82ED3886DA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7F256529-6CC2-8855-7025-6EFEB3FC9829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FABDE0CA-EB72-FF8F-D838-E5BFF719937B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是以天地有司過之神。依人所犯輕重。以奪人算。 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D3802AFA-6251-A058-7864-AF8C88A05795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A516C36D-BD8D-A96E-E61A-04592D366BF6}"/>
              </a:ext>
            </a:extLst>
          </p:cNvPr>
          <p:cNvSpPr txBox="1">
            <a:spLocks/>
          </p:cNvSpPr>
          <p:nvPr/>
        </p:nvSpPr>
        <p:spPr>
          <a:xfrm>
            <a:off x="809496" y="1995713"/>
            <a:ext cx="10601713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此句至算盡則死爲一節。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言人之一生。日夜時刻。上下四旁。皆有鬼神鑒察也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。天有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三官五帝。百神諸司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。地有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五嶽四瀆。城隍里社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。又有舉意司。專主關達人起念處之善惡。凡此皆爲司過之神。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犯。即自召也。奪。除去也。算。百日也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274043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D91FD-E4ED-9796-E27D-B091FC573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8FE8CF-42FC-2C37-052D-99F6080BB7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690E9BE9-FD22-ACD3-3DA6-25291412DA64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D634095E-F03D-4487-BFD9-84AB4FF735B7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是以天地有司過之神。依人所犯輕重。以奪人算。 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6896F187-33E5-9AC6-C618-5D48A461DE9B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C061B71A-CE93-DBB1-5B0D-91BC27036865}"/>
              </a:ext>
            </a:extLst>
          </p:cNvPr>
          <p:cNvSpPr txBox="1">
            <a:spLocks/>
          </p:cNvSpPr>
          <p:nvPr/>
        </p:nvSpPr>
        <p:spPr>
          <a:xfrm>
            <a:off x="809496" y="1995713"/>
            <a:ext cx="10601713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天心仁愛。欲人於獨知之地。爲善去惡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。因有司過之神。檢察人之所犯。量度重輕而奪算焉。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故曰。人間私語。天聞若雷。暗室虧心。神目如電也。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詩書中亦曰。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上帝臨汝。日鑒在茲。十目十手。神之聽之。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則吾心獨知之地。自有鬼神。更嚴於昭布森列之時矣。此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天人合一之理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107263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8BBF9A-00F7-3C34-6018-E82620088D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6AE1F0-568B-0A26-4D9D-6FE14698A9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3EF1C850-2F6D-B6AA-FAA2-C22E8B929CE4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4E2D0805-7E55-B6BF-075E-C371E8B447B8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是以天地有司過之神。依人所犯輕重。以奪人算。 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97E24123-37A3-837A-3048-6BA53FEF74B5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DD60926F-CF1E-2AA8-B622-999BBBEF4DC1}"/>
              </a:ext>
            </a:extLst>
          </p:cNvPr>
          <p:cNvSpPr txBox="1">
            <a:spLocks/>
          </p:cNvSpPr>
          <p:nvPr/>
        </p:nvSpPr>
        <p:spPr>
          <a:xfrm>
            <a:off x="809496" y="1995713"/>
            <a:ext cx="10601713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華嚴經曰。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人生各有二天人隨之。一曰同生。二曰同名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。天人常見人。人不見天人。即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善惡二部童子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是也。人於每日十二時中。舉意發言動步。遇物應緣之處。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常念此二天人。勿令惡念相續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。偶或起一惡念。急著精彩。拽轉頭來。克己須從難克處克將去。直窮究到念頭起滅處。則無邊業障。一時清淨。湛然如太虛矣。如此。則與奪之權在我。鬼神不得操之。尚何司過奪算之足云乎。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586139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E500E-378F-CF8E-ECC2-8D51945437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BD97FF-7B1C-CA9A-BFBF-A24FECF344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C62FA882-CB97-EF8A-78B3-2949167326FC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5AD2CBCB-F496-0CE3-1776-5E27BF258C1A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是以天地有司過之神。依人所犯輕重。以奪人算。 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5C71E50C-CA1A-0C7B-F4A6-F87447D92C3A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EBC94F1D-88CB-21BF-721A-7D60840B4C8C}"/>
              </a:ext>
            </a:extLst>
          </p:cNvPr>
          <p:cNvSpPr txBox="1">
            <a:spLocks/>
          </p:cNvSpPr>
          <p:nvPr/>
        </p:nvSpPr>
        <p:spPr>
          <a:xfrm>
            <a:off x="809496" y="1995713"/>
            <a:ext cx="10601713" cy="28102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宋光孝安禪師。定中見二僧相語。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初有天神擁護。傾聽久之。散去。俄而惡鬼唾罵。仍掃脚跡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。蓋二僧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初論佛法。次敘間闊。末談利養也。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夫談及世事。尚被鬼神瞋責。況今人之身口意業。有不止此者。其爲神瞋鬼責。又當如何。亦可畏已。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342921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D781E7-C793-574F-DA80-DE71A144B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D2B6D1-1921-B655-90A5-1944382D4A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5B0551CC-0ECD-A704-F7F4-3D4DFE158BB4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2312B2FA-82E8-27A2-53F3-E7561AA31316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算減則貧耗。多逢憂患。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F2E01FC4-3138-602A-AEAB-F8F401C61CE8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ACC064D0-38CD-1FF6-4B08-EB05B8ABE589}"/>
              </a:ext>
            </a:extLst>
          </p:cNvPr>
          <p:cNvSpPr txBox="1">
            <a:spLocks/>
          </p:cNvSpPr>
          <p:nvPr/>
        </p:nvSpPr>
        <p:spPr>
          <a:xfrm>
            <a:off x="809496" y="1995713"/>
            <a:ext cx="10601713" cy="28102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自此至算盡則死。皆實言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奪算之事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貧。是無財。耗。是家破。多逢。言不善之人。處處遇之也。憂出於己。患生於外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48130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CD27C-A47F-89EC-EF6A-5169182F0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CEA5CB-2B74-99BF-33B9-A7356BFEE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DDC66A93-61FE-CC7A-178D-38AA59BCD58D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F3CFB726-FE46-B66F-A71F-4565FA87BB01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算減則貧耗。多逢憂患。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79B4241A-1D24-36F3-2711-31DA86F5C2AB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07168D51-B800-48E8-9693-F36E5E23E861}"/>
              </a:ext>
            </a:extLst>
          </p:cNvPr>
          <p:cNvSpPr txBox="1">
            <a:spLocks/>
          </p:cNvSpPr>
          <p:nvPr/>
        </p:nvSpPr>
        <p:spPr>
          <a:xfrm>
            <a:off x="809496" y="1995713"/>
            <a:ext cx="10601713" cy="281020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奉符令錢若愚。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姦險隱愎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早歲補官。在處多不成任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晚益困阨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。子女淪喪。衣食不繼。因祈於神。夢神曰。汝以罪惡奪算至此。尚苦貧耗耶。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9220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2B582-45F8-1C1A-6D93-037F6E0812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94580-4501-C078-EB94-0B1C0BD7F2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B9E431B1-6D3D-27E5-D10A-9DF7E1DA5650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25373ACF-708B-652F-298A-AA36796C16AD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人皆惡之。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" name="Content Placeholder 24">
            <a:extLst>
              <a:ext uri="{FF2B5EF4-FFF2-40B4-BE49-F238E27FC236}">
                <a16:creationId xmlns:a16="http://schemas.microsoft.com/office/drawing/2014/main" id="{D7B990E2-765A-955F-B1C6-7A0FDBD4C7A0}"/>
              </a:ext>
            </a:extLst>
          </p:cNvPr>
          <p:cNvSpPr txBox="1">
            <a:spLocks/>
          </p:cNvSpPr>
          <p:nvPr/>
        </p:nvSpPr>
        <p:spPr>
          <a:xfrm>
            <a:off x="780791" y="1808479"/>
            <a:ext cx="10601713" cy="40713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3D0404FC-0163-B89F-853E-8C962E3A5F13}"/>
              </a:ext>
            </a:extLst>
          </p:cNvPr>
          <p:cNvSpPr txBox="1">
            <a:spLocks/>
          </p:cNvSpPr>
          <p:nvPr/>
        </p:nvSpPr>
        <p:spPr>
          <a:xfrm>
            <a:off x="809496" y="18478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惡。厭棄也。玉樞經曰。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若人不修善業。天必爲之斬神攝魄。使之顛倒。人所厭惡。人所嫌害。今夫恨人之欺我者。豈知天奪其鑑。令不逢世乎。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自今有幸。當請易志洗心。從善去惡。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則天心仁恕。不誅悔罪之人。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前愆可贖。後行可圖。生知困知。成功則一。萬毋自棄也。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289364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8A7DC5-9AE6-F003-67E0-202740E7D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80955-2024-B98D-CE32-60A6EA4497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56827420-026F-5447-C08A-EE98149D2325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E7965766-BFE0-D876-7DCC-37BD0F4178D3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人皆惡之。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3DB7DE36-0B78-8A22-951C-4635F9F6A800}"/>
              </a:ext>
            </a:extLst>
          </p:cNvPr>
          <p:cNvSpPr txBox="1">
            <a:spLocks/>
          </p:cNvSpPr>
          <p:nvPr/>
        </p:nvSpPr>
        <p:spPr>
          <a:xfrm>
            <a:off x="698593" y="158288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宋秦檜欺君誤國。賊害忠良。百世之下。莫不惡其姦。而岳王精忠報國。後世亦靡不景仰其風。其祠有鐵鑄秦檜。及其妻王氏像。跪案前。懸一木掌。遠近之人。進謁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yè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者。皆欽拜岳王。而執木掌以批鐵像焉。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pic>
        <p:nvPicPr>
          <p:cNvPr id="1026" name="Picture 2" descr="今日信報- 副刊文化- 秦檜怎麼死？ - 余家強- 後不變期- 信報網站hkej.com">
            <a:extLst>
              <a:ext uri="{FF2B5EF4-FFF2-40B4-BE49-F238E27FC236}">
                <a16:creationId xmlns:a16="http://schemas.microsoft.com/office/drawing/2014/main" id="{A3263C3F-E085-214C-476D-F3EF9EC7FF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1" r="19085"/>
          <a:stretch>
            <a:fillRect/>
          </a:stretch>
        </p:blipFill>
        <p:spPr bwMode="auto">
          <a:xfrm>
            <a:off x="8592679" y="3617631"/>
            <a:ext cx="3509876" cy="297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4">
            <a:extLst>
              <a:ext uri="{FF2B5EF4-FFF2-40B4-BE49-F238E27FC236}">
                <a16:creationId xmlns:a16="http://schemas.microsoft.com/office/drawing/2014/main" id="{23C3A27A-5949-388C-9881-38FB2339F146}"/>
              </a:ext>
            </a:extLst>
          </p:cNvPr>
          <p:cNvSpPr txBox="1">
            <a:spLocks/>
          </p:cNvSpPr>
          <p:nvPr/>
        </p:nvSpPr>
        <p:spPr>
          <a:xfrm>
            <a:off x="698593" y="4250541"/>
            <a:ext cx="7658390" cy="150535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合而觀之。民非有私好私惡之心。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其同異者。善惡之應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耳。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354242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FED7B8-C231-CECE-D732-DE4F03D08D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FFEBD5-0B24-51DD-5A80-1F774B7E61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1E8FFA34-4A01-B1AE-86CB-F9AB0492250F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5AA0C9BD-D8BB-19B8-F36A-7C816488CA28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刑禍隨之。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69676AE5-3710-1227-1B7B-B48DA1E52499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刑。是官罰。禍。是天殃。隨。跟定不離之意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。太虛真人曰。人若遇我以禍。我以福往。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則福德之氣。恆生於我。害氣重殃。自生於彼。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茲言刑禍。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隨定惡人。即害氣重殃。恆在其身也。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902047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58822-409C-5EAA-BC02-407379563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1C5EEB-3F0D-95D2-8969-AC14C68067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54EDD571-7310-09C6-4775-DFFEE1CD83ED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F443859-2546-B871-6B42-4B907FA15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1051" y="719424"/>
            <a:ext cx="6289897" cy="56083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E6513E6-9887-952A-0CD2-AC16E2FEC038}"/>
              </a:ext>
            </a:extLst>
          </p:cNvPr>
          <p:cNvSpPr txBox="1"/>
          <p:nvPr/>
        </p:nvSpPr>
        <p:spPr>
          <a:xfrm>
            <a:off x="2062716" y="2196252"/>
            <a:ext cx="55289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霍金斯能量表</a:t>
            </a:r>
          </a:p>
          <a:p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765230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A65F6-7FA8-B2E3-B4C6-25B6570F4C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943CDB-E701-E38E-4C8B-12DB29879A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DD0D1CE5-5B09-048E-780D-7F284B6FA224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B6E06B99-DDA0-05BE-5996-8D119D99F408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刑禍隨之。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E01F9853-4B29-BA62-660D-717A0588E95A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劉甲。凡與人交。必有禍。王建未信。延之談。未終日。建遂失火。因目爲鵂鵩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xīu</a:t>
            </a:r>
            <a:r>
              <a:rPr lang="en-GB" altLang="zh-TW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fú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，凶惡不詳之鳥）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。見之無不速避焉。枚乘曰。福生有基。禍生有胎。納其基。絕其胎。禍安從來。旨哉。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5004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F9798-EAE2-DD38-86EC-37A37915A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A9B7E8-F300-64CB-4F03-79735EACAA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31B1A1E6-3366-C74C-2C84-1D9204301E5E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EEEEBCF0-A2E3-DBC8-2E3F-057F3BCD4436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吉慶避之 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0C7C88BF-C6AA-CAE2-3E9D-B4EF2E902C47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避。求而不得之意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。天道無親。惟親善人。人能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去惡爲善。恭己順天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。自然靜與道合。動與福會。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茍或反是。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明罹刑憲。幽伏神誅。奪算夭壽。吉避凶隨。必然不免。 </a:t>
            </a:r>
            <a:endParaRPr lang="en-GB" altLang="zh-TW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26931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EEDFEA-97F0-405C-1F21-8A1D932DF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2A7ADB-63B0-F7DC-68C3-29E2082C44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77AA488D-8CEC-F7DF-C4E5-C4B6BA810AB4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2A2FB78F-3728-52EA-A58B-0808D15A44EF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吉慶避之 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AEA014CD-9199-4D93-56D9-148B15839EC0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昔一青衿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（讀書人）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王生。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賦性姦惡。所行事。皆悖理逆天。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赴秋試。文甚佳。房師欲薦之前列。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及填榜。忽失其卷。填榜畢。卷乃出之袖中。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房師大悔。密與相見。許以他事相補。未幾。房師轉銓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（考選官吏）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部。生即輸粟入成均。及赴考選。房師正在選司。見生大喜。密令揀一美缺。借恩例與選。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至期。房師以父艱謝事。</a:t>
            </a:r>
            <a:endParaRPr lang="en-GB" altLang="zh-TW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757653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163F9-69B0-2976-05FB-ADBE71B26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98D17B-CA4B-9E9B-7BA9-DBDF769885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C75FC9A5-8561-9875-D251-D4380948E458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C90E3980-E131-1580-23A2-40761BABA658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吉慶避之 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D6150FAC-CF0C-5BD9-3ED2-B93A657763C5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迨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daì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後三年起復。仍補選司。生亦以年深應選。揀授一官。萬金之資。可計而得。不數日。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生以母死丁憂。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房師憐其命窮。乃薦與巡撫爲西席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（家庭教師）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。三載可望千金。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未閲月。巡撫竟以舊事去官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屢有奇遇。皆成畫餅。</a:t>
            </a:r>
            <a:endParaRPr lang="en-GB" altLang="zh-TW" sz="2800" u="sng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159443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9E8028-66CD-3517-9E45-4F9162FAA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212824-2AA1-9818-D159-293AEFA1BC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20837907-F073-53A9-75F6-B0B429B4F9FC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5756E8C4-8DA3-BBB2-1E7D-B67453166EE8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吉慶避之 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BD6186E6-3D0B-14A3-D112-27C1834BD052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生憤恨成疾。臥床三載。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一旦翻然悟曰。皆吾惡積故也。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後病遂漸愈。爲善終其身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。薛西原嘗曰。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天地間福祿。若不存些憂勤惕勵之心。聚他不來。若不做些濟人利物之事。消他不去。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誠哉是言也。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59380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FCBB40-54CE-6A62-4A69-7D97783108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BB42CF-AB03-C27F-C041-43D8CA8D6A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A47EF6F1-64B1-3D90-C13F-2B9F7200F8A6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B1E7B4E8-8AA6-549E-4C15-F94CC523768A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惡星災之。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356ED43D-6BEF-296A-F022-F85FDA8314F2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惡星。掌人間一切災禍厄難之神。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人生世上。日日節節。皆屬星光主攝。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惡人心常昏暗。黑氣上沖。以惡召惡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。故煞曜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US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shà</a:t>
            </a:r>
            <a:r>
              <a:rPr lang="en-US" altLang="zh-TW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US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yào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</a:t>
            </a:r>
            <a:r>
              <a:rPr lang="zh-TW" altLang="en-GB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惡星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臨而災之也。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若善人。性體光明。則惡氛退散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避之且恐不速。而況災之乎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。吁。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惡自人爲。星乃災之。非星災之。人自災耳。非星之惡。人自惡耳。然則人可不恐懼修省以回天哉。</a:t>
            </a:r>
            <a:endParaRPr lang="en-GB" altLang="zh-TW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338388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8968D-931F-54E7-82DC-24F713BBA2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AE8572-3D1D-BEB0-0FDD-DB116E1BEE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45ECD769-B2BA-66A8-3247-61C06987793B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E663FCBA-4F6C-5132-FD62-00D436013B18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惡星災之。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C4B797FF-905B-489C-7409-24FA4C39657D}"/>
              </a:ext>
            </a:extLst>
          </p:cNvPr>
          <p:cNvSpPr txBox="1">
            <a:spLocks/>
          </p:cNvSpPr>
          <p:nvPr/>
        </p:nvSpPr>
        <p:spPr>
          <a:xfrm>
            <a:off x="804054" y="1754401"/>
            <a:ext cx="10601713" cy="38623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山東莒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jǔ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城馬長史。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恃才恣橫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（驕縱強橫）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無惡不作。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一日有星隕其家。變爲石。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自是訟獄口舌。疾病等事不絕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。逾年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長史歿。家人離散。房屋蕩空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。其石週圍數尺。色微紫。有紋如字。至今尚存。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325566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F2208-D861-87CD-EB2B-6A7CD274C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8A9BA-B65D-4DBD-E58C-065EB84C85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FE30F5A1-3A8C-0368-B712-C7600BF77A8E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F7781564-E795-6BB0-12D0-76B5E5AEA9B6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算盡則死。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A57EEB38-F05D-9780-3DF1-7DE628725D19}"/>
              </a:ext>
            </a:extLst>
          </p:cNvPr>
          <p:cNvSpPr txBox="1">
            <a:spLocks/>
          </p:cNvSpPr>
          <p:nvPr/>
        </p:nvSpPr>
        <p:spPr>
          <a:xfrm>
            <a:off x="804054" y="1642979"/>
            <a:ext cx="10601713" cy="44536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此句是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太上苦口垂誡之詞也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。眾生惡習難拔。作諸不善。茫茫業識。膏火相煎。日失一日。奪算至盡。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死有餘責。淪入地獄。餓鬼畜生。三惡險道。業報無窮。苦輪無已。孰言一死便了。更無餘事乎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。興言及此。所不禁大聲疾呼。痛哭流涕者也。嗚呼。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人身易失。定業奚逃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。惟望哲人志士。深信不疑。趁此一息尚存。可懺彌天之惡。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如其作輟因循。百年如箭。一到四大分張之際。懊悔寧有濟於事耶。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759362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F06245-09B7-5C08-2235-F8E23EE8EE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B4C612-E04A-889D-0057-95E155AEF2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7" name="Content Placeholder 24">
            <a:extLst>
              <a:ext uri="{FF2B5EF4-FFF2-40B4-BE49-F238E27FC236}">
                <a16:creationId xmlns:a16="http://schemas.microsoft.com/office/drawing/2014/main" id="{8062B103-89A5-DAFB-CF4C-E5088DEBDD25}"/>
              </a:ext>
            </a:extLst>
          </p:cNvPr>
          <p:cNvSpPr txBox="1">
            <a:spLocks/>
          </p:cNvSpPr>
          <p:nvPr/>
        </p:nvSpPr>
        <p:spPr>
          <a:xfrm>
            <a:off x="809496" y="1808479"/>
            <a:ext cx="10573008" cy="388409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14E692D6-D40D-9821-000F-B088B2C661B9}"/>
              </a:ext>
            </a:extLst>
          </p:cNvPr>
          <p:cNvSpPr txBox="1">
            <a:spLocks/>
          </p:cNvSpPr>
          <p:nvPr/>
        </p:nvSpPr>
        <p:spPr>
          <a:xfrm>
            <a:off x="804054" y="761340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38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算盡則死。</a:t>
            </a:r>
            <a:endParaRPr lang="en-US" sz="3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Content Placeholder 24">
            <a:extLst>
              <a:ext uri="{FF2B5EF4-FFF2-40B4-BE49-F238E27FC236}">
                <a16:creationId xmlns:a16="http://schemas.microsoft.com/office/drawing/2014/main" id="{DEB6A844-3B69-0754-10A5-7D8F616C6F7C}"/>
              </a:ext>
            </a:extLst>
          </p:cNvPr>
          <p:cNvSpPr txBox="1">
            <a:spLocks/>
          </p:cNvSpPr>
          <p:nvPr/>
        </p:nvSpPr>
        <p:spPr>
          <a:xfrm>
            <a:off x="804054" y="1642979"/>
            <a:ext cx="10601713" cy="434225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Courier New" panose="02070309020205020404" pitchFamily="49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昔一老人。死見閻王。咎王不早通信。王曰。汝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目昏一信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耳聾二信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齒損三信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百體日衰。信不知其幾也。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又一少年至。亦咎王曰。我目明耳聰齒利。百體強健。王何不以信及我。王曰。亦有信及君。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汝不見。東鄰有三四十而亡者乎。西鄰有一二十而亡者乎。更有週歲與孩提而亡者乎。皆信也。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所以言。</a:t>
            </a:r>
            <a:r>
              <a:rPr lang="zh-TW" altLang="en-US" sz="2800" dirty="0">
                <a:solidFill>
                  <a:srgbClr val="C0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人命無常。喻如朝露。一息不來。此身是殼。 </a:t>
            </a:r>
            <a:endParaRPr lang="en-GB" altLang="zh-TW" sz="2800" dirty="0">
              <a:solidFill>
                <a:srgbClr val="C0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6117234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7312</Words>
  <Application>Microsoft Office PowerPoint</Application>
  <PresentationFormat>Widescreen</PresentationFormat>
  <Paragraphs>333</Paragraphs>
  <Slides>43</Slides>
  <Notes>40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4" baseType="lpstr">
      <vt:lpstr>Microsoft JhengHei</vt:lpstr>
      <vt:lpstr>游ゴシック</vt:lpstr>
      <vt:lpstr>Aptos</vt:lpstr>
      <vt:lpstr>Aptos Display</vt:lpstr>
      <vt:lpstr>Arial</vt:lpstr>
      <vt:lpstr>Calibri</vt:lpstr>
      <vt:lpstr>Courier New</vt:lpstr>
      <vt:lpstr>Gill Sans Nova Light</vt:lpstr>
      <vt:lpstr>Sagona Book</vt:lpstr>
      <vt:lpstr>Office Theme</vt:lpstr>
      <vt:lpstr>Custom</vt:lpstr>
      <vt:lpstr>03 《太上感應篇》 甲一 - 總綱  太上曰。禍福無門。惟人自召。  善惡之報。如影隨形。 </vt:lpstr>
      <vt:lpstr>釋題：《太上感應篇》</vt:lpstr>
      <vt:lpstr>太上曰。禍福無門。惟人自召。</vt:lpstr>
      <vt:lpstr>太上曰。禍福無門。惟人自召。</vt:lpstr>
      <vt:lpstr>太上曰。禍福無門。惟人自召。</vt:lpstr>
      <vt:lpstr>太上曰。禍福無門。惟人自召。</vt:lpstr>
      <vt:lpstr>太上曰。禍福無門。惟人自召。</vt:lpstr>
      <vt:lpstr>太上曰。禍福無門。惟人自召。</vt:lpstr>
      <vt:lpstr>Q：怎麼守住真心？</vt:lpstr>
      <vt:lpstr>儒家養心之道</vt:lpstr>
      <vt:lpstr>儒家養心之道</vt:lpstr>
      <vt:lpstr>儒家養心之道</vt:lpstr>
      <vt:lpstr>儒家養心之道</vt:lpstr>
      <vt:lpstr>Q：心為何不能靜？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甲二、示警  是以天地有司過之神…… 欲求長生者先須避之。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702</cp:revision>
  <dcterms:created xsi:type="dcterms:W3CDTF">2026-01-04T02:28:04Z</dcterms:created>
  <dcterms:modified xsi:type="dcterms:W3CDTF">2026-02-02T18:00:28Z</dcterms:modified>
</cp:coreProperties>
</file>