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5"/>
  </p:notesMasterIdLst>
  <p:sldIdLst>
    <p:sldId id="256" r:id="rId2"/>
    <p:sldId id="257" r:id="rId3"/>
    <p:sldId id="258" r:id="rId4"/>
    <p:sldId id="259" r:id="rId5"/>
    <p:sldId id="260" r:id="rId6"/>
    <p:sldId id="261" r:id="rId7"/>
    <p:sldId id="262" r:id="rId8"/>
    <p:sldId id="266" r:id="rId9"/>
    <p:sldId id="263" r:id="rId10"/>
    <p:sldId id="264" r:id="rId11"/>
    <p:sldId id="267" r:id="rId12"/>
    <p:sldId id="26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53169D-376D-4781-A5B3-1A5404A86FC6}"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5A09C98D-6F09-40B9-B36E-13E2EC34B3F1}">
      <dgm:prSet/>
      <dgm:spPr/>
      <dgm:t>
        <a:bodyPr/>
        <a:lstStyle/>
        <a:p>
          <a:r>
            <a:rPr lang="en-GB" b="1" i="0"/>
            <a:t>Chest Discomfort</a:t>
          </a:r>
          <a:r>
            <a:rPr lang="en-GB" b="0" i="0"/>
            <a:t>:</a:t>
          </a:r>
          <a:endParaRPr lang="en-US"/>
        </a:p>
      </dgm:t>
    </dgm:pt>
    <dgm:pt modelId="{7D09F14D-86EF-454B-B336-DC8D125ADD36}" type="parTrans" cxnId="{998169D9-487C-40EA-AFB4-8D2B553E0421}">
      <dgm:prSet/>
      <dgm:spPr/>
      <dgm:t>
        <a:bodyPr/>
        <a:lstStyle/>
        <a:p>
          <a:endParaRPr lang="en-US"/>
        </a:p>
      </dgm:t>
    </dgm:pt>
    <dgm:pt modelId="{D1220624-6626-4CF4-8AFB-A01C273A624F}" type="sibTrans" cxnId="{998169D9-487C-40EA-AFB4-8D2B553E0421}">
      <dgm:prSet/>
      <dgm:spPr/>
      <dgm:t>
        <a:bodyPr/>
        <a:lstStyle/>
        <a:p>
          <a:endParaRPr lang="en-US"/>
        </a:p>
      </dgm:t>
    </dgm:pt>
    <dgm:pt modelId="{8FC745F7-759E-4658-8E25-786EFD1C97DB}">
      <dgm:prSet/>
      <dgm:spPr/>
      <dgm:t>
        <a:bodyPr/>
        <a:lstStyle/>
        <a:p>
          <a:r>
            <a:rPr lang="en-GB" b="0" i="1"/>
            <a:t>Goal</a:t>
          </a:r>
          <a:r>
            <a:rPr lang="en-GB" b="0" i="0"/>
            <a:t>: Reduce symptoms</a:t>
          </a:r>
          <a:r>
            <a:rPr lang="en-GB"/>
            <a:t>/  </a:t>
          </a:r>
          <a:r>
            <a:rPr lang="en-GB" b="0" i="1"/>
            <a:t>Intervention</a:t>
          </a:r>
          <a:r>
            <a:rPr lang="en-GB" b="0" i="0"/>
            <a:t>: Medication review and symptom monitoring.</a:t>
          </a:r>
          <a:endParaRPr lang="en-US"/>
        </a:p>
      </dgm:t>
    </dgm:pt>
    <dgm:pt modelId="{B6D639E7-DD24-4CBF-9DC4-04F45CE78DA5}" type="parTrans" cxnId="{6B3D621C-872F-489F-BA78-B7ECFF4D6A8A}">
      <dgm:prSet/>
      <dgm:spPr/>
      <dgm:t>
        <a:bodyPr/>
        <a:lstStyle/>
        <a:p>
          <a:endParaRPr lang="en-US"/>
        </a:p>
      </dgm:t>
    </dgm:pt>
    <dgm:pt modelId="{796BE084-7B94-4FD8-B270-40841580FACB}" type="sibTrans" cxnId="{6B3D621C-872F-489F-BA78-B7ECFF4D6A8A}">
      <dgm:prSet/>
      <dgm:spPr/>
      <dgm:t>
        <a:bodyPr/>
        <a:lstStyle/>
        <a:p>
          <a:endParaRPr lang="en-US"/>
        </a:p>
      </dgm:t>
    </dgm:pt>
    <dgm:pt modelId="{E33776BF-9085-4A73-A692-B9DAF8C5688E}">
      <dgm:prSet/>
      <dgm:spPr/>
      <dgm:t>
        <a:bodyPr/>
        <a:lstStyle/>
        <a:p>
          <a:r>
            <a:rPr lang="en-GB" b="1" i="0"/>
            <a:t>High BP</a:t>
          </a:r>
          <a:r>
            <a:rPr lang="en-GB" b="0" i="0"/>
            <a:t>:</a:t>
          </a:r>
          <a:endParaRPr lang="en-US"/>
        </a:p>
      </dgm:t>
    </dgm:pt>
    <dgm:pt modelId="{AFB3B422-65B0-48E8-91FA-7993AF687AFB}" type="parTrans" cxnId="{59329355-1D13-49D2-8468-C5EFB4FB0D8E}">
      <dgm:prSet/>
      <dgm:spPr/>
      <dgm:t>
        <a:bodyPr/>
        <a:lstStyle/>
        <a:p>
          <a:endParaRPr lang="en-US"/>
        </a:p>
      </dgm:t>
    </dgm:pt>
    <dgm:pt modelId="{0C46B8DB-7B80-499C-8CBE-E09A6F81BE37}" type="sibTrans" cxnId="{59329355-1D13-49D2-8468-C5EFB4FB0D8E}">
      <dgm:prSet/>
      <dgm:spPr/>
      <dgm:t>
        <a:bodyPr/>
        <a:lstStyle/>
        <a:p>
          <a:endParaRPr lang="en-US"/>
        </a:p>
      </dgm:t>
    </dgm:pt>
    <dgm:pt modelId="{3FA077AC-0B0F-4CB2-BB73-0042212E203C}">
      <dgm:prSet/>
      <dgm:spPr/>
      <dgm:t>
        <a:bodyPr/>
        <a:lstStyle/>
        <a:p>
          <a:r>
            <a:rPr lang="en-GB" b="0" i="1"/>
            <a:t>Goal</a:t>
          </a:r>
          <a:r>
            <a:rPr lang="en-GB" b="0" i="0"/>
            <a:t>: Improve BP control</a:t>
          </a:r>
          <a:r>
            <a:rPr lang="en-GB"/>
            <a:t>/      </a:t>
          </a:r>
          <a:r>
            <a:rPr lang="en-GB" b="0" i="1"/>
            <a:t>Intervention</a:t>
          </a:r>
          <a:r>
            <a:rPr lang="en-GB" b="0" i="0"/>
            <a:t>: Regular BP monitoring and prescribed treatment.</a:t>
          </a:r>
          <a:endParaRPr lang="en-US"/>
        </a:p>
      </dgm:t>
    </dgm:pt>
    <dgm:pt modelId="{FF7F211D-5AF6-478C-930A-42146A8059E1}" type="parTrans" cxnId="{17963DC1-508E-48AD-8B66-3E0AFE0097C7}">
      <dgm:prSet/>
      <dgm:spPr/>
      <dgm:t>
        <a:bodyPr/>
        <a:lstStyle/>
        <a:p>
          <a:endParaRPr lang="en-US"/>
        </a:p>
      </dgm:t>
    </dgm:pt>
    <dgm:pt modelId="{B85A6CD3-8F0C-4F43-B72D-1E5ABFAC9ABE}" type="sibTrans" cxnId="{17963DC1-508E-48AD-8B66-3E0AFE0097C7}">
      <dgm:prSet/>
      <dgm:spPr/>
      <dgm:t>
        <a:bodyPr/>
        <a:lstStyle/>
        <a:p>
          <a:endParaRPr lang="en-US"/>
        </a:p>
      </dgm:t>
    </dgm:pt>
    <dgm:pt modelId="{A76EEC4E-C88E-484B-A700-6170A86F6917}">
      <dgm:prSet/>
      <dgm:spPr/>
      <dgm:t>
        <a:bodyPr/>
        <a:lstStyle/>
        <a:p>
          <a:r>
            <a:rPr lang="en-GB" b="1" i="0"/>
            <a:t>High Cholesterol</a:t>
          </a:r>
          <a:r>
            <a:rPr lang="en-GB" b="0" i="0"/>
            <a:t>:</a:t>
          </a:r>
          <a:endParaRPr lang="en-US"/>
        </a:p>
      </dgm:t>
    </dgm:pt>
    <dgm:pt modelId="{68DC4EAE-B1C9-43B6-9C7C-7AC1893B06E5}" type="parTrans" cxnId="{69DE42C3-B527-40FC-8E5A-6E768DF926E2}">
      <dgm:prSet/>
      <dgm:spPr/>
      <dgm:t>
        <a:bodyPr/>
        <a:lstStyle/>
        <a:p>
          <a:endParaRPr lang="en-US"/>
        </a:p>
      </dgm:t>
    </dgm:pt>
    <dgm:pt modelId="{3D228DD3-0CA2-4BF0-B269-E62A0E94FE8B}" type="sibTrans" cxnId="{69DE42C3-B527-40FC-8E5A-6E768DF926E2}">
      <dgm:prSet/>
      <dgm:spPr/>
      <dgm:t>
        <a:bodyPr/>
        <a:lstStyle/>
        <a:p>
          <a:endParaRPr lang="en-US"/>
        </a:p>
      </dgm:t>
    </dgm:pt>
    <dgm:pt modelId="{68A36239-F681-46FF-BFBD-2FF17DBF42EF}">
      <dgm:prSet/>
      <dgm:spPr/>
      <dgm:t>
        <a:bodyPr/>
        <a:lstStyle/>
        <a:p>
          <a:r>
            <a:rPr lang="en-GB" b="0" i="1"/>
            <a:t>Goal</a:t>
          </a:r>
          <a:r>
            <a:rPr lang="en-GB" b="0" i="0"/>
            <a:t>: Reduce cardiovascular risk</a:t>
          </a:r>
          <a:r>
            <a:rPr lang="en-GB"/>
            <a:t> / </a:t>
          </a:r>
          <a:r>
            <a:rPr lang="en-GB" b="0" i="1"/>
            <a:t>Intervention</a:t>
          </a:r>
          <a:r>
            <a:rPr lang="en-GB" b="0" i="0"/>
            <a:t>: Lipid management and lifestyle advice.</a:t>
          </a:r>
          <a:endParaRPr lang="en-US"/>
        </a:p>
      </dgm:t>
    </dgm:pt>
    <dgm:pt modelId="{B3933784-406F-4B70-B40D-3479E8CB1787}" type="parTrans" cxnId="{1636189E-F5DB-45B0-A6C9-154E8BDF97A1}">
      <dgm:prSet/>
      <dgm:spPr/>
      <dgm:t>
        <a:bodyPr/>
        <a:lstStyle/>
        <a:p>
          <a:endParaRPr lang="en-US"/>
        </a:p>
      </dgm:t>
    </dgm:pt>
    <dgm:pt modelId="{90A2796C-5033-4968-BE13-C4E4C096C887}" type="sibTrans" cxnId="{1636189E-F5DB-45B0-A6C9-154E8BDF97A1}">
      <dgm:prSet/>
      <dgm:spPr/>
      <dgm:t>
        <a:bodyPr/>
        <a:lstStyle/>
        <a:p>
          <a:endParaRPr lang="en-US"/>
        </a:p>
      </dgm:t>
    </dgm:pt>
    <dgm:pt modelId="{A037B2D7-3BE1-4D89-81C2-159F61DFB2B4}">
      <dgm:prSet/>
      <dgm:spPr/>
      <dgm:t>
        <a:bodyPr/>
        <a:lstStyle/>
        <a:p>
          <a:r>
            <a:rPr lang="en-GB" b="1" i="0"/>
            <a:t>Lifestyle and Metabolic Support</a:t>
          </a:r>
          <a:endParaRPr lang="en-US"/>
        </a:p>
      </dgm:t>
    </dgm:pt>
    <dgm:pt modelId="{71173D3A-0957-44A9-ABBC-8B6B2719AC24}" type="parTrans" cxnId="{6582EBC3-7672-400F-AD4A-3A025E75AD76}">
      <dgm:prSet/>
      <dgm:spPr/>
      <dgm:t>
        <a:bodyPr/>
        <a:lstStyle/>
        <a:p>
          <a:endParaRPr lang="en-US"/>
        </a:p>
      </dgm:t>
    </dgm:pt>
    <dgm:pt modelId="{C5353382-BA1E-49B8-9FE1-DCCB6DCFE54B}" type="sibTrans" cxnId="{6582EBC3-7672-400F-AD4A-3A025E75AD76}">
      <dgm:prSet/>
      <dgm:spPr/>
      <dgm:t>
        <a:bodyPr/>
        <a:lstStyle/>
        <a:p>
          <a:endParaRPr lang="en-US"/>
        </a:p>
      </dgm:t>
    </dgm:pt>
    <dgm:pt modelId="{00D28218-88AD-47FC-B4B1-0F7F9377554C}">
      <dgm:prSet/>
      <dgm:spPr/>
      <dgm:t>
        <a:bodyPr/>
        <a:lstStyle/>
        <a:p>
          <a:r>
            <a:rPr lang="en-GB" b="1" i="0"/>
            <a:t>Excess Weight</a:t>
          </a:r>
          <a:r>
            <a:rPr lang="en-GB" b="0" i="0"/>
            <a:t>:</a:t>
          </a:r>
          <a:endParaRPr lang="en-US"/>
        </a:p>
      </dgm:t>
    </dgm:pt>
    <dgm:pt modelId="{2D6223EB-87D4-46E4-B7A4-F924E0BD8E62}" type="parTrans" cxnId="{3983EB5B-1AFE-41BE-A8EF-B18DBDDF1E4F}">
      <dgm:prSet/>
      <dgm:spPr/>
      <dgm:t>
        <a:bodyPr/>
        <a:lstStyle/>
        <a:p>
          <a:endParaRPr lang="en-US"/>
        </a:p>
      </dgm:t>
    </dgm:pt>
    <dgm:pt modelId="{419E928A-ED14-4155-9A09-74AC6CA94874}" type="sibTrans" cxnId="{3983EB5B-1AFE-41BE-A8EF-B18DBDDF1E4F}">
      <dgm:prSet/>
      <dgm:spPr/>
      <dgm:t>
        <a:bodyPr/>
        <a:lstStyle/>
        <a:p>
          <a:endParaRPr lang="en-US"/>
        </a:p>
      </dgm:t>
    </dgm:pt>
    <dgm:pt modelId="{C1BA68D9-AECE-4D9A-A067-0ECA5469D050}">
      <dgm:prSet/>
      <dgm:spPr/>
      <dgm:t>
        <a:bodyPr/>
        <a:lstStyle/>
        <a:p>
          <a:r>
            <a:rPr lang="en-GB" b="0" i="1"/>
            <a:t>Goal</a:t>
          </a:r>
          <a:r>
            <a:rPr lang="en-GB" b="0" i="0"/>
            <a:t>: Gradual weight reduction</a:t>
          </a:r>
          <a:r>
            <a:rPr lang="en-GB"/>
            <a:t> / </a:t>
          </a:r>
          <a:r>
            <a:rPr lang="en-GB" b="0" i="1"/>
            <a:t>Intervention</a:t>
          </a:r>
          <a:r>
            <a:rPr lang="en-GB" b="0" i="0"/>
            <a:t>: Nutrition and physical-activity support.</a:t>
          </a:r>
          <a:endParaRPr lang="en-US"/>
        </a:p>
      </dgm:t>
    </dgm:pt>
    <dgm:pt modelId="{C0B16181-AAF3-4290-908E-20C12595522A}" type="parTrans" cxnId="{C23990A9-4BD8-4917-ADDC-BDC62D2E57F2}">
      <dgm:prSet/>
      <dgm:spPr/>
      <dgm:t>
        <a:bodyPr/>
        <a:lstStyle/>
        <a:p>
          <a:endParaRPr lang="en-US"/>
        </a:p>
      </dgm:t>
    </dgm:pt>
    <dgm:pt modelId="{E8CB5B9D-FB17-4FC6-B78A-814F89CCF4C0}" type="sibTrans" cxnId="{C23990A9-4BD8-4917-ADDC-BDC62D2E57F2}">
      <dgm:prSet/>
      <dgm:spPr/>
      <dgm:t>
        <a:bodyPr/>
        <a:lstStyle/>
        <a:p>
          <a:endParaRPr lang="en-US"/>
        </a:p>
      </dgm:t>
    </dgm:pt>
    <dgm:pt modelId="{8C0159C1-86F3-46D5-B83B-4DCB036C1C4B}">
      <dgm:prSet/>
      <dgm:spPr/>
      <dgm:t>
        <a:bodyPr/>
        <a:lstStyle/>
        <a:p>
          <a:r>
            <a:rPr lang="en-GB" b="1" i="0"/>
            <a:t>Physical Inactivity</a:t>
          </a:r>
          <a:r>
            <a:rPr lang="en-GB" b="0" i="0"/>
            <a:t>:</a:t>
          </a:r>
          <a:endParaRPr lang="en-US"/>
        </a:p>
      </dgm:t>
    </dgm:pt>
    <dgm:pt modelId="{E9A782FF-4402-4986-A49D-2659FC85BD30}" type="parTrans" cxnId="{923ABFAF-AEBD-4FAE-9E01-6F6C27027957}">
      <dgm:prSet/>
      <dgm:spPr/>
      <dgm:t>
        <a:bodyPr/>
        <a:lstStyle/>
        <a:p>
          <a:endParaRPr lang="en-US"/>
        </a:p>
      </dgm:t>
    </dgm:pt>
    <dgm:pt modelId="{58D000E7-2351-4669-BED6-306A39395D44}" type="sibTrans" cxnId="{923ABFAF-AEBD-4FAE-9E01-6F6C27027957}">
      <dgm:prSet/>
      <dgm:spPr/>
      <dgm:t>
        <a:bodyPr/>
        <a:lstStyle/>
        <a:p>
          <a:endParaRPr lang="en-US"/>
        </a:p>
      </dgm:t>
    </dgm:pt>
    <dgm:pt modelId="{D2215136-73AD-401F-B5C8-C1A50DA11DB8}">
      <dgm:prSet/>
      <dgm:spPr/>
      <dgm:t>
        <a:bodyPr/>
        <a:lstStyle/>
        <a:p>
          <a:r>
            <a:rPr lang="en-GB" b="0" i="1"/>
            <a:t>Goal</a:t>
          </a:r>
          <a:r>
            <a:rPr lang="en-GB" b="0" i="0"/>
            <a:t>: Increase activity safely</a:t>
          </a:r>
          <a:r>
            <a:rPr lang="en-GB"/>
            <a:t> / </a:t>
          </a:r>
          <a:r>
            <a:rPr lang="en-GB" b="0" i="1"/>
            <a:t>Intervention</a:t>
          </a:r>
          <a:r>
            <a:rPr lang="en-GB" b="0" i="0"/>
            <a:t>: Individualised exercise plan.  </a:t>
          </a:r>
          <a:r>
            <a:rPr lang="en-GB" b="1" i="0"/>
            <a:t>Smoking History</a:t>
          </a:r>
          <a:r>
            <a:rPr lang="en-GB" b="0" i="0"/>
            <a:t>:</a:t>
          </a:r>
          <a:endParaRPr lang="en-US"/>
        </a:p>
      </dgm:t>
    </dgm:pt>
    <dgm:pt modelId="{5FAE8A2B-371E-4F53-9B09-299BFAC1F6C6}" type="parTrans" cxnId="{C73185D6-8F4A-426A-ADFB-AC38C61C9E4F}">
      <dgm:prSet/>
      <dgm:spPr/>
      <dgm:t>
        <a:bodyPr/>
        <a:lstStyle/>
        <a:p>
          <a:endParaRPr lang="en-US"/>
        </a:p>
      </dgm:t>
    </dgm:pt>
    <dgm:pt modelId="{F21CD323-5254-4869-B19C-7E23EBBA9624}" type="sibTrans" cxnId="{C73185D6-8F4A-426A-ADFB-AC38C61C9E4F}">
      <dgm:prSet/>
      <dgm:spPr/>
      <dgm:t>
        <a:bodyPr/>
        <a:lstStyle/>
        <a:p>
          <a:endParaRPr lang="en-US"/>
        </a:p>
      </dgm:t>
    </dgm:pt>
    <dgm:pt modelId="{2AEF3483-3ABE-4EA9-BE50-359A0C03E58F}">
      <dgm:prSet/>
      <dgm:spPr/>
      <dgm:t>
        <a:bodyPr/>
        <a:lstStyle/>
        <a:p>
          <a:r>
            <a:rPr lang="en-GB" b="0" i="1"/>
            <a:t>Goal</a:t>
          </a:r>
          <a:r>
            <a:rPr lang="en-GB" b="0" i="0"/>
            <a:t>: Prevent relapse</a:t>
          </a:r>
          <a:r>
            <a:rPr lang="en-GB"/>
            <a:t> / </a:t>
          </a:r>
          <a:r>
            <a:rPr lang="en-GB" b="0" i="1"/>
            <a:t>Intervention</a:t>
          </a:r>
          <a:r>
            <a:rPr lang="en-GB" b="0" i="0"/>
            <a:t>: Smoking-cessation support.</a:t>
          </a:r>
          <a:endParaRPr lang="en-US"/>
        </a:p>
      </dgm:t>
    </dgm:pt>
    <dgm:pt modelId="{958C8E49-B974-4172-8E24-53C9B8BFEF1F}" type="parTrans" cxnId="{934D3E83-4180-4D66-B079-56E920D65A99}">
      <dgm:prSet/>
      <dgm:spPr/>
      <dgm:t>
        <a:bodyPr/>
        <a:lstStyle/>
        <a:p>
          <a:endParaRPr lang="en-US"/>
        </a:p>
      </dgm:t>
    </dgm:pt>
    <dgm:pt modelId="{7E661905-3066-41F7-92DD-1B71EA90CC98}" type="sibTrans" cxnId="{934D3E83-4180-4D66-B079-56E920D65A99}">
      <dgm:prSet/>
      <dgm:spPr/>
      <dgm:t>
        <a:bodyPr/>
        <a:lstStyle/>
        <a:p>
          <a:endParaRPr lang="en-US"/>
        </a:p>
      </dgm:t>
    </dgm:pt>
    <dgm:pt modelId="{3CE6C359-8D6D-436A-BC6D-AA7C9F5401A6}">
      <dgm:prSet/>
      <dgm:spPr/>
      <dgm:t>
        <a:bodyPr/>
        <a:lstStyle/>
        <a:p>
          <a:r>
            <a:rPr lang="en-GB" b="1" i="0"/>
            <a:t>Mental Health and Wellbeing</a:t>
          </a:r>
          <a:endParaRPr lang="en-US"/>
        </a:p>
      </dgm:t>
    </dgm:pt>
    <dgm:pt modelId="{ED94532F-508E-4673-A734-EAA4413F16F8}" type="parTrans" cxnId="{040D75F3-CAC3-4EA6-9970-C778CE844E95}">
      <dgm:prSet/>
      <dgm:spPr/>
      <dgm:t>
        <a:bodyPr/>
        <a:lstStyle/>
        <a:p>
          <a:endParaRPr lang="en-US"/>
        </a:p>
      </dgm:t>
    </dgm:pt>
    <dgm:pt modelId="{D512E480-0F87-4F41-8DBA-9A11DF7973C4}" type="sibTrans" cxnId="{040D75F3-CAC3-4EA6-9970-C778CE844E95}">
      <dgm:prSet/>
      <dgm:spPr/>
      <dgm:t>
        <a:bodyPr/>
        <a:lstStyle/>
        <a:p>
          <a:endParaRPr lang="en-US"/>
        </a:p>
      </dgm:t>
    </dgm:pt>
    <dgm:pt modelId="{F99B92E6-2FE7-4019-9452-7367EDDF95D7}">
      <dgm:prSet/>
      <dgm:spPr/>
      <dgm:t>
        <a:bodyPr/>
        <a:lstStyle/>
        <a:p>
          <a:r>
            <a:rPr lang="en-GB" b="1" i="0"/>
            <a:t>Anxiety</a:t>
          </a:r>
          <a:r>
            <a:rPr lang="en-GB" b="0" i="0"/>
            <a:t>:</a:t>
          </a:r>
          <a:endParaRPr lang="en-US"/>
        </a:p>
      </dgm:t>
    </dgm:pt>
    <dgm:pt modelId="{7D4B1970-D85D-4E89-A562-0463731F4A69}" type="parTrans" cxnId="{E6B5414B-AA36-436E-93A1-3405879CC12A}">
      <dgm:prSet/>
      <dgm:spPr/>
      <dgm:t>
        <a:bodyPr/>
        <a:lstStyle/>
        <a:p>
          <a:endParaRPr lang="en-US"/>
        </a:p>
      </dgm:t>
    </dgm:pt>
    <dgm:pt modelId="{34536A51-D7E0-4304-AB5B-16BD6F7A84A9}" type="sibTrans" cxnId="{E6B5414B-AA36-436E-93A1-3405879CC12A}">
      <dgm:prSet/>
      <dgm:spPr/>
      <dgm:t>
        <a:bodyPr/>
        <a:lstStyle/>
        <a:p>
          <a:endParaRPr lang="en-US"/>
        </a:p>
      </dgm:t>
    </dgm:pt>
    <dgm:pt modelId="{CC00F528-1FB5-45A4-833F-D4D8B98BE89D}">
      <dgm:prSet/>
      <dgm:spPr/>
      <dgm:t>
        <a:bodyPr/>
        <a:lstStyle/>
        <a:p>
          <a:r>
            <a:rPr lang="en-GB" b="0" i="1"/>
            <a:t>Goal</a:t>
          </a:r>
          <a:r>
            <a:rPr lang="en-GB" b="0" i="0"/>
            <a:t>: Improve confidence</a:t>
          </a:r>
          <a:r>
            <a:rPr lang="en-GB"/>
            <a:t> / </a:t>
          </a:r>
          <a:r>
            <a:rPr lang="en-GB" b="0" i="1"/>
            <a:t>Intervention</a:t>
          </a:r>
          <a:r>
            <a:rPr lang="en-GB" b="0" i="0"/>
            <a:t>: Education and psychological support ( SimpleNursing 2025)</a:t>
          </a:r>
          <a:endParaRPr lang="en-US"/>
        </a:p>
      </dgm:t>
    </dgm:pt>
    <dgm:pt modelId="{2F1F02EF-B400-448D-8F24-94D12BD6C811}" type="parTrans" cxnId="{E4300EC7-DE1C-4B5E-8876-2FA073BB23F9}">
      <dgm:prSet/>
      <dgm:spPr/>
      <dgm:t>
        <a:bodyPr/>
        <a:lstStyle/>
        <a:p>
          <a:endParaRPr lang="en-US"/>
        </a:p>
      </dgm:t>
    </dgm:pt>
    <dgm:pt modelId="{2DC19CCD-50F8-48F6-AC58-5242BB0B19F6}" type="sibTrans" cxnId="{E4300EC7-DE1C-4B5E-8876-2FA073BB23F9}">
      <dgm:prSet/>
      <dgm:spPr/>
      <dgm:t>
        <a:bodyPr/>
        <a:lstStyle/>
        <a:p>
          <a:endParaRPr lang="en-US"/>
        </a:p>
      </dgm:t>
    </dgm:pt>
    <dgm:pt modelId="{89187A86-8B93-4728-BA03-EA9863337470}" type="pres">
      <dgm:prSet presAssocID="{4653169D-376D-4781-A5B3-1A5404A86FC6}" presName="Name0" presStyleCnt="0">
        <dgm:presLayoutVars>
          <dgm:dir/>
          <dgm:resizeHandles val="exact"/>
        </dgm:presLayoutVars>
      </dgm:prSet>
      <dgm:spPr/>
    </dgm:pt>
    <dgm:pt modelId="{064EB207-F922-47EB-A9F2-557F184E391E}" type="pres">
      <dgm:prSet presAssocID="{5A09C98D-6F09-40B9-B36E-13E2EC34B3F1}" presName="node" presStyleLbl="node1" presStyleIdx="0" presStyleCnt="10">
        <dgm:presLayoutVars>
          <dgm:bulletEnabled val="1"/>
        </dgm:presLayoutVars>
      </dgm:prSet>
      <dgm:spPr/>
    </dgm:pt>
    <dgm:pt modelId="{0F9A9017-E324-4449-A7B1-BEDFED3BB47C}" type="pres">
      <dgm:prSet presAssocID="{D1220624-6626-4CF4-8AFB-A01C273A624F}" presName="sibTrans" presStyleLbl="sibTrans1D1" presStyleIdx="0" presStyleCnt="9"/>
      <dgm:spPr/>
    </dgm:pt>
    <dgm:pt modelId="{BEC208E8-4754-4BAE-BBB2-FC764BDA25A9}" type="pres">
      <dgm:prSet presAssocID="{D1220624-6626-4CF4-8AFB-A01C273A624F}" presName="connectorText" presStyleLbl="sibTrans1D1" presStyleIdx="0" presStyleCnt="9"/>
      <dgm:spPr/>
    </dgm:pt>
    <dgm:pt modelId="{92D34A68-9C75-4401-B588-158474B25ACA}" type="pres">
      <dgm:prSet presAssocID="{E33776BF-9085-4A73-A692-B9DAF8C5688E}" presName="node" presStyleLbl="node1" presStyleIdx="1" presStyleCnt="10">
        <dgm:presLayoutVars>
          <dgm:bulletEnabled val="1"/>
        </dgm:presLayoutVars>
      </dgm:prSet>
      <dgm:spPr/>
    </dgm:pt>
    <dgm:pt modelId="{299D2DF8-DC73-4BA6-8AAE-33E21DC2D6F0}" type="pres">
      <dgm:prSet presAssocID="{0C46B8DB-7B80-499C-8CBE-E09A6F81BE37}" presName="sibTrans" presStyleLbl="sibTrans1D1" presStyleIdx="1" presStyleCnt="9"/>
      <dgm:spPr/>
    </dgm:pt>
    <dgm:pt modelId="{53BFE0EF-96A0-41DB-851B-E98015578A3A}" type="pres">
      <dgm:prSet presAssocID="{0C46B8DB-7B80-499C-8CBE-E09A6F81BE37}" presName="connectorText" presStyleLbl="sibTrans1D1" presStyleIdx="1" presStyleCnt="9"/>
      <dgm:spPr/>
    </dgm:pt>
    <dgm:pt modelId="{5EDC0322-D275-4C4B-B277-EE0AF8871480}" type="pres">
      <dgm:prSet presAssocID="{3FA077AC-0B0F-4CB2-BB73-0042212E203C}" presName="node" presStyleLbl="node1" presStyleIdx="2" presStyleCnt="10">
        <dgm:presLayoutVars>
          <dgm:bulletEnabled val="1"/>
        </dgm:presLayoutVars>
      </dgm:prSet>
      <dgm:spPr/>
    </dgm:pt>
    <dgm:pt modelId="{9A177B4A-7077-4E44-87B8-7DB54B53310B}" type="pres">
      <dgm:prSet presAssocID="{B85A6CD3-8F0C-4F43-B72D-1E5ABFAC9ABE}" presName="sibTrans" presStyleLbl="sibTrans1D1" presStyleIdx="2" presStyleCnt="9"/>
      <dgm:spPr/>
    </dgm:pt>
    <dgm:pt modelId="{12F4BAAF-20DE-43EE-A356-9ADD12FB5096}" type="pres">
      <dgm:prSet presAssocID="{B85A6CD3-8F0C-4F43-B72D-1E5ABFAC9ABE}" presName="connectorText" presStyleLbl="sibTrans1D1" presStyleIdx="2" presStyleCnt="9"/>
      <dgm:spPr/>
    </dgm:pt>
    <dgm:pt modelId="{838B0521-DEC7-4497-99E2-96B15AFF2CE6}" type="pres">
      <dgm:prSet presAssocID="{A76EEC4E-C88E-484B-A700-6170A86F6917}" presName="node" presStyleLbl="node1" presStyleIdx="3" presStyleCnt="10">
        <dgm:presLayoutVars>
          <dgm:bulletEnabled val="1"/>
        </dgm:presLayoutVars>
      </dgm:prSet>
      <dgm:spPr/>
    </dgm:pt>
    <dgm:pt modelId="{58B7715C-A29A-4CF7-8DCC-02EBA2DA7582}" type="pres">
      <dgm:prSet presAssocID="{3D228DD3-0CA2-4BF0-B269-E62A0E94FE8B}" presName="sibTrans" presStyleLbl="sibTrans1D1" presStyleIdx="3" presStyleCnt="9"/>
      <dgm:spPr/>
    </dgm:pt>
    <dgm:pt modelId="{8AB65655-3CD5-41B9-80BE-283D87B53105}" type="pres">
      <dgm:prSet presAssocID="{3D228DD3-0CA2-4BF0-B269-E62A0E94FE8B}" presName="connectorText" presStyleLbl="sibTrans1D1" presStyleIdx="3" presStyleCnt="9"/>
      <dgm:spPr/>
    </dgm:pt>
    <dgm:pt modelId="{30FC3C8C-6D76-4A01-89F7-1F3FF5F11901}" type="pres">
      <dgm:prSet presAssocID="{68A36239-F681-46FF-BFBD-2FF17DBF42EF}" presName="node" presStyleLbl="node1" presStyleIdx="4" presStyleCnt="10">
        <dgm:presLayoutVars>
          <dgm:bulletEnabled val="1"/>
        </dgm:presLayoutVars>
      </dgm:prSet>
      <dgm:spPr/>
    </dgm:pt>
    <dgm:pt modelId="{5F117C9B-6C99-48D5-84CD-2980717D9D38}" type="pres">
      <dgm:prSet presAssocID="{90A2796C-5033-4968-BE13-C4E4C096C887}" presName="sibTrans" presStyleLbl="sibTrans1D1" presStyleIdx="4" presStyleCnt="9"/>
      <dgm:spPr/>
    </dgm:pt>
    <dgm:pt modelId="{ED4288CD-2A64-4840-A6DC-95488728DBB4}" type="pres">
      <dgm:prSet presAssocID="{90A2796C-5033-4968-BE13-C4E4C096C887}" presName="connectorText" presStyleLbl="sibTrans1D1" presStyleIdx="4" presStyleCnt="9"/>
      <dgm:spPr/>
    </dgm:pt>
    <dgm:pt modelId="{872A3646-9A58-4A82-ACDD-F1ED315AFB8B}" type="pres">
      <dgm:prSet presAssocID="{A037B2D7-3BE1-4D89-81C2-159F61DFB2B4}" presName="node" presStyleLbl="node1" presStyleIdx="5" presStyleCnt="10">
        <dgm:presLayoutVars>
          <dgm:bulletEnabled val="1"/>
        </dgm:presLayoutVars>
      </dgm:prSet>
      <dgm:spPr/>
    </dgm:pt>
    <dgm:pt modelId="{A5D14F3C-87FA-4D46-BFF5-1854C2E95250}" type="pres">
      <dgm:prSet presAssocID="{C5353382-BA1E-49B8-9FE1-DCCB6DCFE54B}" presName="sibTrans" presStyleLbl="sibTrans1D1" presStyleIdx="5" presStyleCnt="9"/>
      <dgm:spPr/>
    </dgm:pt>
    <dgm:pt modelId="{FD67BCF7-5DC5-4DCF-996E-9387650451B3}" type="pres">
      <dgm:prSet presAssocID="{C5353382-BA1E-49B8-9FE1-DCCB6DCFE54B}" presName="connectorText" presStyleLbl="sibTrans1D1" presStyleIdx="5" presStyleCnt="9"/>
      <dgm:spPr/>
    </dgm:pt>
    <dgm:pt modelId="{BAED1713-56E1-4111-9FA1-FA1C14434856}" type="pres">
      <dgm:prSet presAssocID="{00D28218-88AD-47FC-B4B1-0F7F9377554C}" presName="node" presStyleLbl="node1" presStyleIdx="6" presStyleCnt="10">
        <dgm:presLayoutVars>
          <dgm:bulletEnabled val="1"/>
        </dgm:presLayoutVars>
      </dgm:prSet>
      <dgm:spPr/>
    </dgm:pt>
    <dgm:pt modelId="{C75F61FE-7E07-4E5B-8A1C-1E26E069F1C0}" type="pres">
      <dgm:prSet presAssocID="{419E928A-ED14-4155-9A09-74AC6CA94874}" presName="sibTrans" presStyleLbl="sibTrans1D1" presStyleIdx="6" presStyleCnt="9"/>
      <dgm:spPr/>
    </dgm:pt>
    <dgm:pt modelId="{DDAAA610-B4E5-4DDF-876E-DE9AB5C9BCF3}" type="pres">
      <dgm:prSet presAssocID="{419E928A-ED14-4155-9A09-74AC6CA94874}" presName="connectorText" presStyleLbl="sibTrans1D1" presStyleIdx="6" presStyleCnt="9"/>
      <dgm:spPr/>
    </dgm:pt>
    <dgm:pt modelId="{7421B131-4032-463D-B0AC-33C922BD6DDB}" type="pres">
      <dgm:prSet presAssocID="{8C0159C1-86F3-46D5-B83B-4DCB036C1C4B}" presName="node" presStyleLbl="node1" presStyleIdx="7" presStyleCnt="10">
        <dgm:presLayoutVars>
          <dgm:bulletEnabled val="1"/>
        </dgm:presLayoutVars>
      </dgm:prSet>
      <dgm:spPr/>
    </dgm:pt>
    <dgm:pt modelId="{2A0E0731-7DE9-40F0-B5CB-295DA3C57DAD}" type="pres">
      <dgm:prSet presAssocID="{58D000E7-2351-4669-BED6-306A39395D44}" presName="sibTrans" presStyleLbl="sibTrans1D1" presStyleIdx="7" presStyleCnt="9"/>
      <dgm:spPr/>
    </dgm:pt>
    <dgm:pt modelId="{EF6F92F7-CB0D-4AED-9E29-609F03098897}" type="pres">
      <dgm:prSet presAssocID="{58D000E7-2351-4669-BED6-306A39395D44}" presName="connectorText" presStyleLbl="sibTrans1D1" presStyleIdx="7" presStyleCnt="9"/>
      <dgm:spPr/>
    </dgm:pt>
    <dgm:pt modelId="{C12AC16A-52B0-4405-9E3C-2C502FF571C3}" type="pres">
      <dgm:prSet presAssocID="{3CE6C359-8D6D-436A-BC6D-AA7C9F5401A6}" presName="node" presStyleLbl="node1" presStyleIdx="8" presStyleCnt="10">
        <dgm:presLayoutVars>
          <dgm:bulletEnabled val="1"/>
        </dgm:presLayoutVars>
      </dgm:prSet>
      <dgm:spPr/>
    </dgm:pt>
    <dgm:pt modelId="{B3BE9014-5B33-494C-BDE9-8B0719669F58}" type="pres">
      <dgm:prSet presAssocID="{D512E480-0F87-4F41-8DBA-9A11DF7973C4}" presName="sibTrans" presStyleLbl="sibTrans1D1" presStyleIdx="8" presStyleCnt="9"/>
      <dgm:spPr/>
    </dgm:pt>
    <dgm:pt modelId="{EABB68B4-9CD4-4691-A4D8-B4C9F151E3A4}" type="pres">
      <dgm:prSet presAssocID="{D512E480-0F87-4F41-8DBA-9A11DF7973C4}" presName="connectorText" presStyleLbl="sibTrans1D1" presStyleIdx="8" presStyleCnt="9"/>
      <dgm:spPr/>
    </dgm:pt>
    <dgm:pt modelId="{1C636CFD-42E2-40AA-A8B3-DF4B7D098CC9}" type="pres">
      <dgm:prSet presAssocID="{F99B92E6-2FE7-4019-9452-7367EDDF95D7}" presName="node" presStyleLbl="node1" presStyleIdx="9" presStyleCnt="10">
        <dgm:presLayoutVars>
          <dgm:bulletEnabled val="1"/>
        </dgm:presLayoutVars>
      </dgm:prSet>
      <dgm:spPr/>
    </dgm:pt>
  </dgm:ptLst>
  <dgm:cxnLst>
    <dgm:cxn modelId="{AD85F600-2EDD-4B45-9B32-3F0F96E43185}" type="presOf" srcId="{B85A6CD3-8F0C-4F43-B72D-1E5ABFAC9ABE}" destId="{9A177B4A-7077-4E44-87B8-7DB54B53310B}" srcOrd="0" destOrd="0" presId="urn:microsoft.com/office/officeart/2016/7/layout/RepeatingBendingProcessNew"/>
    <dgm:cxn modelId="{0305EC03-7D39-4F18-B67C-EA92CEAB38AB}" type="presOf" srcId="{68A36239-F681-46FF-BFBD-2FF17DBF42EF}" destId="{30FC3C8C-6D76-4A01-89F7-1F3FF5F11901}" srcOrd="0" destOrd="0" presId="urn:microsoft.com/office/officeart/2016/7/layout/RepeatingBendingProcessNew"/>
    <dgm:cxn modelId="{B6CC9106-E10D-4052-A58C-A8600FC2A457}" type="presOf" srcId="{3D228DD3-0CA2-4BF0-B269-E62A0E94FE8B}" destId="{8AB65655-3CD5-41B9-80BE-283D87B53105}" srcOrd="1" destOrd="0" presId="urn:microsoft.com/office/officeart/2016/7/layout/RepeatingBendingProcessNew"/>
    <dgm:cxn modelId="{7979B80A-9417-4689-8EAE-9D171BD22736}" type="presOf" srcId="{D1220624-6626-4CF4-8AFB-A01C273A624F}" destId="{0F9A9017-E324-4449-A7B1-BEDFED3BB47C}" srcOrd="0" destOrd="0" presId="urn:microsoft.com/office/officeart/2016/7/layout/RepeatingBendingProcessNew"/>
    <dgm:cxn modelId="{8CFDFD0A-3C61-449B-9A81-03E3DD87BB3D}" type="presOf" srcId="{D2215136-73AD-401F-B5C8-C1A50DA11DB8}" destId="{7421B131-4032-463D-B0AC-33C922BD6DDB}" srcOrd="0" destOrd="1" presId="urn:microsoft.com/office/officeart/2016/7/layout/RepeatingBendingProcessNew"/>
    <dgm:cxn modelId="{A269B811-0C8B-4D9A-8CF1-BFE3961F00FF}" type="presOf" srcId="{5A09C98D-6F09-40B9-B36E-13E2EC34B3F1}" destId="{064EB207-F922-47EB-A9F2-557F184E391E}" srcOrd="0" destOrd="0" presId="urn:microsoft.com/office/officeart/2016/7/layout/RepeatingBendingProcessNew"/>
    <dgm:cxn modelId="{44922A12-74E8-4285-8B7D-74820B295E3C}" type="presOf" srcId="{D512E480-0F87-4F41-8DBA-9A11DF7973C4}" destId="{B3BE9014-5B33-494C-BDE9-8B0719669F58}" srcOrd="0" destOrd="0" presId="urn:microsoft.com/office/officeart/2016/7/layout/RepeatingBendingProcessNew"/>
    <dgm:cxn modelId="{13C49718-B27D-4076-92AE-7F2C1A4600E8}" type="presOf" srcId="{0C46B8DB-7B80-499C-8CBE-E09A6F81BE37}" destId="{53BFE0EF-96A0-41DB-851B-E98015578A3A}" srcOrd="1" destOrd="0" presId="urn:microsoft.com/office/officeart/2016/7/layout/RepeatingBendingProcessNew"/>
    <dgm:cxn modelId="{594D2A1A-7B73-4C3D-A20A-EF678817809E}" type="presOf" srcId="{90A2796C-5033-4968-BE13-C4E4C096C887}" destId="{ED4288CD-2A64-4840-A6DC-95488728DBB4}" srcOrd="1" destOrd="0" presId="urn:microsoft.com/office/officeart/2016/7/layout/RepeatingBendingProcessNew"/>
    <dgm:cxn modelId="{6B3D621C-872F-489F-BA78-B7ECFF4D6A8A}" srcId="{5A09C98D-6F09-40B9-B36E-13E2EC34B3F1}" destId="{8FC745F7-759E-4658-8E25-786EFD1C97DB}" srcOrd="0" destOrd="0" parTransId="{B6D639E7-DD24-4CBF-9DC4-04F45CE78DA5}" sibTransId="{796BE084-7B94-4FD8-B270-40841580FACB}"/>
    <dgm:cxn modelId="{1FE44120-51E4-44B0-B8FB-4EE459E9A74C}" type="presOf" srcId="{D512E480-0F87-4F41-8DBA-9A11DF7973C4}" destId="{EABB68B4-9CD4-4691-A4D8-B4C9F151E3A4}" srcOrd="1" destOrd="0" presId="urn:microsoft.com/office/officeart/2016/7/layout/RepeatingBendingProcessNew"/>
    <dgm:cxn modelId="{4384B423-F6BE-409C-8201-8D68A748AFDF}" type="presOf" srcId="{C1BA68D9-AECE-4D9A-A067-0ECA5469D050}" destId="{BAED1713-56E1-4111-9FA1-FA1C14434856}" srcOrd="0" destOrd="1" presId="urn:microsoft.com/office/officeart/2016/7/layout/RepeatingBendingProcessNew"/>
    <dgm:cxn modelId="{7EF1CC30-65B0-4CD7-AD4A-BFA068F5CD7C}" type="presOf" srcId="{419E928A-ED14-4155-9A09-74AC6CA94874}" destId="{C75F61FE-7E07-4E5B-8A1C-1E26E069F1C0}" srcOrd="0" destOrd="0" presId="urn:microsoft.com/office/officeart/2016/7/layout/RepeatingBendingProcessNew"/>
    <dgm:cxn modelId="{6F7B5233-FAAA-4D5D-9444-2EAA154BA6C0}" type="presOf" srcId="{F99B92E6-2FE7-4019-9452-7367EDDF95D7}" destId="{1C636CFD-42E2-40AA-A8B3-DF4B7D098CC9}" srcOrd="0" destOrd="0" presId="urn:microsoft.com/office/officeart/2016/7/layout/RepeatingBendingProcessNew"/>
    <dgm:cxn modelId="{9C59D536-0020-4805-9385-972CC03A6484}" type="presOf" srcId="{2AEF3483-3ABE-4EA9-BE50-359A0C03E58F}" destId="{7421B131-4032-463D-B0AC-33C922BD6DDB}" srcOrd="0" destOrd="2" presId="urn:microsoft.com/office/officeart/2016/7/layout/RepeatingBendingProcessNew"/>
    <dgm:cxn modelId="{3983EB5B-1AFE-41BE-A8EF-B18DBDDF1E4F}" srcId="{4653169D-376D-4781-A5B3-1A5404A86FC6}" destId="{00D28218-88AD-47FC-B4B1-0F7F9377554C}" srcOrd="6" destOrd="0" parTransId="{2D6223EB-87D4-46E4-B7A4-F924E0BD8E62}" sibTransId="{419E928A-ED14-4155-9A09-74AC6CA94874}"/>
    <dgm:cxn modelId="{59123A5F-5BD8-41BE-91F5-5FF07982EB58}" type="presOf" srcId="{0C46B8DB-7B80-499C-8CBE-E09A6F81BE37}" destId="{299D2DF8-DC73-4BA6-8AAE-33E21DC2D6F0}" srcOrd="0" destOrd="0" presId="urn:microsoft.com/office/officeart/2016/7/layout/RepeatingBendingProcessNew"/>
    <dgm:cxn modelId="{AA9DED5F-B949-4BE4-BE8A-F1279D09402B}" type="presOf" srcId="{4653169D-376D-4781-A5B3-1A5404A86FC6}" destId="{89187A86-8B93-4728-BA03-EA9863337470}" srcOrd="0" destOrd="0" presId="urn:microsoft.com/office/officeart/2016/7/layout/RepeatingBendingProcessNew"/>
    <dgm:cxn modelId="{DC680D61-2D3D-4401-9B03-DAA34E5701D0}" type="presOf" srcId="{D1220624-6626-4CF4-8AFB-A01C273A624F}" destId="{BEC208E8-4754-4BAE-BBB2-FC764BDA25A9}" srcOrd="1" destOrd="0" presId="urn:microsoft.com/office/officeart/2016/7/layout/RepeatingBendingProcessNew"/>
    <dgm:cxn modelId="{03B78C62-2151-48FD-928B-0BE1BC46213F}" type="presOf" srcId="{B85A6CD3-8F0C-4F43-B72D-1E5ABFAC9ABE}" destId="{12F4BAAF-20DE-43EE-A356-9ADD12FB5096}" srcOrd="1" destOrd="0" presId="urn:microsoft.com/office/officeart/2016/7/layout/RepeatingBendingProcessNew"/>
    <dgm:cxn modelId="{A76C7447-2F9F-4F4C-98E3-E3C67C7C2218}" type="presOf" srcId="{A76EEC4E-C88E-484B-A700-6170A86F6917}" destId="{838B0521-DEC7-4497-99E2-96B15AFF2CE6}" srcOrd="0" destOrd="0" presId="urn:microsoft.com/office/officeart/2016/7/layout/RepeatingBendingProcessNew"/>
    <dgm:cxn modelId="{BB46BC48-AEC6-485E-8565-31366875AF85}" type="presOf" srcId="{CC00F528-1FB5-45A4-833F-D4D8B98BE89D}" destId="{1C636CFD-42E2-40AA-A8B3-DF4B7D098CC9}" srcOrd="0" destOrd="1" presId="urn:microsoft.com/office/officeart/2016/7/layout/RepeatingBendingProcessNew"/>
    <dgm:cxn modelId="{00870C69-4D48-4B3D-B476-6CE675600310}" type="presOf" srcId="{58D000E7-2351-4669-BED6-306A39395D44}" destId="{EF6F92F7-CB0D-4AED-9E29-609F03098897}" srcOrd="1" destOrd="0" presId="urn:microsoft.com/office/officeart/2016/7/layout/RepeatingBendingProcessNew"/>
    <dgm:cxn modelId="{E6B5414B-AA36-436E-93A1-3405879CC12A}" srcId="{4653169D-376D-4781-A5B3-1A5404A86FC6}" destId="{F99B92E6-2FE7-4019-9452-7367EDDF95D7}" srcOrd="9" destOrd="0" parTransId="{7D4B1970-D85D-4E89-A562-0463731F4A69}" sibTransId="{34536A51-D7E0-4304-AB5B-16BD6F7A84A9}"/>
    <dgm:cxn modelId="{2D644C4B-3D98-4094-A655-3F072231BA53}" type="presOf" srcId="{419E928A-ED14-4155-9A09-74AC6CA94874}" destId="{DDAAA610-B4E5-4DDF-876E-DE9AB5C9BCF3}" srcOrd="1" destOrd="0" presId="urn:microsoft.com/office/officeart/2016/7/layout/RepeatingBendingProcessNew"/>
    <dgm:cxn modelId="{AD989051-73FA-4FCA-A72A-7EF40022E2D6}" type="presOf" srcId="{3D228DD3-0CA2-4BF0-B269-E62A0E94FE8B}" destId="{58B7715C-A29A-4CF7-8DCC-02EBA2DA7582}" srcOrd="0" destOrd="0" presId="urn:microsoft.com/office/officeart/2016/7/layout/RepeatingBendingProcessNew"/>
    <dgm:cxn modelId="{73F7A573-3DBE-4D1B-836F-D38F708E341D}" type="presOf" srcId="{C5353382-BA1E-49B8-9FE1-DCCB6DCFE54B}" destId="{A5D14F3C-87FA-4D46-BFF5-1854C2E95250}" srcOrd="0" destOrd="0" presId="urn:microsoft.com/office/officeart/2016/7/layout/RepeatingBendingProcessNew"/>
    <dgm:cxn modelId="{59329355-1D13-49D2-8468-C5EFB4FB0D8E}" srcId="{4653169D-376D-4781-A5B3-1A5404A86FC6}" destId="{E33776BF-9085-4A73-A692-B9DAF8C5688E}" srcOrd="1" destOrd="0" parTransId="{AFB3B422-65B0-48E8-91FA-7993AF687AFB}" sibTransId="{0C46B8DB-7B80-499C-8CBE-E09A6F81BE37}"/>
    <dgm:cxn modelId="{934D3E83-4180-4D66-B079-56E920D65A99}" srcId="{8C0159C1-86F3-46D5-B83B-4DCB036C1C4B}" destId="{2AEF3483-3ABE-4EA9-BE50-359A0C03E58F}" srcOrd="1" destOrd="0" parTransId="{958C8E49-B974-4172-8E24-53C9B8BFEF1F}" sibTransId="{7E661905-3066-41F7-92DD-1B71EA90CC98}"/>
    <dgm:cxn modelId="{1636189E-F5DB-45B0-A6C9-154E8BDF97A1}" srcId="{4653169D-376D-4781-A5B3-1A5404A86FC6}" destId="{68A36239-F681-46FF-BFBD-2FF17DBF42EF}" srcOrd="4" destOrd="0" parTransId="{B3933784-406F-4B70-B40D-3479E8CB1787}" sibTransId="{90A2796C-5033-4968-BE13-C4E4C096C887}"/>
    <dgm:cxn modelId="{9C316C9E-C474-4A49-B5CD-D5863E70C0AE}" type="presOf" srcId="{A037B2D7-3BE1-4D89-81C2-159F61DFB2B4}" destId="{872A3646-9A58-4A82-ACDD-F1ED315AFB8B}" srcOrd="0" destOrd="0" presId="urn:microsoft.com/office/officeart/2016/7/layout/RepeatingBendingProcessNew"/>
    <dgm:cxn modelId="{71BEF4A2-5C05-4C65-BADF-D3ADBA37C7FA}" type="presOf" srcId="{90A2796C-5033-4968-BE13-C4E4C096C887}" destId="{5F117C9B-6C99-48D5-84CD-2980717D9D38}" srcOrd="0" destOrd="0" presId="urn:microsoft.com/office/officeart/2016/7/layout/RepeatingBendingProcessNew"/>
    <dgm:cxn modelId="{C23990A9-4BD8-4917-ADDC-BDC62D2E57F2}" srcId="{00D28218-88AD-47FC-B4B1-0F7F9377554C}" destId="{C1BA68D9-AECE-4D9A-A067-0ECA5469D050}" srcOrd="0" destOrd="0" parTransId="{C0B16181-AAF3-4290-908E-20C12595522A}" sibTransId="{E8CB5B9D-FB17-4FC6-B78A-814F89CCF4C0}"/>
    <dgm:cxn modelId="{923ABFAF-AEBD-4FAE-9E01-6F6C27027957}" srcId="{4653169D-376D-4781-A5B3-1A5404A86FC6}" destId="{8C0159C1-86F3-46D5-B83B-4DCB036C1C4B}" srcOrd="7" destOrd="0" parTransId="{E9A782FF-4402-4986-A49D-2659FC85BD30}" sibTransId="{58D000E7-2351-4669-BED6-306A39395D44}"/>
    <dgm:cxn modelId="{FC79F1B1-D7F9-480A-B9D6-B1CC311C9DA1}" type="presOf" srcId="{8FC745F7-759E-4658-8E25-786EFD1C97DB}" destId="{064EB207-F922-47EB-A9F2-557F184E391E}" srcOrd="0" destOrd="1" presId="urn:microsoft.com/office/officeart/2016/7/layout/RepeatingBendingProcessNew"/>
    <dgm:cxn modelId="{0A92C5B8-0B9C-4DD3-AB3D-9D1E5C82E132}" type="presOf" srcId="{C5353382-BA1E-49B8-9FE1-DCCB6DCFE54B}" destId="{FD67BCF7-5DC5-4DCF-996E-9387650451B3}" srcOrd="1" destOrd="0" presId="urn:microsoft.com/office/officeart/2016/7/layout/RepeatingBendingProcessNew"/>
    <dgm:cxn modelId="{7DD51EBD-F7F8-49FF-97DD-76C0183F4805}" type="presOf" srcId="{3CE6C359-8D6D-436A-BC6D-AA7C9F5401A6}" destId="{C12AC16A-52B0-4405-9E3C-2C502FF571C3}" srcOrd="0" destOrd="0" presId="urn:microsoft.com/office/officeart/2016/7/layout/RepeatingBendingProcessNew"/>
    <dgm:cxn modelId="{17963DC1-508E-48AD-8B66-3E0AFE0097C7}" srcId="{4653169D-376D-4781-A5B3-1A5404A86FC6}" destId="{3FA077AC-0B0F-4CB2-BB73-0042212E203C}" srcOrd="2" destOrd="0" parTransId="{FF7F211D-5AF6-478C-930A-42146A8059E1}" sibTransId="{B85A6CD3-8F0C-4F43-B72D-1E5ABFAC9ABE}"/>
    <dgm:cxn modelId="{69DE42C3-B527-40FC-8E5A-6E768DF926E2}" srcId="{4653169D-376D-4781-A5B3-1A5404A86FC6}" destId="{A76EEC4E-C88E-484B-A700-6170A86F6917}" srcOrd="3" destOrd="0" parTransId="{68DC4EAE-B1C9-43B6-9C7C-7AC1893B06E5}" sibTransId="{3D228DD3-0CA2-4BF0-B269-E62A0E94FE8B}"/>
    <dgm:cxn modelId="{6582EBC3-7672-400F-AD4A-3A025E75AD76}" srcId="{4653169D-376D-4781-A5B3-1A5404A86FC6}" destId="{A037B2D7-3BE1-4D89-81C2-159F61DFB2B4}" srcOrd="5" destOrd="0" parTransId="{71173D3A-0957-44A9-ABBC-8B6B2719AC24}" sibTransId="{C5353382-BA1E-49B8-9FE1-DCCB6DCFE54B}"/>
    <dgm:cxn modelId="{E4300EC7-DE1C-4B5E-8876-2FA073BB23F9}" srcId="{F99B92E6-2FE7-4019-9452-7367EDDF95D7}" destId="{CC00F528-1FB5-45A4-833F-D4D8B98BE89D}" srcOrd="0" destOrd="0" parTransId="{2F1F02EF-B400-448D-8F24-94D12BD6C811}" sibTransId="{2DC19CCD-50F8-48F6-AC58-5242BB0B19F6}"/>
    <dgm:cxn modelId="{C6042CCF-A81B-41F7-BF6C-FE4CA5CDAD2C}" type="presOf" srcId="{8C0159C1-86F3-46D5-B83B-4DCB036C1C4B}" destId="{7421B131-4032-463D-B0AC-33C922BD6DDB}" srcOrd="0" destOrd="0" presId="urn:microsoft.com/office/officeart/2016/7/layout/RepeatingBendingProcessNew"/>
    <dgm:cxn modelId="{635C15D4-F9CF-4B8C-ACD7-1950DFCD3406}" type="presOf" srcId="{3FA077AC-0B0F-4CB2-BB73-0042212E203C}" destId="{5EDC0322-D275-4C4B-B277-EE0AF8871480}" srcOrd="0" destOrd="0" presId="urn:microsoft.com/office/officeart/2016/7/layout/RepeatingBendingProcessNew"/>
    <dgm:cxn modelId="{C73185D6-8F4A-426A-ADFB-AC38C61C9E4F}" srcId="{8C0159C1-86F3-46D5-B83B-4DCB036C1C4B}" destId="{D2215136-73AD-401F-B5C8-C1A50DA11DB8}" srcOrd="0" destOrd="0" parTransId="{5FAE8A2B-371E-4F53-9B09-299BFAC1F6C6}" sibTransId="{F21CD323-5254-4869-B19C-7E23EBBA9624}"/>
    <dgm:cxn modelId="{998169D9-487C-40EA-AFB4-8D2B553E0421}" srcId="{4653169D-376D-4781-A5B3-1A5404A86FC6}" destId="{5A09C98D-6F09-40B9-B36E-13E2EC34B3F1}" srcOrd="0" destOrd="0" parTransId="{7D09F14D-86EF-454B-B336-DC8D125ADD36}" sibTransId="{D1220624-6626-4CF4-8AFB-A01C273A624F}"/>
    <dgm:cxn modelId="{805B27F1-9E83-446B-B9B5-164380DDA8ED}" type="presOf" srcId="{E33776BF-9085-4A73-A692-B9DAF8C5688E}" destId="{92D34A68-9C75-4401-B588-158474B25ACA}" srcOrd="0" destOrd="0" presId="urn:microsoft.com/office/officeart/2016/7/layout/RepeatingBendingProcessNew"/>
    <dgm:cxn modelId="{040D75F3-CAC3-4EA6-9970-C778CE844E95}" srcId="{4653169D-376D-4781-A5B3-1A5404A86FC6}" destId="{3CE6C359-8D6D-436A-BC6D-AA7C9F5401A6}" srcOrd="8" destOrd="0" parTransId="{ED94532F-508E-4673-A734-EAA4413F16F8}" sibTransId="{D512E480-0F87-4F41-8DBA-9A11DF7973C4}"/>
    <dgm:cxn modelId="{341EAFF8-C847-4AF0-8288-6D3D9E3CE907}" type="presOf" srcId="{00D28218-88AD-47FC-B4B1-0F7F9377554C}" destId="{BAED1713-56E1-4111-9FA1-FA1C14434856}" srcOrd="0" destOrd="0" presId="urn:microsoft.com/office/officeart/2016/7/layout/RepeatingBendingProcessNew"/>
    <dgm:cxn modelId="{EEDBC2FC-D49B-46C8-9D08-E03AB33FCD51}" type="presOf" srcId="{58D000E7-2351-4669-BED6-306A39395D44}" destId="{2A0E0731-7DE9-40F0-B5CB-295DA3C57DAD}" srcOrd="0" destOrd="0" presId="urn:microsoft.com/office/officeart/2016/7/layout/RepeatingBendingProcessNew"/>
    <dgm:cxn modelId="{30D85ED3-C421-4804-AC3A-A359F16FE681}" type="presParOf" srcId="{89187A86-8B93-4728-BA03-EA9863337470}" destId="{064EB207-F922-47EB-A9F2-557F184E391E}" srcOrd="0" destOrd="0" presId="urn:microsoft.com/office/officeart/2016/7/layout/RepeatingBendingProcessNew"/>
    <dgm:cxn modelId="{8AA822BB-8F7C-4934-BC3A-665171DCFD27}" type="presParOf" srcId="{89187A86-8B93-4728-BA03-EA9863337470}" destId="{0F9A9017-E324-4449-A7B1-BEDFED3BB47C}" srcOrd="1" destOrd="0" presId="urn:microsoft.com/office/officeart/2016/7/layout/RepeatingBendingProcessNew"/>
    <dgm:cxn modelId="{0B2F3278-132A-46A3-8984-4072403B29A0}" type="presParOf" srcId="{0F9A9017-E324-4449-A7B1-BEDFED3BB47C}" destId="{BEC208E8-4754-4BAE-BBB2-FC764BDA25A9}" srcOrd="0" destOrd="0" presId="urn:microsoft.com/office/officeart/2016/7/layout/RepeatingBendingProcessNew"/>
    <dgm:cxn modelId="{61B2C152-4F32-488F-B0A0-20AEAFB98034}" type="presParOf" srcId="{89187A86-8B93-4728-BA03-EA9863337470}" destId="{92D34A68-9C75-4401-B588-158474B25ACA}" srcOrd="2" destOrd="0" presId="urn:microsoft.com/office/officeart/2016/7/layout/RepeatingBendingProcessNew"/>
    <dgm:cxn modelId="{BD5DDD42-A06F-42C3-ADB8-8ACA3B566000}" type="presParOf" srcId="{89187A86-8B93-4728-BA03-EA9863337470}" destId="{299D2DF8-DC73-4BA6-8AAE-33E21DC2D6F0}" srcOrd="3" destOrd="0" presId="urn:microsoft.com/office/officeart/2016/7/layout/RepeatingBendingProcessNew"/>
    <dgm:cxn modelId="{A8480141-3D13-4423-882F-13D2E2E320CE}" type="presParOf" srcId="{299D2DF8-DC73-4BA6-8AAE-33E21DC2D6F0}" destId="{53BFE0EF-96A0-41DB-851B-E98015578A3A}" srcOrd="0" destOrd="0" presId="urn:microsoft.com/office/officeart/2016/7/layout/RepeatingBendingProcessNew"/>
    <dgm:cxn modelId="{EA12CA15-2561-4898-BA10-E674584C7E51}" type="presParOf" srcId="{89187A86-8B93-4728-BA03-EA9863337470}" destId="{5EDC0322-D275-4C4B-B277-EE0AF8871480}" srcOrd="4" destOrd="0" presId="urn:microsoft.com/office/officeart/2016/7/layout/RepeatingBendingProcessNew"/>
    <dgm:cxn modelId="{269F58FA-1578-4A7F-A768-BF5B47FD0BDB}" type="presParOf" srcId="{89187A86-8B93-4728-BA03-EA9863337470}" destId="{9A177B4A-7077-4E44-87B8-7DB54B53310B}" srcOrd="5" destOrd="0" presId="urn:microsoft.com/office/officeart/2016/7/layout/RepeatingBendingProcessNew"/>
    <dgm:cxn modelId="{9EDB0E6A-543D-4C10-AA97-DA46801C5DB3}" type="presParOf" srcId="{9A177B4A-7077-4E44-87B8-7DB54B53310B}" destId="{12F4BAAF-20DE-43EE-A356-9ADD12FB5096}" srcOrd="0" destOrd="0" presId="urn:microsoft.com/office/officeart/2016/7/layout/RepeatingBendingProcessNew"/>
    <dgm:cxn modelId="{36BC8F0E-103E-4025-A49A-FB57DDE26A0F}" type="presParOf" srcId="{89187A86-8B93-4728-BA03-EA9863337470}" destId="{838B0521-DEC7-4497-99E2-96B15AFF2CE6}" srcOrd="6" destOrd="0" presId="urn:microsoft.com/office/officeart/2016/7/layout/RepeatingBendingProcessNew"/>
    <dgm:cxn modelId="{43310158-AD3D-43B9-ACAE-609B8DFE3526}" type="presParOf" srcId="{89187A86-8B93-4728-BA03-EA9863337470}" destId="{58B7715C-A29A-4CF7-8DCC-02EBA2DA7582}" srcOrd="7" destOrd="0" presId="urn:microsoft.com/office/officeart/2016/7/layout/RepeatingBendingProcessNew"/>
    <dgm:cxn modelId="{E4C252E8-02F8-4283-908C-FAA4A48E23FF}" type="presParOf" srcId="{58B7715C-A29A-4CF7-8DCC-02EBA2DA7582}" destId="{8AB65655-3CD5-41B9-80BE-283D87B53105}" srcOrd="0" destOrd="0" presId="urn:microsoft.com/office/officeart/2016/7/layout/RepeatingBendingProcessNew"/>
    <dgm:cxn modelId="{612AB87D-DD8E-4A31-876B-D7E6E70D3FF4}" type="presParOf" srcId="{89187A86-8B93-4728-BA03-EA9863337470}" destId="{30FC3C8C-6D76-4A01-89F7-1F3FF5F11901}" srcOrd="8" destOrd="0" presId="urn:microsoft.com/office/officeart/2016/7/layout/RepeatingBendingProcessNew"/>
    <dgm:cxn modelId="{87AFFC83-559B-4C50-A960-9AB51A364897}" type="presParOf" srcId="{89187A86-8B93-4728-BA03-EA9863337470}" destId="{5F117C9B-6C99-48D5-84CD-2980717D9D38}" srcOrd="9" destOrd="0" presId="urn:microsoft.com/office/officeart/2016/7/layout/RepeatingBendingProcessNew"/>
    <dgm:cxn modelId="{070F60B3-8ED5-4BDB-B40D-4D053C4F8BD2}" type="presParOf" srcId="{5F117C9B-6C99-48D5-84CD-2980717D9D38}" destId="{ED4288CD-2A64-4840-A6DC-95488728DBB4}" srcOrd="0" destOrd="0" presId="urn:microsoft.com/office/officeart/2016/7/layout/RepeatingBendingProcessNew"/>
    <dgm:cxn modelId="{8DF8C3D6-AC62-4E1D-A813-82D2BD0B74AA}" type="presParOf" srcId="{89187A86-8B93-4728-BA03-EA9863337470}" destId="{872A3646-9A58-4A82-ACDD-F1ED315AFB8B}" srcOrd="10" destOrd="0" presId="urn:microsoft.com/office/officeart/2016/7/layout/RepeatingBendingProcessNew"/>
    <dgm:cxn modelId="{0B607F0E-AD3D-476F-90A0-48F2F4407D4D}" type="presParOf" srcId="{89187A86-8B93-4728-BA03-EA9863337470}" destId="{A5D14F3C-87FA-4D46-BFF5-1854C2E95250}" srcOrd="11" destOrd="0" presId="urn:microsoft.com/office/officeart/2016/7/layout/RepeatingBendingProcessNew"/>
    <dgm:cxn modelId="{80447D78-27F7-4C13-B6AE-B386ACE07EA6}" type="presParOf" srcId="{A5D14F3C-87FA-4D46-BFF5-1854C2E95250}" destId="{FD67BCF7-5DC5-4DCF-996E-9387650451B3}" srcOrd="0" destOrd="0" presId="urn:microsoft.com/office/officeart/2016/7/layout/RepeatingBendingProcessNew"/>
    <dgm:cxn modelId="{2856AFA2-EB56-49E1-9239-2F82B89DF96C}" type="presParOf" srcId="{89187A86-8B93-4728-BA03-EA9863337470}" destId="{BAED1713-56E1-4111-9FA1-FA1C14434856}" srcOrd="12" destOrd="0" presId="urn:microsoft.com/office/officeart/2016/7/layout/RepeatingBendingProcessNew"/>
    <dgm:cxn modelId="{D0B61971-B032-4469-8762-A23D6059791E}" type="presParOf" srcId="{89187A86-8B93-4728-BA03-EA9863337470}" destId="{C75F61FE-7E07-4E5B-8A1C-1E26E069F1C0}" srcOrd="13" destOrd="0" presId="urn:microsoft.com/office/officeart/2016/7/layout/RepeatingBendingProcessNew"/>
    <dgm:cxn modelId="{FA558DAB-BBDA-4AAD-B3D5-D0F0C49A7695}" type="presParOf" srcId="{C75F61FE-7E07-4E5B-8A1C-1E26E069F1C0}" destId="{DDAAA610-B4E5-4DDF-876E-DE9AB5C9BCF3}" srcOrd="0" destOrd="0" presId="urn:microsoft.com/office/officeart/2016/7/layout/RepeatingBendingProcessNew"/>
    <dgm:cxn modelId="{D1186FC3-A644-440E-99A2-D439BB9E3EF2}" type="presParOf" srcId="{89187A86-8B93-4728-BA03-EA9863337470}" destId="{7421B131-4032-463D-B0AC-33C922BD6DDB}" srcOrd="14" destOrd="0" presId="urn:microsoft.com/office/officeart/2016/7/layout/RepeatingBendingProcessNew"/>
    <dgm:cxn modelId="{55CCF429-F5BB-4710-AA4F-B5ADE1245038}" type="presParOf" srcId="{89187A86-8B93-4728-BA03-EA9863337470}" destId="{2A0E0731-7DE9-40F0-B5CB-295DA3C57DAD}" srcOrd="15" destOrd="0" presId="urn:microsoft.com/office/officeart/2016/7/layout/RepeatingBendingProcessNew"/>
    <dgm:cxn modelId="{EAC373DC-1B0F-42A3-8A06-7104BA122D9B}" type="presParOf" srcId="{2A0E0731-7DE9-40F0-B5CB-295DA3C57DAD}" destId="{EF6F92F7-CB0D-4AED-9E29-609F03098897}" srcOrd="0" destOrd="0" presId="urn:microsoft.com/office/officeart/2016/7/layout/RepeatingBendingProcessNew"/>
    <dgm:cxn modelId="{3CE9D4FB-8DA2-4A56-8B18-3280DC15AD7B}" type="presParOf" srcId="{89187A86-8B93-4728-BA03-EA9863337470}" destId="{C12AC16A-52B0-4405-9E3C-2C502FF571C3}" srcOrd="16" destOrd="0" presId="urn:microsoft.com/office/officeart/2016/7/layout/RepeatingBendingProcessNew"/>
    <dgm:cxn modelId="{279EAE39-C3CF-47AC-85C1-E4D2CA0E7808}" type="presParOf" srcId="{89187A86-8B93-4728-BA03-EA9863337470}" destId="{B3BE9014-5B33-494C-BDE9-8B0719669F58}" srcOrd="17" destOrd="0" presId="urn:microsoft.com/office/officeart/2016/7/layout/RepeatingBendingProcessNew"/>
    <dgm:cxn modelId="{60D0676E-8AAE-4958-B2B4-D186C91D3869}" type="presParOf" srcId="{B3BE9014-5B33-494C-BDE9-8B0719669F58}" destId="{EABB68B4-9CD4-4691-A4D8-B4C9F151E3A4}" srcOrd="0" destOrd="0" presId="urn:microsoft.com/office/officeart/2016/7/layout/RepeatingBendingProcessNew"/>
    <dgm:cxn modelId="{7841CF74-4B9F-4FE9-B2F3-930A82DD4E62}" type="presParOf" srcId="{89187A86-8B93-4728-BA03-EA9863337470}" destId="{1C636CFD-42E2-40AA-A8B3-DF4B7D098CC9}"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A9017-E324-4449-A7B1-BEDFED3BB47C}">
      <dsp:nvSpPr>
        <dsp:cNvPr id="0" name=""/>
        <dsp:cNvSpPr/>
      </dsp:nvSpPr>
      <dsp:spPr>
        <a:xfrm>
          <a:off x="2176905" y="862963"/>
          <a:ext cx="470034" cy="91440"/>
        </a:xfrm>
        <a:custGeom>
          <a:avLst/>
          <a:gdLst/>
          <a:ahLst/>
          <a:cxnLst/>
          <a:rect l="0" t="0" r="0" b="0"/>
          <a:pathLst>
            <a:path>
              <a:moveTo>
                <a:pt x="0" y="45720"/>
              </a:moveTo>
              <a:lnTo>
                <a:pt x="47003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99406" y="906180"/>
        <a:ext cx="25031" cy="5006"/>
      </dsp:txXfrm>
    </dsp:sp>
    <dsp:sp modelId="{064EB207-F922-47EB-A9F2-557F184E391E}">
      <dsp:nvSpPr>
        <dsp:cNvPr id="0" name=""/>
        <dsp:cNvSpPr/>
      </dsp:nvSpPr>
      <dsp:spPr>
        <a:xfrm>
          <a:off x="2032" y="255681"/>
          <a:ext cx="2176673" cy="130600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t" anchorCtr="0">
          <a:noAutofit/>
        </a:bodyPr>
        <a:lstStyle/>
        <a:p>
          <a:pPr marL="0" lvl="0" indent="0" algn="l" defTabSz="533400">
            <a:lnSpc>
              <a:spcPct val="90000"/>
            </a:lnSpc>
            <a:spcBef>
              <a:spcPct val="0"/>
            </a:spcBef>
            <a:spcAft>
              <a:spcPct val="35000"/>
            </a:spcAft>
            <a:buNone/>
          </a:pPr>
          <a:r>
            <a:rPr lang="en-GB" sz="1200" b="1" i="0" kern="1200"/>
            <a:t>Chest Discomfort</a:t>
          </a:r>
          <a:r>
            <a:rPr lang="en-GB" sz="1200" b="0" i="0" kern="1200"/>
            <a:t>:</a:t>
          </a:r>
          <a:endParaRPr lang="en-US" sz="1200" kern="1200"/>
        </a:p>
        <a:p>
          <a:pPr marL="57150" lvl="1" indent="-57150" algn="l" defTabSz="400050">
            <a:lnSpc>
              <a:spcPct val="90000"/>
            </a:lnSpc>
            <a:spcBef>
              <a:spcPct val="0"/>
            </a:spcBef>
            <a:spcAft>
              <a:spcPct val="15000"/>
            </a:spcAft>
            <a:buChar char="•"/>
          </a:pPr>
          <a:r>
            <a:rPr lang="en-GB" sz="900" b="0" i="1" kern="1200"/>
            <a:t>Goal</a:t>
          </a:r>
          <a:r>
            <a:rPr lang="en-GB" sz="900" b="0" i="0" kern="1200"/>
            <a:t>: Reduce symptoms</a:t>
          </a:r>
          <a:r>
            <a:rPr lang="en-GB" sz="900" kern="1200"/>
            <a:t>/  </a:t>
          </a:r>
          <a:r>
            <a:rPr lang="en-GB" sz="900" b="0" i="1" kern="1200"/>
            <a:t>Intervention</a:t>
          </a:r>
          <a:r>
            <a:rPr lang="en-GB" sz="900" b="0" i="0" kern="1200"/>
            <a:t>: Medication review and symptom monitoring.</a:t>
          </a:r>
          <a:endParaRPr lang="en-US" sz="900" kern="1200"/>
        </a:p>
      </dsp:txBody>
      <dsp:txXfrm>
        <a:off x="2032" y="255681"/>
        <a:ext cx="2176673" cy="1306003"/>
      </dsp:txXfrm>
    </dsp:sp>
    <dsp:sp modelId="{299D2DF8-DC73-4BA6-8AAE-33E21DC2D6F0}">
      <dsp:nvSpPr>
        <dsp:cNvPr id="0" name=""/>
        <dsp:cNvSpPr/>
      </dsp:nvSpPr>
      <dsp:spPr>
        <a:xfrm>
          <a:off x="4854213" y="862963"/>
          <a:ext cx="470034" cy="91440"/>
        </a:xfrm>
        <a:custGeom>
          <a:avLst/>
          <a:gdLst/>
          <a:ahLst/>
          <a:cxnLst/>
          <a:rect l="0" t="0" r="0" b="0"/>
          <a:pathLst>
            <a:path>
              <a:moveTo>
                <a:pt x="0" y="45720"/>
              </a:moveTo>
              <a:lnTo>
                <a:pt x="47003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6714" y="906180"/>
        <a:ext cx="25031" cy="5006"/>
      </dsp:txXfrm>
    </dsp:sp>
    <dsp:sp modelId="{92D34A68-9C75-4401-B588-158474B25ACA}">
      <dsp:nvSpPr>
        <dsp:cNvPr id="0" name=""/>
        <dsp:cNvSpPr/>
      </dsp:nvSpPr>
      <dsp:spPr>
        <a:xfrm>
          <a:off x="2679339" y="255681"/>
          <a:ext cx="2176673" cy="130600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ctr" anchorCtr="0">
          <a:noAutofit/>
        </a:bodyPr>
        <a:lstStyle/>
        <a:p>
          <a:pPr marL="0" lvl="0" indent="0" algn="ctr" defTabSz="533400">
            <a:lnSpc>
              <a:spcPct val="90000"/>
            </a:lnSpc>
            <a:spcBef>
              <a:spcPct val="0"/>
            </a:spcBef>
            <a:spcAft>
              <a:spcPct val="35000"/>
            </a:spcAft>
            <a:buNone/>
          </a:pPr>
          <a:r>
            <a:rPr lang="en-GB" sz="1200" b="1" i="0" kern="1200"/>
            <a:t>High BP</a:t>
          </a:r>
          <a:r>
            <a:rPr lang="en-GB" sz="1200" b="0" i="0" kern="1200"/>
            <a:t>:</a:t>
          </a:r>
          <a:endParaRPr lang="en-US" sz="1200" kern="1200"/>
        </a:p>
      </dsp:txBody>
      <dsp:txXfrm>
        <a:off x="2679339" y="255681"/>
        <a:ext cx="2176673" cy="1306003"/>
      </dsp:txXfrm>
    </dsp:sp>
    <dsp:sp modelId="{9A177B4A-7077-4E44-87B8-7DB54B53310B}">
      <dsp:nvSpPr>
        <dsp:cNvPr id="0" name=""/>
        <dsp:cNvSpPr/>
      </dsp:nvSpPr>
      <dsp:spPr>
        <a:xfrm>
          <a:off x="7531521" y="862963"/>
          <a:ext cx="470034" cy="91440"/>
        </a:xfrm>
        <a:custGeom>
          <a:avLst/>
          <a:gdLst/>
          <a:ahLst/>
          <a:cxnLst/>
          <a:rect l="0" t="0" r="0" b="0"/>
          <a:pathLst>
            <a:path>
              <a:moveTo>
                <a:pt x="0" y="45720"/>
              </a:moveTo>
              <a:lnTo>
                <a:pt x="47003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4022" y="906180"/>
        <a:ext cx="25031" cy="5006"/>
      </dsp:txXfrm>
    </dsp:sp>
    <dsp:sp modelId="{5EDC0322-D275-4C4B-B277-EE0AF8871480}">
      <dsp:nvSpPr>
        <dsp:cNvPr id="0" name=""/>
        <dsp:cNvSpPr/>
      </dsp:nvSpPr>
      <dsp:spPr>
        <a:xfrm>
          <a:off x="5356647" y="255681"/>
          <a:ext cx="2176673" cy="130600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ctr" anchorCtr="0">
          <a:noAutofit/>
        </a:bodyPr>
        <a:lstStyle/>
        <a:p>
          <a:pPr marL="0" lvl="0" indent="0" algn="ctr" defTabSz="533400">
            <a:lnSpc>
              <a:spcPct val="90000"/>
            </a:lnSpc>
            <a:spcBef>
              <a:spcPct val="0"/>
            </a:spcBef>
            <a:spcAft>
              <a:spcPct val="35000"/>
            </a:spcAft>
            <a:buNone/>
          </a:pPr>
          <a:r>
            <a:rPr lang="en-GB" sz="1200" b="0" i="1" kern="1200"/>
            <a:t>Goal</a:t>
          </a:r>
          <a:r>
            <a:rPr lang="en-GB" sz="1200" b="0" i="0" kern="1200"/>
            <a:t>: Improve BP control</a:t>
          </a:r>
          <a:r>
            <a:rPr lang="en-GB" sz="1200" kern="1200"/>
            <a:t>/      </a:t>
          </a:r>
          <a:r>
            <a:rPr lang="en-GB" sz="1200" b="0" i="1" kern="1200"/>
            <a:t>Intervention</a:t>
          </a:r>
          <a:r>
            <a:rPr lang="en-GB" sz="1200" b="0" i="0" kern="1200"/>
            <a:t>: Regular BP monitoring and prescribed treatment.</a:t>
          </a:r>
          <a:endParaRPr lang="en-US" sz="1200" kern="1200"/>
        </a:p>
      </dsp:txBody>
      <dsp:txXfrm>
        <a:off x="5356647" y="255681"/>
        <a:ext cx="2176673" cy="1306003"/>
      </dsp:txXfrm>
    </dsp:sp>
    <dsp:sp modelId="{58B7715C-A29A-4CF7-8DCC-02EBA2DA7582}">
      <dsp:nvSpPr>
        <dsp:cNvPr id="0" name=""/>
        <dsp:cNvSpPr/>
      </dsp:nvSpPr>
      <dsp:spPr>
        <a:xfrm>
          <a:off x="1090368" y="1559885"/>
          <a:ext cx="8031923" cy="470034"/>
        </a:xfrm>
        <a:custGeom>
          <a:avLst/>
          <a:gdLst/>
          <a:ahLst/>
          <a:cxnLst/>
          <a:rect l="0" t="0" r="0" b="0"/>
          <a:pathLst>
            <a:path>
              <a:moveTo>
                <a:pt x="8031923" y="0"/>
              </a:moveTo>
              <a:lnTo>
                <a:pt x="8031923" y="252117"/>
              </a:lnTo>
              <a:lnTo>
                <a:pt x="0" y="252117"/>
              </a:lnTo>
              <a:lnTo>
                <a:pt x="0" y="47003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5142" y="1792399"/>
        <a:ext cx="402375" cy="5006"/>
      </dsp:txXfrm>
    </dsp:sp>
    <dsp:sp modelId="{838B0521-DEC7-4497-99E2-96B15AFF2CE6}">
      <dsp:nvSpPr>
        <dsp:cNvPr id="0" name=""/>
        <dsp:cNvSpPr/>
      </dsp:nvSpPr>
      <dsp:spPr>
        <a:xfrm>
          <a:off x="8033955" y="255681"/>
          <a:ext cx="2176673" cy="130600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ctr" anchorCtr="0">
          <a:noAutofit/>
        </a:bodyPr>
        <a:lstStyle/>
        <a:p>
          <a:pPr marL="0" lvl="0" indent="0" algn="ctr" defTabSz="533400">
            <a:lnSpc>
              <a:spcPct val="90000"/>
            </a:lnSpc>
            <a:spcBef>
              <a:spcPct val="0"/>
            </a:spcBef>
            <a:spcAft>
              <a:spcPct val="35000"/>
            </a:spcAft>
            <a:buNone/>
          </a:pPr>
          <a:r>
            <a:rPr lang="en-GB" sz="1200" b="1" i="0" kern="1200"/>
            <a:t>High Cholesterol</a:t>
          </a:r>
          <a:r>
            <a:rPr lang="en-GB" sz="1200" b="0" i="0" kern="1200"/>
            <a:t>:</a:t>
          </a:r>
          <a:endParaRPr lang="en-US" sz="1200" kern="1200"/>
        </a:p>
      </dsp:txBody>
      <dsp:txXfrm>
        <a:off x="8033955" y="255681"/>
        <a:ext cx="2176673" cy="1306003"/>
      </dsp:txXfrm>
    </dsp:sp>
    <dsp:sp modelId="{5F117C9B-6C99-48D5-84CD-2980717D9D38}">
      <dsp:nvSpPr>
        <dsp:cNvPr id="0" name=""/>
        <dsp:cNvSpPr/>
      </dsp:nvSpPr>
      <dsp:spPr>
        <a:xfrm>
          <a:off x="2176905" y="2669602"/>
          <a:ext cx="470034" cy="91440"/>
        </a:xfrm>
        <a:custGeom>
          <a:avLst/>
          <a:gdLst/>
          <a:ahLst/>
          <a:cxnLst/>
          <a:rect l="0" t="0" r="0" b="0"/>
          <a:pathLst>
            <a:path>
              <a:moveTo>
                <a:pt x="0" y="45720"/>
              </a:moveTo>
              <a:lnTo>
                <a:pt x="47003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99406" y="2712818"/>
        <a:ext cx="25031" cy="5006"/>
      </dsp:txXfrm>
    </dsp:sp>
    <dsp:sp modelId="{30FC3C8C-6D76-4A01-89F7-1F3FF5F11901}">
      <dsp:nvSpPr>
        <dsp:cNvPr id="0" name=""/>
        <dsp:cNvSpPr/>
      </dsp:nvSpPr>
      <dsp:spPr>
        <a:xfrm>
          <a:off x="2032" y="2062320"/>
          <a:ext cx="2176673" cy="130600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ctr" anchorCtr="0">
          <a:noAutofit/>
        </a:bodyPr>
        <a:lstStyle/>
        <a:p>
          <a:pPr marL="0" lvl="0" indent="0" algn="ctr" defTabSz="533400">
            <a:lnSpc>
              <a:spcPct val="90000"/>
            </a:lnSpc>
            <a:spcBef>
              <a:spcPct val="0"/>
            </a:spcBef>
            <a:spcAft>
              <a:spcPct val="35000"/>
            </a:spcAft>
            <a:buNone/>
          </a:pPr>
          <a:r>
            <a:rPr lang="en-GB" sz="1200" b="0" i="1" kern="1200"/>
            <a:t>Goal</a:t>
          </a:r>
          <a:r>
            <a:rPr lang="en-GB" sz="1200" b="0" i="0" kern="1200"/>
            <a:t>: Reduce cardiovascular risk</a:t>
          </a:r>
          <a:r>
            <a:rPr lang="en-GB" sz="1200" kern="1200"/>
            <a:t> / </a:t>
          </a:r>
          <a:r>
            <a:rPr lang="en-GB" sz="1200" b="0" i="1" kern="1200"/>
            <a:t>Intervention</a:t>
          </a:r>
          <a:r>
            <a:rPr lang="en-GB" sz="1200" b="0" i="0" kern="1200"/>
            <a:t>: Lipid management and lifestyle advice.</a:t>
          </a:r>
          <a:endParaRPr lang="en-US" sz="1200" kern="1200"/>
        </a:p>
      </dsp:txBody>
      <dsp:txXfrm>
        <a:off x="2032" y="2062320"/>
        <a:ext cx="2176673" cy="1306003"/>
      </dsp:txXfrm>
    </dsp:sp>
    <dsp:sp modelId="{A5D14F3C-87FA-4D46-BFF5-1854C2E95250}">
      <dsp:nvSpPr>
        <dsp:cNvPr id="0" name=""/>
        <dsp:cNvSpPr/>
      </dsp:nvSpPr>
      <dsp:spPr>
        <a:xfrm>
          <a:off x="4854213" y="2669602"/>
          <a:ext cx="470034" cy="91440"/>
        </a:xfrm>
        <a:custGeom>
          <a:avLst/>
          <a:gdLst/>
          <a:ahLst/>
          <a:cxnLst/>
          <a:rect l="0" t="0" r="0" b="0"/>
          <a:pathLst>
            <a:path>
              <a:moveTo>
                <a:pt x="0" y="45720"/>
              </a:moveTo>
              <a:lnTo>
                <a:pt x="47003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6714" y="2712818"/>
        <a:ext cx="25031" cy="5006"/>
      </dsp:txXfrm>
    </dsp:sp>
    <dsp:sp modelId="{872A3646-9A58-4A82-ACDD-F1ED315AFB8B}">
      <dsp:nvSpPr>
        <dsp:cNvPr id="0" name=""/>
        <dsp:cNvSpPr/>
      </dsp:nvSpPr>
      <dsp:spPr>
        <a:xfrm>
          <a:off x="2679339" y="2062320"/>
          <a:ext cx="2176673" cy="130600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ctr" anchorCtr="0">
          <a:noAutofit/>
        </a:bodyPr>
        <a:lstStyle/>
        <a:p>
          <a:pPr marL="0" lvl="0" indent="0" algn="ctr" defTabSz="533400">
            <a:lnSpc>
              <a:spcPct val="90000"/>
            </a:lnSpc>
            <a:spcBef>
              <a:spcPct val="0"/>
            </a:spcBef>
            <a:spcAft>
              <a:spcPct val="35000"/>
            </a:spcAft>
            <a:buNone/>
          </a:pPr>
          <a:r>
            <a:rPr lang="en-GB" sz="1200" b="1" i="0" kern="1200"/>
            <a:t>Lifestyle and Metabolic Support</a:t>
          </a:r>
          <a:endParaRPr lang="en-US" sz="1200" kern="1200"/>
        </a:p>
      </dsp:txBody>
      <dsp:txXfrm>
        <a:off x="2679339" y="2062320"/>
        <a:ext cx="2176673" cy="1306003"/>
      </dsp:txXfrm>
    </dsp:sp>
    <dsp:sp modelId="{C75F61FE-7E07-4E5B-8A1C-1E26E069F1C0}">
      <dsp:nvSpPr>
        <dsp:cNvPr id="0" name=""/>
        <dsp:cNvSpPr/>
      </dsp:nvSpPr>
      <dsp:spPr>
        <a:xfrm>
          <a:off x="7531521" y="2669602"/>
          <a:ext cx="470034" cy="91440"/>
        </a:xfrm>
        <a:custGeom>
          <a:avLst/>
          <a:gdLst/>
          <a:ahLst/>
          <a:cxnLst/>
          <a:rect l="0" t="0" r="0" b="0"/>
          <a:pathLst>
            <a:path>
              <a:moveTo>
                <a:pt x="0" y="45720"/>
              </a:moveTo>
              <a:lnTo>
                <a:pt x="47003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4022" y="2712818"/>
        <a:ext cx="25031" cy="5006"/>
      </dsp:txXfrm>
    </dsp:sp>
    <dsp:sp modelId="{BAED1713-56E1-4111-9FA1-FA1C14434856}">
      <dsp:nvSpPr>
        <dsp:cNvPr id="0" name=""/>
        <dsp:cNvSpPr/>
      </dsp:nvSpPr>
      <dsp:spPr>
        <a:xfrm>
          <a:off x="5356647" y="2062320"/>
          <a:ext cx="2176673" cy="130600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t" anchorCtr="0">
          <a:noAutofit/>
        </a:bodyPr>
        <a:lstStyle/>
        <a:p>
          <a:pPr marL="0" lvl="0" indent="0" algn="l" defTabSz="533400">
            <a:lnSpc>
              <a:spcPct val="90000"/>
            </a:lnSpc>
            <a:spcBef>
              <a:spcPct val="0"/>
            </a:spcBef>
            <a:spcAft>
              <a:spcPct val="35000"/>
            </a:spcAft>
            <a:buNone/>
          </a:pPr>
          <a:r>
            <a:rPr lang="en-GB" sz="1200" b="1" i="0" kern="1200"/>
            <a:t>Excess Weight</a:t>
          </a:r>
          <a:r>
            <a:rPr lang="en-GB" sz="1200" b="0" i="0" kern="1200"/>
            <a:t>:</a:t>
          </a:r>
          <a:endParaRPr lang="en-US" sz="1200" kern="1200"/>
        </a:p>
        <a:p>
          <a:pPr marL="57150" lvl="1" indent="-57150" algn="l" defTabSz="400050">
            <a:lnSpc>
              <a:spcPct val="90000"/>
            </a:lnSpc>
            <a:spcBef>
              <a:spcPct val="0"/>
            </a:spcBef>
            <a:spcAft>
              <a:spcPct val="15000"/>
            </a:spcAft>
            <a:buChar char="•"/>
          </a:pPr>
          <a:r>
            <a:rPr lang="en-GB" sz="900" b="0" i="1" kern="1200"/>
            <a:t>Goal</a:t>
          </a:r>
          <a:r>
            <a:rPr lang="en-GB" sz="900" b="0" i="0" kern="1200"/>
            <a:t>: Gradual weight reduction</a:t>
          </a:r>
          <a:r>
            <a:rPr lang="en-GB" sz="900" kern="1200"/>
            <a:t> / </a:t>
          </a:r>
          <a:r>
            <a:rPr lang="en-GB" sz="900" b="0" i="1" kern="1200"/>
            <a:t>Intervention</a:t>
          </a:r>
          <a:r>
            <a:rPr lang="en-GB" sz="900" b="0" i="0" kern="1200"/>
            <a:t>: Nutrition and physical-activity support.</a:t>
          </a:r>
          <a:endParaRPr lang="en-US" sz="900" kern="1200"/>
        </a:p>
      </dsp:txBody>
      <dsp:txXfrm>
        <a:off x="5356647" y="2062320"/>
        <a:ext cx="2176673" cy="1306003"/>
      </dsp:txXfrm>
    </dsp:sp>
    <dsp:sp modelId="{2A0E0731-7DE9-40F0-B5CB-295DA3C57DAD}">
      <dsp:nvSpPr>
        <dsp:cNvPr id="0" name=""/>
        <dsp:cNvSpPr/>
      </dsp:nvSpPr>
      <dsp:spPr>
        <a:xfrm>
          <a:off x="1090368" y="3366523"/>
          <a:ext cx="8031923" cy="470034"/>
        </a:xfrm>
        <a:custGeom>
          <a:avLst/>
          <a:gdLst/>
          <a:ahLst/>
          <a:cxnLst/>
          <a:rect l="0" t="0" r="0" b="0"/>
          <a:pathLst>
            <a:path>
              <a:moveTo>
                <a:pt x="8031923" y="0"/>
              </a:moveTo>
              <a:lnTo>
                <a:pt x="8031923" y="252117"/>
              </a:lnTo>
              <a:lnTo>
                <a:pt x="0" y="252117"/>
              </a:lnTo>
              <a:lnTo>
                <a:pt x="0" y="47003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5142" y="3599038"/>
        <a:ext cx="402375" cy="5006"/>
      </dsp:txXfrm>
    </dsp:sp>
    <dsp:sp modelId="{7421B131-4032-463D-B0AC-33C922BD6DDB}">
      <dsp:nvSpPr>
        <dsp:cNvPr id="0" name=""/>
        <dsp:cNvSpPr/>
      </dsp:nvSpPr>
      <dsp:spPr>
        <a:xfrm>
          <a:off x="8033955" y="2062320"/>
          <a:ext cx="2176673" cy="130600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t" anchorCtr="0">
          <a:noAutofit/>
        </a:bodyPr>
        <a:lstStyle/>
        <a:p>
          <a:pPr marL="0" lvl="0" indent="0" algn="l" defTabSz="533400">
            <a:lnSpc>
              <a:spcPct val="90000"/>
            </a:lnSpc>
            <a:spcBef>
              <a:spcPct val="0"/>
            </a:spcBef>
            <a:spcAft>
              <a:spcPct val="35000"/>
            </a:spcAft>
            <a:buNone/>
          </a:pPr>
          <a:r>
            <a:rPr lang="en-GB" sz="1200" b="1" i="0" kern="1200"/>
            <a:t>Physical Inactivity</a:t>
          </a:r>
          <a:r>
            <a:rPr lang="en-GB" sz="1200" b="0" i="0" kern="1200"/>
            <a:t>:</a:t>
          </a:r>
          <a:endParaRPr lang="en-US" sz="1200" kern="1200"/>
        </a:p>
        <a:p>
          <a:pPr marL="57150" lvl="1" indent="-57150" algn="l" defTabSz="400050">
            <a:lnSpc>
              <a:spcPct val="90000"/>
            </a:lnSpc>
            <a:spcBef>
              <a:spcPct val="0"/>
            </a:spcBef>
            <a:spcAft>
              <a:spcPct val="15000"/>
            </a:spcAft>
            <a:buChar char="•"/>
          </a:pPr>
          <a:r>
            <a:rPr lang="en-GB" sz="900" b="0" i="1" kern="1200"/>
            <a:t>Goal</a:t>
          </a:r>
          <a:r>
            <a:rPr lang="en-GB" sz="900" b="0" i="0" kern="1200"/>
            <a:t>: Increase activity safely</a:t>
          </a:r>
          <a:r>
            <a:rPr lang="en-GB" sz="900" kern="1200"/>
            <a:t> / </a:t>
          </a:r>
          <a:r>
            <a:rPr lang="en-GB" sz="900" b="0" i="1" kern="1200"/>
            <a:t>Intervention</a:t>
          </a:r>
          <a:r>
            <a:rPr lang="en-GB" sz="900" b="0" i="0" kern="1200"/>
            <a:t>: Individualised exercise plan.  </a:t>
          </a:r>
          <a:r>
            <a:rPr lang="en-GB" sz="900" b="1" i="0" kern="1200"/>
            <a:t>Smoking History</a:t>
          </a:r>
          <a:r>
            <a:rPr lang="en-GB" sz="900" b="0" i="0" kern="1200"/>
            <a:t>:</a:t>
          </a:r>
          <a:endParaRPr lang="en-US" sz="900" kern="1200"/>
        </a:p>
        <a:p>
          <a:pPr marL="57150" lvl="1" indent="-57150" algn="l" defTabSz="400050">
            <a:lnSpc>
              <a:spcPct val="90000"/>
            </a:lnSpc>
            <a:spcBef>
              <a:spcPct val="0"/>
            </a:spcBef>
            <a:spcAft>
              <a:spcPct val="15000"/>
            </a:spcAft>
            <a:buChar char="•"/>
          </a:pPr>
          <a:r>
            <a:rPr lang="en-GB" sz="900" b="0" i="1" kern="1200"/>
            <a:t>Goal</a:t>
          </a:r>
          <a:r>
            <a:rPr lang="en-GB" sz="900" b="0" i="0" kern="1200"/>
            <a:t>: Prevent relapse</a:t>
          </a:r>
          <a:r>
            <a:rPr lang="en-GB" sz="900" kern="1200"/>
            <a:t> / </a:t>
          </a:r>
          <a:r>
            <a:rPr lang="en-GB" sz="900" b="0" i="1" kern="1200"/>
            <a:t>Intervention</a:t>
          </a:r>
          <a:r>
            <a:rPr lang="en-GB" sz="900" b="0" i="0" kern="1200"/>
            <a:t>: Smoking-cessation support.</a:t>
          </a:r>
          <a:endParaRPr lang="en-US" sz="900" kern="1200"/>
        </a:p>
      </dsp:txBody>
      <dsp:txXfrm>
        <a:off x="8033955" y="2062320"/>
        <a:ext cx="2176673" cy="1306003"/>
      </dsp:txXfrm>
    </dsp:sp>
    <dsp:sp modelId="{B3BE9014-5B33-494C-BDE9-8B0719669F58}">
      <dsp:nvSpPr>
        <dsp:cNvPr id="0" name=""/>
        <dsp:cNvSpPr/>
      </dsp:nvSpPr>
      <dsp:spPr>
        <a:xfrm>
          <a:off x="2176905" y="4476240"/>
          <a:ext cx="470034" cy="91440"/>
        </a:xfrm>
        <a:custGeom>
          <a:avLst/>
          <a:gdLst/>
          <a:ahLst/>
          <a:cxnLst/>
          <a:rect l="0" t="0" r="0" b="0"/>
          <a:pathLst>
            <a:path>
              <a:moveTo>
                <a:pt x="0" y="45720"/>
              </a:moveTo>
              <a:lnTo>
                <a:pt x="47003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99406" y="4519457"/>
        <a:ext cx="25031" cy="5006"/>
      </dsp:txXfrm>
    </dsp:sp>
    <dsp:sp modelId="{C12AC16A-52B0-4405-9E3C-2C502FF571C3}">
      <dsp:nvSpPr>
        <dsp:cNvPr id="0" name=""/>
        <dsp:cNvSpPr/>
      </dsp:nvSpPr>
      <dsp:spPr>
        <a:xfrm>
          <a:off x="2032" y="3868958"/>
          <a:ext cx="2176673" cy="130600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ctr" anchorCtr="0">
          <a:noAutofit/>
        </a:bodyPr>
        <a:lstStyle/>
        <a:p>
          <a:pPr marL="0" lvl="0" indent="0" algn="ctr" defTabSz="533400">
            <a:lnSpc>
              <a:spcPct val="90000"/>
            </a:lnSpc>
            <a:spcBef>
              <a:spcPct val="0"/>
            </a:spcBef>
            <a:spcAft>
              <a:spcPct val="35000"/>
            </a:spcAft>
            <a:buNone/>
          </a:pPr>
          <a:r>
            <a:rPr lang="en-GB" sz="1200" b="1" i="0" kern="1200"/>
            <a:t>Mental Health and Wellbeing</a:t>
          </a:r>
          <a:endParaRPr lang="en-US" sz="1200" kern="1200"/>
        </a:p>
      </dsp:txBody>
      <dsp:txXfrm>
        <a:off x="2032" y="3868958"/>
        <a:ext cx="2176673" cy="1306003"/>
      </dsp:txXfrm>
    </dsp:sp>
    <dsp:sp modelId="{1C636CFD-42E2-40AA-A8B3-DF4B7D098CC9}">
      <dsp:nvSpPr>
        <dsp:cNvPr id="0" name=""/>
        <dsp:cNvSpPr/>
      </dsp:nvSpPr>
      <dsp:spPr>
        <a:xfrm>
          <a:off x="2679339" y="3868958"/>
          <a:ext cx="2176673" cy="130600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59" tIns="111957" rIns="106659" bIns="111957" numCol="1" spcCol="1270" anchor="t" anchorCtr="0">
          <a:noAutofit/>
        </a:bodyPr>
        <a:lstStyle/>
        <a:p>
          <a:pPr marL="0" lvl="0" indent="0" algn="l" defTabSz="533400">
            <a:lnSpc>
              <a:spcPct val="90000"/>
            </a:lnSpc>
            <a:spcBef>
              <a:spcPct val="0"/>
            </a:spcBef>
            <a:spcAft>
              <a:spcPct val="35000"/>
            </a:spcAft>
            <a:buNone/>
          </a:pPr>
          <a:r>
            <a:rPr lang="en-GB" sz="1200" b="1" i="0" kern="1200"/>
            <a:t>Anxiety</a:t>
          </a:r>
          <a:r>
            <a:rPr lang="en-GB" sz="1200" b="0" i="0" kern="1200"/>
            <a:t>:</a:t>
          </a:r>
          <a:endParaRPr lang="en-US" sz="1200" kern="1200"/>
        </a:p>
        <a:p>
          <a:pPr marL="57150" lvl="1" indent="-57150" algn="l" defTabSz="400050">
            <a:lnSpc>
              <a:spcPct val="90000"/>
            </a:lnSpc>
            <a:spcBef>
              <a:spcPct val="0"/>
            </a:spcBef>
            <a:spcAft>
              <a:spcPct val="15000"/>
            </a:spcAft>
            <a:buChar char="•"/>
          </a:pPr>
          <a:r>
            <a:rPr lang="en-GB" sz="900" b="0" i="1" kern="1200"/>
            <a:t>Goal</a:t>
          </a:r>
          <a:r>
            <a:rPr lang="en-GB" sz="900" b="0" i="0" kern="1200"/>
            <a:t>: Improve confidence</a:t>
          </a:r>
          <a:r>
            <a:rPr lang="en-GB" sz="900" kern="1200"/>
            <a:t> / </a:t>
          </a:r>
          <a:r>
            <a:rPr lang="en-GB" sz="900" b="0" i="1" kern="1200"/>
            <a:t>Intervention</a:t>
          </a:r>
          <a:r>
            <a:rPr lang="en-GB" sz="900" b="0" i="0" kern="1200"/>
            <a:t>: Education and psychological support ( SimpleNursing 2025)</a:t>
          </a:r>
          <a:endParaRPr lang="en-US" sz="900" kern="1200"/>
        </a:p>
      </dsp:txBody>
      <dsp:txXfrm>
        <a:off x="2679339" y="3868958"/>
        <a:ext cx="2176673" cy="130600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2813A-1939-8844-8BF7-5E6A57DEA063}" type="datetimeFigureOut">
              <a:rPr lang="en-US" smtClean="0"/>
              <a:t>8/16/2026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988966-8228-D44F-8A2D-D82778673F9D}" type="slidenum">
              <a:rPr lang="en-US" smtClean="0"/>
              <a:t>‹#›</a:t>
            </a:fld>
            <a:endParaRPr lang="en-US"/>
          </a:p>
        </p:txBody>
      </p:sp>
    </p:spTree>
    <p:extLst>
      <p:ext uri="{BB962C8B-B14F-4D97-AF65-F5344CB8AC3E}">
        <p14:creationId xmlns:p14="http://schemas.microsoft.com/office/powerpoint/2010/main" val="4040692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a:effectLst/>
                <a:latin typeface="Helvetica" pitchFamily="2" charset="0"/>
              </a:rPr>
              <a:t>Cardiovascular Disease: Care Plan for a Fictional Patient with Cardiovascular Disease: Care Plan for a Fictional Patient with Coronary Heart Disease</a:t>
            </a:r>
            <a:endParaRPr lang="en-GB" sz="1800">
              <a:effectLst/>
              <a:latin typeface="Helvetic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a:effectLst/>
                <a:latin typeface="Helvetica" pitchFamily="2" charset="0"/>
              </a:rPr>
              <a:t>Coronary Heart Disease</a:t>
            </a:r>
            <a:endParaRPr lang="en-GB" sz="1800">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38988966-8228-D44F-8A2D-D82778673F9D}" type="slidenum">
              <a:rPr lang="en-US" smtClean="0"/>
              <a:t>1</a:t>
            </a:fld>
            <a:endParaRPr lang="en-US"/>
          </a:p>
        </p:txBody>
      </p:sp>
    </p:spTree>
    <p:extLst>
      <p:ext uri="{BB962C8B-B14F-4D97-AF65-F5344CB8AC3E}">
        <p14:creationId xmlns:p14="http://schemas.microsoft.com/office/powerpoint/2010/main" val="2343862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988966-8228-D44F-8A2D-D82778673F9D}" type="slidenum">
              <a:rPr lang="en-US" smtClean="0"/>
              <a:t>2</a:t>
            </a:fld>
            <a:endParaRPr lang="en-US"/>
          </a:p>
        </p:txBody>
      </p:sp>
    </p:spTree>
    <p:extLst>
      <p:ext uri="{BB962C8B-B14F-4D97-AF65-F5344CB8AC3E}">
        <p14:creationId xmlns:p14="http://schemas.microsoft.com/office/powerpoint/2010/main" val="507175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1743F-B933-3331-4A33-37BBF9015F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CC4D34-1073-0802-D15E-2D6E455055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A28864F-F58E-DC88-502C-7A1B012CB6DB}"/>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5" name="Footer Placeholder 4">
            <a:extLst>
              <a:ext uri="{FF2B5EF4-FFF2-40B4-BE49-F238E27FC236}">
                <a16:creationId xmlns:a16="http://schemas.microsoft.com/office/drawing/2014/main" id="{6AE8CE5B-4504-259B-9EDF-8E66835804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6567E-C2C6-43EF-611C-1F012C9D7160}"/>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3344133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B801B-46A7-40C3-B17E-7F37ADE115F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01431B-CF95-ADA1-C639-968EDE739C3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7916DF-8C14-6804-ADEA-3A537ABD05A8}"/>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5" name="Footer Placeholder 4">
            <a:extLst>
              <a:ext uri="{FF2B5EF4-FFF2-40B4-BE49-F238E27FC236}">
                <a16:creationId xmlns:a16="http://schemas.microsoft.com/office/drawing/2014/main" id="{00634FB3-AC06-E993-5B6D-8D2839A306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86043-BB3D-48A6-209A-C9A735213D45}"/>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1978670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12B18-042E-4737-5E2D-97A453B6B2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0D9061D-D72A-7FD5-A9F7-8AEE4B1F49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C7D187-1304-98EB-5E32-5F33C8724984}"/>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5" name="Footer Placeholder 4">
            <a:extLst>
              <a:ext uri="{FF2B5EF4-FFF2-40B4-BE49-F238E27FC236}">
                <a16:creationId xmlns:a16="http://schemas.microsoft.com/office/drawing/2014/main" id="{0B8FFEB6-0DD0-1917-A9BA-613CD07005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03D78-B6C1-08D6-AD74-1BFD3C215981}"/>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3212636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8D86-697C-20FE-2E78-33A2DDBD4B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EF9B08-1A22-DF09-000C-6AD5E59645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BC23F6B-B205-D6F7-DA59-553A5B3B82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7BED0B9-CACE-09C2-F08C-CA7444254339}"/>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6" name="Footer Placeholder 5">
            <a:extLst>
              <a:ext uri="{FF2B5EF4-FFF2-40B4-BE49-F238E27FC236}">
                <a16:creationId xmlns:a16="http://schemas.microsoft.com/office/drawing/2014/main" id="{283D8DC3-BED3-A727-A2E2-9BBA8DFC92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F811FA-C74E-312A-D3FB-DC8E849AE6B8}"/>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481161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85558-3F22-E207-1051-C149C9906D8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E8591A6-9E70-0AE5-DFE9-ABBCE9629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AC347CC-E6FE-02BB-87F2-7D22F7FB37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63A0187-6E2F-196D-95F1-BEEE73075C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15D2BC-D676-BD65-D407-004CB86465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82825FF-3CD7-7172-F111-F884A83F4B0D}"/>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8" name="Footer Placeholder 7">
            <a:extLst>
              <a:ext uri="{FF2B5EF4-FFF2-40B4-BE49-F238E27FC236}">
                <a16:creationId xmlns:a16="http://schemas.microsoft.com/office/drawing/2014/main" id="{34804895-880E-6A20-0D9F-E7678426C1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054EF4-6697-1F3B-3598-7F68B4E730BF}"/>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1605246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58C-D21B-88A6-F84A-60D2430D420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88BE50E-0EA2-E108-70D8-C111B343AD20}"/>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4" name="Footer Placeholder 3">
            <a:extLst>
              <a:ext uri="{FF2B5EF4-FFF2-40B4-BE49-F238E27FC236}">
                <a16:creationId xmlns:a16="http://schemas.microsoft.com/office/drawing/2014/main" id="{6510D5B9-2BD3-602E-CFFB-329146C0F5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42F669-A359-D2D3-2070-E765643B9E0D}"/>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3466023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0FEE7E-90FA-E7A6-CECA-91ACF5E0382C}"/>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3" name="Footer Placeholder 2">
            <a:extLst>
              <a:ext uri="{FF2B5EF4-FFF2-40B4-BE49-F238E27FC236}">
                <a16:creationId xmlns:a16="http://schemas.microsoft.com/office/drawing/2014/main" id="{4B153BBB-5AF9-3260-4088-02336BFF1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9A184A-EFA7-6BCE-7D71-D2D8C16289EE}"/>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1350266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4C5C-00BD-AD2B-076E-DDB620C22E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16CD7E-2715-F665-D15E-99C1078FCB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E0EB9E-D874-BEAF-2A41-1E512C81BF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9DFA7E-BD94-127D-DCA3-2DF3663DED74}"/>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6" name="Footer Placeholder 5">
            <a:extLst>
              <a:ext uri="{FF2B5EF4-FFF2-40B4-BE49-F238E27FC236}">
                <a16:creationId xmlns:a16="http://schemas.microsoft.com/office/drawing/2014/main" id="{BD18C7E4-2937-E772-8701-A7E99D36EA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AF6C71-A8FA-6317-5585-F1BC0DAD1C84}"/>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2851758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D4070-FC9B-508D-4E66-8D79BA9D5A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B860D0-DB13-9F9D-0934-46D54F9D3D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436CDA-3CFB-6A84-4D4D-5DC759733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DE0E57-27A9-D624-00E6-A787AC19EF74}"/>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6" name="Footer Placeholder 5">
            <a:extLst>
              <a:ext uri="{FF2B5EF4-FFF2-40B4-BE49-F238E27FC236}">
                <a16:creationId xmlns:a16="http://schemas.microsoft.com/office/drawing/2014/main" id="{9D780F96-AA87-A0C7-0F94-66AEA84F86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B998D4-FE89-41AD-D5B9-11E35D9ADA64}"/>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348578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3CDC-1C9F-91BC-573C-121B8E48B5E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0BF5A2F-4494-4979-3040-C85586D6FC6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57FAC8-22F4-4C6B-27C1-476F118E71F8}"/>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5" name="Footer Placeholder 4">
            <a:extLst>
              <a:ext uri="{FF2B5EF4-FFF2-40B4-BE49-F238E27FC236}">
                <a16:creationId xmlns:a16="http://schemas.microsoft.com/office/drawing/2014/main" id="{5B6015FE-58A2-ECC8-4949-1A64C902FF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E72F67-EA1A-1FA6-D8CB-18E6643525BE}"/>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3867114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130794-A2E1-325E-7977-AF4038EE1E3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50EB2D9-758F-49A2-2AA7-83F6B34A1A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395128-040A-0172-7691-BF7431FCBEB9}"/>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5" name="Footer Placeholder 4">
            <a:extLst>
              <a:ext uri="{FF2B5EF4-FFF2-40B4-BE49-F238E27FC236}">
                <a16:creationId xmlns:a16="http://schemas.microsoft.com/office/drawing/2014/main" id="{56CB0D80-0FCA-74D5-6F31-9902C55635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16CAE-749C-82AB-0D09-AD908D35CC21}"/>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144584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GB"/>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60E3E9B1-5053-4F0C-B455-EF5A187B8573}" type="datetimeFigureOut">
              <a:rPr lang="en-GB" smtClean="0"/>
              <a:t>16/08/2026</a:t>
            </a:fld>
            <a:endParaRPr lang="en-GB"/>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8458EC32-B95B-41BC-8972-16B6E671973B}"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389079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GB"/>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60E3E9B1-5053-4F0C-B455-EF5A187B8573}" type="datetimeFigureOut">
              <a:rPr lang="en-GB" smtClean="0"/>
              <a:t>16/08/2026</a:t>
            </a:fld>
            <a:endParaRPr lang="en-GB"/>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8458EC32-B95B-41BC-8972-16B6E671973B}" type="slidenum">
              <a:rPr lang="en-GB" smtClean="0"/>
              <a:t>‹#›</a:t>
            </a:fld>
            <a:endParaRPr lang="en-GB"/>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054099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60E3E9B1-5053-4F0C-B455-EF5A187B8573}" type="datetimeFigureOut">
              <a:rPr lang="en-GB" smtClean="0"/>
              <a:t>16/08/2026</a:t>
            </a:fld>
            <a:endParaRPr lang="en-GB"/>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8458EC32-B95B-41BC-8972-16B6E671973B}" type="slidenum">
              <a:rPr lang="en-GB" smtClean="0"/>
              <a:t>‹#›</a:t>
            </a:fld>
            <a:endParaRPr lang="en-GB"/>
          </a:p>
        </p:txBody>
      </p:sp>
    </p:spTree>
    <p:extLst>
      <p:ext uri="{BB962C8B-B14F-4D97-AF65-F5344CB8AC3E}">
        <p14:creationId xmlns:p14="http://schemas.microsoft.com/office/powerpoint/2010/main" val="2639794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F0B67B-0EAA-0E3E-8C06-FA6B35CF27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0146104-0C8E-E8DC-164F-CCBA719C14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756D3D-2F81-21A7-6D09-D78047E71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E3E9B1-5053-4F0C-B455-EF5A187B8573}" type="datetimeFigureOut">
              <a:rPr lang="en-GB" smtClean="0"/>
              <a:t>16/08/2026</a:t>
            </a:fld>
            <a:endParaRPr lang="en-GB"/>
          </a:p>
        </p:txBody>
      </p:sp>
      <p:sp>
        <p:nvSpPr>
          <p:cNvPr id="5" name="Footer Placeholder 4">
            <a:extLst>
              <a:ext uri="{FF2B5EF4-FFF2-40B4-BE49-F238E27FC236}">
                <a16:creationId xmlns:a16="http://schemas.microsoft.com/office/drawing/2014/main" id="{03A36E1E-AAEC-9858-E2DC-604B82452D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5A74EC-4C83-6594-E876-CBB5BC4500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58EC32-B95B-41BC-8972-16B6E671973B}" type="slidenum">
              <a:rPr lang="en-GB" smtClean="0"/>
              <a:t>‹#›</a:t>
            </a:fld>
            <a:endParaRPr lang="en-GB"/>
          </a:p>
        </p:txBody>
      </p:sp>
    </p:spTree>
    <p:extLst>
      <p:ext uri="{BB962C8B-B14F-4D97-AF65-F5344CB8AC3E}">
        <p14:creationId xmlns:p14="http://schemas.microsoft.com/office/powerpoint/2010/main" val="72840627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4.xml"/><Relationship Id="rId7" Type="http://schemas.openxmlformats.org/officeDocument/2006/relationships/diagramColors" Target="../diagrams/colors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www.medscape.com/" TargetMode="External"/><Relationship Id="rId3" Type="http://schemas.openxmlformats.org/officeDocument/2006/relationships/slideLayout" Target="../slideLayouts/slideLayout14.xml"/><Relationship Id="rId7" Type="http://schemas.openxmlformats.org/officeDocument/2006/relationships/hyperlink" Target="https://www.heart.org/" TargetMode="External"/><Relationship Id="rId12"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my.clevelandclinic.org/" TargetMode="External"/><Relationship Id="rId11" Type="http://schemas.openxmlformats.org/officeDocument/2006/relationships/hyperlink" Target="https://www.who.int/" TargetMode="External"/><Relationship Id="rId5" Type="http://schemas.openxmlformats.org/officeDocument/2006/relationships/hyperlink" Target="https://www.cdc.gov/" TargetMode="External"/><Relationship Id="rId10" Type="http://schemas.openxmlformats.org/officeDocument/2006/relationships/hyperlink" Target="https://simplenursing.com/" TargetMode="External"/><Relationship Id="rId4" Type="http://schemas.openxmlformats.org/officeDocument/2006/relationships/hyperlink" Target="https://www.bhf.org.uk/" TargetMode="External"/><Relationship Id="rId9" Type="http://schemas.openxmlformats.org/officeDocument/2006/relationships/hyperlink" Target="https://www.nih.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3B261-C427-B384-4333-E8C74043C1F9}"/>
              </a:ext>
            </a:extLst>
          </p:cNvPr>
          <p:cNvSpPr>
            <a:spLocks noGrp="1"/>
          </p:cNvSpPr>
          <p:nvPr>
            <p:ph type="ctrTitle"/>
          </p:nvPr>
        </p:nvSpPr>
        <p:spPr>
          <a:xfrm>
            <a:off x="320118" y="306998"/>
            <a:ext cx="12021013" cy="1857776"/>
          </a:xfrm>
        </p:spPr>
        <p:txBody>
          <a:bodyPr>
            <a:normAutofit fontScale="90000"/>
          </a:bodyPr>
          <a:lstStyle/>
          <a:p>
            <a:r>
              <a:rPr lang="en-GB" sz="2800"/>
              <a:t>NAME: ALEXANDRE KOUAME</a:t>
            </a:r>
            <a:br>
              <a:rPr lang="en-GB" sz="2800"/>
            </a:br>
            <a:br>
              <a:rPr lang="en-GB" sz="2800"/>
            </a:br>
            <a:r>
              <a:rPr lang="en-GB" sz="2800"/>
              <a:t>MOODLE: BMHP5023</a:t>
            </a:r>
            <a:br>
              <a:rPr lang="en-GB" sz="2800"/>
            </a:br>
            <a:br>
              <a:rPr lang="en-GB" sz="2800"/>
            </a:br>
            <a:r>
              <a:rPr lang="en-GB" sz="2800"/>
              <a:t>STUDENT ID: 2416436</a:t>
            </a:r>
            <a:endParaRPr lang="en-GB"/>
          </a:p>
        </p:txBody>
      </p:sp>
      <p:sp>
        <p:nvSpPr>
          <p:cNvPr id="3" name="Subtitle 2">
            <a:extLst>
              <a:ext uri="{FF2B5EF4-FFF2-40B4-BE49-F238E27FC236}">
                <a16:creationId xmlns:a16="http://schemas.microsoft.com/office/drawing/2014/main" id="{546E7A05-F74B-2F34-F55F-0CA875C0D2EC}"/>
              </a:ext>
            </a:extLst>
          </p:cNvPr>
          <p:cNvSpPr>
            <a:spLocks noGrp="1"/>
          </p:cNvSpPr>
          <p:nvPr>
            <p:ph type="subTitle" idx="1"/>
          </p:nvPr>
        </p:nvSpPr>
        <p:spPr>
          <a:xfrm>
            <a:off x="89210" y="3059545"/>
            <a:ext cx="12021014" cy="3664639"/>
          </a:xfrm>
        </p:spPr>
        <p:txBody>
          <a:bodyPr/>
          <a:lstStyle/>
          <a:p>
            <a:r>
              <a:rPr lang="en-GB"/>
              <a:t>CARDIOVASCULAR DISEASE CARE PLAN</a:t>
            </a:r>
          </a:p>
          <a:p>
            <a:endParaRPr lang="en-GB" sz="1800" b="0" i="0">
              <a:effectLst/>
              <a:latin typeface="Helvetica" pitchFamily="2" charset="0"/>
            </a:endParaRPr>
          </a:p>
          <a:p>
            <a:endParaRPr lang="en-GB" sz="1800">
              <a:latin typeface="Helvetica" pitchFamily="2" charset="0"/>
            </a:endParaRPr>
          </a:p>
          <a:p>
            <a:endParaRPr lang="en-GB" sz="1800" b="0" i="0">
              <a:effectLst/>
              <a:latin typeface="Helvetica" pitchFamily="2" charset="0"/>
            </a:endParaRPr>
          </a:p>
          <a:p>
            <a:r>
              <a:rPr lang="en-GB" b="0" i="0">
                <a:effectLst/>
                <a:latin typeface="Helvetica" pitchFamily="2" charset="0"/>
              </a:rPr>
              <a:t>Cardiovascular Disease: Care Plan for a Fictional Patient with Coronary Heart Disease</a:t>
            </a:r>
            <a:endParaRPr lang="en-GB">
              <a:effectLst/>
              <a:latin typeface="Helvetica" pitchFamily="2" charset="0"/>
            </a:endParaRPr>
          </a:p>
        </p:txBody>
      </p:sp>
      <p:pic>
        <p:nvPicPr>
          <p:cNvPr id="19" name="Audio 18">
            <a:hlinkClick r:id="" action="ppaction://media"/>
            <a:extLst>
              <a:ext uri="{FF2B5EF4-FFF2-40B4-BE49-F238E27FC236}">
                <a16:creationId xmlns:a16="http://schemas.microsoft.com/office/drawing/2014/main" id="{6A57745A-D4CB-A4D2-C831-1E052BC0D2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510701"/>
      </p:ext>
    </p:extLst>
  </p:cSld>
  <p:clrMapOvr>
    <a:masterClrMapping/>
  </p:clrMapOvr>
  <mc:AlternateContent xmlns:mc="http://schemas.openxmlformats.org/markup-compatibility/2006">
    <mc:Choice xmlns:p14="http://schemas.microsoft.com/office/powerpoint/2010/main" Requires="p14">
      <p:transition spd="slow" p14:dur="2000" advTm="73017"/>
    </mc:Choice>
    <mc:Fallback>
      <p:transition spd="slow" advTm="73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2E2E8-C5D5-2187-7D10-1294C5C4258D}"/>
              </a:ext>
            </a:extLst>
          </p:cNvPr>
          <p:cNvSpPr>
            <a:spLocks noGrp="1"/>
          </p:cNvSpPr>
          <p:nvPr>
            <p:ph type="title"/>
          </p:nvPr>
        </p:nvSpPr>
        <p:spPr/>
        <p:txBody>
          <a:bodyPr anchor="b">
            <a:normAutofit/>
          </a:bodyPr>
          <a:lstStyle/>
          <a:p>
            <a:r>
              <a:rPr lang="en-US"/>
              <a:t>CARDIOVASCULAR DISEASE</a:t>
            </a:r>
          </a:p>
        </p:txBody>
      </p:sp>
      <p:sp>
        <p:nvSpPr>
          <p:cNvPr id="10" name="Content Placeholder 9">
            <a:extLst>
              <a:ext uri="{FF2B5EF4-FFF2-40B4-BE49-F238E27FC236}">
                <a16:creationId xmlns:a16="http://schemas.microsoft.com/office/drawing/2014/main" id="{93F2E313-392C-3C4F-B8B0-A344C7FA9DCB}"/>
              </a:ext>
            </a:extLst>
          </p:cNvPr>
          <p:cNvSpPr>
            <a:spLocks noGrp="1"/>
          </p:cNvSpPr>
          <p:nvPr>
            <p:ph sz="quarter" idx="14"/>
          </p:nvPr>
        </p:nvSpPr>
        <p:spPr>
          <a:xfrm>
            <a:off x="189572" y="1979461"/>
            <a:ext cx="4902812" cy="4329264"/>
          </a:xfrm>
        </p:spPr>
        <p:txBody>
          <a:bodyPr>
            <a:noAutofit/>
          </a:bodyPr>
          <a:lstStyle/>
          <a:p>
            <a:r>
              <a:rPr lang="en-GB" sz="2400" b="0" i="0" u="none" strike="noStrike">
                <a:effectLst/>
              </a:rPr>
              <a:t>Cardiovascular disease is </a:t>
            </a:r>
            <a:r>
              <a:rPr lang="en-GB" sz="2400"/>
              <a:t>a general term for conditions affecting the heart or blood vessels, often caused by a buildup of fatty deposits inside the arteries that limits blood flow</a:t>
            </a:r>
            <a:r>
              <a:rPr lang="en-GB" sz="2400" b="0" i="0" u="none" strike="noStrike">
                <a:effectLst/>
              </a:rPr>
              <a:t>. Common types include coronary heart disease, stroke, and peripheral arterial disease. It is a leading global cause of death, largely linked to lifestyle and health risk factors (WHO, 2025).</a:t>
            </a:r>
            <a:endParaRPr lang="en-US" sz="2400"/>
          </a:p>
        </p:txBody>
      </p:sp>
      <p:pic>
        <p:nvPicPr>
          <p:cNvPr id="13" name="Picture 12">
            <a:extLst>
              <a:ext uri="{FF2B5EF4-FFF2-40B4-BE49-F238E27FC236}">
                <a16:creationId xmlns:a16="http://schemas.microsoft.com/office/drawing/2014/main" id="{747E25F6-C975-1198-D666-6C4FE33EEFB0}"/>
              </a:ext>
            </a:extLst>
          </p:cNvPr>
          <p:cNvPicPr>
            <a:picLocks noChangeAspect="1"/>
          </p:cNvPicPr>
          <p:nvPr/>
        </p:nvPicPr>
        <p:blipFill>
          <a:blip r:embed="rId5"/>
          <a:srcRect l="36236" r="9008" b="-1"/>
          <a:stretch>
            <a:fillRect/>
          </a:stretch>
        </p:blipFill>
        <p:spPr>
          <a:xfrm>
            <a:off x="5745480" y="10"/>
            <a:ext cx="6446520" cy="6857990"/>
          </a:xfrm>
          <a:prstGeom prst="rect">
            <a:avLst/>
          </a:prstGeom>
          <a:noFill/>
        </p:spPr>
      </p:pic>
      <p:pic>
        <p:nvPicPr>
          <p:cNvPr id="17" name="Audio 16">
            <a:hlinkClick r:id="" action="ppaction://media"/>
            <a:extLst>
              <a:ext uri="{FF2B5EF4-FFF2-40B4-BE49-F238E27FC236}">
                <a16:creationId xmlns:a16="http://schemas.microsoft.com/office/drawing/2014/main" id="{E252FE4B-13A2-CA2B-4CFF-99807BF68F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4100722"/>
      </p:ext>
    </p:extLst>
  </p:cSld>
  <p:clrMapOvr>
    <a:masterClrMapping/>
  </p:clrMapOvr>
  <mc:AlternateContent xmlns:mc="http://schemas.openxmlformats.org/markup-compatibility/2006">
    <mc:Choice xmlns:p14="http://schemas.microsoft.com/office/powerpoint/2010/main" Requires="p14">
      <p:transition spd="slow" p14:dur="2000" advTm="5075"/>
    </mc:Choice>
    <mc:Fallback>
      <p:transition spd="slow" advTm="5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C9C5-2923-68D5-92D6-1947A18032A3}"/>
              </a:ext>
            </a:extLst>
          </p:cNvPr>
          <p:cNvSpPr>
            <a:spLocks noGrp="1"/>
          </p:cNvSpPr>
          <p:nvPr>
            <p:ph type="title"/>
          </p:nvPr>
        </p:nvSpPr>
        <p:spPr/>
        <p:txBody>
          <a:bodyPr>
            <a:normAutofit/>
          </a:bodyPr>
          <a:lstStyle/>
          <a:p>
            <a:pPr algn="ctr"/>
            <a:r>
              <a:rPr lang="en-US" sz="2800"/>
              <a:t>CORONARY HEART DISEASE</a:t>
            </a:r>
          </a:p>
        </p:txBody>
      </p:sp>
      <p:sp>
        <p:nvSpPr>
          <p:cNvPr id="3" name="Content Placeholder 2">
            <a:extLst>
              <a:ext uri="{FF2B5EF4-FFF2-40B4-BE49-F238E27FC236}">
                <a16:creationId xmlns:a16="http://schemas.microsoft.com/office/drawing/2014/main" id="{6B12AAFD-E1B4-C473-7599-455AEF600E97}"/>
              </a:ext>
            </a:extLst>
          </p:cNvPr>
          <p:cNvSpPr>
            <a:spLocks noGrp="1"/>
          </p:cNvSpPr>
          <p:nvPr>
            <p:ph idx="1"/>
          </p:nvPr>
        </p:nvSpPr>
        <p:spPr/>
        <p:txBody>
          <a:bodyPr>
            <a:normAutofit/>
          </a:bodyPr>
          <a:lstStyle/>
          <a:p>
            <a:r>
              <a:rPr lang="en-US" sz="2400"/>
              <a:t>Coronary heart disease (CHD) occurs when the coronary arteries become narrowed or blocked, commonly because of atherosclerosis.</a:t>
            </a:r>
          </a:p>
          <a:p>
            <a:r>
              <a:rPr lang="en-US" sz="2400"/>
              <a:t>Heart disease is a general term for conditions that affect the heart's structure and how it works. Heart disease is the leading cause of death in the UK (National Institutes of Health (NIH), 2024).</a:t>
            </a:r>
          </a:p>
        </p:txBody>
      </p:sp>
      <p:pic>
        <p:nvPicPr>
          <p:cNvPr id="9" name="Audio 8">
            <a:hlinkClick r:id="" action="ppaction://media"/>
            <a:extLst>
              <a:ext uri="{FF2B5EF4-FFF2-40B4-BE49-F238E27FC236}">
                <a16:creationId xmlns:a16="http://schemas.microsoft.com/office/drawing/2014/main" id="{B9430A55-5E63-653B-D157-DE9A66EFE9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9679147"/>
      </p:ext>
    </p:extLst>
  </p:cSld>
  <p:clrMapOvr>
    <a:masterClrMapping/>
  </p:clrMapOvr>
  <mc:AlternateContent xmlns:mc="http://schemas.openxmlformats.org/markup-compatibility/2006">
    <mc:Choice xmlns:p14="http://schemas.microsoft.com/office/powerpoint/2010/main" Requires="p14">
      <p:transition spd="slow" p14:dur="2000" advTm="55719"/>
    </mc:Choice>
    <mc:Fallback>
      <p:transition spd="slow" advTm="55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DBBA7-8D91-8734-8D8D-38A87AC205BD}"/>
              </a:ext>
            </a:extLst>
          </p:cNvPr>
          <p:cNvSpPr>
            <a:spLocks noGrp="1"/>
          </p:cNvSpPr>
          <p:nvPr>
            <p:ph type="title"/>
          </p:nvPr>
        </p:nvSpPr>
        <p:spPr>
          <a:xfrm>
            <a:off x="731520" y="1"/>
            <a:ext cx="6135624" cy="635620"/>
          </a:xfrm>
        </p:spPr>
        <p:txBody>
          <a:bodyPr anchor="b">
            <a:normAutofit fontScale="90000"/>
          </a:bodyPr>
          <a:lstStyle/>
          <a:p>
            <a:r>
              <a:rPr lang="en-GB"/>
              <a:t>FICTIONAL PATIENT PROFILE</a:t>
            </a:r>
          </a:p>
        </p:txBody>
      </p:sp>
      <p:sp>
        <p:nvSpPr>
          <p:cNvPr id="3" name="Content Placeholder 2">
            <a:extLst>
              <a:ext uri="{FF2B5EF4-FFF2-40B4-BE49-F238E27FC236}">
                <a16:creationId xmlns:a16="http://schemas.microsoft.com/office/drawing/2014/main" id="{0049EE47-21A2-969D-50AF-5C88A1DFB2E1}"/>
              </a:ext>
            </a:extLst>
          </p:cNvPr>
          <p:cNvSpPr>
            <a:spLocks noGrp="1"/>
          </p:cNvSpPr>
          <p:nvPr>
            <p:ph sz="quarter" idx="14"/>
          </p:nvPr>
        </p:nvSpPr>
        <p:spPr>
          <a:xfrm>
            <a:off x="144966" y="880946"/>
            <a:ext cx="7850458" cy="5437558"/>
          </a:xfrm>
        </p:spPr>
        <p:txBody>
          <a:bodyPr>
            <a:normAutofit fontScale="77500" lnSpcReduction="20000"/>
          </a:bodyPr>
          <a:lstStyle/>
          <a:p>
            <a:pPr>
              <a:lnSpc>
                <a:spcPct val="100000"/>
              </a:lnSpc>
            </a:pPr>
            <a:r>
              <a:rPr lang="en-GB" sz="2400"/>
              <a:t>Patient: Henry Baker</a:t>
            </a:r>
          </a:p>
          <a:p>
            <a:pPr marL="0" indent="0">
              <a:lnSpc>
                <a:spcPct val="100000"/>
              </a:lnSpc>
              <a:buNone/>
            </a:pPr>
            <a:r>
              <a:rPr lang="en-GB" sz="2400"/>
              <a:t>Age: 59     Sex: Male</a:t>
            </a:r>
          </a:p>
          <a:p>
            <a:pPr marL="0" indent="0">
              <a:lnSpc>
                <a:spcPct val="100000"/>
              </a:lnSpc>
              <a:buNone/>
            </a:pPr>
            <a:r>
              <a:rPr lang="en-GB" sz="2400"/>
              <a:t>Employment: Manager in a bank</a:t>
            </a:r>
          </a:p>
          <a:p>
            <a:pPr marL="0" indent="0">
              <a:lnSpc>
                <a:spcPct val="100000"/>
              </a:lnSpc>
              <a:buNone/>
            </a:pPr>
            <a:r>
              <a:rPr lang="en-GB" sz="2300"/>
              <a:t>Living situation: Lives with his wife</a:t>
            </a:r>
          </a:p>
          <a:p>
            <a:pPr marL="0" indent="0">
              <a:lnSpc>
                <a:spcPct val="100000"/>
              </a:lnSpc>
              <a:buNone/>
            </a:pPr>
            <a:r>
              <a:rPr lang="en-GB" sz="2300"/>
              <a:t>Diagnosis: Stable coronary heart disease</a:t>
            </a:r>
          </a:p>
          <a:p>
            <a:pPr marL="0" indent="0">
              <a:lnSpc>
                <a:spcPct val="100000"/>
              </a:lnSpc>
              <a:buNone/>
            </a:pPr>
            <a:r>
              <a:rPr lang="en-GB" sz="2300"/>
              <a:t>Main symptoms: Exertional chest discomfort and breathlessness. BMI: 31 kg/m2</a:t>
            </a:r>
          </a:p>
          <a:p>
            <a:pPr marL="0" indent="0">
              <a:lnSpc>
                <a:spcPct val="100000"/>
              </a:lnSpc>
              <a:buNone/>
            </a:pPr>
            <a:r>
              <a:rPr lang="en-GB" sz="2300"/>
              <a:t>Blood pressure: 150/93 mmHg. Raised cholesterol. Previous smoking history.</a:t>
            </a:r>
          </a:p>
          <a:p>
            <a:pPr marL="0" indent="0">
              <a:lnSpc>
                <a:spcPct val="100000"/>
              </a:lnSpc>
              <a:buNone/>
            </a:pPr>
            <a:r>
              <a:rPr lang="en-GB" sz="2300"/>
              <a:t>Low level of physical activity. Diet high in saturated fat and salt.</a:t>
            </a:r>
          </a:p>
          <a:p>
            <a:pPr marL="0" indent="0">
              <a:lnSpc>
                <a:spcPct val="100000"/>
              </a:lnSpc>
              <a:buNone/>
            </a:pPr>
            <a:endParaRPr lang="en-GB" sz="2300"/>
          </a:p>
          <a:p>
            <a:pPr marL="0" indent="0">
              <a:lnSpc>
                <a:spcPct val="100000"/>
              </a:lnSpc>
              <a:buNone/>
            </a:pPr>
            <a:r>
              <a:rPr lang="en-GB" sz="2300"/>
              <a:t>MAIN CONCERNS:</a:t>
            </a:r>
          </a:p>
          <a:p>
            <a:pPr marL="0" indent="0">
              <a:lnSpc>
                <a:spcPct val="100000"/>
              </a:lnSpc>
              <a:buNone/>
            </a:pPr>
            <a:r>
              <a:rPr lang="en-GB" sz="2300"/>
              <a:t>Fear of having a heart attack</a:t>
            </a:r>
          </a:p>
          <a:p>
            <a:pPr marL="0" indent="0">
              <a:lnSpc>
                <a:spcPct val="100000"/>
              </a:lnSpc>
              <a:buNone/>
            </a:pPr>
            <a:r>
              <a:rPr lang="en-GB" sz="2300"/>
              <a:t>Difficulty changing lifestyle</a:t>
            </a:r>
          </a:p>
          <a:p>
            <a:pPr marL="0" indent="0">
              <a:lnSpc>
                <a:spcPct val="100000"/>
              </a:lnSpc>
              <a:buNone/>
            </a:pPr>
            <a:r>
              <a:rPr lang="en-GB" sz="2300"/>
              <a:t>Concerns about medication</a:t>
            </a:r>
          </a:p>
          <a:p>
            <a:pPr marL="0" indent="0">
              <a:lnSpc>
                <a:spcPct val="100000"/>
              </a:lnSpc>
              <a:buNone/>
            </a:pPr>
            <a:r>
              <a:rPr lang="en-GB" sz="2300"/>
              <a:t>Reduced confidence with exercise</a:t>
            </a:r>
          </a:p>
          <a:p>
            <a:pPr marL="0" indent="0">
              <a:lnSpc>
                <a:spcPct val="100000"/>
              </a:lnSpc>
              <a:buNone/>
            </a:pPr>
            <a:endParaRPr lang="en-GB" sz="1100"/>
          </a:p>
        </p:txBody>
      </p:sp>
      <p:sp>
        <p:nvSpPr>
          <p:cNvPr id="7" name="Picture Placeholder 6">
            <a:extLst>
              <a:ext uri="{FF2B5EF4-FFF2-40B4-BE49-F238E27FC236}">
                <a16:creationId xmlns:a16="http://schemas.microsoft.com/office/drawing/2014/main" id="{9830AF72-7D5A-6304-EB74-BBAB3D442CE7}"/>
              </a:ext>
            </a:extLst>
          </p:cNvPr>
          <p:cNvSpPr>
            <a:spLocks noGrp="1"/>
          </p:cNvSpPr>
          <p:nvPr>
            <p:ph type="pic" sz="quarter" idx="13"/>
          </p:nvPr>
        </p:nvSpPr>
        <p:spPr>
          <a:xfrm>
            <a:off x="7635546" y="0"/>
            <a:ext cx="4556454" cy="6858000"/>
          </a:xfrm>
        </p:spPr>
        <p:txBody>
          <a:bodyPr/>
          <a:lstStyle/>
          <a:p>
            <a:endParaRPr lang="en-GB"/>
          </a:p>
        </p:txBody>
      </p:sp>
      <p:pic>
        <p:nvPicPr>
          <p:cNvPr id="10" name="Picture 9">
            <a:extLst>
              <a:ext uri="{FF2B5EF4-FFF2-40B4-BE49-F238E27FC236}">
                <a16:creationId xmlns:a16="http://schemas.microsoft.com/office/drawing/2014/main" id="{8DB32BBD-CE18-404A-02A4-88847AC9B75D}"/>
              </a:ext>
            </a:extLst>
          </p:cNvPr>
          <p:cNvPicPr>
            <a:picLocks noChangeAspect="1"/>
          </p:cNvPicPr>
          <p:nvPr/>
        </p:nvPicPr>
        <p:blipFill>
          <a:blip r:embed="rId4"/>
          <a:srcRect l="23400" r="18084"/>
          <a:stretch>
            <a:fillRect/>
          </a:stretch>
        </p:blipFill>
        <p:spPr>
          <a:xfrm>
            <a:off x="7538224" y="25111"/>
            <a:ext cx="4833716" cy="7340939"/>
          </a:xfrm>
          <a:prstGeom prst="rect">
            <a:avLst/>
          </a:prstGeom>
        </p:spPr>
      </p:pic>
      <p:pic>
        <p:nvPicPr>
          <p:cNvPr id="12" name="Audio 11">
            <a:hlinkClick r:id="" action="ppaction://media"/>
            <a:extLst>
              <a:ext uri="{FF2B5EF4-FFF2-40B4-BE49-F238E27FC236}">
                <a16:creationId xmlns:a16="http://schemas.microsoft.com/office/drawing/2014/main" id="{92D79A5E-A1D8-1F84-2A11-306573225F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3160527"/>
      </p:ext>
    </p:extLst>
  </p:cSld>
  <p:clrMapOvr>
    <a:masterClrMapping/>
  </p:clrMapOvr>
  <mc:AlternateContent xmlns:mc="http://schemas.openxmlformats.org/markup-compatibility/2006">
    <mc:Choice xmlns:p14="http://schemas.microsoft.com/office/powerpoint/2010/main" Requires="p14">
      <p:transition spd="slow" p14:dur="2000" advTm="58405"/>
    </mc:Choice>
    <mc:Fallback>
      <p:transition spd="slow" advTm="5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81B6-7E47-68F1-F9D6-BEBF857DF5D7}"/>
              </a:ext>
            </a:extLst>
          </p:cNvPr>
          <p:cNvSpPr>
            <a:spLocks noGrp="1"/>
          </p:cNvSpPr>
          <p:nvPr>
            <p:ph type="title"/>
          </p:nvPr>
        </p:nvSpPr>
        <p:spPr>
          <a:xfrm>
            <a:off x="731520" y="0"/>
            <a:ext cx="10741152" cy="546410"/>
          </a:xfrm>
        </p:spPr>
        <p:txBody>
          <a:bodyPr>
            <a:normAutofit/>
          </a:bodyPr>
          <a:lstStyle/>
          <a:p>
            <a:pPr algn="ctr"/>
            <a:r>
              <a:rPr lang="en-GB" sz="2800"/>
              <a:t>CARDIOVASCULAR SYSTEM</a:t>
            </a:r>
          </a:p>
        </p:txBody>
      </p:sp>
      <p:sp>
        <p:nvSpPr>
          <p:cNvPr id="3" name="Content Placeholder 2">
            <a:extLst>
              <a:ext uri="{FF2B5EF4-FFF2-40B4-BE49-F238E27FC236}">
                <a16:creationId xmlns:a16="http://schemas.microsoft.com/office/drawing/2014/main" id="{6D186954-8210-6088-6CCE-ECFB1B0B441B}"/>
              </a:ext>
            </a:extLst>
          </p:cNvPr>
          <p:cNvSpPr>
            <a:spLocks noGrp="1"/>
          </p:cNvSpPr>
          <p:nvPr>
            <p:ph idx="1"/>
          </p:nvPr>
        </p:nvSpPr>
        <p:spPr>
          <a:xfrm>
            <a:off x="89210" y="702527"/>
            <a:ext cx="10225668" cy="5754029"/>
          </a:xfrm>
        </p:spPr>
        <p:txBody>
          <a:bodyPr>
            <a:normAutofit fontScale="92500" lnSpcReduction="10000"/>
          </a:bodyPr>
          <a:lstStyle/>
          <a:p>
            <a:r>
              <a:rPr lang="en-GB" sz="2400"/>
              <a:t>Main structures of the heart:</a:t>
            </a:r>
          </a:p>
          <a:p>
            <a:r>
              <a:rPr lang="en-GB" sz="2400"/>
              <a:t>Right and left atria</a:t>
            </a:r>
          </a:p>
          <a:p>
            <a:r>
              <a:rPr lang="en-GB" sz="2400"/>
              <a:t>Right and left ventricles</a:t>
            </a:r>
          </a:p>
          <a:p>
            <a:r>
              <a:rPr lang="en-GB" sz="2400"/>
              <a:t>Valves</a:t>
            </a:r>
          </a:p>
          <a:p>
            <a:r>
              <a:rPr lang="en-GB" sz="2400"/>
              <a:t>Aorta</a:t>
            </a:r>
          </a:p>
          <a:p>
            <a:r>
              <a:rPr lang="en-GB" sz="2400"/>
              <a:t>Pulmonary veins</a:t>
            </a:r>
          </a:p>
          <a:p>
            <a:r>
              <a:rPr lang="en-GB" sz="2400"/>
              <a:t>Superior and inferior vena cava</a:t>
            </a:r>
          </a:p>
          <a:p>
            <a:r>
              <a:rPr lang="en-GB" sz="2400"/>
              <a:t>Coronary arteries</a:t>
            </a:r>
          </a:p>
          <a:p>
            <a:endParaRPr lang="en-GB" sz="2400"/>
          </a:p>
          <a:p>
            <a:r>
              <a:rPr lang="en-GB" sz="2400"/>
              <a:t>Coronary arteries:</a:t>
            </a:r>
          </a:p>
          <a:p>
            <a:r>
              <a:rPr lang="en-GB" sz="2400"/>
              <a:t>Supply oxygenated blood to the myocardium</a:t>
            </a:r>
          </a:p>
          <a:p>
            <a:r>
              <a:rPr lang="en-GB" sz="2400"/>
              <a:t>Branch from the aorta</a:t>
            </a:r>
          </a:p>
          <a:p>
            <a:r>
              <a:rPr lang="en-GB" sz="2400"/>
              <a:t>Include the right coronary artery and branches of the left coronary artery (Medscape, 2025)</a:t>
            </a:r>
            <a:endParaRPr lang="en-GB" sz="2000"/>
          </a:p>
        </p:txBody>
      </p:sp>
      <p:pic>
        <p:nvPicPr>
          <p:cNvPr id="5" name="Audio 4">
            <a:hlinkClick r:id="" action="ppaction://media"/>
            <a:extLst>
              <a:ext uri="{FF2B5EF4-FFF2-40B4-BE49-F238E27FC236}">
                <a16:creationId xmlns:a16="http://schemas.microsoft.com/office/drawing/2014/main" id="{9B6E658C-0062-340D-A076-F3D34738C5B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4124713"/>
      </p:ext>
    </p:extLst>
  </p:cSld>
  <p:clrMapOvr>
    <a:masterClrMapping/>
  </p:clrMapOvr>
  <mc:AlternateContent xmlns:mc="http://schemas.openxmlformats.org/markup-compatibility/2006">
    <mc:Choice xmlns:p14="http://schemas.microsoft.com/office/powerpoint/2010/main" Requires="p14">
      <p:transition spd="slow" p14:dur="2000" advTm="71377"/>
    </mc:Choice>
    <mc:Fallback>
      <p:transition spd="slow" advTm="7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B41D-E1D9-1A94-3A16-FCCB59B3DA79}"/>
              </a:ext>
            </a:extLst>
          </p:cNvPr>
          <p:cNvSpPr>
            <a:spLocks noGrp="1"/>
          </p:cNvSpPr>
          <p:nvPr>
            <p:ph type="title"/>
          </p:nvPr>
        </p:nvSpPr>
        <p:spPr>
          <a:xfrm>
            <a:off x="731520" y="1"/>
            <a:ext cx="10741152" cy="568712"/>
          </a:xfrm>
        </p:spPr>
        <p:txBody>
          <a:bodyPr>
            <a:normAutofit/>
          </a:bodyPr>
          <a:lstStyle/>
          <a:p>
            <a:pPr algn="ctr"/>
            <a:r>
              <a:rPr lang="en-GB" sz="2800"/>
              <a:t>CARDIOVASCULAR PHYSIOLOGY</a:t>
            </a:r>
          </a:p>
        </p:txBody>
      </p:sp>
      <p:sp>
        <p:nvSpPr>
          <p:cNvPr id="3" name="Content Placeholder 2">
            <a:extLst>
              <a:ext uri="{FF2B5EF4-FFF2-40B4-BE49-F238E27FC236}">
                <a16:creationId xmlns:a16="http://schemas.microsoft.com/office/drawing/2014/main" id="{0846EF05-ED5E-2EEB-B394-344C1FC9001B}"/>
              </a:ext>
            </a:extLst>
          </p:cNvPr>
          <p:cNvSpPr>
            <a:spLocks noGrp="1"/>
          </p:cNvSpPr>
          <p:nvPr>
            <p:ph idx="1"/>
          </p:nvPr>
        </p:nvSpPr>
        <p:spPr>
          <a:xfrm>
            <a:off x="133815" y="680224"/>
            <a:ext cx="11378481" cy="5903455"/>
          </a:xfrm>
        </p:spPr>
        <p:txBody>
          <a:bodyPr>
            <a:normAutofit/>
          </a:bodyPr>
          <a:lstStyle/>
          <a:p>
            <a:r>
              <a:rPr lang="en-GB" sz="2400"/>
              <a:t>Normal cardiovascular function: Deoxygenated blood enters the right atrium.</a:t>
            </a:r>
          </a:p>
          <a:p>
            <a:r>
              <a:rPr lang="en-GB" sz="2400"/>
              <a:t>Blood moves into the right ventricle.</a:t>
            </a:r>
          </a:p>
          <a:p>
            <a:r>
              <a:rPr lang="en-GB" sz="2400"/>
              <a:t>It is pumped to the lungs through the pulmonary artery.</a:t>
            </a:r>
          </a:p>
          <a:p>
            <a:r>
              <a:rPr lang="en-GB" sz="2400"/>
              <a:t>The left ventricle pumps blood through the aorta.</a:t>
            </a:r>
          </a:p>
          <a:p>
            <a:r>
              <a:rPr lang="en-GB" sz="2400"/>
              <a:t>Oxygen and nutrients are delivered to body tissues (Cleveland Clinic, 2023).</a:t>
            </a:r>
          </a:p>
          <a:p>
            <a:endParaRPr lang="en-GB" sz="2400"/>
          </a:p>
          <a:p>
            <a:r>
              <a:rPr lang="en-GB" sz="2400"/>
              <a:t>Key function: The cardiovascular system maintains adequate oxygen and nutrient delivery to tissues while removing waste products.</a:t>
            </a:r>
          </a:p>
        </p:txBody>
      </p:sp>
      <p:pic>
        <p:nvPicPr>
          <p:cNvPr id="5" name="Audio 4">
            <a:hlinkClick r:id="" action="ppaction://media"/>
            <a:extLst>
              <a:ext uri="{FF2B5EF4-FFF2-40B4-BE49-F238E27FC236}">
                <a16:creationId xmlns:a16="http://schemas.microsoft.com/office/drawing/2014/main" id="{44E49AD7-98DE-2515-555F-68CEDC7382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9843459"/>
      </p:ext>
    </p:extLst>
  </p:cSld>
  <p:clrMapOvr>
    <a:masterClrMapping/>
  </p:clrMapOvr>
  <mc:AlternateContent xmlns:mc="http://schemas.openxmlformats.org/markup-compatibility/2006">
    <mc:Choice xmlns:p14="http://schemas.microsoft.com/office/powerpoint/2010/main" Requires="p14">
      <p:transition spd="slow" p14:dur="2000" advTm="57521"/>
    </mc:Choice>
    <mc:Fallback>
      <p:transition spd="slow" advTm="57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8D1B-D21A-1DAA-999C-BA45D5B2D52B}"/>
              </a:ext>
            </a:extLst>
          </p:cNvPr>
          <p:cNvSpPr>
            <a:spLocks noGrp="1"/>
          </p:cNvSpPr>
          <p:nvPr>
            <p:ph type="title"/>
          </p:nvPr>
        </p:nvSpPr>
        <p:spPr>
          <a:xfrm>
            <a:off x="750105" y="131584"/>
            <a:ext cx="10741152" cy="738211"/>
          </a:xfrm>
        </p:spPr>
        <p:txBody>
          <a:bodyPr>
            <a:normAutofit/>
          </a:bodyPr>
          <a:lstStyle/>
          <a:p>
            <a:pPr algn="ctr"/>
            <a:r>
              <a:rPr lang="en-GB" sz="2800"/>
              <a:t>How CHD Affects the Cardiovascular System</a:t>
            </a:r>
          </a:p>
        </p:txBody>
      </p:sp>
      <p:sp>
        <p:nvSpPr>
          <p:cNvPr id="3" name="Content Placeholder 2">
            <a:extLst>
              <a:ext uri="{FF2B5EF4-FFF2-40B4-BE49-F238E27FC236}">
                <a16:creationId xmlns:a16="http://schemas.microsoft.com/office/drawing/2014/main" id="{DB4A73F2-6A54-F374-9949-70E976D52646}"/>
              </a:ext>
            </a:extLst>
          </p:cNvPr>
          <p:cNvSpPr>
            <a:spLocks noGrp="1"/>
          </p:cNvSpPr>
          <p:nvPr>
            <p:ph idx="1"/>
          </p:nvPr>
        </p:nvSpPr>
        <p:spPr>
          <a:xfrm>
            <a:off x="234176" y="992459"/>
            <a:ext cx="11278120" cy="5591220"/>
          </a:xfrm>
        </p:spPr>
        <p:txBody>
          <a:bodyPr>
            <a:normAutofit/>
          </a:bodyPr>
          <a:lstStyle/>
          <a:p>
            <a:pPr marL="0" indent="0">
              <a:buNone/>
            </a:pPr>
            <a:r>
              <a:rPr lang="en-GB" sz="2400"/>
              <a:t>Atherosclerosis:</a:t>
            </a:r>
          </a:p>
          <a:p>
            <a:pPr marL="0" indent="0">
              <a:buNone/>
            </a:pPr>
            <a:r>
              <a:rPr lang="en-GB" sz="2400"/>
              <a:t>In a healthy artery, fatty deposits develop, plaque increases, the artery narrows, and blood flow and oxygen supply are reduced.</a:t>
            </a:r>
          </a:p>
          <a:p>
            <a:pPr marL="0" indent="0">
              <a:buNone/>
            </a:pPr>
            <a:endParaRPr lang="en-GB" sz="2400"/>
          </a:p>
          <a:p>
            <a:pPr marL="0" indent="0">
              <a:buNone/>
            </a:pPr>
            <a:r>
              <a:rPr lang="en-GB" sz="2400"/>
              <a:t>Consequences:</a:t>
            </a:r>
          </a:p>
          <a:p>
            <a:pPr marL="0" indent="0">
              <a:buNone/>
            </a:pPr>
            <a:r>
              <a:rPr lang="en-GB" sz="2400"/>
              <a:t>Myocardial ischaemia</a:t>
            </a:r>
          </a:p>
          <a:p>
            <a:pPr marL="0" indent="0">
              <a:buNone/>
            </a:pPr>
            <a:r>
              <a:rPr lang="en-GB" sz="2400"/>
              <a:t>Angina</a:t>
            </a:r>
          </a:p>
          <a:p>
            <a:pPr marL="0" indent="0">
              <a:buNone/>
            </a:pPr>
            <a:r>
              <a:rPr lang="en-GB" sz="2400"/>
              <a:t>Breathlessness</a:t>
            </a:r>
          </a:p>
          <a:p>
            <a:pPr marL="0" indent="0">
              <a:buNone/>
            </a:pPr>
            <a:r>
              <a:rPr lang="en-GB" sz="2400"/>
              <a:t>Possible myocardial infarction</a:t>
            </a:r>
          </a:p>
          <a:p>
            <a:pPr marL="0" indent="0">
              <a:buNone/>
            </a:pPr>
            <a:r>
              <a:rPr lang="en-GB" sz="2400"/>
              <a:t>If a plaque ruptures and a blood clot develops, blood flow can become severely restricted or blocked (British Heart Foundation, 2024).</a:t>
            </a:r>
          </a:p>
        </p:txBody>
      </p:sp>
      <p:pic>
        <p:nvPicPr>
          <p:cNvPr id="5" name="Audio 4">
            <a:hlinkClick r:id="" action="ppaction://media"/>
            <a:extLst>
              <a:ext uri="{FF2B5EF4-FFF2-40B4-BE49-F238E27FC236}">
                <a16:creationId xmlns:a16="http://schemas.microsoft.com/office/drawing/2014/main" id="{49A11C32-F7CE-2B60-9FB8-733B861A77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3879033"/>
      </p:ext>
    </p:extLst>
  </p:cSld>
  <p:clrMapOvr>
    <a:masterClrMapping/>
  </p:clrMapOvr>
  <mc:AlternateContent xmlns:mc="http://schemas.openxmlformats.org/markup-compatibility/2006">
    <mc:Choice xmlns:p14="http://schemas.microsoft.com/office/powerpoint/2010/main" Requires="p14">
      <p:transition spd="slow" p14:dur="2000" advTm="24786"/>
    </mc:Choice>
    <mc:Fallback>
      <p:transition spd="slow" advTm="24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2435-88CA-1AE5-2C2F-510E60D94161}"/>
              </a:ext>
            </a:extLst>
          </p:cNvPr>
          <p:cNvSpPr>
            <a:spLocks noGrp="1"/>
          </p:cNvSpPr>
          <p:nvPr>
            <p:ph type="title"/>
          </p:nvPr>
        </p:nvSpPr>
        <p:spPr>
          <a:xfrm>
            <a:off x="731520" y="-78058"/>
            <a:ext cx="10741152" cy="546410"/>
          </a:xfrm>
        </p:spPr>
        <p:txBody>
          <a:bodyPr>
            <a:normAutofit/>
          </a:bodyPr>
          <a:lstStyle/>
          <a:p>
            <a:pPr algn="ctr"/>
            <a:r>
              <a:rPr lang="en-GB" sz="2800"/>
              <a:t>EVALUATION AND MONITORING </a:t>
            </a:r>
          </a:p>
        </p:txBody>
      </p:sp>
      <p:sp>
        <p:nvSpPr>
          <p:cNvPr id="3" name="Content Placeholder 2">
            <a:extLst>
              <a:ext uri="{FF2B5EF4-FFF2-40B4-BE49-F238E27FC236}">
                <a16:creationId xmlns:a16="http://schemas.microsoft.com/office/drawing/2014/main" id="{2C535A4B-FBB6-A2FD-0460-B1BB92F0F2F8}"/>
              </a:ext>
            </a:extLst>
          </p:cNvPr>
          <p:cNvSpPr>
            <a:spLocks noGrp="1"/>
          </p:cNvSpPr>
          <p:nvPr>
            <p:ph idx="1"/>
          </p:nvPr>
        </p:nvSpPr>
        <p:spPr>
          <a:xfrm>
            <a:off x="419286" y="468352"/>
            <a:ext cx="10780776" cy="6389648"/>
          </a:xfrm>
        </p:spPr>
        <p:txBody>
          <a:bodyPr>
            <a:normAutofit/>
          </a:bodyPr>
          <a:lstStyle/>
          <a:p>
            <a:r>
              <a:rPr lang="en-GB" sz="2400"/>
              <a:t>Initial evaluation: </a:t>
            </a:r>
          </a:p>
          <a:p>
            <a:pPr marL="0" indent="0">
              <a:buNone/>
            </a:pPr>
            <a:r>
              <a:rPr lang="en-GB" sz="2400"/>
              <a:t>Blood pressure ,Heart rate</a:t>
            </a:r>
          </a:p>
          <a:p>
            <a:pPr marL="0" indent="0">
              <a:buNone/>
            </a:pPr>
            <a:r>
              <a:rPr lang="en-GB" sz="2400"/>
              <a:t>Weight and BMI, Cholesterol</a:t>
            </a:r>
          </a:p>
          <a:p>
            <a:pPr marL="0" indent="0">
              <a:buNone/>
            </a:pPr>
            <a:r>
              <a:rPr lang="en-GB" sz="2400"/>
              <a:t>Blood glucose / HbA1c  where appropriate</a:t>
            </a:r>
          </a:p>
          <a:p>
            <a:pPr marL="0" indent="0">
              <a:buNone/>
            </a:pPr>
            <a:r>
              <a:rPr lang="en-GB" sz="2400"/>
              <a:t>Smoking status, Diet , Physical activity </a:t>
            </a:r>
          </a:p>
          <a:p>
            <a:pPr marL="0" indent="0">
              <a:buNone/>
            </a:pPr>
            <a:r>
              <a:rPr lang="en-GB" sz="2400"/>
              <a:t>Medication adherence , Chest pain pattern </a:t>
            </a:r>
          </a:p>
          <a:p>
            <a:pPr marL="0" indent="0">
              <a:buNone/>
            </a:pPr>
            <a:r>
              <a:rPr lang="en-GB" sz="2400"/>
              <a:t>Breathlessness, Psychological wellbeing </a:t>
            </a:r>
          </a:p>
          <a:p>
            <a:pPr marL="0" indent="0">
              <a:buNone/>
            </a:pPr>
            <a:endParaRPr lang="en-GB" sz="2400"/>
          </a:p>
          <a:p>
            <a:pPr marL="0" indent="0">
              <a:buNone/>
            </a:pPr>
            <a:r>
              <a:rPr lang="en-GB" sz="2400"/>
              <a:t>Monitoring:</a:t>
            </a:r>
          </a:p>
          <a:p>
            <a:pPr marL="0" indent="0">
              <a:buNone/>
            </a:pPr>
            <a:r>
              <a:rPr lang="en-GB" sz="2400"/>
              <a:t>Symptoms , Blood pressure</a:t>
            </a:r>
          </a:p>
          <a:p>
            <a:pPr marL="0" indent="0">
              <a:buNone/>
            </a:pPr>
            <a:r>
              <a:rPr lang="en-GB" sz="2400"/>
              <a:t>Lipid levels</a:t>
            </a:r>
          </a:p>
          <a:p>
            <a:pPr marL="0" indent="0">
              <a:buNone/>
            </a:pPr>
            <a:r>
              <a:rPr lang="en-GB" sz="2400"/>
              <a:t> Weight, Lifestyle progress </a:t>
            </a:r>
          </a:p>
          <a:p>
            <a:pPr marL="0" indent="0">
              <a:buNone/>
            </a:pPr>
            <a:r>
              <a:rPr lang="en-GB" sz="2400"/>
              <a:t>Medication effectiveness /adverse regularly</a:t>
            </a:r>
          </a:p>
          <a:p>
            <a:pPr marL="0" indent="0">
              <a:buNone/>
            </a:pPr>
            <a:r>
              <a:rPr lang="en-GB" sz="2400"/>
              <a:t>Cardiovascular risk </a:t>
            </a:r>
          </a:p>
          <a:p>
            <a:pPr marL="0" indent="0">
              <a:buNone/>
            </a:pPr>
            <a:endParaRPr lang="en-GB" sz="2400"/>
          </a:p>
        </p:txBody>
      </p:sp>
      <p:pic>
        <p:nvPicPr>
          <p:cNvPr id="5" name="Audio 4">
            <a:hlinkClick r:id="" action="ppaction://media"/>
            <a:extLst>
              <a:ext uri="{FF2B5EF4-FFF2-40B4-BE49-F238E27FC236}">
                <a16:creationId xmlns:a16="http://schemas.microsoft.com/office/drawing/2014/main" id="{086DD736-34C7-C7E3-27FA-8613BEDC98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8450522"/>
      </p:ext>
    </p:extLst>
  </p:cSld>
  <p:clrMapOvr>
    <a:masterClrMapping/>
  </p:clrMapOvr>
  <mc:AlternateContent xmlns:mc="http://schemas.openxmlformats.org/markup-compatibility/2006">
    <mc:Choice xmlns:p14="http://schemas.microsoft.com/office/powerpoint/2010/main" Requires="p14">
      <p:transition spd="slow" p14:dur="2000" advTm="60675"/>
    </mc:Choice>
    <mc:Fallback>
      <p:transition spd="slow" advTm="60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160A5-2764-E115-F10C-AB9FFE7C10E7}"/>
              </a:ext>
            </a:extLst>
          </p:cNvPr>
          <p:cNvSpPr>
            <a:spLocks noGrp="1"/>
          </p:cNvSpPr>
          <p:nvPr>
            <p:ph type="title"/>
          </p:nvPr>
        </p:nvSpPr>
        <p:spPr>
          <a:xfrm>
            <a:off x="838200" y="0"/>
            <a:ext cx="10515600" cy="814040"/>
          </a:xfrm>
        </p:spPr>
        <p:txBody>
          <a:bodyPr vert="horz" lIns="91440" tIns="45720" rIns="91440" bIns="45720" rtlCol="0" anchor="ctr">
            <a:normAutofit/>
          </a:bodyPr>
          <a:lstStyle/>
          <a:p>
            <a:pPr algn="ctr"/>
            <a:r>
              <a:rPr lang="en-US" sz="4000"/>
              <a:t>GOALS AND INTERVENTIONS</a:t>
            </a:r>
          </a:p>
        </p:txBody>
      </p:sp>
      <p:graphicFrame>
        <p:nvGraphicFramePr>
          <p:cNvPr id="5" name="Content Placeholder 2">
            <a:extLst>
              <a:ext uri="{FF2B5EF4-FFF2-40B4-BE49-F238E27FC236}">
                <a16:creationId xmlns:a16="http://schemas.microsoft.com/office/drawing/2014/main" id="{C6C31CA4-A3CB-719A-73D0-55B242E2F40E}"/>
              </a:ext>
            </a:extLst>
          </p:cNvPr>
          <p:cNvGraphicFramePr>
            <a:graphicFrameLocks noGrp="1"/>
          </p:cNvGraphicFramePr>
          <p:nvPr>
            <p:ph idx="1"/>
            <p:extLst>
              <p:ext uri="{D42A27DB-BD31-4B8C-83A1-F6EECF244321}">
                <p14:modId xmlns:p14="http://schemas.microsoft.com/office/powerpoint/2010/main" val="743907615"/>
              </p:ext>
            </p:extLst>
          </p:nvPr>
        </p:nvGraphicFramePr>
        <p:xfrm>
          <a:off x="838198" y="1271239"/>
          <a:ext cx="10212661" cy="54306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30A44C15-192E-7CFB-37C5-2F9B8AE1A38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0797656"/>
      </p:ext>
    </p:extLst>
  </p:cSld>
  <p:clrMapOvr>
    <a:masterClrMapping/>
  </p:clrMapOvr>
  <mc:AlternateContent xmlns:mc="http://schemas.openxmlformats.org/markup-compatibility/2006">
    <mc:Choice xmlns:p14="http://schemas.microsoft.com/office/powerpoint/2010/main" Requires="p14">
      <p:transition spd="slow" p14:dur="2000" advTm="173505"/>
    </mc:Choice>
    <mc:Fallback>
      <p:transition spd="slow" advTm="173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659B4-9BD7-888D-2FA9-22C38A0146EE}"/>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kern="1200">
                <a:solidFill>
                  <a:srgbClr val="FFFFFF"/>
                </a:solidFill>
                <a:latin typeface="+mj-lt"/>
                <a:ea typeface="+mj-ea"/>
                <a:cs typeface="+mj-cs"/>
              </a:rPr>
              <a:t>Evidence-Based Treatment and Lifestyle Management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CFA313-E27C-A901-D9F9-1EA590C2DADB}"/>
              </a:ext>
            </a:extLst>
          </p:cNvPr>
          <p:cNvSpPr>
            <a:spLocks noGrp="1"/>
          </p:cNvSpPr>
          <p:nvPr>
            <p:ph idx="1"/>
          </p:nvPr>
        </p:nvSpPr>
        <p:spPr>
          <a:xfrm>
            <a:off x="4167268" y="-4296"/>
            <a:ext cx="8021684" cy="6858004"/>
          </a:xfrm>
        </p:spPr>
        <p:txBody>
          <a:bodyPr vert="horz" lIns="91440" tIns="45720" rIns="91440" bIns="45720" rtlCol="0" anchor="ctr">
            <a:normAutofit/>
          </a:bodyPr>
          <a:lstStyle/>
          <a:p>
            <a:r>
              <a:rPr lang="en-US" sz="1800"/>
              <a:t>Lifestyle interventions  :</a:t>
            </a:r>
          </a:p>
          <a:p>
            <a:r>
              <a:rPr lang="en-US" sz="1800"/>
              <a:t>Stop smoking </a:t>
            </a:r>
          </a:p>
          <a:p>
            <a:r>
              <a:rPr lang="en-US" sz="1800"/>
              <a:t>Health balance diet </a:t>
            </a:r>
          </a:p>
          <a:p>
            <a:r>
              <a:rPr lang="en-US" sz="1800"/>
              <a:t> Reduce Saturated fat  and excess salt</a:t>
            </a:r>
          </a:p>
          <a:p>
            <a:r>
              <a:rPr lang="en-US" sz="1800"/>
              <a:t>Maintain health weight </a:t>
            </a:r>
          </a:p>
          <a:p>
            <a:r>
              <a:rPr lang="en-US" sz="1800"/>
              <a:t>Increase appropriate physical activity </a:t>
            </a:r>
          </a:p>
          <a:p>
            <a:r>
              <a:rPr lang="en-US" sz="1800"/>
              <a:t>Moderate alcohol consumption</a:t>
            </a:r>
          </a:p>
          <a:p>
            <a:r>
              <a:rPr lang="en-US" sz="1800"/>
              <a:t>Manage stress</a:t>
            </a:r>
          </a:p>
          <a:p>
            <a:endParaRPr lang="en-US" sz="1500"/>
          </a:p>
          <a:p>
            <a:r>
              <a:rPr lang="en-US" sz="1800"/>
              <a:t>Medical Management May include:</a:t>
            </a:r>
          </a:p>
          <a:p>
            <a:r>
              <a:rPr lang="en-US" sz="1800"/>
              <a:t>Antiplatelet  medication where  indicated </a:t>
            </a:r>
          </a:p>
          <a:p>
            <a:r>
              <a:rPr lang="en-US" sz="1800"/>
              <a:t> Statins</a:t>
            </a:r>
          </a:p>
          <a:p>
            <a:r>
              <a:rPr lang="en-US" sz="1800"/>
              <a:t>Anti-anginal medication</a:t>
            </a:r>
          </a:p>
          <a:p>
            <a:pPr marL="0"/>
            <a:r>
              <a:rPr lang="en-US" sz="1800"/>
              <a:t>Treatment must be personalized and prescribed by a qualified healthcare  professional , NHS guidelines emphasize that the management of coronary heart disease relies notably on  lifestyle changes , medication and if necessary  interventions such as coronary angioplasty(www. Heart.org ,2025)</a:t>
            </a:r>
          </a:p>
          <a:p>
            <a:endParaRPr lang="en-US" sz="1500"/>
          </a:p>
        </p:txBody>
      </p:sp>
      <p:pic>
        <p:nvPicPr>
          <p:cNvPr id="5" name="Audio 4">
            <a:hlinkClick r:id="" action="ppaction://media"/>
            <a:extLst>
              <a:ext uri="{FF2B5EF4-FFF2-40B4-BE49-F238E27FC236}">
                <a16:creationId xmlns:a16="http://schemas.microsoft.com/office/drawing/2014/main" id="{A561E8EB-3B0C-AECC-8A37-C77324007E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0591529"/>
      </p:ext>
    </p:extLst>
  </p:cSld>
  <p:clrMapOvr>
    <a:masterClrMapping/>
  </p:clrMapOvr>
  <mc:AlternateContent xmlns:mc="http://schemas.openxmlformats.org/markup-compatibility/2006">
    <mc:Choice xmlns:p14="http://schemas.microsoft.com/office/powerpoint/2010/main" Requires="p14">
      <p:transition spd="slow" p14:dur="2000" advTm="146206"/>
    </mc:Choice>
    <mc:Fallback>
      <p:transition spd="slow" advTm="146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B11CE-7234-1A94-DEDB-83CD3105E42A}"/>
              </a:ext>
            </a:extLst>
          </p:cNvPr>
          <p:cNvSpPr>
            <a:spLocks noGrp="1"/>
          </p:cNvSpPr>
          <p:nvPr>
            <p:ph type="title"/>
          </p:nvPr>
        </p:nvSpPr>
        <p:spPr>
          <a:xfrm>
            <a:off x="152400" y="0"/>
            <a:ext cx="11776362" cy="827314"/>
          </a:xfrm>
        </p:spPr>
        <p:txBody>
          <a:bodyPr>
            <a:normAutofit/>
          </a:bodyPr>
          <a:lstStyle/>
          <a:p>
            <a:r>
              <a:rPr lang="en-GB" sz="3200"/>
              <a:t>ETHICAL  AND  </a:t>
            </a:r>
            <a:r>
              <a:rPr lang="en-GB" sz="3100"/>
              <a:t>PROFFESSIONAL  CONSIDERATIONS</a:t>
            </a:r>
          </a:p>
        </p:txBody>
      </p:sp>
      <p:sp>
        <p:nvSpPr>
          <p:cNvPr id="3" name="Content Placeholder 2">
            <a:extLst>
              <a:ext uri="{FF2B5EF4-FFF2-40B4-BE49-F238E27FC236}">
                <a16:creationId xmlns:a16="http://schemas.microsoft.com/office/drawing/2014/main" id="{583E8971-B67E-0156-B5CB-9CE74F6AB259}"/>
              </a:ext>
            </a:extLst>
          </p:cNvPr>
          <p:cNvSpPr>
            <a:spLocks noGrp="1"/>
          </p:cNvSpPr>
          <p:nvPr>
            <p:ph idx="1"/>
          </p:nvPr>
        </p:nvSpPr>
        <p:spPr>
          <a:xfrm>
            <a:off x="0" y="827314"/>
            <a:ext cx="12039599" cy="5611586"/>
          </a:xfrm>
        </p:spPr>
        <p:txBody>
          <a:bodyPr/>
          <a:lstStyle/>
          <a:p>
            <a:r>
              <a:rPr lang="en-GB" sz="2000"/>
              <a:t>Autonomy: Respect Henry choices</a:t>
            </a:r>
          </a:p>
          <a:p>
            <a:r>
              <a:rPr lang="en-GB" sz="2000"/>
              <a:t>Consent: obtain informed  consent before interventions</a:t>
            </a:r>
          </a:p>
          <a:p>
            <a:r>
              <a:rPr lang="en-GB" sz="2000"/>
              <a:t>Beneficence : Act in Henry’s best interest </a:t>
            </a:r>
          </a:p>
          <a:p>
            <a:r>
              <a:rPr lang="en-GB" sz="2000"/>
              <a:t>Non-maleficence : Avoid causing unnecessary harm </a:t>
            </a:r>
          </a:p>
          <a:p>
            <a:r>
              <a:rPr lang="en-GB" sz="2000"/>
              <a:t>Confidentiality: Protect personal health information</a:t>
            </a:r>
          </a:p>
          <a:p>
            <a:r>
              <a:rPr lang="en-GB" sz="2000"/>
              <a:t>Equality : Ensure fair and non-discriminatory care</a:t>
            </a:r>
          </a:p>
          <a:p>
            <a:r>
              <a:rPr lang="en-GB" sz="2000"/>
              <a:t>Professional responsibilities: Accurate documentation </a:t>
            </a:r>
          </a:p>
          <a:p>
            <a:pPr marL="0" indent="0">
              <a:buNone/>
            </a:pPr>
            <a:r>
              <a:rPr lang="en-GB" sz="2000"/>
              <a:t>Evidence-based practice , Appropriate referral .</a:t>
            </a:r>
          </a:p>
          <a:p>
            <a:pPr marL="0" indent="0">
              <a:buNone/>
            </a:pPr>
            <a:r>
              <a:rPr lang="en-GB" sz="2000"/>
              <a:t>Effective multidisciplinary working .</a:t>
            </a:r>
          </a:p>
          <a:p>
            <a:pPr marL="0" indent="0">
              <a:buNone/>
            </a:pPr>
            <a:r>
              <a:rPr lang="en-GB" sz="2000">
                <a:sym typeface="Wingdings" panose="05000000000000000000" pitchFamily="2" charset="2"/>
              </a:rPr>
              <a:t> </a:t>
            </a:r>
          </a:p>
          <a:p>
            <a:pPr marL="0" indent="0">
              <a:buNone/>
            </a:pPr>
            <a:endParaRPr lang="en-GB" sz="2000">
              <a:sym typeface="Wingdings" panose="05000000000000000000" pitchFamily="2" charset="2"/>
            </a:endParaRPr>
          </a:p>
          <a:p>
            <a:pPr marL="0" indent="0">
              <a:buNone/>
            </a:pPr>
            <a:r>
              <a:rPr lang="en-GB" sz="2000">
                <a:sym typeface="Wingdings" panose="05000000000000000000" pitchFamily="2" charset="2"/>
              </a:rPr>
              <a:t>( </a:t>
            </a:r>
            <a:r>
              <a:rPr lang="en-GB" sz="2000" err="1">
                <a:sym typeface="Wingdings" panose="05000000000000000000" pitchFamily="2" charset="2"/>
              </a:rPr>
              <a:t>Centers</a:t>
            </a:r>
            <a:r>
              <a:rPr lang="en-GB" sz="2000">
                <a:sym typeface="Wingdings" panose="05000000000000000000" pitchFamily="2" charset="2"/>
              </a:rPr>
              <a:t> for Disease Control  ( CDC), 2022)</a:t>
            </a:r>
            <a:endParaRPr lang="en-GB" sz="2000"/>
          </a:p>
          <a:p>
            <a:endParaRPr lang="en-GB" sz="2000"/>
          </a:p>
          <a:p>
            <a:endParaRPr lang="en-GB"/>
          </a:p>
        </p:txBody>
      </p:sp>
      <p:pic>
        <p:nvPicPr>
          <p:cNvPr id="5" name="Audio 4">
            <a:hlinkClick r:id="" action="ppaction://media"/>
            <a:extLst>
              <a:ext uri="{FF2B5EF4-FFF2-40B4-BE49-F238E27FC236}">
                <a16:creationId xmlns:a16="http://schemas.microsoft.com/office/drawing/2014/main" id="{A849BC9D-BB5F-3794-F6A9-BB7DD70ECFA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3165026"/>
      </p:ext>
    </p:extLst>
  </p:cSld>
  <p:clrMapOvr>
    <a:masterClrMapping/>
  </p:clrMapOvr>
  <mc:AlternateContent xmlns:mc="http://schemas.openxmlformats.org/markup-compatibility/2006">
    <mc:Choice xmlns:p14="http://schemas.microsoft.com/office/powerpoint/2010/main" Requires="p14">
      <p:transition spd="slow" p14:dur="2000" advTm="88789"/>
    </mc:Choice>
    <mc:Fallback>
      <p:transition spd="slow" advTm="88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CFA7BF-34CC-39C2-254F-21A1DC8879CA}"/>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3700" kern="1200">
                <a:solidFill>
                  <a:srgbClr val="FFFFFF"/>
                </a:solidFill>
                <a:latin typeface="+mj-lt"/>
                <a:ea typeface="+mj-ea"/>
                <a:cs typeface="+mj-cs"/>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8199A6-F2BD-818B-BA3E-F9D7404CE85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In conclusion coronary artery disease can significantly affect cardiovascular function  and quality of life, Henry care must therefore take  into account his physical condition as well  as the  psychosocial and lifestyle factors influencing  his health . A person-centered  care plan incorporating assessment , monitoring , lifestyle  modification , appropriate treatment , effective communication and ethical practices can foster better outcomes and  reduce the risk of future cardiovascular events.</a:t>
            </a:r>
          </a:p>
        </p:txBody>
      </p:sp>
      <p:pic>
        <p:nvPicPr>
          <p:cNvPr id="5" name="Audio 4">
            <a:hlinkClick r:id="" action="ppaction://media"/>
            <a:extLst>
              <a:ext uri="{FF2B5EF4-FFF2-40B4-BE49-F238E27FC236}">
                <a16:creationId xmlns:a16="http://schemas.microsoft.com/office/drawing/2014/main" id="{7EC4DC86-1895-508F-00B8-2F37A2A2132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3432895"/>
      </p:ext>
    </p:extLst>
  </p:cSld>
  <p:clrMapOvr>
    <a:masterClrMapping/>
  </p:clrMapOvr>
  <mc:AlternateContent xmlns:mc="http://schemas.openxmlformats.org/markup-compatibility/2006">
    <mc:Choice xmlns:p14="http://schemas.microsoft.com/office/powerpoint/2010/main" Requires="p14">
      <p:transition spd="slow" p14:dur="2000" advTm="99163"/>
    </mc:Choice>
    <mc:Fallback>
      <p:transition spd="slow" advTm="99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C040-1097-B955-7041-C9C666BA9D80}"/>
              </a:ext>
            </a:extLst>
          </p:cNvPr>
          <p:cNvSpPr>
            <a:spLocks noGrp="1"/>
          </p:cNvSpPr>
          <p:nvPr>
            <p:ph type="title"/>
          </p:nvPr>
        </p:nvSpPr>
        <p:spPr>
          <a:xfrm>
            <a:off x="1088136" y="0"/>
            <a:ext cx="10840626" cy="762000"/>
          </a:xfrm>
        </p:spPr>
        <p:txBody>
          <a:bodyPr/>
          <a:lstStyle/>
          <a:p>
            <a:pPr algn="ctr"/>
            <a:r>
              <a:rPr lang="en-GB"/>
              <a:t>REFERENCES</a:t>
            </a:r>
          </a:p>
        </p:txBody>
      </p:sp>
      <p:sp>
        <p:nvSpPr>
          <p:cNvPr id="3" name="Content Placeholder 2">
            <a:extLst>
              <a:ext uri="{FF2B5EF4-FFF2-40B4-BE49-F238E27FC236}">
                <a16:creationId xmlns:a16="http://schemas.microsoft.com/office/drawing/2014/main" id="{7161E3F3-53EF-5D95-1439-69A6FD95ACF7}"/>
              </a:ext>
            </a:extLst>
          </p:cNvPr>
          <p:cNvSpPr>
            <a:spLocks noGrp="1"/>
          </p:cNvSpPr>
          <p:nvPr>
            <p:ph idx="1"/>
          </p:nvPr>
        </p:nvSpPr>
        <p:spPr>
          <a:xfrm>
            <a:off x="87086" y="762000"/>
            <a:ext cx="12028713" cy="5676901"/>
          </a:xfrm>
        </p:spPr>
        <p:txBody>
          <a:bodyPr>
            <a:normAutofit lnSpcReduction="10000"/>
          </a:bodyPr>
          <a:lstStyle/>
          <a:p>
            <a:pPr marL="0" indent="0">
              <a:buNone/>
            </a:pPr>
            <a:r>
              <a:rPr lang="en-GB" sz="2400"/>
              <a:t>British Heart Foundation , (2024) available at </a:t>
            </a:r>
            <a:r>
              <a:rPr lang="en-GB" sz="2400">
                <a:hlinkClick r:id="rId4"/>
              </a:rPr>
              <a:t>https://www.bhf.org.uk</a:t>
            </a:r>
            <a:r>
              <a:rPr lang="en-GB" sz="2400"/>
              <a:t>  accessed  date 14</a:t>
            </a:r>
            <a:r>
              <a:rPr lang="en-GB" sz="2400" baseline="30000"/>
              <a:t>th</a:t>
            </a:r>
            <a:r>
              <a:rPr lang="en-GB" sz="2400"/>
              <a:t> August 2026.</a:t>
            </a:r>
          </a:p>
          <a:p>
            <a:pPr marL="0" indent="0">
              <a:buNone/>
            </a:pPr>
            <a:r>
              <a:rPr lang="en-GB" sz="2400" err="1"/>
              <a:t>Centers</a:t>
            </a:r>
            <a:r>
              <a:rPr lang="en-GB" sz="2400"/>
              <a:t>  for Disease Control (CDC), (2025) available at </a:t>
            </a:r>
            <a:r>
              <a:rPr lang="en-GB" sz="2400">
                <a:hlinkClick r:id="rId5"/>
              </a:rPr>
              <a:t>https://www.cdc.gov</a:t>
            </a:r>
            <a:r>
              <a:rPr lang="en-GB" sz="2400"/>
              <a:t>  accessed date  13</a:t>
            </a:r>
            <a:r>
              <a:rPr lang="en-GB" sz="2400" baseline="30000"/>
              <a:t>th</a:t>
            </a:r>
            <a:r>
              <a:rPr lang="en-GB" sz="2400"/>
              <a:t> August 2026.</a:t>
            </a:r>
          </a:p>
          <a:p>
            <a:pPr marL="0" indent="0">
              <a:buNone/>
            </a:pPr>
            <a:r>
              <a:rPr lang="en-GB" sz="2400"/>
              <a:t>Cleveland clinic , (2023) available at </a:t>
            </a:r>
            <a:r>
              <a:rPr lang="en-GB" sz="2400">
                <a:hlinkClick r:id="rId6"/>
              </a:rPr>
              <a:t>https://my.clevelandclinic.org</a:t>
            </a:r>
            <a:r>
              <a:rPr lang="en-GB" sz="2400"/>
              <a:t>   accessed 14</a:t>
            </a:r>
            <a:r>
              <a:rPr lang="en-GB" sz="2400" baseline="30000"/>
              <a:t>th</a:t>
            </a:r>
            <a:r>
              <a:rPr lang="en-GB" sz="2400"/>
              <a:t>  August 2026.</a:t>
            </a:r>
          </a:p>
          <a:p>
            <a:pPr marL="0" indent="0">
              <a:buNone/>
            </a:pPr>
            <a:r>
              <a:rPr lang="en-GB" sz="2400"/>
              <a:t>Heart.org (2025) available at </a:t>
            </a:r>
            <a:r>
              <a:rPr lang="en-GB" sz="2400">
                <a:hlinkClick r:id="rId7"/>
              </a:rPr>
              <a:t>https://www.heart.org</a:t>
            </a:r>
            <a:r>
              <a:rPr lang="en-GB" sz="2400"/>
              <a:t> accessed date 12</a:t>
            </a:r>
            <a:r>
              <a:rPr lang="en-GB" sz="2400" baseline="30000"/>
              <a:t>th</a:t>
            </a:r>
            <a:r>
              <a:rPr lang="en-GB" sz="2400"/>
              <a:t> August 2026.</a:t>
            </a:r>
          </a:p>
          <a:p>
            <a:pPr marL="0" indent="0">
              <a:buNone/>
            </a:pPr>
            <a:r>
              <a:rPr lang="en-GB" sz="2400"/>
              <a:t>Medscape , (2025) available at </a:t>
            </a:r>
            <a:r>
              <a:rPr lang="en-GB" sz="2400">
                <a:hlinkClick r:id="rId8"/>
              </a:rPr>
              <a:t>https://www.Medscape.com</a:t>
            </a:r>
            <a:r>
              <a:rPr lang="en-GB" sz="2400"/>
              <a:t>   accessed date 13</a:t>
            </a:r>
            <a:r>
              <a:rPr lang="en-GB" sz="2400" baseline="30000"/>
              <a:t>th</a:t>
            </a:r>
            <a:r>
              <a:rPr lang="en-GB" sz="2400"/>
              <a:t> August 2026.</a:t>
            </a:r>
          </a:p>
          <a:p>
            <a:pPr marL="0" indent="0">
              <a:buNone/>
            </a:pPr>
            <a:r>
              <a:rPr lang="en-GB" sz="2400"/>
              <a:t> National Institutes of Health (NIH) (.gov) (2024) </a:t>
            </a:r>
            <a:r>
              <a:rPr lang="en-GB" sz="2400">
                <a:hlinkClick r:id="rId9"/>
              </a:rPr>
              <a:t>https://www.nih.gov</a:t>
            </a:r>
            <a:r>
              <a:rPr lang="en-GB" sz="2400"/>
              <a:t>   accessed date 14</a:t>
            </a:r>
            <a:r>
              <a:rPr lang="en-GB" sz="2400" baseline="30000"/>
              <a:t>th</a:t>
            </a:r>
            <a:r>
              <a:rPr lang="en-GB" sz="2400"/>
              <a:t> August 2026.</a:t>
            </a:r>
          </a:p>
          <a:p>
            <a:pPr marL="0" indent="0">
              <a:buNone/>
            </a:pPr>
            <a:r>
              <a:rPr lang="en-GB" sz="2400"/>
              <a:t>Simple Nursing   , (2025) available at </a:t>
            </a:r>
            <a:r>
              <a:rPr lang="en-GB" sz="2400">
                <a:hlinkClick r:id="rId10"/>
              </a:rPr>
              <a:t>https://simplenursing.com</a:t>
            </a:r>
            <a:r>
              <a:rPr lang="en-GB" sz="2400"/>
              <a:t> accessed  13</a:t>
            </a:r>
            <a:r>
              <a:rPr lang="en-GB" sz="2400" baseline="30000"/>
              <a:t>th</a:t>
            </a:r>
            <a:r>
              <a:rPr lang="en-GB" sz="2400"/>
              <a:t> August 2026.</a:t>
            </a:r>
          </a:p>
          <a:p>
            <a:pPr marL="0" indent="0">
              <a:buNone/>
            </a:pPr>
            <a:r>
              <a:rPr lang="en-GB" sz="2400"/>
              <a:t>World Health Organization, (WHO), (2025) </a:t>
            </a:r>
            <a:r>
              <a:rPr lang="en-GB" sz="2400">
                <a:hlinkClick r:id="rId11"/>
              </a:rPr>
              <a:t>https://www.who.int</a:t>
            </a:r>
            <a:r>
              <a:rPr lang="en-GB" sz="2400"/>
              <a:t>  accessed date 13</a:t>
            </a:r>
            <a:r>
              <a:rPr lang="en-GB" sz="2400" baseline="30000"/>
              <a:t>th</a:t>
            </a:r>
            <a:r>
              <a:rPr lang="en-GB" sz="2400"/>
              <a:t> August 2026.</a:t>
            </a:r>
          </a:p>
        </p:txBody>
      </p:sp>
      <p:pic>
        <p:nvPicPr>
          <p:cNvPr id="5" name="Audio 4">
            <a:hlinkClick r:id="" action="ppaction://media"/>
            <a:extLst>
              <a:ext uri="{FF2B5EF4-FFF2-40B4-BE49-F238E27FC236}">
                <a16:creationId xmlns:a16="http://schemas.microsoft.com/office/drawing/2014/main" id="{72EC44D8-5585-CD31-2FE3-489CD04B99CA}"/>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65887020"/>
      </p:ext>
    </p:extLst>
  </p:cSld>
  <p:clrMapOvr>
    <a:masterClrMapping/>
  </p:clrMapOvr>
  <mc:AlternateContent xmlns:mc="http://schemas.openxmlformats.org/markup-compatibility/2006">
    <mc:Choice xmlns:p14="http://schemas.microsoft.com/office/powerpoint/2010/main" Requires="p14">
      <p:transition spd="slow" p14:dur="2000" advTm="8635"/>
    </mc:Choice>
    <mc:Fallback>
      <p:transition spd="slow" advTm="8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1073</Words>
  <Application>Microsoft Office PowerPoint</Application>
  <PresentationFormat>Widescreen</PresentationFormat>
  <Paragraphs>132</Paragraphs>
  <Slides>13</Slides>
  <Notes>2</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Helvetica</vt:lpstr>
      <vt:lpstr>Wingdings</vt:lpstr>
      <vt:lpstr>Office Theme</vt:lpstr>
      <vt:lpstr>NAME: ALEXANDRE KOUAME  MOODLE: BMHP5023  STUDENT ID: 2416436</vt:lpstr>
      <vt:lpstr>CARDIOVASCULAR DISEASE</vt:lpstr>
      <vt:lpstr>CORONARY HEART DISEASE</vt:lpstr>
      <vt:lpstr>FICTIONAL PATIENT PROFILE</vt:lpstr>
      <vt:lpstr>CARDIOVASCULAR SYSTEM</vt:lpstr>
      <vt:lpstr>CARDIOVASCULAR PHYSIOLOGY</vt:lpstr>
      <vt:lpstr>How CHD Affects the Cardiovascular System</vt:lpstr>
      <vt:lpstr>EVALUATION AND MONITORING </vt:lpstr>
      <vt:lpstr>GOALS AND INTERVENTIONS</vt:lpstr>
      <vt:lpstr>Evidence-Based Treatment and Lifestyle Management</vt:lpstr>
      <vt:lpstr>ETHICAL  AND  PROFFESSIONAL  CONSIDERATIONS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ALEXANDRE KOUAME  MOODLE: BMHP5023  STUDENT ID: 2416436</dc:title>
  <dc:creator>Alexandre Kouame</dc:creator>
  <cp:lastModifiedBy>Alexandre Kouame</cp:lastModifiedBy>
  <cp:revision>1</cp:revision>
  <dcterms:created xsi:type="dcterms:W3CDTF">2026-08-14T02:40:26Z</dcterms:created>
  <dcterms:modified xsi:type="dcterms:W3CDTF">2026-08-16T20:46:55Z</dcterms:modified>
</cp:coreProperties>
</file>