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80" r:id="rId3"/>
    <p:sldId id="257" r:id="rId4"/>
    <p:sldId id="259" r:id="rId5"/>
    <p:sldId id="260" r:id="rId6"/>
    <p:sldId id="266" r:id="rId7"/>
    <p:sldId id="268" r:id="rId8"/>
    <p:sldId id="267" r:id="rId9"/>
    <p:sldId id="261" r:id="rId10"/>
    <p:sldId id="262" r:id="rId11"/>
    <p:sldId id="263" r:id="rId12"/>
    <p:sldId id="264" r:id="rId13"/>
    <p:sldId id="265" r:id="rId14"/>
    <p:sldId id="269" r:id="rId15"/>
    <p:sldId id="270" r:id="rId16"/>
    <p:sldId id="271" r:id="rId17"/>
    <p:sldId id="272" r:id="rId18"/>
    <p:sldId id="273" r:id="rId19"/>
    <p:sldId id="274" r:id="rId20"/>
    <p:sldId id="275" r:id="rId21"/>
    <p:sldId id="276" r:id="rId22"/>
    <p:sldId id="277" r:id="rId23"/>
    <p:sldId id="278" r:id="rId24"/>
    <p:sldId id="279"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 id="300" r:id="rId45"/>
    <p:sldId id="301" r:id="rId46"/>
    <p:sldId id="302" r:id="rId47"/>
    <p:sldId id="303" r:id="rId48"/>
    <p:sldId id="306" r:id="rId49"/>
    <p:sldId id="307" r:id="rId50"/>
    <p:sldId id="308" r:id="rId51"/>
    <p:sldId id="309" r:id="rId52"/>
    <p:sldId id="310" r:id="rId53"/>
    <p:sldId id="311" r:id="rId54"/>
    <p:sldId id="312" r:id="rId55"/>
    <p:sldId id="313" r:id="rId56"/>
    <p:sldId id="304" r:id="rId57"/>
    <p:sldId id="314" r:id="rId58"/>
    <p:sldId id="315" r:id="rId59"/>
    <p:sldId id="316" r:id="rId60"/>
    <p:sldId id="317" r:id="rId61"/>
    <p:sldId id="318" r:id="rId62"/>
    <p:sldId id="319" r:id="rId63"/>
    <p:sldId id="320" r:id="rId64"/>
    <p:sldId id="321" r:id="rId65"/>
    <p:sldId id="322" r:id="rId66"/>
    <p:sldId id="323" r:id="rId67"/>
    <p:sldId id="305" r:id="rId68"/>
    <p:sldId id="324" r:id="rId69"/>
    <p:sldId id="325" r:id="rId70"/>
    <p:sldId id="326" r:id="rId71"/>
    <p:sldId id="327" r:id="rId72"/>
    <p:sldId id="328" r:id="rId73"/>
    <p:sldId id="329" r:id="rId74"/>
    <p:sldId id="330" r:id="rId75"/>
    <p:sldId id="331" r:id="rId76"/>
    <p:sldId id="332" r:id="rId77"/>
    <p:sldId id="333" r:id="rId78"/>
    <p:sldId id="334" r:id="rId79"/>
    <p:sldId id="335" r:id="rId80"/>
    <p:sldId id="336" r:id="rId8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380"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presProps" Target="presProps.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E9BE501-7B10-4E6C-B4B7-A885DA6DF6A9}" type="datetimeFigureOut">
              <a:rPr lang="en-GB" smtClean="0"/>
              <a:t>07/12/2016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B1B259-08BE-4D77-BFE6-1E3F31BA4AD1}" type="slidenum">
              <a:rPr lang="en-GB" smtClean="0"/>
              <a:t>‹#›</a:t>
            </a:fld>
            <a:endParaRPr lang="en-GB"/>
          </a:p>
        </p:txBody>
      </p:sp>
    </p:spTree>
    <p:extLst>
      <p:ext uri="{BB962C8B-B14F-4D97-AF65-F5344CB8AC3E}">
        <p14:creationId xmlns:p14="http://schemas.microsoft.com/office/powerpoint/2010/main" val="21622292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E9BE501-7B10-4E6C-B4B7-A885DA6DF6A9}" type="datetimeFigureOut">
              <a:rPr lang="en-GB" smtClean="0"/>
              <a:t>07/12/2016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B1B259-08BE-4D77-BFE6-1E3F31BA4AD1}" type="slidenum">
              <a:rPr lang="en-GB" smtClean="0"/>
              <a:t>‹#›</a:t>
            </a:fld>
            <a:endParaRPr lang="en-GB"/>
          </a:p>
        </p:txBody>
      </p:sp>
    </p:spTree>
    <p:extLst>
      <p:ext uri="{BB962C8B-B14F-4D97-AF65-F5344CB8AC3E}">
        <p14:creationId xmlns:p14="http://schemas.microsoft.com/office/powerpoint/2010/main" val="27187943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E9BE501-7B10-4E6C-B4B7-A885DA6DF6A9}" type="datetimeFigureOut">
              <a:rPr lang="en-GB" smtClean="0"/>
              <a:t>07/12/2016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B1B259-08BE-4D77-BFE6-1E3F31BA4AD1}" type="slidenum">
              <a:rPr lang="en-GB" smtClean="0"/>
              <a:t>‹#›</a:t>
            </a:fld>
            <a:endParaRPr lang="en-GB"/>
          </a:p>
        </p:txBody>
      </p:sp>
    </p:spTree>
    <p:extLst>
      <p:ext uri="{BB962C8B-B14F-4D97-AF65-F5344CB8AC3E}">
        <p14:creationId xmlns:p14="http://schemas.microsoft.com/office/powerpoint/2010/main" val="40552725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E9BE501-7B10-4E6C-B4B7-A885DA6DF6A9}" type="datetimeFigureOut">
              <a:rPr lang="en-GB" smtClean="0"/>
              <a:t>07/12/2016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B1B259-08BE-4D77-BFE6-1E3F31BA4AD1}" type="slidenum">
              <a:rPr lang="en-GB" smtClean="0"/>
              <a:t>‹#›</a:t>
            </a:fld>
            <a:endParaRPr lang="en-GB"/>
          </a:p>
        </p:txBody>
      </p:sp>
    </p:spTree>
    <p:extLst>
      <p:ext uri="{BB962C8B-B14F-4D97-AF65-F5344CB8AC3E}">
        <p14:creationId xmlns:p14="http://schemas.microsoft.com/office/powerpoint/2010/main" val="28287016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E9BE501-7B10-4E6C-B4B7-A885DA6DF6A9}" type="datetimeFigureOut">
              <a:rPr lang="en-GB" smtClean="0"/>
              <a:t>07/12/2016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9B1B259-08BE-4D77-BFE6-1E3F31BA4AD1}" type="slidenum">
              <a:rPr lang="en-GB" smtClean="0"/>
              <a:t>‹#›</a:t>
            </a:fld>
            <a:endParaRPr lang="en-GB"/>
          </a:p>
        </p:txBody>
      </p:sp>
    </p:spTree>
    <p:extLst>
      <p:ext uri="{BB962C8B-B14F-4D97-AF65-F5344CB8AC3E}">
        <p14:creationId xmlns:p14="http://schemas.microsoft.com/office/powerpoint/2010/main" val="24417528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E9BE501-7B10-4E6C-B4B7-A885DA6DF6A9}" type="datetimeFigureOut">
              <a:rPr lang="en-GB" smtClean="0"/>
              <a:t>07/12/2016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9B1B259-08BE-4D77-BFE6-1E3F31BA4AD1}" type="slidenum">
              <a:rPr lang="en-GB" smtClean="0"/>
              <a:t>‹#›</a:t>
            </a:fld>
            <a:endParaRPr lang="en-GB"/>
          </a:p>
        </p:txBody>
      </p:sp>
    </p:spTree>
    <p:extLst>
      <p:ext uri="{BB962C8B-B14F-4D97-AF65-F5344CB8AC3E}">
        <p14:creationId xmlns:p14="http://schemas.microsoft.com/office/powerpoint/2010/main" val="37546354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9BE501-7B10-4E6C-B4B7-A885DA6DF6A9}" type="datetimeFigureOut">
              <a:rPr lang="en-GB" smtClean="0"/>
              <a:t>07/12/2016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9B1B259-08BE-4D77-BFE6-1E3F31BA4AD1}" type="slidenum">
              <a:rPr lang="en-GB" smtClean="0"/>
              <a:t>‹#›</a:t>
            </a:fld>
            <a:endParaRPr lang="en-GB"/>
          </a:p>
        </p:txBody>
      </p:sp>
    </p:spTree>
    <p:extLst>
      <p:ext uri="{BB962C8B-B14F-4D97-AF65-F5344CB8AC3E}">
        <p14:creationId xmlns:p14="http://schemas.microsoft.com/office/powerpoint/2010/main" val="9356533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E9BE501-7B10-4E6C-B4B7-A885DA6DF6A9}" type="datetimeFigureOut">
              <a:rPr lang="en-GB" smtClean="0"/>
              <a:t>07/12/2016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B1B259-08BE-4D77-BFE6-1E3F31BA4AD1}" type="slidenum">
              <a:rPr lang="en-GB" smtClean="0"/>
              <a:t>‹#›</a:t>
            </a:fld>
            <a:endParaRPr lang="en-GB"/>
          </a:p>
        </p:txBody>
      </p:sp>
    </p:spTree>
    <p:extLst>
      <p:ext uri="{BB962C8B-B14F-4D97-AF65-F5344CB8AC3E}">
        <p14:creationId xmlns:p14="http://schemas.microsoft.com/office/powerpoint/2010/main" val="5549252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E9BE501-7B10-4E6C-B4B7-A885DA6DF6A9}" type="datetimeFigureOut">
              <a:rPr lang="en-GB" smtClean="0"/>
              <a:t>07/12/2016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B1B259-08BE-4D77-BFE6-1E3F31BA4AD1}" type="slidenum">
              <a:rPr lang="en-GB" smtClean="0"/>
              <a:t>‹#›</a:t>
            </a:fld>
            <a:endParaRPr lang="en-GB"/>
          </a:p>
        </p:txBody>
      </p:sp>
    </p:spTree>
    <p:extLst>
      <p:ext uri="{BB962C8B-B14F-4D97-AF65-F5344CB8AC3E}">
        <p14:creationId xmlns:p14="http://schemas.microsoft.com/office/powerpoint/2010/main" val="35684107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E9BE501-7B10-4E6C-B4B7-A885DA6DF6A9}" type="datetimeFigureOut">
              <a:rPr lang="en-GB" smtClean="0"/>
              <a:t>07/12/2016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B1B259-08BE-4D77-BFE6-1E3F31BA4AD1}" type="slidenum">
              <a:rPr lang="en-GB" smtClean="0"/>
              <a:t>‹#›</a:t>
            </a:fld>
            <a:endParaRPr lang="en-GB"/>
          </a:p>
        </p:txBody>
      </p:sp>
    </p:spTree>
    <p:extLst>
      <p:ext uri="{BB962C8B-B14F-4D97-AF65-F5344CB8AC3E}">
        <p14:creationId xmlns:p14="http://schemas.microsoft.com/office/powerpoint/2010/main" val="39975065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E9BE501-7B10-4E6C-B4B7-A885DA6DF6A9}" type="datetimeFigureOut">
              <a:rPr lang="en-GB" smtClean="0"/>
              <a:t>07/12/2016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B1B259-08BE-4D77-BFE6-1E3F31BA4AD1}" type="slidenum">
              <a:rPr lang="en-GB" smtClean="0"/>
              <a:t>‹#›</a:t>
            </a:fld>
            <a:endParaRPr lang="en-GB"/>
          </a:p>
        </p:txBody>
      </p:sp>
    </p:spTree>
    <p:extLst>
      <p:ext uri="{BB962C8B-B14F-4D97-AF65-F5344CB8AC3E}">
        <p14:creationId xmlns:p14="http://schemas.microsoft.com/office/powerpoint/2010/main" val="6438388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9BE501-7B10-4E6C-B4B7-A885DA6DF6A9}" type="datetimeFigureOut">
              <a:rPr lang="en-GB" smtClean="0"/>
              <a:t>07/12/2016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B1B259-08BE-4D77-BFE6-1E3F31BA4AD1}" type="slidenum">
              <a:rPr lang="en-GB" smtClean="0"/>
              <a:t>‹#›</a:t>
            </a:fld>
            <a:endParaRPr lang="en-GB"/>
          </a:p>
        </p:txBody>
      </p:sp>
    </p:spTree>
    <p:extLst>
      <p:ext uri="{BB962C8B-B14F-4D97-AF65-F5344CB8AC3E}">
        <p14:creationId xmlns:p14="http://schemas.microsoft.com/office/powerpoint/2010/main" val="20097192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linkedin.com/pulse/5-models-strategic-planning-h-e-montather-r-abd-phd" TargetMode="External"/><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hyperlink" Target="http://balancedscorecard.org/Resources/Strategic-Planning-Basics"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hyperlink" Target="http://balancedscorecard.org/Resources/Strategic-Planning-Basics"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www.dummies.com/?s=&amp;a=erica-olsen" TargetMode="External"/><Relationship Id="rId2" Type="http://schemas.openxmlformats.org/officeDocument/2006/relationships/hyperlink" Target="http://www.dummies.com/store/product/Strategic-Planning-Kit-For-Dummies-2nd-Edition.productCd-1118077776.html" TargetMode="External"/><Relationship Id="rId1" Type="http://schemas.openxmlformats.org/officeDocument/2006/relationships/slideLayout" Target="../slideLayouts/slideLayout7.xml"/><Relationship Id="rId4" Type="http://schemas.openxmlformats.org/officeDocument/2006/relationships/hyperlink" Target="http://www.dummies.com/business/strategic-planning-kit-for-dummies-cheat-sheet/"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hyperlink" Target="http://www.dummies.com/business/strategic-planning-kit-for-dummies-cheat-sheet/" TargetMode="Externa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hyperlink" Target="https://www.linkedin.com/pulse/5-models-strategic-planning-h-e-montather-r-abd-phd" TargetMode="Externa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hyperlink" Target="https://www.google.co.uk/search?q=storyboards&amp;biw=1301&amp;bih=560&amp;tbm=isch&amp;tbo=u&amp;source=univ&amp;sa=X&amp;sqi=2&amp;ved=0ahUKEwj74d6TluLQAhUJOsAKHQGbAkEQsAQIaw#imgrc=GXT-QMYVddhV-M%3A" TargetMode="External"/><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hyperlink" Target="http://www.socialmediatoday.com/content/4-powerful-reasons-storyboard-your-business-ideas" TargetMode="Externa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hyperlink" Target="http://www.storyboardthat.com/" TargetMode="Externa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3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hyperlink" Target="http://www.dummies.com/careers/business-communication/storyboarding-your-business-story/" TargetMode="External"/><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hyperlink" Target="https://www.edmonton.ca/programs_services/documents/PDF/StrategicPlanningForDummies.pdf" TargetMode="External"/><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hyperlink" Target="http://www.woodhillpark.com/" TargetMode="External"/><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hyperlink" Target="http://www.woodhillpark.com/" TargetMode="External"/><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hyperlink" Target="https://www.edmonton.ca/programs_services/documents/PDF/StrategicPlanningForDummies.pdf" TargetMode="External"/><Relationship Id="rId2" Type="http://schemas.openxmlformats.org/officeDocument/2006/relationships/hyperlink" Target="http://www.woodhillpark.com/" TargetMode="External"/><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2" Type="http://schemas.openxmlformats.org/officeDocument/2006/relationships/hyperlink" Target="https://www.mindtools.com/pages/article/newSTR_91.htm?download=1" TargetMode="External"/><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2" Type="http://schemas.openxmlformats.org/officeDocument/2006/relationships/hyperlink" Target="https://www.mindtools.com/pages/article/newSTR_91.htm" TargetMode="External"/><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3" Type="http://schemas.openxmlformats.org/officeDocument/2006/relationships/hyperlink" Target="https://www.google.co.uk/search?hl=en&amp;site=imghp&amp;tbm=isch&amp;source=hp&amp;biw=1708&amp;bih=735&amp;q=headaches&amp;oq=headaches&amp;gs_l=img" TargetMode="External"/><Relationship Id="rId2" Type="http://schemas.openxmlformats.org/officeDocument/2006/relationships/image" Target="../media/image2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SUPPLY CHAIN STRATEGIES</a:t>
            </a:r>
            <a:endParaRPr lang="en-GB" dirty="0"/>
          </a:p>
        </p:txBody>
      </p:sp>
      <p:sp>
        <p:nvSpPr>
          <p:cNvPr id="3" name="Subtitle 2"/>
          <p:cNvSpPr>
            <a:spLocks noGrp="1"/>
          </p:cNvSpPr>
          <p:nvPr>
            <p:ph type="subTitle" idx="1"/>
          </p:nvPr>
        </p:nvSpPr>
        <p:spPr/>
        <p:txBody>
          <a:bodyPr>
            <a:normAutofit fontScale="92500" lnSpcReduction="10000"/>
          </a:bodyPr>
          <a:lstStyle/>
          <a:p>
            <a:r>
              <a:rPr lang="en-GB" dirty="0" smtClean="0"/>
              <a:t>Strategic </a:t>
            </a:r>
            <a:r>
              <a:rPr lang="en-GB" dirty="0" smtClean="0"/>
              <a:t>Planning, Strategic Management, Strategic Implementation, Story Board, Strategic Plan Contents,  Analysis </a:t>
            </a:r>
            <a:endParaRPr lang="en-GB" dirty="0"/>
          </a:p>
        </p:txBody>
      </p:sp>
    </p:spTree>
    <p:extLst>
      <p:ext uri="{BB962C8B-B14F-4D97-AF65-F5344CB8AC3E}">
        <p14:creationId xmlns:p14="http://schemas.microsoft.com/office/powerpoint/2010/main" val="130828607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980728"/>
            <a:ext cx="8496944" cy="32531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755576" y="5661248"/>
            <a:ext cx="7704856" cy="646331"/>
          </a:xfrm>
          <a:prstGeom prst="rect">
            <a:avLst/>
          </a:prstGeom>
          <a:noFill/>
        </p:spPr>
        <p:txBody>
          <a:bodyPr wrap="square" rtlCol="0">
            <a:spAutoFit/>
          </a:bodyPr>
          <a:lstStyle/>
          <a:p>
            <a:r>
              <a:rPr lang="en-GB" i="1" dirty="0">
                <a:hlinkClick r:id="rId3"/>
              </a:rPr>
              <a:t>https://</a:t>
            </a:r>
            <a:r>
              <a:rPr lang="en-GB" i="1" dirty="0" smtClean="0">
                <a:hlinkClick r:id="rId3"/>
              </a:rPr>
              <a:t>www.linkedin.com/pulse/5-</a:t>
            </a:r>
            <a:r>
              <a:rPr lang="en-GB" b="1" i="1" dirty="0" smtClean="0">
                <a:hlinkClick r:id="rId3"/>
              </a:rPr>
              <a:t>models</a:t>
            </a:r>
            <a:r>
              <a:rPr lang="en-GB" i="1" dirty="0" smtClean="0">
                <a:hlinkClick r:id="rId3"/>
              </a:rPr>
              <a:t>-</a:t>
            </a:r>
            <a:r>
              <a:rPr lang="en-GB" b="1" i="1" dirty="0" smtClean="0">
                <a:hlinkClick r:id="rId3"/>
              </a:rPr>
              <a:t>strategic</a:t>
            </a:r>
            <a:r>
              <a:rPr lang="en-GB" i="1" dirty="0" smtClean="0">
                <a:hlinkClick r:id="rId3"/>
              </a:rPr>
              <a:t>-</a:t>
            </a:r>
            <a:r>
              <a:rPr lang="en-GB" b="1" i="1" dirty="0" smtClean="0">
                <a:hlinkClick r:id="rId3"/>
              </a:rPr>
              <a:t>planning</a:t>
            </a:r>
            <a:r>
              <a:rPr lang="en-GB" i="1" dirty="0" smtClean="0">
                <a:hlinkClick r:id="rId3"/>
              </a:rPr>
              <a:t>-h-e-montather-r-abd-phd</a:t>
            </a:r>
            <a:r>
              <a:rPr lang="en-GB" i="1" dirty="0" smtClean="0"/>
              <a:t> </a:t>
            </a:r>
            <a:endParaRPr lang="en-GB" dirty="0"/>
          </a:p>
        </p:txBody>
      </p:sp>
    </p:spTree>
    <p:extLst>
      <p:ext uri="{BB962C8B-B14F-4D97-AF65-F5344CB8AC3E}">
        <p14:creationId xmlns:p14="http://schemas.microsoft.com/office/powerpoint/2010/main" val="19751484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476672"/>
            <a:ext cx="8424936" cy="5539978"/>
          </a:xfrm>
          <a:prstGeom prst="rect">
            <a:avLst/>
          </a:prstGeom>
        </p:spPr>
        <p:txBody>
          <a:bodyPr wrap="square">
            <a:spAutoFit/>
          </a:bodyPr>
          <a:lstStyle/>
          <a:p>
            <a:pPr algn="just"/>
            <a:r>
              <a:rPr lang="en-GB" sz="2400" b="1" dirty="0" smtClean="0">
                <a:latin typeface="Arial" panose="020B0604020202020204" pitchFamily="34" charset="0"/>
                <a:cs typeface="Arial" panose="020B0604020202020204" pitchFamily="34" charset="0"/>
              </a:rPr>
              <a:t>What is Strategic Planning?</a:t>
            </a:r>
          </a:p>
          <a:p>
            <a:pPr algn="just"/>
            <a:endParaRPr lang="en-GB" sz="2400"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Strategic planning is an organisational management activity that is used to set priorities, focus energy and resources, strengthen operations, ensure that employees and other stakeholders are working toward common goals, establish agreement around intended outcomes/results, and assess and adjust the organisation's direction in response to a changing environment.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is a disciplined effort that produces fundamental decisions and actions that shape and guide what an organisation is, who it serves, what it does, and why it does it, with a focus on the future.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Effective strategic planning articulates not only where an organisation is going and the actions needed to make progress, but also how it will know if it is successful</a:t>
            </a:r>
          </a:p>
          <a:p>
            <a:pPr algn="just"/>
            <a:endParaRPr lang="en-GB" dirty="0">
              <a:latin typeface="Arial" panose="020B0604020202020204" pitchFamily="34" charset="0"/>
              <a:cs typeface="Arial" panose="020B0604020202020204" pitchFamily="34" charset="0"/>
            </a:endParaRPr>
          </a:p>
          <a:p>
            <a:pPr algn="just"/>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hlinkClick r:id="rId2"/>
              </a:rPr>
              <a:t>http://balancedscorecard.org/Resources/Strategic-Planning-Basics</a:t>
            </a:r>
            <a:r>
              <a:rPr lang="en-GB"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982947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332656"/>
            <a:ext cx="8496944" cy="6093976"/>
          </a:xfrm>
          <a:prstGeom prst="rect">
            <a:avLst/>
          </a:prstGeom>
        </p:spPr>
        <p:txBody>
          <a:bodyPr wrap="square">
            <a:spAutoFit/>
          </a:bodyPr>
          <a:lstStyle/>
          <a:p>
            <a:pPr algn="just"/>
            <a:r>
              <a:rPr lang="en-GB" sz="2400" b="1" dirty="0" smtClean="0">
                <a:latin typeface="Arial" panose="020B0604020202020204" pitchFamily="34" charset="0"/>
                <a:cs typeface="Arial" panose="020B0604020202020204" pitchFamily="34" charset="0"/>
              </a:rPr>
              <a:t>What is a Strategic Plan?</a:t>
            </a:r>
          </a:p>
          <a:p>
            <a:pPr algn="just"/>
            <a:endParaRPr lang="en-GB" sz="2400"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 strategic plan is a document used to communicate with the organisation the organisations goals, the actions needed to achieve those goals and all of the other critical elements developed during the planning exercise. </a:t>
            </a:r>
          </a:p>
          <a:p>
            <a:pPr algn="just"/>
            <a:endParaRPr lang="en-GB" dirty="0" smtClean="0">
              <a:latin typeface="Arial" panose="020B0604020202020204" pitchFamily="34" charset="0"/>
              <a:cs typeface="Arial" panose="020B0604020202020204" pitchFamily="34" charset="0"/>
            </a:endParaRPr>
          </a:p>
          <a:p>
            <a:pPr algn="just"/>
            <a:r>
              <a:rPr lang="en-GB" sz="2400" b="1" dirty="0" smtClean="0">
                <a:latin typeface="Arial" panose="020B0604020202020204" pitchFamily="34" charset="0"/>
                <a:cs typeface="Arial" panose="020B0604020202020204" pitchFamily="34" charset="0"/>
              </a:rPr>
              <a:t>What is Strategic Management?  What is Strategy Execution?</a:t>
            </a:r>
          </a:p>
          <a:p>
            <a:pPr algn="just"/>
            <a:endParaRPr lang="en-GB" sz="2400"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Strategic management is the comprehensive collection of ongoing activities and processes that organisations use to systematically coordinate and align resources and actions with mission, vision and strategy throughout an organization.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Strategic management activities transform the static plan into a system that provides strategic performance feedback to decision making and enables the plan to evolve and grow as requirements and other circumstances change.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Strategy Execution is basically synonymous with Strategy Management and amounts to the systematic implementation of a strategy.</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904884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88640"/>
            <a:ext cx="8712968" cy="6370975"/>
          </a:xfrm>
          <a:prstGeom prst="rect">
            <a:avLst/>
          </a:prstGeom>
        </p:spPr>
        <p:txBody>
          <a:bodyPr wrap="square">
            <a:spAutoFit/>
          </a:bodyPr>
          <a:lstStyle/>
          <a:p>
            <a:r>
              <a:rPr lang="en-GB" sz="2400" b="1" dirty="0" smtClean="0">
                <a:latin typeface="Arial" panose="020B0604020202020204" pitchFamily="34" charset="0"/>
                <a:cs typeface="Arial" panose="020B0604020202020204" pitchFamily="34" charset="0"/>
              </a:rPr>
              <a:t>What Are the Steps in Strategic Planning &amp; Management?</a:t>
            </a:r>
          </a:p>
          <a:p>
            <a:endParaRPr lang="en-GB" sz="2400"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There are many different frameworks and methodologies for strategic planning and management.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While there are no absolute rules regarding the right framework, most follow a similar pattern and have common attributes. Many frameworks cycle through some variation on some very basic phases:</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1) analysis or assessment, where an understanding of the current internal and external environments is developed,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2) strategy formulation, where high level strategy is developed and a basic organization level strategic plan is documented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3) strategy execution, where the high level plan is translated into more operational planning and action items, and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4) evaluation or sustainment / management phase, where ongoing refinement and evaluation of performance, culture, communications, data reporting, and other strategic management issues occurs. </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596080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404665"/>
            <a:ext cx="8424936" cy="5262979"/>
          </a:xfrm>
          <a:prstGeom prst="rect">
            <a:avLst/>
          </a:prstGeom>
        </p:spPr>
        <p:txBody>
          <a:bodyPr wrap="square">
            <a:spAutoFit/>
          </a:bodyPr>
          <a:lstStyle/>
          <a:p>
            <a:pPr algn="just"/>
            <a:r>
              <a:rPr lang="en-GB" sz="2400" b="1" dirty="0" smtClean="0">
                <a:latin typeface="Arial" panose="020B0604020202020204" pitchFamily="34" charset="0"/>
                <a:cs typeface="Arial" panose="020B0604020202020204" pitchFamily="34" charset="0"/>
              </a:rPr>
              <a:t>What Are the Attributes of a Good Planning Framework?</a:t>
            </a:r>
          </a:p>
          <a:p>
            <a:pPr algn="just"/>
            <a:endParaRPr lang="en-GB" sz="2400"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Association for Strategic Planning (ASP), a U.S.-based, non-profit professional association dedicated to advancing thought and practice in strategy development and deployment, has developed a </a:t>
            </a:r>
            <a:r>
              <a:rPr lang="en-GB" i="1" dirty="0" smtClean="0">
                <a:latin typeface="Arial" panose="020B0604020202020204" pitchFamily="34" charset="0"/>
                <a:cs typeface="Arial" panose="020B0604020202020204" pitchFamily="34" charset="0"/>
              </a:rPr>
              <a:t>Lead-Think-Plan-Act </a:t>
            </a:r>
            <a:r>
              <a:rPr lang="en-GB" dirty="0" smtClean="0">
                <a:latin typeface="Arial" panose="020B0604020202020204" pitchFamily="34" charset="0"/>
                <a:cs typeface="Arial" panose="020B0604020202020204" pitchFamily="34" charset="0"/>
              </a:rPr>
              <a:t>rubric and accompanying Body of Knowledge to capture and disseminate best practice in the field of strategic planning and management.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ASP has also developed criteria for assessing strategic planning and management frameworks against the Body of Knowledge.</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There are numerous strategic planning and management frameworks that meet these criteria, such as Strategy Management Group's </a:t>
            </a:r>
          </a:p>
          <a:p>
            <a:pPr algn="just"/>
            <a:endParaRPr lang="en-GB" dirty="0">
              <a:latin typeface="Arial" panose="020B0604020202020204" pitchFamily="34" charset="0"/>
              <a:cs typeface="Arial" panose="020B0604020202020204" pitchFamily="34" charset="0"/>
            </a:endParaRPr>
          </a:p>
          <a:p>
            <a:pPr algn="just"/>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hlinkClick r:id="rId2"/>
              </a:rPr>
              <a:t>http://balancedscorecard.org/Resources/Strategic-Planning-Basics</a:t>
            </a:r>
            <a:r>
              <a:rPr lang="en-GB"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91519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404664"/>
            <a:ext cx="8568952" cy="4154984"/>
          </a:xfrm>
          <a:prstGeom prst="rect">
            <a:avLst/>
          </a:prstGeom>
        </p:spPr>
        <p:txBody>
          <a:bodyPr wrap="square">
            <a:spAutoFit/>
          </a:bodyPr>
          <a:lstStyle/>
          <a:p>
            <a:pPr algn="just"/>
            <a:r>
              <a:rPr lang="en-GB" sz="2400" b="1" dirty="0" smtClean="0">
                <a:effectLst/>
                <a:latin typeface="Arial" panose="020B0604020202020204" pitchFamily="34" charset="0"/>
                <a:cs typeface="Arial" panose="020B0604020202020204" pitchFamily="34" charset="0"/>
              </a:rPr>
              <a:t>Strategic Management</a:t>
            </a:r>
          </a:p>
          <a:p>
            <a:pPr algn="just"/>
            <a:endParaRPr lang="en-GB" sz="2400" b="1" dirty="0" smtClean="0">
              <a:effectLst/>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Leaders expect strategic planning to be the blueprint for future growth and success.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However, visioning the future and setting goals will not guarantee results. Studies have shown:</a:t>
            </a:r>
          </a:p>
          <a:p>
            <a:pPr algn="just"/>
            <a:endParaRPr lang="en-GB" dirty="0" smtClean="0">
              <a:effectLst/>
              <a:latin typeface="Arial" panose="020B0604020202020204" pitchFamily="34" charset="0"/>
              <a:cs typeface="Arial" panose="020B0604020202020204" pitchFamily="34" charset="0"/>
            </a:endParaRPr>
          </a:p>
          <a:p>
            <a:pPr algn="just"/>
            <a:r>
              <a:rPr lang="en-GB" i="1" dirty="0" smtClean="0">
                <a:effectLst/>
                <a:latin typeface="Arial" panose="020B0604020202020204" pitchFamily="34" charset="0"/>
                <a:cs typeface="Arial" panose="020B0604020202020204" pitchFamily="34" charset="0"/>
              </a:rPr>
              <a:t>Only 9% of organizations feel they have the capability to fully execute their strategies </a:t>
            </a:r>
            <a:r>
              <a:rPr lang="en-GB" dirty="0" smtClean="0">
                <a:effectLst/>
                <a:latin typeface="Arial" panose="020B0604020202020204" pitchFamily="34" charset="0"/>
                <a:cs typeface="Arial" panose="020B0604020202020204" pitchFamily="34" charset="0"/>
              </a:rPr>
              <a:t>(while)</a:t>
            </a:r>
          </a:p>
          <a:p>
            <a:pPr algn="just"/>
            <a:endParaRPr lang="en-GB" dirty="0" smtClean="0">
              <a:effectLst/>
              <a:latin typeface="Arial" panose="020B0604020202020204" pitchFamily="34" charset="0"/>
              <a:cs typeface="Arial" panose="020B0604020202020204" pitchFamily="34" charset="0"/>
            </a:endParaRPr>
          </a:p>
          <a:p>
            <a:pPr algn="just"/>
            <a:r>
              <a:rPr lang="en-GB" i="1" dirty="0" smtClean="0">
                <a:effectLst/>
                <a:latin typeface="Arial" panose="020B0604020202020204" pitchFamily="34" charset="0"/>
                <a:cs typeface="Arial" panose="020B0604020202020204" pitchFamily="34" charset="0"/>
              </a:rPr>
              <a:t>45% of organizations feel their execution of strategy is effective </a:t>
            </a:r>
            <a:r>
              <a:rPr lang="en-GB" dirty="0" smtClean="0">
                <a:effectLst/>
                <a:latin typeface="Arial" panose="020B0604020202020204" pitchFamily="34" charset="0"/>
                <a:cs typeface="Arial" panose="020B0604020202020204" pitchFamily="34" charset="0"/>
              </a:rPr>
              <a:t>(and)</a:t>
            </a:r>
          </a:p>
          <a:p>
            <a:pPr algn="just"/>
            <a:endParaRPr lang="en-GB" dirty="0" smtClean="0">
              <a:effectLst/>
              <a:latin typeface="Arial" panose="020B0604020202020204" pitchFamily="34" charset="0"/>
              <a:cs typeface="Arial" panose="020B0604020202020204" pitchFamily="34" charset="0"/>
            </a:endParaRPr>
          </a:p>
          <a:p>
            <a:pPr algn="just"/>
            <a:r>
              <a:rPr lang="en-GB" i="1" dirty="0" smtClean="0">
                <a:effectLst/>
                <a:latin typeface="Arial" panose="020B0604020202020204" pitchFamily="34" charset="0"/>
                <a:cs typeface="Arial" panose="020B0604020202020204" pitchFamily="34" charset="0"/>
              </a:rPr>
              <a:t>90% of well-designed strategies fail due to poor execution</a:t>
            </a:r>
            <a:r>
              <a:rPr lang="en-GB" dirty="0" smtClean="0">
                <a:effectLst/>
                <a:latin typeface="Arial" panose="020B0604020202020204" pitchFamily="34" charset="0"/>
                <a:cs typeface="Arial" panose="020B0604020202020204" pitchFamily="34" charset="0"/>
              </a:rPr>
              <a:t>.</a:t>
            </a:r>
            <a:endParaRPr lang="en-GB"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59869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0" y="0"/>
            <a:ext cx="7056784" cy="67413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625664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20688"/>
            <a:ext cx="9144000" cy="57606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947991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555641"/>
          </a:xfrm>
          <a:prstGeom prst="rect">
            <a:avLst/>
          </a:prstGeom>
        </p:spPr>
        <p:txBody>
          <a:bodyPr wrap="square">
            <a:spAutoFit/>
          </a:bodyPr>
          <a:lstStyle/>
          <a:p>
            <a:pPr algn="just"/>
            <a:r>
              <a:rPr lang="en-GB" sz="2400" b="1" dirty="0" smtClean="0">
                <a:effectLst/>
                <a:latin typeface="Arial" panose="020B0604020202020204" pitchFamily="34" charset="0"/>
                <a:cs typeface="Arial" panose="020B0604020202020204" pitchFamily="34" charset="0"/>
              </a:rPr>
              <a:t>Strategy Implementation</a:t>
            </a:r>
          </a:p>
          <a:p>
            <a:pPr algn="just"/>
            <a:endParaRPr lang="en-GB" sz="2400" b="1" dirty="0" smtClean="0">
              <a:effectLst/>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Strategy implementation is a process that puts plans and strategies into action in order to achieve strategic goal(s).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That’s different than the strategic plan.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The strategic plan is a roadmap about how to achieve a future state, but strategy implementation is the vehicle that gets you there.</a:t>
            </a:r>
          </a:p>
          <a:p>
            <a:pPr algn="just"/>
            <a:endParaRPr lang="en-GB" dirty="0" smtClean="0">
              <a:effectLst/>
              <a:latin typeface="Arial" panose="020B0604020202020204" pitchFamily="34" charset="0"/>
              <a:cs typeface="Arial" panose="020B0604020202020204" pitchFamily="34" charset="0"/>
            </a:endParaRPr>
          </a:p>
          <a:p>
            <a:pPr algn="just"/>
            <a:r>
              <a:rPr lang="en-GB" sz="2400" b="1" dirty="0" smtClean="0">
                <a:effectLst/>
                <a:latin typeface="Arial" panose="020B0604020202020204" pitchFamily="34" charset="0"/>
                <a:cs typeface="Arial" panose="020B0604020202020204" pitchFamily="34" charset="0"/>
              </a:rPr>
              <a:t>Align and Begin the Journey</a:t>
            </a:r>
          </a:p>
          <a:p>
            <a:pPr algn="just"/>
            <a:endParaRPr lang="en-GB" sz="2400" b="1" dirty="0" smtClean="0">
              <a:effectLst/>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Creating a performance based culture and utilising performance analytics is central to effective performance management.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But to be truly effective, organisations must move beyond identifying and tracking a few key metrics in a spreadsheet format.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Instead, they must build a system to interpret, analyse, and communicate performance, which then be used to validate the plan or point to needed adjustments.</a:t>
            </a:r>
          </a:p>
          <a:p>
            <a:pPr algn="just"/>
            <a:endParaRPr lang="en-GB" dirty="0">
              <a:latin typeface="Arial" panose="020B0604020202020204" pitchFamily="34" charset="0"/>
              <a:cs typeface="Arial" panose="020B0604020202020204" pitchFamily="34" charset="0"/>
            </a:endParaRPr>
          </a:p>
          <a:p>
            <a:pPr algn="just"/>
            <a:endParaRPr lang="en-GB"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980378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404664"/>
            <a:ext cx="8568952" cy="2769989"/>
          </a:xfrm>
          <a:prstGeom prst="rect">
            <a:avLst/>
          </a:prstGeom>
        </p:spPr>
        <p:txBody>
          <a:bodyPr wrap="square">
            <a:spAutoFit/>
          </a:bodyPr>
          <a:lstStyle/>
          <a:p>
            <a:pPr algn="just"/>
            <a:r>
              <a:rPr lang="en-GB" sz="2400" b="1" dirty="0" smtClean="0">
                <a:effectLst/>
                <a:latin typeface="Arial" panose="020B0604020202020204" pitchFamily="34" charset="0"/>
                <a:cs typeface="Arial" panose="020B0604020202020204" pitchFamily="34" charset="0"/>
              </a:rPr>
              <a:t>Assign Responsibilities</a:t>
            </a:r>
          </a:p>
          <a:p>
            <a:pPr algn="just"/>
            <a:endParaRPr lang="en-GB" sz="2400" b="1" dirty="0" smtClean="0">
              <a:effectLst/>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The first step in strategy implementation is to construct the right team.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The organisation must identify the right leader to be ultimately responsible for the overall implementation.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Once an implementation leader has been established, work teams and team leaders can be identified for each objective.</a:t>
            </a:r>
            <a:endParaRPr lang="en-GB" dirty="0">
              <a:effectLst/>
              <a:latin typeface="Arial" panose="020B0604020202020204" pitchFamily="34" charset="0"/>
              <a:cs typeface="Arial" panose="020B0604020202020204" pitchFamily="34" charset="0"/>
            </a:endParaRPr>
          </a:p>
        </p:txBody>
      </p:sp>
      <p:sp>
        <p:nvSpPr>
          <p:cNvPr id="3" name="Rectangle 2"/>
          <p:cNvSpPr/>
          <p:nvPr/>
        </p:nvSpPr>
        <p:spPr>
          <a:xfrm>
            <a:off x="179512" y="3429000"/>
            <a:ext cx="8568952" cy="3323987"/>
          </a:xfrm>
          <a:prstGeom prst="rect">
            <a:avLst/>
          </a:prstGeom>
        </p:spPr>
        <p:txBody>
          <a:bodyPr wrap="square">
            <a:spAutoFit/>
          </a:bodyPr>
          <a:lstStyle/>
          <a:p>
            <a:pPr algn="just"/>
            <a:r>
              <a:rPr lang="en-GB" sz="2400" b="1" dirty="0" smtClean="0">
                <a:effectLst/>
                <a:latin typeface="Arial" panose="020B0604020202020204" pitchFamily="34" charset="0"/>
                <a:cs typeface="Arial" panose="020B0604020202020204" pitchFamily="34" charset="0"/>
              </a:rPr>
              <a:t>Decide What to Do</a:t>
            </a:r>
          </a:p>
          <a:p>
            <a:pPr algn="just"/>
            <a:endParaRPr lang="en-GB" sz="2400" b="1" dirty="0" smtClean="0">
              <a:effectLst/>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Once the leaders and work teams have been established for each objective, the next step is to identify the ideal projects to accomplish each objective.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Due to many resource constraints, it’s impossible to make every project idea actionable.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Consequently, a filtering system is required to prioritize potential projects based on criteria such as alignment with strategic focus, expected ROI, resource needed etc. to select the best options for implementation</a:t>
            </a:r>
            <a:endParaRPr lang="en-GB"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160087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32656"/>
            <a:ext cx="8568952" cy="2769989"/>
          </a:xfrm>
          <a:prstGeom prst="rect">
            <a:avLst/>
          </a:prstGeom>
        </p:spPr>
        <p:txBody>
          <a:bodyPr wrap="square">
            <a:spAutoFit/>
          </a:bodyPr>
          <a:lstStyle/>
          <a:p>
            <a:pPr algn="just"/>
            <a:r>
              <a:rPr lang="en-GB" sz="2400" b="1" dirty="0" smtClean="0">
                <a:effectLst/>
                <a:latin typeface="Arial" panose="020B0604020202020204" pitchFamily="34" charset="0"/>
                <a:cs typeface="Arial" panose="020B0604020202020204" pitchFamily="34" charset="0"/>
              </a:rPr>
              <a:t>Establish an Ongoing Evaluation System</a:t>
            </a:r>
          </a:p>
          <a:p>
            <a:pPr algn="just"/>
            <a:endParaRPr lang="en-GB" sz="2400" b="1" dirty="0" smtClean="0">
              <a:effectLst/>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Implementation is more than putting together a team and executing the plan.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It’s a process that requires an ongoing system to evaluate performance and adjust the plan as needed.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One key element in this system is to set up a reporting process linked to the board meeting calendar.</a:t>
            </a:r>
            <a:endParaRPr lang="en-GB" dirty="0">
              <a:effectLst/>
              <a:latin typeface="Arial" panose="020B0604020202020204" pitchFamily="34" charset="0"/>
              <a:cs typeface="Arial" panose="020B0604020202020204" pitchFamily="34" charset="0"/>
            </a:endParaRPr>
          </a:p>
        </p:txBody>
      </p:sp>
      <p:sp>
        <p:nvSpPr>
          <p:cNvPr id="3" name="Rectangle 2"/>
          <p:cNvSpPr/>
          <p:nvPr/>
        </p:nvSpPr>
        <p:spPr>
          <a:xfrm>
            <a:off x="251520" y="3429000"/>
            <a:ext cx="8568952" cy="2492990"/>
          </a:xfrm>
          <a:prstGeom prst="rect">
            <a:avLst/>
          </a:prstGeom>
        </p:spPr>
        <p:txBody>
          <a:bodyPr wrap="square">
            <a:spAutoFit/>
          </a:bodyPr>
          <a:lstStyle/>
          <a:p>
            <a:pPr algn="just"/>
            <a:r>
              <a:rPr lang="en-GB" sz="2400" b="1" dirty="0" smtClean="0">
                <a:effectLst/>
                <a:latin typeface="Arial" panose="020B0604020202020204" pitchFamily="34" charset="0"/>
                <a:cs typeface="Arial" panose="020B0604020202020204" pitchFamily="34" charset="0"/>
              </a:rPr>
              <a:t>Define What to Measure</a:t>
            </a:r>
          </a:p>
          <a:p>
            <a:pPr algn="just"/>
            <a:endParaRPr lang="en-GB" sz="2400" b="1" dirty="0" smtClean="0">
              <a:effectLst/>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The last implementation step, which feeds directly into performance management, is to define a way of measuring your success.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Quantitative data is an excellent way to determine if you are on the right track, making progress, and achieving outcomes.</a:t>
            </a:r>
          </a:p>
          <a:p>
            <a:pPr algn="just"/>
            <a:endParaRPr lang="en-GB"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937150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332656"/>
            <a:ext cx="8712968" cy="3046988"/>
          </a:xfrm>
          <a:prstGeom prst="rect">
            <a:avLst/>
          </a:prstGeom>
        </p:spPr>
        <p:txBody>
          <a:bodyPr wrap="square">
            <a:spAutoFit/>
          </a:bodyPr>
          <a:lstStyle/>
          <a:p>
            <a:pPr algn="just"/>
            <a:r>
              <a:rPr lang="en-GB" sz="2400" b="1" dirty="0" smtClean="0">
                <a:effectLst/>
                <a:latin typeface="Arial" panose="020B0604020202020204" pitchFamily="34" charset="0"/>
                <a:cs typeface="Arial" panose="020B0604020202020204" pitchFamily="34" charset="0"/>
              </a:rPr>
              <a:t>Create Internal Alignment</a:t>
            </a:r>
          </a:p>
          <a:p>
            <a:pPr algn="just"/>
            <a:endParaRPr lang="en-GB" sz="2400" b="1" dirty="0" smtClean="0">
              <a:effectLst/>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In order to realise the efficiency of implementation, organisational alignment must be present.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This includes aligning individual and department goals with organisational goals, aligning daily activities with strategic priorities, aligning operational processes with strategic management processes, and aligning internal resources.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Effective communication and collaboration is a critical success factor here.</a:t>
            </a:r>
            <a:endParaRPr lang="en-GB"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974434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60648"/>
            <a:ext cx="8640960" cy="4524315"/>
          </a:xfrm>
          <a:prstGeom prst="rect">
            <a:avLst/>
          </a:prstGeom>
        </p:spPr>
        <p:txBody>
          <a:bodyPr wrap="square">
            <a:spAutoFit/>
          </a:bodyPr>
          <a:lstStyle/>
          <a:p>
            <a:pPr algn="just"/>
            <a:r>
              <a:rPr lang="en-GB" sz="2400" b="1" dirty="0" smtClean="0">
                <a:effectLst/>
                <a:latin typeface="Arial" panose="020B0604020202020204" pitchFamily="34" charset="0"/>
                <a:cs typeface="Arial" panose="020B0604020202020204" pitchFamily="34" charset="0"/>
              </a:rPr>
              <a:t>The 5 Most Important Factors to Successfully Implement Strategy</a:t>
            </a:r>
          </a:p>
          <a:p>
            <a:pPr algn="just"/>
            <a:endParaRPr lang="en-GB" sz="2400" b="1" dirty="0" smtClean="0">
              <a:effectLst/>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To effectively and efficiently implement an organisation-wide strategy requires many factors come into alignment before successful implementation can occur.</a:t>
            </a:r>
          </a:p>
          <a:p>
            <a:pPr algn="just"/>
            <a:endParaRPr lang="en-GB" dirty="0" smtClean="0">
              <a:effectLst/>
              <a:latin typeface="Arial" panose="020B0604020202020204" pitchFamily="34" charset="0"/>
              <a:cs typeface="Arial" panose="020B0604020202020204" pitchFamily="34" charset="0"/>
            </a:endParaRPr>
          </a:p>
          <a:p>
            <a:pPr algn="just"/>
            <a:r>
              <a:rPr lang="en-GB" b="1" dirty="0" smtClean="0">
                <a:effectLst/>
                <a:latin typeface="Arial" panose="020B0604020202020204" pitchFamily="34" charset="0"/>
                <a:cs typeface="Arial" panose="020B0604020202020204" pitchFamily="34" charset="0"/>
              </a:rPr>
              <a:t>First</a:t>
            </a:r>
            <a:r>
              <a:rPr lang="en-GB" dirty="0" smtClean="0">
                <a:effectLst/>
                <a:latin typeface="Arial" panose="020B0604020202020204" pitchFamily="34" charset="0"/>
                <a:cs typeface="Arial" panose="020B0604020202020204" pitchFamily="34" charset="0"/>
              </a:rPr>
              <a:t>, an accountability model must be clearly defined and embraced for each element of the strategy.</a:t>
            </a:r>
          </a:p>
          <a:p>
            <a:pPr algn="just"/>
            <a:endParaRPr lang="en-GB" dirty="0" smtClean="0">
              <a:effectLst/>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Who owns each objective in the plan?</a:t>
            </a:r>
          </a:p>
          <a:p>
            <a:pPr algn="just"/>
            <a:endParaRPr lang="en-GB" dirty="0" smtClean="0">
              <a:effectLst/>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Who is responsible for each of the organisation’s strategic initiatives?</a:t>
            </a:r>
          </a:p>
          <a:p>
            <a:pPr algn="just"/>
            <a:endParaRPr lang="en-GB" dirty="0" smtClean="0">
              <a:effectLst/>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Who is responsible for defining, collecting and reporting on the organisation’s key performance indicators?</a:t>
            </a:r>
            <a:endParaRPr lang="en-GB" dirty="0">
              <a:effectLst/>
              <a:latin typeface="Arial" panose="020B0604020202020204" pitchFamily="34" charset="0"/>
              <a:cs typeface="Arial" panose="020B0604020202020204" pitchFamily="34" charset="0"/>
            </a:endParaRPr>
          </a:p>
        </p:txBody>
      </p:sp>
      <p:sp>
        <p:nvSpPr>
          <p:cNvPr id="3" name="Rectangle 2"/>
          <p:cNvSpPr/>
          <p:nvPr/>
        </p:nvSpPr>
        <p:spPr>
          <a:xfrm>
            <a:off x="179512" y="5157192"/>
            <a:ext cx="8640960" cy="923330"/>
          </a:xfrm>
          <a:prstGeom prst="rect">
            <a:avLst/>
          </a:prstGeom>
        </p:spPr>
        <p:txBody>
          <a:bodyPr wrap="square">
            <a:spAutoFit/>
          </a:bodyPr>
          <a:lstStyle/>
          <a:p>
            <a:pPr algn="just"/>
            <a:r>
              <a:rPr lang="en-GB" b="1" dirty="0" smtClean="0">
                <a:effectLst/>
                <a:latin typeface="Arial" panose="020B0604020202020204" pitchFamily="34" charset="0"/>
                <a:cs typeface="Arial" panose="020B0604020202020204" pitchFamily="34" charset="0"/>
              </a:rPr>
              <a:t>Second</a:t>
            </a:r>
            <a:r>
              <a:rPr lang="en-GB" dirty="0" smtClean="0">
                <a:effectLst/>
                <a:latin typeface="Arial" panose="020B0604020202020204" pitchFamily="34" charset="0"/>
                <a:cs typeface="Arial" panose="020B0604020202020204" pitchFamily="34" charset="0"/>
              </a:rPr>
              <a:t>, the organisation-wide strategy must be effectively cascaded down into the business units, support functions, teams and individuals down through the organization</a:t>
            </a:r>
            <a:r>
              <a:rPr lang="en-GB" dirty="0" smtClean="0">
                <a:effectLst/>
              </a:rPr>
              <a:t>.</a:t>
            </a:r>
            <a:endParaRPr lang="en-GB" dirty="0"/>
          </a:p>
        </p:txBody>
      </p:sp>
    </p:spTree>
    <p:extLst>
      <p:ext uri="{BB962C8B-B14F-4D97-AF65-F5344CB8AC3E}">
        <p14:creationId xmlns:p14="http://schemas.microsoft.com/office/powerpoint/2010/main" val="20246793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404665"/>
            <a:ext cx="8568952" cy="1477328"/>
          </a:xfrm>
          <a:prstGeom prst="rect">
            <a:avLst/>
          </a:prstGeom>
        </p:spPr>
        <p:txBody>
          <a:bodyPr wrap="square">
            <a:spAutoFit/>
          </a:bodyPr>
          <a:lstStyle/>
          <a:p>
            <a:pPr algn="just"/>
            <a:r>
              <a:rPr lang="en-GB" b="1" dirty="0" smtClean="0">
                <a:effectLst/>
                <a:latin typeface="Arial" panose="020B0604020202020204" pitchFamily="34" charset="0"/>
                <a:cs typeface="Arial" panose="020B0604020202020204" pitchFamily="34" charset="0"/>
              </a:rPr>
              <a:t>Third</a:t>
            </a:r>
            <a:r>
              <a:rPr lang="en-GB" dirty="0" smtClean="0">
                <a:effectLst/>
                <a:latin typeface="Arial" panose="020B0604020202020204" pitchFamily="34" charset="0"/>
                <a:cs typeface="Arial" panose="020B0604020202020204" pitchFamily="34" charset="0"/>
              </a:rPr>
              <a:t>, adequate resources (time, budget, skills and capacities) must be available.</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It does great harm to an organisation to spend value time and money to develop a going forward strategy, only to find out it does not have sufficient resources to implement the plan.</a:t>
            </a:r>
            <a:endParaRPr lang="en-GB" dirty="0">
              <a:latin typeface="Arial" panose="020B0604020202020204" pitchFamily="34" charset="0"/>
              <a:cs typeface="Arial" panose="020B0604020202020204" pitchFamily="34" charset="0"/>
            </a:endParaRPr>
          </a:p>
        </p:txBody>
      </p:sp>
      <p:sp>
        <p:nvSpPr>
          <p:cNvPr id="3" name="Rectangle 2"/>
          <p:cNvSpPr/>
          <p:nvPr/>
        </p:nvSpPr>
        <p:spPr>
          <a:xfrm>
            <a:off x="179512" y="1881993"/>
            <a:ext cx="8568952" cy="4247317"/>
          </a:xfrm>
          <a:prstGeom prst="rect">
            <a:avLst/>
          </a:prstGeom>
        </p:spPr>
        <p:txBody>
          <a:bodyPr wrap="square">
            <a:spAutoFit/>
          </a:bodyPr>
          <a:lstStyle/>
          <a:p>
            <a:endParaRPr lang="en-GB" dirty="0" smtClean="0">
              <a:effectLst/>
            </a:endParaRPr>
          </a:p>
          <a:p>
            <a:pPr algn="just"/>
            <a:r>
              <a:rPr lang="en-GB" b="1" dirty="0" smtClean="0">
                <a:effectLst/>
                <a:latin typeface="Arial" panose="020B0604020202020204" pitchFamily="34" charset="0"/>
                <a:cs typeface="Arial" panose="020B0604020202020204" pitchFamily="34" charset="0"/>
              </a:rPr>
              <a:t>Fourth</a:t>
            </a:r>
            <a:r>
              <a:rPr lang="en-GB" dirty="0" smtClean="0">
                <a:effectLst/>
                <a:latin typeface="Arial" panose="020B0604020202020204" pitchFamily="34" charset="0"/>
                <a:cs typeface="Arial" panose="020B0604020202020204" pitchFamily="34" charset="0"/>
              </a:rPr>
              <a:t>, managing change on a consistent and professional basis is vital.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Change management is the primary responsibility of the executive leadership team and involves the understanding and managing of internal and external change and understanding the influencers of change.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However, as the process of implementing change becomes a continuous effort growing in scope and complexity (both strategically and operationally), a set of change management roles begin to emerge that require recognition, training, and development.</a:t>
            </a:r>
          </a:p>
          <a:p>
            <a:pPr algn="just"/>
            <a:r>
              <a:rPr lang="en-GB" dirty="0" smtClean="0">
                <a:effectLst/>
                <a:latin typeface="Arial" panose="020B0604020202020204" pitchFamily="34" charset="0"/>
                <a:cs typeface="Arial" panose="020B0604020202020204" pitchFamily="34" charset="0"/>
              </a:rPr>
              <a:t/>
            </a:r>
            <a:br>
              <a:rPr lang="en-GB" dirty="0" smtClean="0">
                <a:effectLst/>
                <a:latin typeface="Arial" panose="020B0604020202020204" pitchFamily="34" charset="0"/>
                <a:cs typeface="Arial" panose="020B0604020202020204" pitchFamily="34" charset="0"/>
              </a:rPr>
            </a:br>
            <a:r>
              <a:rPr lang="en-GB" dirty="0" smtClean="0">
                <a:effectLst/>
                <a:latin typeface="Arial" panose="020B0604020202020204" pitchFamily="34" charset="0"/>
                <a:cs typeface="Arial" panose="020B0604020202020204" pitchFamily="34" charset="0"/>
              </a:rPr>
              <a:t>Change management roles are not formally included on the organisation chart, they are ones that must be filled to manage any significant process related to change. They include the following:</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740035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16632"/>
            <a:ext cx="8712968" cy="6463308"/>
          </a:xfrm>
          <a:prstGeom prst="rect">
            <a:avLst/>
          </a:prstGeom>
        </p:spPr>
        <p:txBody>
          <a:bodyPr wrap="square">
            <a:spAutoFit/>
          </a:bodyPr>
          <a:lstStyle/>
          <a:p>
            <a:pPr algn="just"/>
            <a:r>
              <a:rPr lang="en-GB" b="1" dirty="0" smtClean="0">
                <a:effectLst/>
                <a:latin typeface="Arial" panose="020B0604020202020204" pitchFamily="34" charset="0"/>
                <a:cs typeface="Arial" panose="020B0604020202020204" pitchFamily="34" charset="0"/>
              </a:rPr>
              <a:t>Sponsors</a:t>
            </a:r>
            <a:r>
              <a:rPr lang="en-GB" dirty="0" smtClean="0">
                <a:effectLst/>
                <a:latin typeface="Arial" panose="020B0604020202020204" pitchFamily="34" charset="0"/>
                <a:cs typeface="Arial" panose="020B0604020202020204" pitchFamily="34" charset="0"/>
              </a:rPr>
              <a:t>—the leaders, executives and managers with the authority to make changes in the current strategic direction, the organisation structure, and/or the processes required to implement and manage it.</a:t>
            </a:r>
          </a:p>
          <a:p>
            <a:pPr algn="just"/>
            <a:endParaRPr lang="en-GB" dirty="0" smtClean="0">
              <a:effectLst/>
              <a:latin typeface="Arial" panose="020B0604020202020204" pitchFamily="34" charset="0"/>
              <a:cs typeface="Arial" panose="020B0604020202020204" pitchFamily="34" charset="0"/>
            </a:endParaRPr>
          </a:p>
          <a:p>
            <a:pPr algn="just"/>
            <a:r>
              <a:rPr lang="en-GB" b="1" dirty="0" smtClean="0">
                <a:effectLst/>
                <a:latin typeface="Arial" panose="020B0604020202020204" pitchFamily="34" charset="0"/>
                <a:cs typeface="Arial" panose="020B0604020202020204" pitchFamily="34" charset="0"/>
              </a:rPr>
              <a:t>Champions</a:t>
            </a:r>
            <a:r>
              <a:rPr lang="en-GB" dirty="0" smtClean="0">
                <a:effectLst/>
                <a:latin typeface="Arial" panose="020B0604020202020204" pitchFamily="34" charset="0"/>
                <a:cs typeface="Arial" panose="020B0604020202020204" pitchFamily="34" charset="0"/>
              </a:rPr>
              <a:t>—the individuals throughout the organisation that identify strongly with the need for given changes. They are self-appointed and need the unwavering support of management to be recognised by other managers and staff members.</a:t>
            </a:r>
          </a:p>
          <a:p>
            <a:pPr algn="just"/>
            <a:endParaRPr lang="en-GB" dirty="0" smtClean="0">
              <a:effectLst/>
              <a:latin typeface="Arial" panose="020B0604020202020204" pitchFamily="34" charset="0"/>
              <a:cs typeface="Arial" panose="020B0604020202020204" pitchFamily="34" charset="0"/>
            </a:endParaRPr>
          </a:p>
          <a:p>
            <a:pPr algn="just"/>
            <a:r>
              <a:rPr lang="en-GB" b="1" dirty="0" smtClean="0">
                <a:effectLst/>
                <a:latin typeface="Arial" panose="020B0604020202020204" pitchFamily="34" charset="0"/>
                <a:cs typeface="Arial" panose="020B0604020202020204" pitchFamily="34" charset="0"/>
              </a:rPr>
              <a:t>Change agents</a:t>
            </a:r>
            <a:r>
              <a:rPr lang="en-GB" dirty="0" smtClean="0">
                <a:effectLst/>
                <a:latin typeface="Arial" panose="020B0604020202020204" pitchFamily="34" charset="0"/>
                <a:cs typeface="Arial" panose="020B0604020202020204" pitchFamily="34" charset="0"/>
              </a:rPr>
              <a:t>—the individuals responsible for any part of the implementation process.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They can also be sponsors and champions of change, as well as targets of change themselves, but primarily they understand change, know how to manage change, and deal with the people involved in the changes they undertake.</a:t>
            </a:r>
          </a:p>
          <a:p>
            <a:pPr algn="just"/>
            <a:endParaRPr lang="en-GB" dirty="0" smtClean="0">
              <a:effectLst/>
              <a:latin typeface="Arial" panose="020B0604020202020204" pitchFamily="34" charset="0"/>
              <a:cs typeface="Arial" panose="020B0604020202020204" pitchFamily="34" charset="0"/>
            </a:endParaRPr>
          </a:p>
          <a:p>
            <a:pPr algn="just"/>
            <a:r>
              <a:rPr lang="en-GB" b="1" dirty="0" smtClean="0">
                <a:effectLst/>
                <a:latin typeface="Arial" panose="020B0604020202020204" pitchFamily="34" charset="0"/>
                <a:cs typeface="Arial" panose="020B0604020202020204" pitchFamily="34" charset="0"/>
              </a:rPr>
              <a:t>Targets of change</a:t>
            </a:r>
            <a:r>
              <a:rPr lang="en-GB" dirty="0" smtClean="0">
                <a:effectLst/>
                <a:latin typeface="Arial" panose="020B0604020202020204" pitchFamily="34" charset="0"/>
                <a:cs typeface="Arial" panose="020B0604020202020204" pitchFamily="34" charset="0"/>
              </a:rPr>
              <a:t>—the people within the organisation directly impacted by implementation of the operating plan and the changes it brings about.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Those who will be affected must be identified to assess how they will be affected, what changes they can expect, and why.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Since people vary dramatically in how they react to change, their potential for resistance needs to be understood and dealt with constructively.</a:t>
            </a:r>
            <a:endParaRPr lang="en-GB"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58477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712968" cy="6463308"/>
          </a:xfrm>
          <a:prstGeom prst="rect">
            <a:avLst/>
          </a:prstGeom>
        </p:spPr>
        <p:txBody>
          <a:bodyPr wrap="square">
            <a:spAutoFit/>
          </a:bodyPr>
          <a:lstStyle/>
          <a:p>
            <a:pPr algn="just"/>
            <a:r>
              <a:rPr lang="en-GB" b="1" dirty="0" smtClean="0">
                <a:effectLst/>
                <a:latin typeface="Arial" panose="020B0604020202020204" pitchFamily="34" charset="0"/>
                <a:cs typeface="Arial" panose="020B0604020202020204" pitchFamily="34" charset="0"/>
              </a:rPr>
              <a:t>Fifth</a:t>
            </a:r>
            <a:r>
              <a:rPr lang="en-GB" dirty="0" smtClean="0">
                <a:effectLst/>
                <a:latin typeface="Arial" panose="020B0604020202020204" pitchFamily="34" charset="0"/>
                <a:cs typeface="Arial" panose="020B0604020202020204" pitchFamily="34" charset="0"/>
              </a:rPr>
              <a:t>, establishing a performance culture is a fundamental requirement for effective implementation and a frequent failure point in many strategic planning and management processes.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Larry Bossidy and Ram Charan in their book entitled Execution: The Discipline of Getting Things Done point out the following:</a:t>
            </a:r>
          </a:p>
          <a:p>
            <a:pPr algn="just"/>
            <a:endParaRPr lang="en-GB" dirty="0" smtClean="0">
              <a:effectLst/>
              <a:latin typeface="Arial" panose="020B0604020202020204" pitchFamily="34" charset="0"/>
              <a:cs typeface="Arial" panose="020B0604020202020204" pitchFamily="34" charset="0"/>
            </a:endParaRPr>
          </a:p>
          <a:p>
            <a:pPr algn="just"/>
            <a:r>
              <a:rPr lang="en-GB" i="1" dirty="0" smtClean="0">
                <a:effectLst/>
                <a:latin typeface="Arial" panose="020B0604020202020204" pitchFamily="34" charset="0"/>
                <a:cs typeface="Arial" panose="020B0604020202020204" pitchFamily="34" charset="0"/>
              </a:rPr>
              <a:t>“Execution is not only the biggest issue facing business today; it is something nobody has explained satisfactorily”</a:t>
            </a:r>
            <a:r>
              <a:rPr lang="en-GB" dirty="0" smtClean="0">
                <a:effectLst/>
                <a:latin typeface="Arial" panose="020B0604020202020204" pitchFamily="34" charset="0"/>
                <a:cs typeface="Arial" panose="020B0604020202020204" pitchFamily="34" charset="0"/>
              </a:rPr>
              <a:t> (see Bossidy and Charan, p.6)</a:t>
            </a:r>
          </a:p>
          <a:p>
            <a:pPr algn="just"/>
            <a:endParaRPr lang="en-GB" dirty="0" smtClean="0">
              <a:effectLst/>
              <a:latin typeface="Arial" panose="020B0604020202020204" pitchFamily="34" charset="0"/>
              <a:cs typeface="Arial" panose="020B0604020202020204" pitchFamily="34" charset="0"/>
            </a:endParaRPr>
          </a:p>
          <a:p>
            <a:pPr algn="just"/>
            <a:r>
              <a:rPr lang="en-GB" i="1" dirty="0" smtClean="0">
                <a:effectLst/>
                <a:latin typeface="Arial" panose="020B0604020202020204" pitchFamily="34" charset="0"/>
                <a:cs typeface="Arial" panose="020B0604020202020204" pitchFamily="34" charset="0"/>
              </a:rPr>
              <a:t>“Strategies most often fail because they aren’t executed well. Things that are supposed to happen don’t happen. </a:t>
            </a:r>
          </a:p>
          <a:p>
            <a:pPr algn="just"/>
            <a:endParaRPr lang="en-GB" i="1" dirty="0">
              <a:latin typeface="Arial" panose="020B0604020202020204" pitchFamily="34" charset="0"/>
              <a:cs typeface="Arial" panose="020B0604020202020204" pitchFamily="34" charset="0"/>
            </a:endParaRPr>
          </a:p>
          <a:p>
            <a:pPr algn="just"/>
            <a:r>
              <a:rPr lang="en-GB" i="1" dirty="0" smtClean="0">
                <a:effectLst/>
                <a:latin typeface="Arial" panose="020B0604020202020204" pitchFamily="34" charset="0"/>
                <a:cs typeface="Arial" panose="020B0604020202020204" pitchFamily="34" charset="0"/>
              </a:rPr>
              <a:t>Either the organisations aren’t capable of making them happen, or the leaders of the business misjudge the challenges their companies face in the business environment, or both”</a:t>
            </a:r>
            <a:r>
              <a:rPr lang="en-GB" dirty="0" smtClean="0">
                <a:effectLst/>
                <a:latin typeface="Arial" panose="020B0604020202020204" pitchFamily="34" charset="0"/>
                <a:cs typeface="Arial" panose="020B0604020202020204" pitchFamily="34" charset="0"/>
              </a:rPr>
              <a:t> (Ibid, p.15).</a:t>
            </a:r>
          </a:p>
          <a:p>
            <a:pPr algn="just"/>
            <a:endParaRPr lang="en-GB" dirty="0" smtClean="0">
              <a:effectLst/>
              <a:latin typeface="Arial" panose="020B0604020202020204" pitchFamily="34" charset="0"/>
              <a:cs typeface="Arial" panose="020B0604020202020204" pitchFamily="34" charset="0"/>
            </a:endParaRPr>
          </a:p>
          <a:p>
            <a:pPr algn="just"/>
            <a:r>
              <a:rPr lang="en-GB" i="1" dirty="0" smtClean="0">
                <a:effectLst/>
                <a:latin typeface="Arial" panose="020B0604020202020204" pitchFamily="34" charset="0"/>
                <a:cs typeface="Arial" panose="020B0604020202020204" pitchFamily="34" charset="0"/>
              </a:rPr>
              <a:t>An organisation can execute only if the leader’s heart and soul are immersed in the company…</a:t>
            </a:r>
          </a:p>
          <a:p>
            <a:pPr algn="just"/>
            <a:endParaRPr lang="en-GB" i="1" dirty="0">
              <a:latin typeface="Arial" panose="020B0604020202020204" pitchFamily="34" charset="0"/>
              <a:cs typeface="Arial" panose="020B0604020202020204" pitchFamily="34" charset="0"/>
            </a:endParaRPr>
          </a:p>
          <a:p>
            <a:pPr algn="just"/>
            <a:r>
              <a:rPr lang="en-GB" i="1" dirty="0" smtClean="0">
                <a:effectLst/>
                <a:latin typeface="Arial" panose="020B0604020202020204" pitchFamily="34" charset="0"/>
                <a:cs typeface="Arial" panose="020B0604020202020204" pitchFamily="34" charset="0"/>
              </a:rPr>
              <a:t>The leader is the only person in a position to achieve that understanding. And only the leader can make execution happen, through his or her deep personal involvement in the substance and even the details of execution”</a:t>
            </a:r>
            <a:r>
              <a:rPr lang="en-GB" dirty="0" smtClean="0">
                <a:effectLst/>
                <a:latin typeface="Arial" panose="020B0604020202020204" pitchFamily="34" charset="0"/>
                <a:cs typeface="Arial" panose="020B0604020202020204" pitchFamily="34" charset="0"/>
              </a:rPr>
              <a:t> (Ibid, p.24).</a:t>
            </a:r>
            <a:endParaRPr lang="en-GB"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807846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548681"/>
            <a:ext cx="8280920" cy="4616648"/>
          </a:xfrm>
          <a:prstGeom prst="rect">
            <a:avLst/>
          </a:prstGeom>
        </p:spPr>
        <p:txBody>
          <a:bodyPr wrap="square">
            <a:spAutoFit/>
          </a:bodyPr>
          <a:lstStyle/>
          <a:p>
            <a:pPr algn="just"/>
            <a:r>
              <a:rPr lang="en-GB" sz="2400" b="1" dirty="0" smtClean="0">
                <a:latin typeface="Arial" panose="020B0604020202020204" pitchFamily="34" charset="0"/>
                <a:cs typeface="Arial" panose="020B0604020202020204" pitchFamily="34" charset="0"/>
              </a:rPr>
              <a:t>Strategic Planning Kit For Dummies Cheat Sheet</a:t>
            </a:r>
          </a:p>
          <a:p>
            <a:pPr algn="just"/>
            <a:r>
              <a:rPr lang="en-GB" dirty="0" smtClean="0">
                <a:latin typeface="Arial" panose="020B0604020202020204" pitchFamily="34" charset="0"/>
                <a:cs typeface="Arial" panose="020B0604020202020204" pitchFamily="34" charset="0"/>
              </a:rPr>
              <a:t>From </a:t>
            </a:r>
            <a:r>
              <a:rPr lang="en-GB" dirty="0" smtClean="0">
                <a:latin typeface="Arial" panose="020B0604020202020204" pitchFamily="34" charset="0"/>
                <a:cs typeface="Arial" panose="020B0604020202020204" pitchFamily="34" charset="0"/>
                <a:hlinkClick r:id="rId2"/>
              </a:rPr>
              <a:t>Strategic Planning Kit For Dummies, 2nd Edition</a:t>
            </a:r>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By </a:t>
            </a:r>
            <a:r>
              <a:rPr lang="en-GB" dirty="0" smtClean="0">
                <a:latin typeface="Arial" panose="020B0604020202020204" pitchFamily="34" charset="0"/>
                <a:cs typeface="Arial" panose="020B0604020202020204" pitchFamily="34" charset="0"/>
                <a:hlinkClick r:id="rId3"/>
              </a:rPr>
              <a:t>Erica Olsen </a:t>
            </a:r>
            <a:endParaRPr lang="en-GB" dirty="0" smtClean="0">
              <a:latin typeface="Arial" panose="020B0604020202020204" pitchFamily="34" charset="0"/>
              <a:cs typeface="Arial" panose="020B0604020202020204" pitchFamily="34" charset="0"/>
            </a:endParaRP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 strategic plan is essential for a successful business, and creating a strategic plan that you can actually use is key.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Your plan should include certain elements, like mission, values, and vision statements, and avoid common pitfalls, like neglecting the specific needs of your organisation, so it becomes your road map for success.</a:t>
            </a:r>
          </a:p>
          <a:p>
            <a:pPr algn="just"/>
            <a:endParaRPr lang="en-GB" dirty="0">
              <a:latin typeface="Arial" panose="020B0604020202020204" pitchFamily="34" charset="0"/>
              <a:cs typeface="Arial" panose="020B0604020202020204" pitchFamily="34" charset="0"/>
            </a:endParaRPr>
          </a:p>
          <a:p>
            <a:pPr algn="just"/>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hlinkClick r:id="rId4"/>
              </a:rPr>
              <a:t>http://www.dummies.com/business/strategic-planning-kit-for-dummies-cheat-sheet/</a:t>
            </a:r>
            <a:r>
              <a:rPr lang="en-GB"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67427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16632"/>
            <a:ext cx="8784976" cy="6001643"/>
          </a:xfrm>
          <a:prstGeom prst="rect">
            <a:avLst/>
          </a:prstGeom>
        </p:spPr>
        <p:txBody>
          <a:bodyPr wrap="square">
            <a:spAutoFit/>
          </a:bodyPr>
          <a:lstStyle/>
          <a:p>
            <a:pPr algn="just"/>
            <a:r>
              <a:rPr lang="en-GB" sz="2400" b="1" dirty="0" smtClean="0">
                <a:latin typeface="Arial" panose="020B0604020202020204" pitchFamily="34" charset="0"/>
                <a:cs typeface="Arial" panose="020B0604020202020204" pitchFamily="34" charset="0"/>
              </a:rPr>
              <a:t>Major Components of a Strategic Plan</a:t>
            </a:r>
          </a:p>
          <a:p>
            <a:pPr algn="just"/>
            <a:endParaRPr lang="en-GB"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Strategic plans can come in many different shapes and sizes, but they all have the following components.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list below describes each piece of a strategic plan in the order that they’re typically developed.</a:t>
            </a:r>
          </a:p>
          <a:p>
            <a:pPr algn="just"/>
            <a:endParaRPr lang="en-GB" dirty="0" smtClean="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Mission statement:</a:t>
            </a:r>
            <a:r>
              <a:rPr lang="en-GB" dirty="0" smtClean="0">
                <a:latin typeface="Arial" panose="020B0604020202020204" pitchFamily="34" charset="0"/>
                <a:cs typeface="Arial" panose="020B0604020202020204" pitchFamily="34" charset="0"/>
              </a:rPr>
              <a:t>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mission statement is an overarching, timeless expression of your purpose and aspiration, addressing both what you seek to accomplish and the manner in which the organisation seeks to accomplish it. It’s a declaration of why you exist as an organisation.</a:t>
            </a:r>
          </a:p>
          <a:p>
            <a:pPr algn="just"/>
            <a:endParaRPr lang="en-GB" dirty="0" smtClean="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Vision statement:</a:t>
            </a:r>
            <a:r>
              <a:rPr lang="en-GB" dirty="0" smtClean="0">
                <a:latin typeface="Arial" panose="020B0604020202020204" pitchFamily="34" charset="0"/>
                <a:cs typeface="Arial" panose="020B0604020202020204" pitchFamily="34" charset="0"/>
              </a:rPr>
              <a:t>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short, concise statement of the organisation’s future answers the question of what the company will look like in five or more years.</a:t>
            </a: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868521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260648"/>
            <a:ext cx="8784976" cy="5909310"/>
          </a:xfrm>
          <a:prstGeom prst="rect">
            <a:avLst/>
          </a:prstGeom>
        </p:spPr>
        <p:txBody>
          <a:bodyPr wrap="square">
            <a:spAutoFit/>
          </a:bodyPr>
          <a:lstStyle/>
          <a:p>
            <a:pPr algn="just"/>
            <a:r>
              <a:rPr lang="en-GB" b="1" dirty="0" smtClean="0">
                <a:latin typeface="Arial" panose="020B0604020202020204" pitchFamily="34" charset="0"/>
                <a:cs typeface="Arial" panose="020B0604020202020204" pitchFamily="34" charset="0"/>
              </a:rPr>
              <a:t>Values statement or guiding principles:</a:t>
            </a:r>
            <a:r>
              <a:rPr lang="en-GB" dirty="0" smtClean="0">
                <a:latin typeface="Arial" panose="020B0604020202020204" pitchFamily="34" charset="0"/>
                <a:cs typeface="Arial" panose="020B0604020202020204" pitchFamily="34" charset="0"/>
              </a:rPr>
              <a:t>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These statements are enduring, passionate, and distinctive core beliefs. They’re guiding principles that never change and are part of your strategic foundation.</a:t>
            </a:r>
          </a:p>
          <a:p>
            <a:pPr algn="just"/>
            <a:endParaRPr lang="en-GB" dirty="0" smtClean="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SWOT:</a:t>
            </a:r>
            <a:r>
              <a:rPr lang="en-GB" dirty="0" smtClean="0">
                <a:latin typeface="Arial" panose="020B0604020202020204" pitchFamily="34" charset="0"/>
                <a:cs typeface="Arial" panose="020B0604020202020204" pitchFamily="34" charset="0"/>
              </a:rPr>
              <a:t>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 SWOT is a summarized view of your current position, specifically your strengths, weaknesses, opportunities, and threats.</a:t>
            </a:r>
          </a:p>
          <a:p>
            <a:pPr algn="just"/>
            <a:endParaRPr lang="en-GB" dirty="0" smtClean="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Competitive advantage:</a:t>
            </a:r>
            <a:r>
              <a:rPr lang="en-GB" dirty="0" smtClean="0">
                <a:latin typeface="Arial" panose="020B0604020202020204" pitchFamily="34" charset="0"/>
                <a:cs typeface="Arial" panose="020B0604020202020204" pitchFamily="34" charset="0"/>
              </a:rPr>
              <a:t>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Your competitive advantage includes what you’re best at compared to the competition.</a:t>
            </a:r>
          </a:p>
          <a:p>
            <a:pPr algn="just"/>
            <a:endParaRPr lang="en-GB" dirty="0" smtClean="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Long-term strategic objectives:</a:t>
            </a:r>
            <a:r>
              <a:rPr lang="en-GB" dirty="0" smtClean="0">
                <a:latin typeface="Arial" panose="020B0604020202020204" pitchFamily="34" charset="0"/>
                <a:cs typeface="Arial" panose="020B0604020202020204" pitchFamily="34" charset="0"/>
              </a:rPr>
              <a:t>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These long-term strategic focus areas span a three-year (or more) time horizon. They answer the question of what you must focus on to achieve your vision.</a:t>
            </a: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182361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784976" cy="4524315"/>
          </a:xfrm>
          <a:prstGeom prst="rect">
            <a:avLst/>
          </a:prstGeom>
        </p:spPr>
        <p:txBody>
          <a:bodyPr wrap="square">
            <a:spAutoFit/>
          </a:bodyPr>
          <a:lstStyle/>
          <a:p>
            <a:pPr algn="just"/>
            <a:r>
              <a:rPr lang="en-GB" b="1" dirty="0" smtClean="0">
                <a:latin typeface="Arial" panose="020B0604020202020204" pitchFamily="34" charset="0"/>
                <a:cs typeface="Arial" panose="020B0604020202020204" pitchFamily="34" charset="0"/>
              </a:rPr>
              <a:t>Strategies:</a:t>
            </a:r>
          </a:p>
          <a:p>
            <a:pPr algn="just"/>
            <a:endParaRPr lang="en-GB" b="1"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Strategies are the general, umbrella methods you intend to use to reach your vision.</a:t>
            </a:r>
          </a:p>
          <a:p>
            <a:pPr algn="just"/>
            <a:endParaRPr lang="en-GB" dirty="0" smtClean="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Short-term goals/priorities/initiatives:</a:t>
            </a:r>
            <a:r>
              <a:rPr lang="en-GB" dirty="0" smtClean="0">
                <a:latin typeface="Arial" panose="020B0604020202020204" pitchFamily="34" charset="0"/>
                <a:cs typeface="Arial" panose="020B0604020202020204" pitchFamily="34" charset="0"/>
              </a:rPr>
              <a:t>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These items convert the strategic objectives into specific performance targets that fall within the one- to two-year time horizon. They state what, when, and who and are measurable.</a:t>
            </a:r>
          </a:p>
          <a:p>
            <a:pPr algn="just"/>
            <a:endParaRPr lang="en-GB" dirty="0">
              <a:latin typeface="Arial" panose="020B0604020202020204" pitchFamily="34" charset="0"/>
              <a:cs typeface="Arial" panose="020B0604020202020204" pitchFamily="34" charset="0"/>
            </a:endParaRPr>
          </a:p>
          <a:p>
            <a:pPr algn="just"/>
            <a:endParaRPr lang="en-GB" dirty="0" smtClean="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Action items/plans:</a:t>
            </a:r>
            <a:r>
              <a:rPr lang="en-GB" dirty="0" smtClean="0">
                <a:latin typeface="Arial" panose="020B0604020202020204" pitchFamily="34" charset="0"/>
                <a:cs typeface="Arial" panose="020B0604020202020204" pitchFamily="34" charset="0"/>
              </a:rPr>
              <a:t>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These specific statements explain </a:t>
            </a:r>
            <a:r>
              <a:rPr lang="en-GB" i="1" dirty="0" smtClean="0">
                <a:latin typeface="Arial" panose="020B0604020202020204" pitchFamily="34" charset="0"/>
                <a:cs typeface="Arial" panose="020B0604020202020204" pitchFamily="34" charset="0"/>
              </a:rPr>
              <a:t>how</a:t>
            </a:r>
            <a:r>
              <a:rPr lang="en-GB" dirty="0" smtClean="0">
                <a:latin typeface="Arial" panose="020B0604020202020204" pitchFamily="34" charset="0"/>
                <a:cs typeface="Arial" panose="020B0604020202020204" pitchFamily="34" charset="0"/>
              </a:rPr>
              <a:t> a goal will be accomplished. They’re the areas that move the strategy to operations and are generally executed by teams or individuals within one to two years.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553276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60648"/>
            <a:ext cx="8352928" cy="3139321"/>
          </a:xfrm>
          <a:prstGeom prst="rect">
            <a:avLst/>
          </a:prstGeom>
        </p:spPr>
        <p:txBody>
          <a:bodyPr wrap="square">
            <a:spAutoFit/>
          </a:bodyPr>
          <a:lstStyle/>
          <a:p>
            <a:pPr algn="just"/>
            <a:r>
              <a:rPr lang="en-GB" b="1" dirty="0" smtClean="0">
                <a:latin typeface="Arial" panose="020B0604020202020204" pitchFamily="34" charset="0"/>
                <a:cs typeface="Arial" panose="020B0604020202020204" pitchFamily="34" charset="0"/>
              </a:rPr>
              <a:t>Scorecard:</a:t>
            </a:r>
            <a:r>
              <a:rPr lang="en-GB" dirty="0" smtClean="0">
                <a:latin typeface="Arial" panose="020B0604020202020204" pitchFamily="34" charset="0"/>
                <a:cs typeface="Arial" panose="020B0604020202020204" pitchFamily="34" charset="0"/>
              </a:rPr>
              <a:t>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You use a scorecard to report the data of your key performance indicators (KPIs) and track your performance against the monthly targets.</a:t>
            </a:r>
          </a:p>
          <a:p>
            <a:pPr algn="just"/>
            <a:endParaRPr lang="en-GB" dirty="0" smtClean="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Financial assessment:</a:t>
            </a:r>
            <a:r>
              <a:rPr lang="en-GB" dirty="0" smtClean="0">
                <a:latin typeface="Arial" panose="020B0604020202020204" pitchFamily="34" charset="0"/>
                <a:cs typeface="Arial" panose="020B0604020202020204" pitchFamily="34" charset="0"/>
              </a:rPr>
              <a:t>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Based on historical record and future projections, this assessment helps plan and predict the future, allowing you to gain much better control over your organization’s financial performance.</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754627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568952" cy="6370975"/>
          </a:xfrm>
          <a:prstGeom prst="rect">
            <a:avLst/>
          </a:prstGeom>
        </p:spPr>
        <p:txBody>
          <a:bodyPr wrap="square">
            <a:spAutoFit/>
          </a:bodyPr>
          <a:lstStyle/>
          <a:p>
            <a:pPr algn="just"/>
            <a:r>
              <a:rPr lang="en-GB" sz="2400" b="1" dirty="0" smtClean="0">
                <a:latin typeface="Arial" panose="020B0604020202020204" pitchFamily="34" charset="0"/>
                <a:cs typeface="Arial" panose="020B0604020202020204" pitchFamily="34" charset="0"/>
              </a:rPr>
              <a:t>Your Strategic Planning Framework</a:t>
            </a:r>
          </a:p>
          <a:p>
            <a:pPr algn="just"/>
            <a:endParaRPr lang="en-GB" sz="2400"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Strategic planning has a basic overall framework. Not to oversimplify the strategic planning process, but by placing all the parts of a plan into the following three areas, you can clearly see how the pieces of your plan fit together:</a:t>
            </a:r>
          </a:p>
          <a:p>
            <a:pPr algn="just"/>
            <a:endParaRPr lang="en-GB" dirty="0" smtClean="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Where are we now?</a:t>
            </a:r>
            <a:r>
              <a:rPr lang="en-GB" dirty="0" smtClean="0">
                <a:latin typeface="Arial" panose="020B0604020202020204" pitchFamily="34" charset="0"/>
                <a:cs typeface="Arial" panose="020B0604020202020204" pitchFamily="34" charset="0"/>
              </a:rPr>
              <a:t>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Review your current strategic position and clarify your mission, vision, and values.</a:t>
            </a:r>
          </a:p>
          <a:p>
            <a:pPr algn="just"/>
            <a:r>
              <a:rPr lang="en-GB" b="1" dirty="0" smtClean="0">
                <a:latin typeface="Arial" panose="020B0604020202020204" pitchFamily="34" charset="0"/>
                <a:cs typeface="Arial" panose="020B0604020202020204" pitchFamily="34" charset="0"/>
              </a:rPr>
              <a:t>Where are we going?</a:t>
            </a:r>
            <a:r>
              <a:rPr lang="en-GB" dirty="0" smtClean="0">
                <a:latin typeface="Arial" panose="020B0604020202020204" pitchFamily="34" charset="0"/>
                <a:cs typeface="Arial" panose="020B0604020202020204" pitchFamily="34" charset="0"/>
              </a:rPr>
              <a:t>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Establish your competitive advantage and your vision. Clearly see the direction your organization is headed.</a:t>
            </a:r>
          </a:p>
          <a:p>
            <a:pPr algn="just"/>
            <a:endParaRPr lang="en-GB" dirty="0" smtClean="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How will we get there?</a:t>
            </a:r>
            <a:r>
              <a:rPr lang="en-GB" dirty="0" smtClean="0">
                <a:latin typeface="Arial" panose="020B0604020202020204" pitchFamily="34" charset="0"/>
                <a:cs typeface="Arial" panose="020B0604020202020204" pitchFamily="34" charset="0"/>
              </a:rPr>
              <a:t>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Lay out the road to connect where you are now to where you’re going. Set your strategic objectives, goals, and action items and how you’ll execute your plan.</a:t>
            </a:r>
          </a:p>
          <a:p>
            <a:pPr algn="just"/>
            <a:endParaRPr lang="en-GB" dirty="0">
              <a:latin typeface="Arial" panose="020B0604020202020204" pitchFamily="34" charset="0"/>
              <a:cs typeface="Arial" panose="020B0604020202020204" pitchFamily="34" charset="0"/>
            </a:endParaRPr>
          </a:p>
          <a:p>
            <a:pPr algn="just"/>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hlinkClick r:id="rId2"/>
              </a:rPr>
              <a:t>http://www.dummies.com/business/strategic-planning-kit-for-dummies-cheat-sheet/</a:t>
            </a:r>
            <a:r>
              <a:rPr lang="en-GB"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561693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370975"/>
          </a:xfrm>
          <a:prstGeom prst="rect">
            <a:avLst/>
          </a:prstGeom>
        </p:spPr>
        <p:txBody>
          <a:bodyPr wrap="square">
            <a:spAutoFit/>
          </a:bodyPr>
          <a:lstStyle/>
          <a:p>
            <a:pPr algn="just"/>
            <a:endParaRPr lang="en-GB" b="1" dirty="0"/>
          </a:p>
          <a:p>
            <a:pPr algn="just"/>
            <a:r>
              <a:rPr lang="en-GB" sz="2400" b="1" dirty="0" smtClean="0">
                <a:latin typeface="Arial" panose="020B0604020202020204" pitchFamily="34" charset="0"/>
                <a:cs typeface="Arial" panose="020B0604020202020204" pitchFamily="34" charset="0"/>
              </a:rPr>
              <a:t>Basic </a:t>
            </a:r>
            <a:r>
              <a:rPr lang="en-GB" sz="2400" b="1" dirty="0">
                <a:latin typeface="Arial" panose="020B0604020202020204" pitchFamily="34" charset="0"/>
                <a:cs typeface="Arial" panose="020B0604020202020204" pitchFamily="34" charset="0"/>
              </a:rPr>
              <a:t>Strategic Planning </a:t>
            </a:r>
            <a:r>
              <a:rPr lang="en-GB" sz="2400" b="1" dirty="0" smtClean="0">
                <a:latin typeface="Arial" panose="020B0604020202020204" pitchFamily="34" charset="0"/>
                <a:cs typeface="Arial" panose="020B0604020202020204" pitchFamily="34" charset="0"/>
              </a:rPr>
              <a:t>Model</a:t>
            </a:r>
          </a:p>
          <a:p>
            <a:pPr algn="just"/>
            <a:endParaRPr lang="en-GB" sz="2400" b="1"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model is often effective for new </a:t>
            </a:r>
            <a:r>
              <a:rPr lang="en-GB" dirty="0" smtClean="0">
                <a:latin typeface="Arial" panose="020B0604020202020204" pitchFamily="34" charset="0"/>
                <a:cs typeface="Arial" panose="020B0604020202020204" pitchFamily="34" charset="0"/>
              </a:rPr>
              <a:t>organisations </a:t>
            </a:r>
            <a:r>
              <a:rPr lang="en-GB" dirty="0">
                <a:latin typeface="Arial" panose="020B0604020202020204" pitchFamily="34" charset="0"/>
                <a:cs typeface="Arial" panose="020B0604020202020204" pitchFamily="34" charset="0"/>
              </a:rPr>
              <a:t>that do not have much prior experience doing strategic planning.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These </a:t>
            </a:r>
            <a:r>
              <a:rPr lang="en-GB" dirty="0">
                <a:latin typeface="Arial" panose="020B0604020202020204" pitchFamily="34" charset="0"/>
                <a:cs typeface="Arial" panose="020B0604020202020204" pitchFamily="34" charset="0"/>
              </a:rPr>
              <a:t>are typically smaller </a:t>
            </a:r>
            <a:r>
              <a:rPr lang="en-GB" dirty="0" smtClean="0">
                <a:latin typeface="Arial" panose="020B0604020202020204" pitchFamily="34" charset="0"/>
                <a:cs typeface="Arial" panose="020B0604020202020204" pitchFamily="34" charset="0"/>
              </a:rPr>
              <a:t>organisations </a:t>
            </a:r>
            <a:r>
              <a:rPr lang="en-GB" dirty="0">
                <a:latin typeface="Arial" panose="020B0604020202020204" pitchFamily="34" charset="0"/>
                <a:cs typeface="Arial" panose="020B0604020202020204" pitchFamily="34" charset="0"/>
              </a:rPr>
              <a:t>that often don't have too much time to spend on the strategic planning process.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As </a:t>
            </a:r>
            <a:r>
              <a:rPr lang="en-GB" dirty="0">
                <a:latin typeface="Arial" panose="020B0604020202020204" pitchFamily="34" charset="0"/>
                <a:cs typeface="Arial" panose="020B0604020202020204" pitchFamily="34" charset="0"/>
              </a:rPr>
              <a:t>it's name states, this is the most basic type of strategic planning that </a:t>
            </a:r>
            <a:r>
              <a:rPr lang="en-GB" dirty="0" smtClean="0">
                <a:latin typeface="Arial" panose="020B0604020202020204" pitchFamily="34" charset="0"/>
                <a:cs typeface="Arial" panose="020B0604020202020204" pitchFamily="34" charset="0"/>
              </a:rPr>
              <a:t>organisations </a:t>
            </a:r>
            <a:r>
              <a:rPr lang="en-GB" dirty="0">
                <a:latin typeface="Arial" panose="020B0604020202020204" pitchFamily="34" charset="0"/>
                <a:cs typeface="Arial" panose="020B0604020202020204" pitchFamily="34" charset="0"/>
              </a:rPr>
              <a:t>can use to become familiar with the process and then expound on it in the future as they become more comfortable with the process and more established as an </a:t>
            </a:r>
            <a:r>
              <a:rPr lang="en-GB" dirty="0" smtClean="0">
                <a:latin typeface="Arial" panose="020B0604020202020204" pitchFamily="34" charset="0"/>
                <a:cs typeface="Arial" panose="020B0604020202020204" pitchFamily="34" charset="0"/>
              </a:rPr>
              <a:t>organisation</a:t>
            </a:r>
            <a:r>
              <a:rPr lang="en-GB" dirty="0">
                <a:latin typeface="Arial" panose="020B0604020202020204" pitchFamily="34" charset="0"/>
                <a:cs typeface="Arial" panose="020B0604020202020204" pitchFamily="34" charset="0"/>
              </a:rPr>
              <a: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Components of the basic strategic planning model include the following</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Identifying the purpose of the organization and developing a mission statement</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Creating general goals for the organization to accomplish the mission</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Identifying specific action steps to implement each goal</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Evaluating and updating the plan over time.  </a:t>
            </a:r>
          </a:p>
        </p:txBody>
      </p:sp>
      <p:sp>
        <p:nvSpPr>
          <p:cNvPr id="3" name="TextBox 2"/>
          <p:cNvSpPr txBox="1"/>
          <p:nvPr/>
        </p:nvSpPr>
        <p:spPr>
          <a:xfrm>
            <a:off x="323528" y="6453336"/>
            <a:ext cx="8496944" cy="369332"/>
          </a:xfrm>
          <a:prstGeom prst="rect">
            <a:avLst/>
          </a:prstGeom>
          <a:noFill/>
        </p:spPr>
        <p:txBody>
          <a:bodyPr wrap="square" rtlCol="0">
            <a:spAutoFit/>
          </a:bodyPr>
          <a:lstStyle/>
          <a:p>
            <a:r>
              <a:rPr lang="en-GB" dirty="0">
                <a:hlinkClick r:id="rId2"/>
              </a:rPr>
              <a:t>https://</a:t>
            </a:r>
            <a:r>
              <a:rPr lang="en-GB" dirty="0" smtClean="0">
                <a:hlinkClick r:id="rId2"/>
              </a:rPr>
              <a:t>www.linkedin.com/pulse/5-models-strategic-planning-h-e-montather-r-abd-phd</a:t>
            </a:r>
            <a:r>
              <a:rPr lang="en-GB" dirty="0" smtClean="0"/>
              <a:t> </a:t>
            </a:r>
            <a:endParaRPr lang="en-GB" dirty="0"/>
          </a:p>
        </p:txBody>
      </p:sp>
    </p:spTree>
    <p:extLst>
      <p:ext uri="{BB962C8B-B14F-4D97-AF65-F5344CB8AC3E}">
        <p14:creationId xmlns:p14="http://schemas.microsoft.com/office/powerpoint/2010/main" val="21138547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8964488" cy="6278642"/>
          </a:xfrm>
          <a:prstGeom prst="rect">
            <a:avLst/>
          </a:prstGeom>
        </p:spPr>
        <p:txBody>
          <a:bodyPr wrap="square">
            <a:spAutoFit/>
          </a:bodyPr>
          <a:lstStyle/>
          <a:p>
            <a:pPr algn="just"/>
            <a:r>
              <a:rPr lang="en-GB" sz="2400" b="1" dirty="0">
                <a:latin typeface="Arial" panose="020B0604020202020204" pitchFamily="34" charset="0"/>
                <a:cs typeface="Arial" panose="020B0604020202020204" pitchFamily="34" charset="0"/>
              </a:rPr>
              <a:t>Issue-based or Goal-based Planning</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is an enhancement of the basic model and is often used by </a:t>
            </a:r>
            <a:r>
              <a:rPr lang="en-GB" dirty="0" smtClean="0">
                <a:latin typeface="Arial" panose="020B0604020202020204" pitchFamily="34" charset="0"/>
                <a:cs typeface="Arial" panose="020B0604020202020204" pitchFamily="34" charset="0"/>
              </a:rPr>
              <a:t>organisations </a:t>
            </a:r>
            <a:r>
              <a:rPr lang="en-GB" dirty="0">
                <a:latin typeface="Arial" panose="020B0604020202020204" pitchFamily="34" charset="0"/>
                <a:cs typeface="Arial" panose="020B0604020202020204" pitchFamily="34" charset="0"/>
              </a:rPr>
              <a:t>that are more established and want to go deeper into the strategic planning process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This model starts off with a SWOT analysis, which is an assessment of the internal and external forces that play on the </a:t>
            </a:r>
            <a:r>
              <a:rPr lang="en-GB" dirty="0" smtClean="0">
                <a:latin typeface="Arial" panose="020B0604020202020204" pitchFamily="34" charset="0"/>
                <a:cs typeface="Arial" panose="020B0604020202020204" pitchFamily="34" charset="0"/>
              </a:rPr>
              <a:t>organisation</a:t>
            </a:r>
            <a:r>
              <a:rPr lang="en-GB" dirty="0">
                <a:latin typeface="Arial" panose="020B0604020202020204" pitchFamily="34" charset="0"/>
                <a:cs typeface="Arial" panose="020B0604020202020204" pitchFamily="34" charset="0"/>
              </a:rPr>
              <a: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SWOT </a:t>
            </a:r>
            <a:r>
              <a:rPr lang="en-GB" dirty="0">
                <a:latin typeface="Arial" panose="020B0604020202020204" pitchFamily="34" charset="0"/>
                <a:cs typeface="Arial" panose="020B0604020202020204" pitchFamily="34" charset="0"/>
              </a:rPr>
              <a:t>stands for Strengths, Weaknesses, Opportunities, and Threats.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Second</a:t>
            </a:r>
            <a:r>
              <a:rPr lang="en-GB" dirty="0">
                <a:latin typeface="Arial" panose="020B0604020202020204" pitchFamily="34" charset="0"/>
                <a:cs typeface="Arial" panose="020B0604020202020204" pitchFamily="34" charset="0"/>
              </a:rPr>
              <a:t>, the stakeholders identify the major issues or goals on which the organization will focus and </a:t>
            </a:r>
            <a:r>
              <a:rPr lang="en-GB" dirty="0" smtClean="0">
                <a:latin typeface="Arial" panose="020B0604020202020204" pitchFamily="34" charset="0"/>
                <a:cs typeface="Arial" panose="020B0604020202020204" pitchFamily="34" charset="0"/>
              </a:rPr>
              <a:t>prioritise </a:t>
            </a:r>
            <a:r>
              <a:rPr lang="en-GB" dirty="0">
                <a:latin typeface="Arial" panose="020B0604020202020204" pitchFamily="34" charset="0"/>
                <a:cs typeface="Arial" panose="020B0604020202020204" pitchFamily="34" charset="0"/>
              </a:rPr>
              <a:t>these issues and goals.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Third</a:t>
            </a:r>
            <a:r>
              <a:rPr lang="en-GB" dirty="0">
                <a:latin typeface="Arial" panose="020B0604020202020204" pitchFamily="34" charset="0"/>
                <a:cs typeface="Arial" panose="020B0604020202020204" pitchFamily="34" charset="0"/>
              </a:rPr>
              <a:t>, the mission, vision, and values of the organization should be reviewed and updated to be in line with the issues and goals of the </a:t>
            </a:r>
            <a:r>
              <a:rPr lang="en-GB" dirty="0" smtClean="0">
                <a:latin typeface="Arial" panose="020B0604020202020204" pitchFamily="34" charset="0"/>
                <a:cs typeface="Arial" panose="020B0604020202020204" pitchFamily="34" charset="0"/>
              </a:rPr>
              <a:t>organisation</a:t>
            </a:r>
            <a:r>
              <a:rPr lang="en-GB" dirty="0">
                <a:latin typeface="Arial" panose="020B0604020202020204" pitchFamily="34" charset="0"/>
                <a:cs typeface="Arial" panose="020B0604020202020204" pitchFamily="34" charset="0"/>
              </a:rPr>
              <a:t>.  The second and third steps can be switched if the stakeholders prefer.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Fourth</a:t>
            </a:r>
            <a:r>
              <a:rPr lang="en-GB" dirty="0">
                <a:latin typeface="Arial" panose="020B0604020202020204" pitchFamily="34" charset="0"/>
                <a:cs typeface="Arial" panose="020B0604020202020204" pitchFamily="34" charset="0"/>
              </a:rPr>
              <a:t>, develop action plans for the goals and issues that detail the steps necessary to implement the goal.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An </a:t>
            </a:r>
            <a:r>
              <a:rPr lang="en-GB" dirty="0">
                <a:latin typeface="Arial" panose="020B0604020202020204" pitchFamily="34" charset="0"/>
                <a:cs typeface="Arial" panose="020B0604020202020204" pitchFamily="34" charset="0"/>
              </a:rPr>
              <a:t>effective way of writing action plans is using a process called </a:t>
            </a:r>
            <a:r>
              <a:rPr lang="en-GB" b="1" dirty="0">
                <a:latin typeface="Arial" panose="020B0604020202020204" pitchFamily="34" charset="0"/>
                <a:cs typeface="Arial" panose="020B0604020202020204" pitchFamily="34" charset="0"/>
              </a:rPr>
              <a:t>SMART</a:t>
            </a:r>
            <a:r>
              <a:rPr lang="en-GB" dirty="0">
                <a:latin typeface="Arial" panose="020B0604020202020204" pitchFamily="34" charset="0"/>
                <a:cs typeface="Arial" panose="020B0604020202020204" pitchFamily="34" charset="0"/>
              </a:rPr>
              <a:t> goals where goals are </a:t>
            </a:r>
            <a:r>
              <a:rPr lang="en-GB" sz="2000" dirty="0">
                <a:latin typeface="Arial" panose="020B0604020202020204" pitchFamily="34" charset="0"/>
                <a:cs typeface="Arial" panose="020B0604020202020204" pitchFamily="34" charset="0"/>
              </a:rPr>
              <a:t>S</a:t>
            </a:r>
            <a:r>
              <a:rPr lang="en-GB" dirty="0">
                <a:latin typeface="Arial" panose="020B0604020202020204" pitchFamily="34" charset="0"/>
                <a:cs typeface="Arial" panose="020B0604020202020204" pitchFamily="34" charset="0"/>
              </a:rPr>
              <a:t>pecific, </a:t>
            </a:r>
            <a:r>
              <a:rPr lang="en-GB" sz="2000" dirty="0">
                <a:latin typeface="Arial" panose="020B0604020202020204" pitchFamily="34" charset="0"/>
                <a:cs typeface="Arial" panose="020B0604020202020204" pitchFamily="34" charset="0"/>
              </a:rPr>
              <a:t>M</a:t>
            </a:r>
            <a:r>
              <a:rPr lang="en-GB" dirty="0">
                <a:latin typeface="Arial" panose="020B0604020202020204" pitchFamily="34" charset="0"/>
                <a:cs typeface="Arial" panose="020B0604020202020204" pitchFamily="34" charset="0"/>
              </a:rPr>
              <a:t>easureable, </a:t>
            </a:r>
            <a:r>
              <a:rPr lang="en-GB" sz="2000" dirty="0">
                <a:latin typeface="Arial" panose="020B0604020202020204" pitchFamily="34" charset="0"/>
                <a:cs typeface="Arial" panose="020B0604020202020204" pitchFamily="34" charset="0"/>
              </a:rPr>
              <a:t>A</a:t>
            </a:r>
            <a:r>
              <a:rPr lang="en-GB" dirty="0">
                <a:latin typeface="Arial" panose="020B0604020202020204" pitchFamily="34" charset="0"/>
                <a:cs typeface="Arial" panose="020B0604020202020204" pitchFamily="34" charset="0"/>
              </a:rPr>
              <a:t>ttainable, </a:t>
            </a:r>
            <a:r>
              <a:rPr lang="en-GB" sz="2000" dirty="0">
                <a:latin typeface="Arial" panose="020B0604020202020204" pitchFamily="34" charset="0"/>
                <a:cs typeface="Arial" panose="020B0604020202020204" pitchFamily="34" charset="0"/>
              </a:rPr>
              <a:t>R</a:t>
            </a:r>
            <a:r>
              <a:rPr lang="en-GB" dirty="0">
                <a:latin typeface="Arial" panose="020B0604020202020204" pitchFamily="34" charset="0"/>
                <a:cs typeface="Arial" panose="020B0604020202020204" pitchFamily="34" charset="0"/>
              </a:rPr>
              <a:t>esults-oriented, and </a:t>
            </a:r>
            <a:r>
              <a:rPr lang="en-GB" sz="2000" dirty="0">
                <a:latin typeface="Arial" panose="020B0604020202020204" pitchFamily="34" charset="0"/>
                <a:cs typeface="Arial" panose="020B0604020202020204" pitchFamily="34" charset="0"/>
              </a:rPr>
              <a:t>T</a:t>
            </a:r>
            <a:r>
              <a:rPr lang="en-GB" dirty="0">
                <a:latin typeface="Arial" panose="020B0604020202020204" pitchFamily="34" charset="0"/>
                <a:cs typeface="Arial" panose="020B0604020202020204" pitchFamily="34" charset="0"/>
              </a:rPr>
              <a:t>ime-bound. </a:t>
            </a:r>
          </a:p>
        </p:txBody>
      </p:sp>
    </p:spTree>
    <p:extLst>
      <p:ext uri="{BB962C8B-B14F-4D97-AF65-F5344CB8AC3E}">
        <p14:creationId xmlns:p14="http://schemas.microsoft.com/office/powerpoint/2010/main" val="7778994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332656"/>
            <a:ext cx="8568952" cy="3139321"/>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For strategic plans that look at more than 1 year in the future, the development of a yearly operating plan is useful to keep the plan manageable and on-track.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Often organisations </a:t>
            </a:r>
            <a:r>
              <a:rPr lang="en-GB" dirty="0">
                <a:latin typeface="Arial" panose="020B0604020202020204" pitchFamily="34" charset="0"/>
                <a:cs typeface="Arial" panose="020B0604020202020204" pitchFamily="34" charset="0"/>
              </a:rPr>
              <a:t>develop strategic plans for 3-5 years and then conduct annual reviews and updates of the larger plan.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Regular </a:t>
            </a:r>
            <a:r>
              <a:rPr lang="en-GB" dirty="0">
                <a:latin typeface="Arial" panose="020B0604020202020204" pitchFamily="34" charset="0"/>
                <a:cs typeface="Arial" panose="020B0604020202020204" pitchFamily="34" charset="0"/>
              </a:rPr>
              <a:t>evaluation, monitoring, and updating of the strategic plan is critical to its effectiveness and it is helpful if these reviews are written into the actual plan to ensure all stakeholders keep on track.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p>
        </p:txBody>
      </p:sp>
    </p:spTree>
    <p:extLst>
      <p:ext uri="{BB962C8B-B14F-4D97-AF65-F5344CB8AC3E}">
        <p14:creationId xmlns:p14="http://schemas.microsoft.com/office/powerpoint/2010/main" val="20001610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496944" cy="4985980"/>
          </a:xfrm>
          <a:prstGeom prst="rect">
            <a:avLst/>
          </a:prstGeom>
        </p:spPr>
        <p:txBody>
          <a:bodyPr wrap="square">
            <a:spAutoFit/>
          </a:bodyPr>
          <a:lstStyle/>
          <a:p>
            <a:pPr algn="just"/>
            <a:r>
              <a:rPr lang="en-GB" sz="2400" b="1" dirty="0" smtClean="0">
                <a:latin typeface="Arial" panose="020B0604020202020204" pitchFamily="34" charset="0"/>
                <a:cs typeface="Arial" panose="020B0604020202020204" pitchFamily="34" charset="0"/>
              </a:rPr>
              <a:t>Alignment Model</a:t>
            </a:r>
          </a:p>
          <a:p>
            <a:pPr algn="just"/>
            <a:endParaRPr lang="en-GB" sz="2400" b="1"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focus of this model is ensuring alignment between the </a:t>
            </a:r>
            <a:r>
              <a:rPr lang="en-GB" dirty="0" smtClean="0">
                <a:latin typeface="Arial" panose="020B0604020202020204" pitchFamily="34" charset="0"/>
                <a:cs typeface="Arial" panose="020B0604020202020204" pitchFamily="34" charset="0"/>
              </a:rPr>
              <a:t>organisation's </a:t>
            </a:r>
            <a:r>
              <a:rPr lang="en-GB" dirty="0">
                <a:latin typeface="Arial" panose="020B0604020202020204" pitchFamily="34" charset="0"/>
                <a:cs typeface="Arial" panose="020B0604020202020204" pitchFamily="34" charset="0"/>
              </a:rPr>
              <a:t>mission and its resources to be able to effectively implement the mission.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model can be useful to </a:t>
            </a:r>
            <a:r>
              <a:rPr lang="en-GB" dirty="0" smtClean="0">
                <a:latin typeface="Arial" panose="020B0604020202020204" pitchFamily="34" charset="0"/>
                <a:cs typeface="Arial" panose="020B0604020202020204" pitchFamily="34" charset="0"/>
              </a:rPr>
              <a:t>organisations </a:t>
            </a:r>
            <a:r>
              <a:rPr lang="en-GB" dirty="0">
                <a:latin typeface="Arial" panose="020B0604020202020204" pitchFamily="34" charset="0"/>
                <a:cs typeface="Arial" panose="020B0604020202020204" pitchFamily="34" charset="0"/>
              </a:rPr>
              <a:t>that want to fine tune their goals or find out why their goals are not achieving the impact they desired.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process begins with the stakeholders reviewing the </a:t>
            </a:r>
            <a:r>
              <a:rPr lang="en-GB" dirty="0" smtClean="0">
                <a:latin typeface="Arial" panose="020B0604020202020204" pitchFamily="34" charset="0"/>
                <a:cs typeface="Arial" panose="020B0604020202020204" pitchFamily="34" charset="0"/>
              </a:rPr>
              <a:t>organisation's </a:t>
            </a:r>
            <a:r>
              <a:rPr lang="en-GB" dirty="0">
                <a:latin typeface="Arial" panose="020B0604020202020204" pitchFamily="34" charset="0"/>
                <a:cs typeface="Arial" panose="020B0604020202020204" pitchFamily="34" charset="0"/>
              </a:rPr>
              <a:t>mission, goals, resources, and needed support.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There </a:t>
            </a:r>
            <a:r>
              <a:rPr lang="en-GB" dirty="0">
                <a:latin typeface="Arial" panose="020B0604020202020204" pitchFamily="34" charset="0"/>
                <a:cs typeface="Arial" panose="020B0604020202020204" pitchFamily="34" charset="0"/>
              </a:rPr>
              <a:t>is a discussion of what is working well and what needs adjustment.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bulk of the planning process focuses on the type of adjustments that need to be made and how they should be made and this is detailed in the plan.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36161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16632"/>
            <a:ext cx="8856984" cy="6001643"/>
          </a:xfrm>
          <a:prstGeom prst="rect">
            <a:avLst/>
          </a:prstGeom>
        </p:spPr>
        <p:txBody>
          <a:bodyPr wrap="square">
            <a:spAutoFit/>
          </a:bodyPr>
          <a:lstStyle/>
          <a:p>
            <a:pPr algn="just"/>
            <a:r>
              <a:rPr lang="en-GB" sz="2400" b="1" dirty="0">
                <a:latin typeface="Arial" panose="020B0604020202020204" pitchFamily="34" charset="0"/>
                <a:cs typeface="Arial" panose="020B0604020202020204" pitchFamily="34" charset="0"/>
              </a:rPr>
              <a:t>Scenario Planning</a:t>
            </a:r>
          </a:p>
          <a:p>
            <a:pPr algn="just"/>
            <a:r>
              <a:rPr lang="en-GB" dirty="0">
                <a:latin typeface="Arial" panose="020B0604020202020204" pitchFamily="34" charset="0"/>
                <a:cs typeface="Arial" panose="020B0604020202020204" pitchFamily="34" charset="0"/>
              </a:rPr>
              <a:t> </a:t>
            </a:r>
          </a:p>
          <a:p>
            <a:pPr algn="just"/>
            <a:r>
              <a:rPr lang="en-GB" dirty="0" smtClean="0">
                <a:latin typeface="Arial" panose="020B0604020202020204" pitchFamily="34" charset="0"/>
                <a:cs typeface="Arial" panose="020B0604020202020204" pitchFamily="34" charset="0"/>
              </a:rPr>
              <a:t>Scenario </a:t>
            </a:r>
            <a:r>
              <a:rPr lang="en-GB" dirty="0">
                <a:latin typeface="Arial" panose="020B0604020202020204" pitchFamily="34" charset="0"/>
                <a:cs typeface="Arial" panose="020B0604020202020204" pitchFamily="34" charset="0"/>
              </a:rPr>
              <a:t>planning is seen by some as more of a technique than a model.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a:t>
            </a:r>
            <a:r>
              <a:rPr lang="en-GB" dirty="0">
                <a:latin typeface="Arial" panose="020B0604020202020204" pitchFamily="34" charset="0"/>
                <a:cs typeface="Arial" panose="020B0604020202020204" pitchFamily="34" charset="0"/>
              </a:rPr>
              <a:t>can be used in conjunction with other models to ensure that strategic thinking is incorporated into the process.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model provides a way to prepare for different scenarios that may occur with a change in the environment and other external forces.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For </a:t>
            </a:r>
            <a:r>
              <a:rPr lang="en-GB" dirty="0">
                <a:latin typeface="Arial" panose="020B0604020202020204" pitchFamily="34" charset="0"/>
                <a:cs typeface="Arial" panose="020B0604020202020204" pitchFamily="34" charset="0"/>
              </a:rPr>
              <a:t>this model, stakeholder project different scenarios that could occur and have an influence on the </a:t>
            </a:r>
            <a:r>
              <a:rPr lang="en-GB" dirty="0" smtClean="0">
                <a:latin typeface="Arial" panose="020B0604020202020204" pitchFamily="34" charset="0"/>
                <a:cs typeface="Arial" panose="020B0604020202020204" pitchFamily="34" charset="0"/>
              </a:rPr>
              <a:t>organisation</a:t>
            </a:r>
            <a:r>
              <a:rPr lang="en-GB" dirty="0">
                <a:latin typeface="Arial" panose="020B0604020202020204" pitchFamily="34" charset="0"/>
                <a:cs typeface="Arial" panose="020B0604020202020204" pitchFamily="34" charset="0"/>
              </a:rPr>
              <a: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Some </a:t>
            </a:r>
            <a:r>
              <a:rPr lang="en-GB" dirty="0">
                <a:latin typeface="Arial" panose="020B0604020202020204" pitchFamily="34" charset="0"/>
                <a:cs typeface="Arial" panose="020B0604020202020204" pitchFamily="34" charset="0"/>
              </a:rPr>
              <a:t>examples include changes in policies or regulations, changes in funding, demographic changes, technological changes, etc.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stakeholders discuss these likely scenarios, including the best case, worst case, and a reasonable case for each external force.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 </a:t>
            </a:r>
            <a:r>
              <a:rPr lang="en-GB" dirty="0">
                <a:latin typeface="Arial" panose="020B0604020202020204" pitchFamily="34" charset="0"/>
                <a:cs typeface="Arial" panose="020B0604020202020204" pitchFamily="34" charset="0"/>
              </a:rPr>
              <a:t>review of the worst case is especially useful to highlight the importance of preparing for such a scenario. </a:t>
            </a:r>
          </a:p>
        </p:txBody>
      </p:sp>
    </p:spTree>
    <p:extLst>
      <p:ext uri="{BB962C8B-B14F-4D97-AF65-F5344CB8AC3E}">
        <p14:creationId xmlns:p14="http://schemas.microsoft.com/office/powerpoint/2010/main" val="41592375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332656"/>
            <a:ext cx="8712968" cy="2031325"/>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Brainstorm how the </a:t>
            </a:r>
            <a:r>
              <a:rPr lang="en-GB" dirty="0" smtClean="0">
                <a:latin typeface="Arial" panose="020B0604020202020204" pitchFamily="34" charset="0"/>
                <a:cs typeface="Arial" panose="020B0604020202020204" pitchFamily="34" charset="0"/>
              </a:rPr>
              <a:t>organisation </a:t>
            </a:r>
            <a:r>
              <a:rPr lang="en-GB" dirty="0">
                <a:latin typeface="Arial" panose="020B0604020202020204" pitchFamily="34" charset="0"/>
                <a:cs typeface="Arial" panose="020B0604020202020204" pitchFamily="34" charset="0"/>
              </a:rPr>
              <a:t>could effectively respond to the various scenarios or what the </a:t>
            </a:r>
            <a:r>
              <a:rPr lang="en-GB" dirty="0" smtClean="0">
                <a:latin typeface="Arial" panose="020B0604020202020204" pitchFamily="34" charset="0"/>
                <a:cs typeface="Arial" panose="020B0604020202020204" pitchFamily="34" charset="0"/>
              </a:rPr>
              <a:t>organisation </a:t>
            </a:r>
            <a:r>
              <a:rPr lang="en-GB" dirty="0">
                <a:latin typeface="Arial" panose="020B0604020202020204" pitchFamily="34" charset="0"/>
                <a:cs typeface="Arial" panose="020B0604020202020204" pitchFamily="34" charset="0"/>
              </a:rPr>
              <a:t>could do to strengthen itself so as not to be as influenced by certain external forces.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type of strategic thinking helps all stakeholders consider various scenarios in an environment that is calm and rational, instead of the reactive crisis mode that could occur without pre-planning.</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426829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0"/>
            <a:ext cx="8856984" cy="6832640"/>
          </a:xfrm>
          <a:prstGeom prst="rect">
            <a:avLst/>
          </a:prstGeom>
        </p:spPr>
        <p:txBody>
          <a:bodyPr wrap="square">
            <a:spAutoFit/>
          </a:bodyPr>
          <a:lstStyle/>
          <a:p>
            <a:pPr algn="just"/>
            <a:r>
              <a:rPr lang="en-GB" sz="2400" b="1" dirty="0">
                <a:latin typeface="Arial" panose="020B0604020202020204" pitchFamily="34" charset="0"/>
                <a:cs typeface="Arial" panose="020B0604020202020204" pitchFamily="34" charset="0"/>
              </a:rPr>
              <a:t>Organic Planning or </a:t>
            </a:r>
            <a:r>
              <a:rPr lang="en-GB" sz="2400" b="1" dirty="0" smtClean="0">
                <a:latin typeface="Arial" panose="020B0604020202020204" pitchFamily="34" charset="0"/>
                <a:cs typeface="Arial" panose="020B0604020202020204" pitchFamily="34" charset="0"/>
              </a:rPr>
              <a:t>Self-Organising</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model is in contrast to the other models that follow a more methodical, linear approach going from broad to specific or having a more of a cause and effect in nature.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organic model uses a process that unfolds naturally through continual focus on common values and consistent communication and dialogue among stakeholders.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 </a:t>
            </a:r>
            <a:r>
              <a:rPr lang="en-GB" dirty="0">
                <a:latin typeface="Arial" panose="020B0604020202020204" pitchFamily="34" charset="0"/>
                <a:cs typeface="Arial" panose="020B0604020202020204" pitchFamily="34" charset="0"/>
              </a:rPr>
              <a:t>technique called story-boarding is often used in the organic model to allow participants to think about their own ideas and then share them with the larger group.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a:t>
            </a:r>
            <a:r>
              <a:rPr lang="en-GB" dirty="0">
                <a:latin typeface="Arial" panose="020B0604020202020204" pitchFamily="34" charset="0"/>
                <a:cs typeface="Arial" panose="020B0604020202020204" pitchFamily="34" charset="0"/>
              </a:rPr>
              <a:t>is a more structured way of brainstorming and allows each person time to think about their ideas and then voice them to the larger group.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technique can be especially useful with diverse stakeholders who hold different amounts of power within an </a:t>
            </a:r>
            <a:r>
              <a:rPr lang="en-GB" dirty="0" smtClean="0">
                <a:latin typeface="Arial" panose="020B0604020202020204" pitchFamily="34" charset="0"/>
                <a:cs typeface="Arial" panose="020B0604020202020204" pitchFamily="34" charset="0"/>
              </a:rPr>
              <a:t>organisation</a:t>
            </a:r>
            <a:r>
              <a:rPr lang="en-GB" dirty="0">
                <a:latin typeface="Arial" panose="020B0604020202020204" pitchFamily="34" charset="0"/>
                <a:cs typeface="Arial" panose="020B0604020202020204" pitchFamily="34" charset="0"/>
              </a:rPr>
              <a: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story board technique, as well as a similar technique called the nominal group technique, allows each stakeholder to play an active role in the meeting.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a:t>
            </a:r>
            <a:r>
              <a:rPr lang="en-GB" dirty="0">
                <a:latin typeface="Arial" panose="020B0604020202020204" pitchFamily="34" charset="0"/>
                <a:cs typeface="Arial" panose="020B0604020202020204" pitchFamily="34" charset="0"/>
              </a:rPr>
              <a:t>guards against the tendency for a few people to dominate the brainstorm session.  Read more about Storyboards and the Nominal Group Technique in the required reading.</a:t>
            </a:r>
          </a:p>
        </p:txBody>
      </p:sp>
    </p:spTree>
    <p:extLst>
      <p:ext uri="{BB962C8B-B14F-4D97-AF65-F5344CB8AC3E}">
        <p14:creationId xmlns:p14="http://schemas.microsoft.com/office/powerpoint/2010/main" val="36505366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404664"/>
            <a:ext cx="8784976" cy="49685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36650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59492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0" y="5949280"/>
            <a:ext cx="9144000" cy="923330"/>
          </a:xfrm>
          <a:prstGeom prst="rect">
            <a:avLst/>
          </a:prstGeom>
          <a:noFill/>
        </p:spPr>
        <p:txBody>
          <a:bodyPr wrap="square" rtlCol="0">
            <a:spAutoFit/>
          </a:bodyPr>
          <a:lstStyle/>
          <a:p>
            <a:r>
              <a:rPr lang="en-GB" dirty="0">
                <a:hlinkClick r:id="rId3"/>
              </a:rPr>
              <a:t>https://</a:t>
            </a:r>
            <a:r>
              <a:rPr lang="en-GB" dirty="0" smtClean="0">
                <a:hlinkClick r:id="rId3"/>
              </a:rPr>
              <a:t>www.google.co.uk/search?q=storyboards&amp;biw=1301&amp;bih=560&amp;tbm=isch&amp;tbo=u&amp;source=univ&amp;sa=X&amp;sqi=2&amp;ved=0ahUKEwj74d6TluLQAhUJOsAKHQGbAkEQsAQIaw#imgrc=GXT-QMYVddhV-M%3A</a:t>
            </a:r>
            <a:r>
              <a:rPr lang="en-GB" dirty="0" smtClean="0"/>
              <a:t> </a:t>
            </a:r>
            <a:endParaRPr lang="en-GB" dirty="0"/>
          </a:p>
        </p:txBody>
      </p:sp>
    </p:spTree>
    <p:extLst>
      <p:ext uri="{BB962C8B-B14F-4D97-AF65-F5344CB8AC3E}">
        <p14:creationId xmlns:p14="http://schemas.microsoft.com/office/powerpoint/2010/main" val="26270697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2413" y="476672"/>
            <a:ext cx="8639175" cy="59766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824709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332657"/>
            <a:ext cx="8784976" cy="5539978"/>
          </a:xfrm>
          <a:prstGeom prst="rect">
            <a:avLst/>
          </a:prstGeom>
        </p:spPr>
        <p:txBody>
          <a:bodyPr wrap="square">
            <a:spAutoFit/>
          </a:bodyPr>
          <a:lstStyle/>
          <a:p>
            <a:pPr algn="just"/>
            <a:r>
              <a:rPr lang="en-GB" sz="2400" b="1" dirty="0">
                <a:latin typeface="Arial" panose="020B0604020202020204" pitchFamily="34" charset="0"/>
                <a:cs typeface="Arial" panose="020B0604020202020204" pitchFamily="34" charset="0"/>
              </a:rPr>
              <a:t>The Visuals Explain More Effectively What Lengthy Explanations Are Unable to </a:t>
            </a:r>
            <a:r>
              <a:rPr lang="en-GB" sz="2400" b="1" dirty="0" smtClean="0">
                <a:latin typeface="Arial" panose="020B0604020202020204" pitchFamily="34" charset="0"/>
                <a:cs typeface="Arial" panose="020B0604020202020204" pitchFamily="34" charset="0"/>
              </a:rPr>
              <a:t>Do</a:t>
            </a:r>
          </a:p>
          <a:p>
            <a:pPr algn="just"/>
            <a:endParaRPr lang="en-GB"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 picture speaks a hundred and one words but won’t bore your employees to tears or cause them to get distracted.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How </a:t>
            </a:r>
            <a:r>
              <a:rPr lang="en-GB" dirty="0">
                <a:latin typeface="Arial" panose="020B0604020202020204" pitchFamily="34" charset="0"/>
                <a:cs typeface="Arial" panose="020B0604020202020204" pitchFamily="34" charset="0"/>
              </a:rPr>
              <a:t>often have you delivered speeches and find your audience’s attention wavering after the first 5 minutes?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a:t>
            </a:r>
            <a:r>
              <a:rPr lang="en-GB" dirty="0">
                <a:latin typeface="Arial" panose="020B0604020202020204" pitchFamily="34" charset="0"/>
                <a:cs typeface="Arial" panose="020B0604020202020204" pitchFamily="34" charset="0"/>
              </a:rPr>
              <a:t>addition if you are the rambling type that goes off topic, you end up wasting precious working hours when you and the person (s) listening to you could be more productive.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a:t>
            </a:r>
            <a:r>
              <a:rPr lang="en-GB" dirty="0">
                <a:latin typeface="Arial" panose="020B0604020202020204" pitchFamily="34" charset="0"/>
                <a:cs typeface="Arial" panose="020B0604020202020204" pitchFamily="34" charset="0"/>
              </a:rPr>
              <a:t>a nutshell, you avoid turning each meeting into a preaching or bashing session</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hlinkClick r:id="rId2"/>
              </a:rPr>
              <a:t>http://</a:t>
            </a:r>
            <a:r>
              <a:rPr lang="en-GB" dirty="0" smtClean="0">
                <a:latin typeface="Arial" panose="020B0604020202020204" pitchFamily="34" charset="0"/>
                <a:cs typeface="Arial" panose="020B0604020202020204" pitchFamily="34" charset="0"/>
                <a:hlinkClick r:id="rId2"/>
              </a:rPr>
              <a:t>www.socialmediatoday.com/content/4-powerful-reasons-storyboard-your-business-ideas</a:t>
            </a:r>
            <a:r>
              <a:rPr lang="en-GB"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61723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856984" cy="4893647"/>
          </a:xfrm>
          <a:prstGeom prst="rect">
            <a:avLst/>
          </a:prstGeom>
        </p:spPr>
        <p:txBody>
          <a:bodyPr wrap="square">
            <a:spAutoFit/>
          </a:bodyPr>
          <a:lstStyle/>
          <a:p>
            <a:pPr algn="just"/>
            <a:r>
              <a:rPr lang="en-GB" sz="2400" b="1" dirty="0">
                <a:latin typeface="Arial" panose="020B0604020202020204" pitchFamily="34" charset="0"/>
                <a:cs typeface="Arial" panose="020B0604020202020204" pitchFamily="34" charset="0"/>
              </a:rPr>
              <a:t>A Storyboard Goes Straight To the Crux of the </a:t>
            </a:r>
            <a:r>
              <a:rPr lang="en-GB" sz="2400" b="1" dirty="0" smtClean="0">
                <a:latin typeface="Arial" panose="020B0604020202020204" pitchFamily="34" charset="0"/>
                <a:cs typeface="Arial" panose="020B0604020202020204" pitchFamily="34" charset="0"/>
              </a:rPr>
              <a:t>Message</a:t>
            </a:r>
          </a:p>
          <a:p>
            <a:pPr algn="just"/>
            <a:endParaRPr lang="en-GB" b="1" dirty="0">
              <a:latin typeface="Arial" panose="020B0604020202020204" pitchFamily="34" charset="0"/>
              <a:cs typeface="Arial" panose="020B0604020202020204" pitchFamily="34" charset="0"/>
            </a:endParaRPr>
          </a:p>
          <a:p>
            <a:pPr algn="just"/>
            <a:endParaRPr lang="en-GB"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If there is a problem, it is brought out immediately.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If </a:t>
            </a:r>
            <a:r>
              <a:rPr lang="en-GB" dirty="0">
                <a:latin typeface="Arial" panose="020B0604020202020204" pitchFamily="34" charset="0"/>
                <a:cs typeface="Arial" panose="020B0604020202020204" pitchFamily="34" charset="0"/>
              </a:rPr>
              <a:t>there is a situation, you can get everyone on board in a couple of minutes.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storyboard is like a magic slate that slashes through the unnecessary build-up of words and conveys the issue that needs to be discussed right away.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a:t>
            </a:r>
            <a:r>
              <a:rPr lang="en-GB" dirty="0">
                <a:latin typeface="Arial" panose="020B0604020202020204" pitchFamily="34" charset="0"/>
                <a:cs typeface="Arial" panose="020B0604020202020204" pitchFamily="34" charset="0"/>
              </a:rPr>
              <a:t>encourages reactions which is one of the most difficult things a leader has to eke out of his employees.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If </a:t>
            </a:r>
            <a:r>
              <a:rPr lang="en-GB" dirty="0">
                <a:latin typeface="Arial" panose="020B0604020202020204" pitchFamily="34" charset="0"/>
                <a:cs typeface="Arial" panose="020B0604020202020204" pitchFamily="34" charset="0"/>
              </a:rPr>
              <a:t>you are like most corporate offices or SME, then up to 90% of your staff is probably hesitant if not downright scared of speaking up after you talk</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21113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260649"/>
            <a:ext cx="8784976" cy="4339650"/>
          </a:xfrm>
          <a:prstGeom prst="rect">
            <a:avLst/>
          </a:prstGeom>
        </p:spPr>
        <p:txBody>
          <a:bodyPr wrap="square">
            <a:spAutoFit/>
          </a:bodyPr>
          <a:lstStyle/>
          <a:p>
            <a:pPr algn="just"/>
            <a:r>
              <a:rPr lang="en-GB" sz="2400" b="1" dirty="0">
                <a:latin typeface="Arial" panose="020B0604020202020204" pitchFamily="34" charset="0"/>
                <a:cs typeface="Arial" panose="020B0604020202020204" pitchFamily="34" charset="0"/>
              </a:rPr>
              <a:t>Storyboarding Is Done at Lower Cost and </a:t>
            </a:r>
            <a:r>
              <a:rPr lang="en-GB" sz="2400" b="1" dirty="0" smtClean="0">
                <a:latin typeface="Arial" panose="020B0604020202020204" pitchFamily="34" charset="0"/>
                <a:cs typeface="Arial" panose="020B0604020202020204" pitchFamily="34" charset="0"/>
              </a:rPr>
              <a:t>Overhead</a:t>
            </a:r>
          </a:p>
          <a:p>
            <a:pPr algn="just"/>
            <a:endParaRPr lang="en-GB" b="1" dirty="0">
              <a:latin typeface="Arial" panose="020B0604020202020204" pitchFamily="34" charset="0"/>
              <a:cs typeface="Arial" panose="020B0604020202020204" pitchFamily="34" charset="0"/>
            </a:endParaRPr>
          </a:p>
          <a:p>
            <a:pPr algn="just"/>
            <a:endParaRPr lang="en-GB"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Aside from being able to save time and give a boost to productivity, you can also lower costs by not having to hire a Research and Development team.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You </a:t>
            </a:r>
            <a:r>
              <a:rPr lang="en-GB" dirty="0">
                <a:latin typeface="Arial" panose="020B0604020202020204" pitchFamily="34" charset="0"/>
                <a:cs typeface="Arial" panose="020B0604020202020204" pitchFamily="34" charset="0"/>
              </a:rPr>
              <a:t>can lean on the experts in the industry who are right there in your own backyard.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Your </a:t>
            </a:r>
            <a:r>
              <a:rPr lang="en-GB" dirty="0">
                <a:latin typeface="Arial" panose="020B0604020202020204" pitchFamily="34" charset="0"/>
                <a:cs typeface="Arial" panose="020B0604020202020204" pitchFamily="34" charset="0"/>
              </a:rPr>
              <a:t>people know your products better than anyone else so as long as you ask the right questions and use appealing storyboards, you can solicit reactions from them and start a discussion on whatever it is you need to find out</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02802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88640"/>
            <a:ext cx="8784976" cy="6001643"/>
          </a:xfrm>
          <a:prstGeom prst="rect">
            <a:avLst/>
          </a:prstGeom>
        </p:spPr>
        <p:txBody>
          <a:bodyPr wrap="square">
            <a:spAutoFit/>
          </a:bodyPr>
          <a:lstStyle/>
          <a:p>
            <a:pPr algn="just"/>
            <a:r>
              <a:rPr lang="en-GB" sz="2400" b="1" dirty="0">
                <a:latin typeface="Arial" panose="020B0604020202020204" pitchFamily="34" charset="0"/>
                <a:cs typeface="Arial" panose="020B0604020202020204" pitchFamily="34" charset="0"/>
              </a:rPr>
              <a:t>It </a:t>
            </a:r>
            <a:r>
              <a:rPr lang="en-GB" sz="2400" b="1" dirty="0" smtClean="0">
                <a:latin typeface="Arial" panose="020B0604020202020204" pitchFamily="34" charset="0"/>
                <a:cs typeface="Arial" panose="020B0604020202020204" pitchFamily="34" charset="0"/>
              </a:rPr>
              <a:t>Works</a:t>
            </a:r>
          </a:p>
          <a:p>
            <a:pPr algn="just"/>
            <a:endParaRPr lang="en-GB" b="1" dirty="0">
              <a:latin typeface="Arial" panose="020B0604020202020204" pitchFamily="34" charset="0"/>
              <a:cs typeface="Arial" panose="020B0604020202020204" pitchFamily="34" charset="0"/>
            </a:endParaRPr>
          </a:p>
          <a:p>
            <a:pPr algn="just"/>
            <a:endParaRPr lang="en-GB"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power of the storyboard as a business and motivational tool has always worked since it was first used in the 1930s by Disney and even earlier by the Japanese in the 12th century.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It’s </a:t>
            </a:r>
            <a:r>
              <a:rPr lang="en-GB" dirty="0">
                <a:latin typeface="Arial" panose="020B0604020202020204" pitchFamily="34" charset="0"/>
                <a:cs typeface="Arial" panose="020B0604020202020204" pitchFamily="34" charset="0"/>
              </a:rPr>
              <a:t>why making films, cartoons, ads, and visual marketing are booming industries.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 </a:t>
            </a:r>
            <a:r>
              <a:rPr lang="en-GB" dirty="0">
                <a:latin typeface="Arial" panose="020B0604020202020204" pitchFamily="34" charset="0"/>
                <a:cs typeface="Arial" panose="020B0604020202020204" pitchFamily="34" charset="0"/>
              </a:rPr>
              <a:t>lot of the time, even bad videos and pictures get more engagement than mere text alone.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And </a:t>
            </a:r>
            <a:r>
              <a:rPr lang="en-GB" dirty="0">
                <a:latin typeface="Arial" panose="020B0604020202020204" pitchFamily="34" charset="0"/>
                <a:cs typeface="Arial" panose="020B0604020202020204" pitchFamily="34" charset="0"/>
              </a:rPr>
              <a:t>the process has become drag-and-drop easy with advanced tools like </a:t>
            </a:r>
            <a:r>
              <a:rPr lang="en-GB" b="1" dirty="0" err="1">
                <a:latin typeface="Arial" panose="020B0604020202020204" pitchFamily="34" charset="0"/>
                <a:cs typeface="Arial" panose="020B0604020202020204" pitchFamily="34" charset="0"/>
                <a:hlinkClick r:id="rId2"/>
              </a:rPr>
              <a:t>StoryboardThat</a:t>
            </a:r>
            <a:r>
              <a:rPr lang="en-GB" dirty="0">
                <a:latin typeface="Arial" panose="020B0604020202020204" pitchFamily="34" charset="0"/>
                <a:cs typeface="Arial" panose="020B0604020202020204" pitchFamily="34" charset="0"/>
              </a:rPr>
              <a: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Keep a storyboard </a:t>
            </a:r>
            <a:r>
              <a:rPr lang="en-GB" dirty="0" smtClean="0">
                <a:latin typeface="Arial" panose="020B0604020202020204" pitchFamily="34" charset="0"/>
                <a:cs typeface="Arial" panose="020B0604020202020204" pitchFamily="34" charset="0"/>
              </a:rPr>
              <a:t>organised</a:t>
            </a:r>
            <a:r>
              <a:rPr lang="en-GB" dirty="0">
                <a:latin typeface="Arial" panose="020B0604020202020204" pitchFamily="34" charset="0"/>
                <a:cs typeface="Arial" panose="020B0604020202020204" pitchFamily="34" charset="0"/>
              </a:rPr>
              <a:t>, interesting, and interactive, and your next meeting may generate flowing ideas and thriving discussions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1307865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222906"/>
            <a:ext cx="2808311" cy="29914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5856" y="2211943"/>
            <a:ext cx="2880320" cy="25362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4"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56176" y="4365104"/>
            <a:ext cx="2880320" cy="23762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1945457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476672"/>
            <a:ext cx="8712968" cy="47525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190140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88640"/>
            <a:ext cx="8964488" cy="6408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9019082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404664"/>
            <a:ext cx="8424935" cy="5904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8178336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88640"/>
            <a:ext cx="8712968" cy="6264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2682411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16632"/>
            <a:ext cx="8712968" cy="65527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2533302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260648"/>
            <a:ext cx="8928992" cy="5112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23528" y="5877272"/>
            <a:ext cx="8712968" cy="646331"/>
          </a:xfrm>
          <a:prstGeom prst="rect">
            <a:avLst/>
          </a:prstGeom>
          <a:noFill/>
        </p:spPr>
        <p:txBody>
          <a:bodyPr wrap="square" rtlCol="0">
            <a:spAutoFit/>
          </a:bodyPr>
          <a:lstStyle/>
          <a:p>
            <a:r>
              <a:rPr lang="en-GB" dirty="0">
                <a:hlinkClick r:id="rId3"/>
              </a:rPr>
              <a:t>http://www.dummies.com/careers/business-communication/storyboarding-your-business-story</a:t>
            </a:r>
            <a:r>
              <a:rPr lang="en-GB" dirty="0" smtClean="0">
                <a:hlinkClick r:id="rId3"/>
              </a:rPr>
              <a:t>/</a:t>
            </a:r>
            <a:r>
              <a:rPr lang="en-GB" dirty="0" smtClean="0"/>
              <a:t> </a:t>
            </a:r>
            <a:endParaRPr lang="en-GB" dirty="0"/>
          </a:p>
        </p:txBody>
      </p:sp>
    </p:spTree>
    <p:extLst>
      <p:ext uri="{BB962C8B-B14F-4D97-AF65-F5344CB8AC3E}">
        <p14:creationId xmlns:p14="http://schemas.microsoft.com/office/powerpoint/2010/main" val="397364348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260648"/>
            <a:ext cx="9036496" cy="53285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251520" y="6021288"/>
            <a:ext cx="8784976" cy="646331"/>
          </a:xfrm>
          <a:prstGeom prst="rect">
            <a:avLst/>
          </a:prstGeom>
          <a:noFill/>
        </p:spPr>
        <p:txBody>
          <a:bodyPr wrap="square" rtlCol="0">
            <a:spAutoFit/>
          </a:bodyPr>
          <a:lstStyle/>
          <a:p>
            <a:r>
              <a:rPr lang="en-GB" dirty="0">
                <a:hlinkClick r:id="rId3"/>
              </a:rPr>
              <a:t>https://</a:t>
            </a:r>
            <a:r>
              <a:rPr lang="en-GB" dirty="0" smtClean="0">
                <a:hlinkClick r:id="rId3"/>
              </a:rPr>
              <a:t>www.edmonton.ca/programs_services/documents/PDF/StrategicPlanningForDummies.pdf</a:t>
            </a:r>
            <a:r>
              <a:rPr lang="en-GB" dirty="0" smtClean="0"/>
              <a:t> </a:t>
            </a:r>
            <a:endParaRPr lang="en-GB" dirty="0"/>
          </a:p>
        </p:txBody>
      </p:sp>
    </p:spTree>
    <p:extLst>
      <p:ext uri="{BB962C8B-B14F-4D97-AF65-F5344CB8AC3E}">
        <p14:creationId xmlns:p14="http://schemas.microsoft.com/office/powerpoint/2010/main" val="266091170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88640"/>
            <a:ext cx="8928992" cy="4524315"/>
          </a:xfrm>
          <a:prstGeom prst="rect">
            <a:avLst/>
          </a:prstGeom>
        </p:spPr>
        <p:txBody>
          <a:bodyPr wrap="square">
            <a:spAutoFit/>
          </a:bodyPr>
          <a:lstStyle/>
          <a:p>
            <a:endParaRPr lang="en-GB" dirty="0"/>
          </a:p>
          <a:p>
            <a:pPr algn="just"/>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is a very simple template that may be able to assist small business organisations and not-for-profit groups to facilitate their strategic thinking and consequent planning</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Fundamentally</a:t>
            </a:r>
            <a:r>
              <a:rPr lang="en-GB" dirty="0">
                <a:latin typeface="Arial" panose="020B0604020202020204" pitchFamily="34" charset="0"/>
                <a:cs typeface="Arial" panose="020B0604020202020204" pitchFamily="34" charset="0"/>
              </a:rPr>
              <a:t>, it's rather like a paint-by-numbers activity only in this instance you negotiate, in whatever manner you wish, so that you end up developing wise words for each of the criteria that are spread through this mind-map.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When you've done that, simply export your thinking and fine words to MS Word and, hey presto, you will have a pretty straight forward first cut of a strategic plan.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But </a:t>
            </a:r>
            <a:r>
              <a:rPr lang="en-GB" dirty="0">
                <a:latin typeface="Arial" panose="020B0604020202020204" pitchFamily="34" charset="0"/>
                <a:cs typeface="Arial" panose="020B0604020202020204" pitchFamily="34" charset="0"/>
              </a:rPr>
              <a:t>in saying that so glibly, it might be as well to remember the saying by that famous Scottish Bard, Robbie Burns, that "the best laid plans o' meece and men, gae angst astray". So that means you should revisit, review and revise your plan as life within your organisation unfolds and evolves</a:t>
            </a:r>
            <a:r>
              <a:rPr lang="en-GB" dirty="0" smtClean="0">
                <a:latin typeface="Arial" panose="020B0604020202020204" pitchFamily="34" charset="0"/>
                <a:cs typeface="Arial" panose="020B0604020202020204" pitchFamily="34" charset="0"/>
              </a:rPr>
              <a:t>.</a:t>
            </a:r>
          </a:p>
          <a:p>
            <a:pPr algn="just"/>
            <a:r>
              <a:rPr lang="en-GB"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450406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16632"/>
            <a:ext cx="8856984" cy="3508653"/>
          </a:xfrm>
          <a:prstGeom prst="rect">
            <a:avLst/>
          </a:prstGeom>
        </p:spPr>
        <p:txBody>
          <a:bodyPr wrap="square">
            <a:spAutoFit/>
          </a:bodyPr>
          <a:lstStyle/>
          <a:p>
            <a:endParaRPr lang="en-GB" dirty="0"/>
          </a:p>
          <a:p>
            <a:pPr algn="just"/>
            <a:r>
              <a:rPr lang="en-GB" sz="2400" b="1" dirty="0">
                <a:latin typeface="Arial" panose="020B0604020202020204" pitchFamily="34" charset="0"/>
                <a:cs typeface="Arial" panose="020B0604020202020204" pitchFamily="34" charset="0"/>
              </a:rPr>
              <a:t>Introductory Statement </a:t>
            </a:r>
            <a:endParaRPr lang="en-GB" sz="2400"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On the first page, perhaps even on the cover of your plan, you need to indicate just what it is about and who the authors of the plan are.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Hence </a:t>
            </a:r>
            <a:r>
              <a:rPr lang="en-GB" dirty="0">
                <a:latin typeface="Arial" panose="020B0604020202020204" pitchFamily="34" charset="0"/>
                <a:cs typeface="Arial" panose="020B0604020202020204" pitchFamily="34" charset="0"/>
              </a:rPr>
              <a:t>you may want to complete a statement rather like the one below. Remember that your organisational logo might look pretty splendid in there somewhere</a:t>
            </a:r>
            <a:r>
              <a:rPr lang="en-GB" dirty="0" smtClean="0">
                <a:latin typeface="Arial" panose="020B0604020202020204" pitchFamily="34" charset="0"/>
                <a:cs typeface="Arial" panose="020B0604020202020204" pitchFamily="34" charset="0"/>
              </a:rPr>
              <a:t>.</a:t>
            </a:r>
          </a:p>
          <a:p>
            <a:pPr algn="just"/>
            <a:r>
              <a:rPr lang="en-GB"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algn="just"/>
            <a:r>
              <a:rPr lang="en-GB" i="1" dirty="0">
                <a:latin typeface="Arial" panose="020B0604020202020204" pitchFamily="34" charset="0"/>
                <a:cs typeface="Arial" panose="020B0604020202020204" pitchFamily="34" charset="0"/>
              </a:rPr>
              <a:t>This strategic plan has been developed by XYZ group in order to provide a disciplined approach to the management of XYZ group over the next ABC period of time. </a:t>
            </a:r>
            <a:endParaRPr lang="en-GB" dirty="0">
              <a:latin typeface="Arial" panose="020B0604020202020204" pitchFamily="34" charset="0"/>
              <a:cs typeface="Arial" panose="020B0604020202020204" pitchFamily="34" charset="0"/>
            </a:endParaRPr>
          </a:p>
          <a:p>
            <a:pPr algn="just"/>
            <a:r>
              <a:rPr lang="en-GB" i="1" dirty="0">
                <a:latin typeface="Arial" panose="020B0604020202020204" pitchFamily="34" charset="0"/>
                <a:cs typeface="Arial" panose="020B0604020202020204" pitchFamily="34" charset="0"/>
              </a:rPr>
              <a:t>Contact details.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5103654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16632"/>
            <a:ext cx="8928992" cy="5724644"/>
          </a:xfrm>
          <a:prstGeom prst="rect">
            <a:avLst/>
          </a:prstGeom>
        </p:spPr>
        <p:txBody>
          <a:bodyPr wrap="square">
            <a:spAutoFit/>
          </a:bodyPr>
          <a:lstStyle/>
          <a:p>
            <a:endParaRPr lang="en-GB" dirty="0"/>
          </a:p>
          <a:p>
            <a:pPr algn="just"/>
            <a:r>
              <a:rPr lang="en-GB" sz="2400" b="1" dirty="0">
                <a:latin typeface="Arial" panose="020B0604020202020204" pitchFamily="34" charset="0"/>
                <a:cs typeface="Arial" panose="020B0604020202020204" pitchFamily="34" charset="0"/>
              </a:rPr>
              <a:t>Background statement/history </a:t>
            </a:r>
            <a:endParaRPr lang="en-GB" sz="2400"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It's always useful for somebody reading your strategic plan to be able to discover at least a little bit about the organisation.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Hence</a:t>
            </a:r>
            <a:r>
              <a:rPr lang="en-GB" dirty="0">
                <a:latin typeface="Arial" panose="020B0604020202020204" pitchFamily="34" charset="0"/>
                <a:cs typeface="Arial" panose="020B0604020202020204" pitchFamily="34" charset="0"/>
              </a:rPr>
              <a:t>, the need for some concise and pertinent pointers about your agency. Remember, the idea is not to write a novella but instead, the challenge is to be able to provide a paragraph or three about these sorts of questions</a:t>
            </a:r>
            <a:r>
              <a:rPr lang="en-GB" dirty="0" smtClean="0">
                <a:latin typeface="Arial" panose="020B0604020202020204" pitchFamily="34" charset="0"/>
                <a:cs typeface="Arial" panose="020B0604020202020204" pitchFamily="34" charset="0"/>
              </a:rPr>
              <a:t>:</a:t>
            </a:r>
          </a:p>
          <a:p>
            <a:pPr algn="just"/>
            <a:r>
              <a:rPr lang="en-GB"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algn="just"/>
            <a:r>
              <a:rPr lang="en-GB" i="1" dirty="0">
                <a:latin typeface="Arial" panose="020B0604020202020204" pitchFamily="34" charset="0"/>
                <a:cs typeface="Arial" panose="020B0604020202020204" pitchFamily="34" charset="0"/>
              </a:rPr>
              <a:t>When was the organisation formed and why? </a:t>
            </a:r>
            <a:endParaRPr lang="en-GB" i="1"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i="1" dirty="0">
                <a:latin typeface="Arial" panose="020B0604020202020204" pitchFamily="34" charset="0"/>
                <a:cs typeface="Arial" panose="020B0604020202020204" pitchFamily="34" charset="0"/>
              </a:rPr>
              <a:t>What led to it being formed? </a:t>
            </a:r>
            <a:endParaRPr lang="en-GB" i="1"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i="1" dirty="0">
                <a:latin typeface="Arial" panose="020B0604020202020204" pitchFamily="34" charset="0"/>
                <a:cs typeface="Arial" panose="020B0604020202020204" pitchFamily="34" charset="0"/>
              </a:rPr>
              <a:t>What key changes have occurred since it was formed? </a:t>
            </a:r>
            <a:endParaRPr lang="en-GB" i="1"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i="1" dirty="0">
                <a:latin typeface="Arial" panose="020B0604020202020204" pitchFamily="34" charset="0"/>
                <a:cs typeface="Arial" panose="020B0604020202020204" pitchFamily="34" charset="0"/>
              </a:rPr>
              <a:t>How is the organisation governed and how is it staffed? </a:t>
            </a:r>
            <a:endParaRPr lang="en-GB" i="1"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i="1" dirty="0">
                <a:latin typeface="Arial" panose="020B0604020202020204" pitchFamily="34" charset="0"/>
                <a:cs typeface="Arial" panose="020B0604020202020204" pitchFamily="34" charset="0"/>
              </a:rPr>
              <a:t>What support is received from which agencies and what </a:t>
            </a:r>
            <a:r>
              <a:rPr lang="en-GB" i="1" dirty="0" smtClean="0">
                <a:latin typeface="Arial" panose="020B0604020202020204" pitchFamily="34" charset="0"/>
                <a:cs typeface="Arial" panose="020B0604020202020204" pitchFamily="34" charset="0"/>
              </a:rPr>
              <a:t>level </a:t>
            </a:r>
            <a:r>
              <a:rPr lang="en-GB" i="1" dirty="0">
                <a:latin typeface="Arial" panose="020B0604020202020204" pitchFamily="34" charset="0"/>
                <a:cs typeface="Arial" panose="020B0604020202020204" pitchFamily="34" charset="0"/>
              </a:rPr>
              <a:t>of support has been received?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979571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243408"/>
            <a:ext cx="8928992" cy="7109639"/>
          </a:xfrm>
          <a:prstGeom prst="rect">
            <a:avLst/>
          </a:prstGeom>
        </p:spPr>
        <p:txBody>
          <a:bodyPr wrap="square">
            <a:spAutoFit/>
          </a:bodyPr>
          <a:lstStyle/>
          <a:p>
            <a:endParaRPr lang="en-GB" dirty="0"/>
          </a:p>
          <a:p>
            <a:pPr algn="just"/>
            <a:r>
              <a:rPr lang="en-GB" sz="2400" b="1" dirty="0">
                <a:latin typeface="Arial" panose="020B0604020202020204" pitchFamily="34" charset="0"/>
                <a:cs typeface="Arial" panose="020B0604020202020204" pitchFamily="34" charset="0"/>
              </a:rPr>
              <a:t>Management Board and Staff </a:t>
            </a:r>
            <a:endParaRPr lang="en-GB" sz="2400"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Outlining the structure of your agency is important in two quite distinct ways.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First</a:t>
            </a:r>
            <a:r>
              <a:rPr lang="en-GB" dirty="0">
                <a:latin typeface="Arial" panose="020B0604020202020204" pitchFamily="34" charset="0"/>
                <a:cs typeface="Arial" panose="020B0604020202020204" pitchFamily="34" charset="0"/>
              </a:rPr>
              <a:t>, a newcomer, or a visitor or even an auditor should be able to see at a glance what the management structure is for your organisation, both at an operational (staffing) level and at a governance (board) level.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Second</a:t>
            </a:r>
            <a:r>
              <a:rPr lang="en-GB" dirty="0">
                <a:latin typeface="Arial" panose="020B0604020202020204" pitchFamily="34" charset="0"/>
                <a:cs typeface="Arial" panose="020B0604020202020204" pitchFamily="34" charset="0"/>
              </a:rPr>
              <a:t>, the exercise of recording the way in which your structure operates (i.e. determining and recording who links to whom, for what purposes and with what forms of accountability) means that you will have reviewed such matters, perhaps for the very first time.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It's </a:t>
            </a:r>
            <a:r>
              <a:rPr lang="en-GB" dirty="0">
                <a:latin typeface="Arial" panose="020B0604020202020204" pitchFamily="34" charset="0"/>
                <a:cs typeface="Arial" panose="020B0604020202020204" pitchFamily="34" charset="0"/>
              </a:rPr>
              <a:t>not a matter of </a:t>
            </a:r>
            <a:r>
              <a:rPr lang="en-GB" i="1" dirty="0">
                <a:latin typeface="Arial" panose="020B0604020202020204" pitchFamily="34" charset="0"/>
                <a:cs typeface="Arial" panose="020B0604020202020204" pitchFamily="34" charset="0"/>
              </a:rPr>
              <a:t>forcing </a:t>
            </a:r>
            <a:r>
              <a:rPr lang="en-GB" dirty="0">
                <a:latin typeface="Arial" panose="020B0604020202020204" pitchFamily="34" charset="0"/>
                <a:cs typeface="Arial" panose="020B0604020202020204" pitchFamily="34" charset="0"/>
              </a:rPr>
              <a:t>such a review. Instead, what typically happens is that a review of the structure and functions of your agency encourages critical evaluation - a stock-take or reality check of where you're at! Frankly, this isn't always an easy thing to do because candid discussions about your organisational structure may unearth substantial diversity of thinking - perhaps even deep seated philosophical disagreements. </a:t>
            </a:r>
            <a:endParaRPr lang="en-GB" dirty="0" smtClean="0">
              <a:latin typeface="Arial" panose="020B0604020202020204" pitchFamily="34" charset="0"/>
              <a:cs typeface="Arial" panose="020B0604020202020204" pitchFamily="34" charset="0"/>
            </a:endParaRP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But </a:t>
            </a:r>
            <a:r>
              <a:rPr lang="en-GB" dirty="0">
                <a:latin typeface="Arial" panose="020B0604020202020204" pitchFamily="34" charset="0"/>
                <a:cs typeface="Arial" panose="020B0604020202020204" pitchFamily="34" charset="0"/>
              </a:rPr>
              <a:t>ultimately, such discussion is needed because honest dialogue represents a useful mechanism for gradually celebrating diversity whilst also aligning everyone's thinking in order to ultimately promote organisation unity. So here are some suggested tasks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4438145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97346"/>
            <a:ext cx="8928992" cy="5632311"/>
          </a:xfrm>
          <a:prstGeom prst="rect">
            <a:avLst/>
          </a:prstGeom>
        </p:spPr>
        <p:txBody>
          <a:bodyPr wrap="square">
            <a:spAutoFit/>
          </a:bodyPr>
          <a:lstStyle/>
          <a:p>
            <a:endParaRPr lang="en-GB" dirty="0"/>
          </a:p>
          <a:p>
            <a:pPr algn="just"/>
            <a:r>
              <a:rPr lang="en-GB" b="1" dirty="0">
                <a:latin typeface="Arial" panose="020B0604020202020204" pitchFamily="34" charset="0"/>
                <a:cs typeface="Arial" panose="020B0604020202020204" pitchFamily="34" charset="0"/>
              </a:rPr>
              <a:t>List who is who and draw an organisational chart. </a:t>
            </a:r>
            <a:endParaRPr lang="en-GB" b="1"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i="1" dirty="0">
                <a:latin typeface="Arial" panose="020B0604020202020204" pitchFamily="34" charset="0"/>
                <a:cs typeface="Arial" panose="020B0604020202020204" pitchFamily="34" charset="0"/>
              </a:rPr>
              <a:t>Perhaps have some biographical details about each person or even a photograph and contact details. </a:t>
            </a:r>
            <a:endParaRPr lang="en-GB" i="1"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i="1" dirty="0">
                <a:latin typeface="Arial" panose="020B0604020202020204" pitchFamily="34" charset="0"/>
                <a:cs typeface="Arial" panose="020B0604020202020204" pitchFamily="34" charset="0"/>
              </a:rPr>
              <a:t>It might be very useful to have such information vetted by the individual before going public. </a:t>
            </a:r>
            <a:endParaRPr lang="en-GB" i="1"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Remember to also indicate representation on external agencies and identify representatives from external organisations. </a:t>
            </a:r>
            <a:endParaRPr lang="en-GB" b="1"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i="1" dirty="0">
                <a:latin typeface="Arial" panose="020B0604020202020204" pitchFamily="34" charset="0"/>
                <a:cs typeface="Arial" panose="020B0604020202020204" pitchFamily="34" charset="0"/>
              </a:rPr>
              <a:t>It's folly to overlook external agencies - especially the ones who might be the benevolent benefactors. </a:t>
            </a:r>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b="1" i="1" dirty="0">
                <a:latin typeface="Arial" panose="020B0604020202020204" pitchFamily="34" charset="0"/>
                <a:cs typeface="Arial" panose="020B0604020202020204" pitchFamily="34" charset="0"/>
              </a:rPr>
              <a:t>© Dr. Jens J. Hansen, Woodhill Park Retreat, 2008 Strategic Planning for Dummies </a:t>
            </a:r>
          </a:p>
          <a:p>
            <a:pPr algn="just"/>
            <a:endParaRPr lang="en-GB" dirty="0">
              <a:latin typeface="Arial" panose="020B0604020202020204" pitchFamily="34" charset="0"/>
              <a:cs typeface="Arial" panose="020B0604020202020204" pitchFamily="34" charset="0"/>
            </a:endParaRPr>
          </a:p>
          <a:p>
            <a:pPr algn="just"/>
            <a:r>
              <a:rPr lang="en-GB" i="1" dirty="0">
                <a:latin typeface="Arial" panose="020B0604020202020204" pitchFamily="34" charset="0"/>
                <a:cs typeface="Arial" panose="020B0604020202020204" pitchFamily="34" charset="0"/>
              </a:rPr>
              <a:t>Again, biographical and/or organisational details and contact matters are important but have those snippets of information validated first.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4091490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315415"/>
            <a:ext cx="9036496" cy="6832640"/>
          </a:xfrm>
          <a:prstGeom prst="rect">
            <a:avLst/>
          </a:prstGeom>
        </p:spPr>
        <p:txBody>
          <a:bodyPr wrap="square">
            <a:spAutoFit/>
          </a:bodyPr>
          <a:lstStyle/>
          <a:p>
            <a:endParaRPr lang="en-GB" dirty="0"/>
          </a:p>
          <a:p>
            <a:pPr algn="just"/>
            <a:r>
              <a:rPr lang="en-GB" sz="2400" b="1" dirty="0">
                <a:latin typeface="Arial" panose="020B0604020202020204" pitchFamily="34" charset="0"/>
                <a:cs typeface="Arial" panose="020B0604020202020204" pitchFamily="34" charset="0"/>
              </a:rPr>
              <a:t>Organisational Tenets </a:t>
            </a:r>
            <a:endParaRPr lang="en-GB" sz="2400"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 dictionary check will quickly show you that there are a number of quite useful synonyms for the term </a:t>
            </a:r>
            <a:r>
              <a:rPr lang="en-GB" i="1" dirty="0">
                <a:latin typeface="Arial" panose="020B0604020202020204" pitchFamily="34" charset="0"/>
                <a:cs typeface="Arial" panose="020B0604020202020204" pitchFamily="34" charset="0"/>
              </a:rPr>
              <a:t>tenet</a:t>
            </a:r>
            <a:r>
              <a:rPr lang="en-GB" dirty="0">
                <a:latin typeface="Arial" panose="020B0604020202020204" pitchFamily="34" charset="0"/>
                <a:cs typeface="Arial" panose="020B0604020202020204" pitchFamily="34" charset="0"/>
              </a:rPr>
              <a: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Fundamentally</a:t>
            </a:r>
            <a:r>
              <a:rPr lang="en-GB" dirty="0">
                <a:latin typeface="Arial" panose="020B0604020202020204" pitchFamily="34" charset="0"/>
                <a:cs typeface="Arial" panose="020B0604020202020204" pitchFamily="34" charset="0"/>
              </a:rPr>
              <a:t>, it's about the guiding principles, the organisational beliefs, the behavioural creed to which you subscribe but for a strategic plan it is generally divided into three distinct elements - </a:t>
            </a:r>
            <a:r>
              <a:rPr lang="en-GB" b="1" dirty="0">
                <a:latin typeface="Arial" panose="020B0604020202020204" pitchFamily="34" charset="0"/>
                <a:cs typeface="Arial" panose="020B0604020202020204" pitchFamily="34" charset="0"/>
              </a:rPr>
              <a:t>the organisational </a:t>
            </a:r>
            <a:r>
              <a:rPr lang="en-GB" b="1" i="1" dirty="0">
                <a:latin typeface="Arial" panose="020B0604020202020204" pitchFamily="34" charset="0"/>
                <a:cs typeface="Arial" panose="020B0604020202020204" pitchFamily="34" charset="0"/>
              </a:rPr>
              <a:t>vision </a:t>
            </a:r>
            <a:r>
              <a:rPr lang="en-GB" dirty="0">
                <a:latin typeface="Arial" panose="020B0604020202020204" pitchFamily="34" charset="0"/>
                <a:cs typeface="Arial" panose="020B0604020202020204" pitchFamily="34" charset="0"/>
              </a:rPr>
              <a:t>(what you want to become), </a:t>
            </a:r>
            <a:r>
              <a:rPr lang="en-GB" b="1" dirty="0">
                <a:latin typeface="Arial" panose="020B0604020202020204" pitchFamily="34" charset="0"/>
                <a:cs typeface="Arial" panose="020B0604020202020204" pitchFamily="34" charset="0"/>
              </a:rPr>
              <a:t>the </a:t>
            </a:r>
            <a:r>
              <a:rPr lang="en-GB" b="1" i="1" dirty="0">
                <a:latin typeface="Arial" panose="020B0604020202020204" pitchFamily="34" charset="0"/>
                <a:cs typeface="Arial" panose="020B0604020202020204" pitchFamily="34" charset="0"/>
              </a:rPr>
              <a:t>mission statement </a:t>
            </a:r>
            <a:r>
              <a:rPr lang="en-GB" dirty="0">
                <a:latin typeface="Arial" panose="020B0604020202020204" pitchFamily="34" charset="0"/>
                <a:cs typeface="Arial" panose="020B0604020202020204" pitchFamily="34" charset="0"/>
              </a:rPr>
              <a:t>(what you want to achieve overall as an agency) and </a:t>
            </a:r>
            <a:r>
              <a:rPr lang="en-GB" b="1" i="1" dirty="0">
                <a:latin typeface="Arial" panose="020B0604020202020204" pitchFamily="34" charset="0"/>
                <a:cs typeface="Arial" panose="020B0604020202020204" pitchFamily="34" charset="0"/>
              </a:rPr>
              <a:t>values</a:t>
            </a:r>
            <a:r>
              <a:rPr lang="en-GB" i="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(the standards of belief that you adopt and which shape the way in which you present and behave as an organisation).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You may wish to make a general statement about the tenets of your organisation - it's optional and entirely over to you. Whether or not you do write a general statement, you will need to specifically and carefully consider each of the dimensions which follow.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 word of caution - this is seldom, in the first round, a speedy task. It generally needs lots of discussion so don't be alarmed if it takes time.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Another </a:t>
            </a:r>
            <a:r>
              <a:rPr lang="en-GB" dirty="0">
                <a:latin typeface="Arial" panose="020B0604020202020204" pitchFamily="34" charset="0"/>
                <a:cs typeface="Arial" panose="020B0604020202020204" pitchFamily="34" charset="0"/>
              </a:rPr>
              <a:t>hint (rather than a word of caution); if you already have a vision, a mission statement and a well established set of values, you may actually need to critically review them. Just how long ago was it since you actually gave them the once over? Are they still realistic and relevant?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588630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0"/>
            <a:ext cx="8424936" cy="5078313"/>
          </a:xfrm>
          <a:prstGeom prst="rect">
            <a:avLst/>
          </a:prstGeom>
        </p:spPr>
        <p:txBody>
          <a:bodyPr wrap="square">
            <a:spAutoFit/>
          </a:bodyPr>
          <a:lstStyle/>
          <a:p>
            <a:endParaRPr lang="en-GB" dirty="0"/>
          </a:p>
          <a:p>
            <a:pPr algn="just"/>
            <a:r>
              <a:rPr lang="en-GB" b="1" i="1" dirty="0">
                <a:latin typeface="Arial" panose="020B0604020202020204" pitchFamily="34" charset="0"/>
                <a:cs typeface="Arial" panose="020B0604020202020204" pitchFamily="34" charset="0"/>
              </a:rPr>
              <a:t>Organisational Vision </a:t>
            </a:r>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This is a short statement, carefully constructed which tells outside agencies what you really, really, really want to be.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You may want to have a look at a sample of vision statements from a range of other agencies;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How long or short are they and how precise are they?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Just how do they capture and convey the essence of what that agency is about</a:t>
            </a:r>
            <a:r>
              <a:rPr lang="en-GB" dirty="0" smtClean="0">
                <a:latin typeface="Arial" panose="020B0604020202020204" pitchFamily="34" charset="0"/>
                <a:cs typeface="Arial" panose="020B0604020202020204" pitchFamily="34" charset="0"/>
              </a:rPr>
              <a:t>?</a:t>
            </a:r>
          </a:p>
          <a:p>
            <a:pPr algn="just"/>
            <a:r>
              <a:rPr lang="en-GB"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Can you construct a range of possible vision statements and then merge them into one really, really good one that succinctly tells others what you really, really want to be?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8493408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97346"/>
            <a:ext cx="8496944" cy="6186309"/>
          </a:xfrm>
          <a:prstGeom prst="rect">
            <a:avLst/>
          </a:prstGeom>
        </p:spPr>
        <p:txBody>
          <a:bodyPr wrap="square">
            <a:spAutoFit/>
          </a:bodyPr>
          <a:lstStyle/>
          <a:p>
            <a:endParaRPr lang="en-GB" dirty="0"/>
          </a:p>
          <a:p>
            <a:pPr algn="just"/>
            <a:r>
              <a:rPr lang="en-GB" b="1" i="1" dirty="0">
                <a:latin typeface="Arial" panose="020B0604020202020204" pitchFamily="34" charset="0"/>
                <a:cs typeface="Arial" panose="020B0604020202020204" pitchFamily="34" charset="0"/>
              </a:rPr>
              <a:t>Mission Statement </a:t>
            </a:r>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Mission statements are what the term implies - a statement about the reason for your organisation.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Crafting </a:t>
            </a:r>
            <a:r>
              <a:rPr lang="en-GB" dirty="0">
                <a:latin typeface="Arial" panose="020B0604020202020204" pitchFamily="34" charset="0"/>
                <a:cs typeface="Arial" panose="020B0604020202020204" pitchFamily="34" charset="0"/>
              </a:rPr>
              <a:t>a mission statement may require several sessions of thinking but the key point is not to dismiss seemingly flawed versions - instead - keep them and blend the good bits from several versions.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Your </a:t>
            </a:r>
            <a:r>
              <a:rPr lang="en-GB" dirty="0">
                <a:latin typeface="Arial" panose="020B0604020202020204" pitchFamily="34" charset="0"/>
                <a:cs typeface="Arial" panose="020B0604020202020204" pitchFamily="34" charset="0"/>
              </a:rPr>
              <a:t>challenge is to: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Create an unambiguous </a:t>
            </a:r>
            <a:r>
              <a:rPr lang="en-GB" b="1" i="1" dirty="0">
                <a:latin typeface="Arial" panose="020B0604020202020204" pitchFamily="34" charset="0"/>
                <a:cs typeface="Arial" panose="020B0604020202020204" pitchFamily="34" charset="0"/>
              </a:rPr>
              <a:t>mission statement </a:t>
            </a:r>
            <a:r>
              <a:rPr lang="en-GB" dirty="0">
                <a:latin typeface="Arial" panose="020B0604020202020204" pitchFamily="34" charset="0"/>
                <a:cs typeface="Arial" panose="020B0604020202020204" pitchFamily="34" charset="0"/>
              </a:rPr>
              <a:t>that captures the fundamental purpose/s of your agency;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This isn't about what you want be, but rather, </a:t>
            </a:r>
            <a:r>
              <a:rPr lang="en-GB" b="1" dirty="0">
                <a:latin typeface="Arial" panose="020B0604020202020204" pitchFamily="34" charset="0"/>
                <a:cs typeface="Arial" panose="020B0604020202020204" pitchFamily="34" charset="0"/>
              </a:rPr>
              <a:t>it's about the reason/s for your existence; </a:t>
            </a:r>
            <a:endParaRPr lang="en-GB" b="1"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It's a good idea to have a look at other mission statements and to gradually forge one which synthesises the thinking of many inputs - just remember that your mission statement must be truthful to your organisation so don't become seduced by the fancy words of some other agency </a:t>
            </a:r>
          </a:p>
        </p:txBody>
      </p:sp>
    </p:spTree>
    <p:extLst>
      <p:ext uri="{BB962C8B-B14F-4D97-AF65-F5344CB8AC3E}">
        <p14:creationId xmlns:p14="http://schemas.microsoft.com/office/powerpoint/2010/main" val="169316841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260648"/>
            <a:ext cx="8856984" cy="5909310"/>
          </a:xfrm>
          <a:prstGeom prst="rect">
            <a:avLst/>
          </a:prstGeom>
        </p:spPr>
        <p:txBody>
          <a:bodyPr wrap="square">
            <a:spAutoFit/>
          </a:bodyPr>
          <a:lstStyle/>
          <a:p>
            <a:pPr algn="just"/>
            <a:endParaRPr lang="en-GB" dirty="0">
              <a:latin typeface="Arial" panose="020B0604020202020204" pitchFamily="34" charset="0"/>
              <a:cs typeface="Arial" panose="020B0604020202020204" pitchFamily="34" charset="0"/>
            </a:endParaRPr>
          </a:p>
          <a:p>
            <a:pPr algn="just"/>
            <a:r>
              <a:rPr lang="en-GB" b="1" i="1" dirty="0">
                <a:latin typeface="Arial" panose="020B0604020202020204" pitchFamily="34" charset="0"/>
                <a:cs typeface="Arial" panose="020B0604020202020204" pitchFamily="34" charset="0"/>
              </a:rPr>
              <a:t>Values </a:t>
            </a:r>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Fundamentally, writing down values is about using written words to express those beliefs which you expect members of your organisation and the organisation as a whole to uphold. In a way, these are the covenants, the belief principles by which you abide.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 useful approach to arriving at some form of consensus about organisational values is to have individuals write down theirs, and then have them share their work with one or two others so that between them, they eventually achieve the most potent and precise wording that they can generate;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An alternative way of working is to have a brainstorming session as a predicate to working as a plenary group towards achieving consensus about wording;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It's also useful to not only check out what other similar agencies have developed, but also to allow for a review session which means your organisation undertakes to revisit initially completed work with a view to critically reviewing that work.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7313429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404663"/>
            <a:ext cx="8712968" cy="5447645"/>
          </a:xfrm>
          <a:prstGeom prst="rect">
            <a:avLst/>
          </a:prstGeom>
        </p:spPr>
        <p:txBody>
          <a:bodyPr wrap="square">
            <a:spAutoFit/>
          </a:bodyPr>
          <a:lstStyle/>
          <a:p>
            <a:endParaRPr lang="en-GB" dirty="0"/>
          </a:p>
          <a:p>
            <a:pPr algn="just"/>
            <a:r>
              <a:rPr lang="en-GB" sz="2400" b="1" dirty="0">
                <a:latin typeface="Arial" panose="020B0604020202020204" pitchFamily="34" charset="0"/>
                <a:cs typeface="Arial" panose="020B0604020202020204" pitchFamily="34" charset="0"/>
              </a:rPr>
              <a:t>SWOT Analysis </a:t>
            </a:r>
            <a:endParaRPr lang="en-GB" sz="2400"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Call it what you will: A SWOT analysis, </a:t>
            </a:r>
            <a:r>
              <a:rPr lang="en-GB" b="1" dirty="0">
                <a:latin typeface="Arial" panose="020B0604020202020204" pitchFamily="34" charset="0"/>
                <a:cs typeface="Arial" panose="020B0604020202020204" pitchFamily="34" charset="0"/>
              </a:rPr>
              <a:t>a 360 degree scan, a reconnaissance</a:t>
            </a:r>
            <a:r>
              <a:rPr lang="en-GB" dirty="0">
                <a:latin typeface="Arial" panose="020B0604020202020204" pitchFamily="34" charset="0"/>
                <a:cs typeface="Arial" panose="020B0604020202020204" pitchFamily="34" charset="0"/>
              </a:rPr>
              <a:t>, a bit of a sticky beak at what's going on. They all involve appraising the status quo as a predicate to determining planning goals and setting developmental priorities.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One way of proceeding is to divide a large sheet of paper into four segments and then provide everyone in your team with a bunch of post-it notes. A range of sizes and colours might be useful.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Ask them to write out what they think the strengths of the organisation are, and then ask them to nominate organisational weaknesses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Almost invariably, people are better at finding the negatives so be warned that you may find a surfeit of grizzles but one way to overcome this imbalance is to stipulate that there must be an equivalent number of positives (</a:t>
            </a:r>
            <a:r>
              <a:rPr lang="en-GB" i="1" dirty="0">
                <a:latin typeface="Arial" panose="020B0604020202020204" pitchFamily="34" charset="0"/>
                <a:cs typeface="Arial" panose="020B0604020202020204" pitchFamily="34" charset="0"/>
              </a:rPr>
              <a:t>strengths</a:t>
            </a:r>
            <a:r>
              <a:rPr lang="en-GB" dirty="0">
                <a:latin typeface="Arial" panose="020B0604020202020204" pitchFamily="34" charset="0"/>
                <a:cs typeface="Arial" panose="020B0604020202020204" pitchFamily="34" charset="0"/>
              </a:rPr>
              <a:t>) or greater to the sum of negatives (</a:t>
            </a:r>
            <a:r>
              <a:rPr lang="en-GB" i="1" dirty="0">
                <a:latin typeface="Arial" panose="020B0604020202020204" pitchFamily="34" charset="0"/>
                <a:cs typeface="Arial" panose="020B0604020202020204" pitchFamily="34" charset="0"/>
              </a:rPr>
              <a:t>weaknesses</a:t>
            </a:r>
            <a:r>
              <a:rPr lang="en-GB" dirty="0">
                <a:latin typeface="Arial" panose="020B0604020202020204" pitchFamily="34" charset="0"/>
                <a:cs typeface="Arial" panose="020B0604020202020204" pitchFamily="34" charset="0"/>
              </a:rPr>
              <a:t>) that are nominated.)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2754123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620688"/>
            <a:ext cx="8784976" cy="5632311"/>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Then repeat the process for identifying opportunities and threats.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When </a:t>
            </a:r>
            <a:r>
              <a:rPr lang="en-GB" dirty="0">
                <a:latin typeface="Arial" panose="020B0604020202020204" pitchFamily="34" charset="0"/>
                <a:cs typeface="Arial" panose="020B0604020202020204" pitchFamily="34" charset="0"/>
              </a:rPr>
              <a:t>all of this has been completed, ask two or three people to work collaboratively at assembling the post-its into similar or overlapping themes. (These might be thought of as </a:t>
            </a:r>
            <a:r>
              <a:rPr lang="en-GB" i="1" dirty="0">
                <a:latin typeface="Arial" panose="020B0604020202020204" pitchFamily="34" charset="0"/>
                <a:cs typeface="Arial" panose="020B0604020202020204" pitchFamily="34" charset="0"/>
              </a:rPr>
              <a:t>repeatable regularities </a:t>
            </a:r>
            <a:r>
              <a:rPr lang="en-GB" dirty="0">
                <a:latin typeface="Arial" panose="020B0604020202020204" pitchFamily="34" charset="0"/>
                <a:cs typeface="Arial" panose="020B0604020202020204" pitchFamily="34" charset="0"/>
              </a:rPr>
              <a:t>but remember that one-off or small unique clusters of comments can be hugely important too.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Just think of the little boy in Hans Christian Andersen's </a:t>
            </a:r>
            <a:r>
              <a:rPr lang="en-GB" dirty="0" smtClean="0">
                <a:latin typeface="Arial" panose="020B0604020202020204" pitchFamily="34" charset="0"/>
                <a:cs typeface="Arial" panose="020B0604020202020204" pitchFamily="34" charset="0"/>
              </a:rPr>
              <a:t>fairy tale</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The Emperor's New Clothes.) </a:t>
            </a:r>
            <a:endParaRPr lang="en-GB" i="1"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 next step might involve a few other team members typing up the clusters of post-its that have been assembled and then, perhaps as a plenary group, the SWOT analysis can be written up.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a:t>
            </a:r>
            <a:r>
              <a:rPr lang="en-GB" dirty="0">
                <a:latin typeface="Arial" panose="020B0604020202020204" pitchFamily="34" charset="0"/>
                <a:cs typeface="Arial" panose="020B0604020202020204" pitchFamily="34" charset="0"/>
              </a:rPr>
              <a:t>a way, what you are doing here is completing a simple form of </a:t>
            </a:r>
            <a:r>
              <a:rPr lang="en-GB" i="1" dirty="0">
                <a:latin typeface="Arial" panose="020B0604020202020204" pitchFamily="34" charset="0"/>
                <a:cs typeface="Arial" panose="020B0604020202020204" pitchFamily="34" charset="0"/>
              </a:rPr>
              <a:t>risk analysis </a:t>
            </a:r>
            <a:r>
              <a:rPr lang="en-GB" dirty="0">
                <a:latin typeface="Arial" panose="020B0604020202020204" pitchFamily="34" charset="0"/>
                <a:cs typeface="Arial" panose="020B0604020202020204" pitchFamily="34" charset="0"/>
              </a:rPr>
              <a:t>although in doing so, ways of addressing and negating </a:t>
            </a:r>
            <a:r>
              <a:rPr lang="en-GB" i="1" dirty="0">
                <a:latin typeface="Arial" panose="020B0604020202020204" pitchFamily="34" charset="0"/>
                <a:cs typeface="Arial" panose="020B0604020202020204" pitchFamily="34" charset="0"/>
              </a:rPr>
              <a:t>threats</a:t>
            </a:r>
            <a:r>
              <a:rPr lang="en-GB" dirty="0">
                <a:latin typeface="Arial" panose="020B0604020202020204" pitchFamily="34" charset="0"/>
                <a:cs typeface="Arial" panose="020B0604020202020204" pitchFamily="34" charset="0"/>
              </a:rPr>
              <a:t>, and of optimising </a:t>
            </a:r>
            <a:r>
              <a:rPr lang="en-GB" i="1" dirty="0">
                <a:latin typeface="Arial" panose="020B0604020202020204" pitchFamily="34" charset="0"/>
                <a:cs typeface="Arial" panose="020B0604020202020204" pitchFamily="34" charset="0"/>
              </a:rPr>
              <a:t>opportunities </a:t>
            </a:r>
            <a:r>
              <a:rPr lang="en-GB" dirty="0">
                <a:latin typeface="Arial" panose="020B0604020202020204" pitchFamily="34" charset="0"/>
                <a:cs typeface="Arial" panose="020B0604020202020204" pitchFamily="34" charset="0"/>
              </a:rPr>
              <a:t>are not really detailed.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Instead</a:t>
            </a:r>
            <a:r>
              <a:rPr lang="en-GB" dirty="0">
                <a:latin typeface="Arial" panose="020B0604020202020204" pitchFamily="34" charset="0"/>
                <a:cs typeface="Arial" panose="020B0604020202020204" pitchFamily="34" charset="0"/>
              </a:rPr>
              <a:t>, they, together with strengths and weaknesses are merely compiled as preliminary data that can aid the strategic planning process</a:t>
            </a:r>
            <a:endParaRPr lang="en-GB" dirty="0"/>
          </a:p>
        </p:txBody>
      </p:sp>
    </p:spTree>
    <p:extLst>
      <p:ext uri="{BB962C8B-B14F-4D97-AF65-F5344CB8AC3E}">
        <p14:creationId xmlns:p14="http://schemas.microsoft.com/office/powerpoint/2010/main" val="45263389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1"/>
            <a:ext cx="8712968" cy="4524315"/>
          </a:xfrm>
          <a:prstGeom prst="rect">
            <a:avLst/>
          </a:prstGeom>
        </p:spPr>
        <p:txBody>
          <a:bodyPr wrap="square">
            <a:spAutoFit/>
          </a:bodyPr>
          <a:lstStyle/>
          <a:p>
            <a:endParaRPr lang="en-GB" dirty="0"/>
          </a:p>
          <a:p>
            <a:pPr algn="just"/>
            <a:r>
              <a:rPr lang="en-GB" b="1" i="1" dirty="0">
                <a:latin typeface="Arial" panose="020B0604020202020204" pitchFamily="34" charset="0"/>
                <a:cs typeface="Arial" panose="020B0604020202020204" pitchFamily="34" charset="0"/>
              </a:rPr>
              <a:t>Strengths </a:t>
            </a:r>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Strengths can be come form within (internal) and from without (external</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Equally</a:t>
            </a:r>
            <a:r>
              <a:rPr lang="en-GB" dirty="0">
                <a:latin typeface="Arial" panose="020B0604020202020204" pitchFamily="34" charset="0"/>
                <a:cs typeface="Arial" panose="020B0604020202020204" pitchFamily="34" charset="0"/>
              </a:rPr>
              <a:t>, weaknesses, opportunities and threats can stem from within or can be precipitated by externalities.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key at this stage is to nominate those strengths using the range of techniques described in the topic immediately before this one.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When </a:t>
            </a:r>
            <a:r>
              <a:rPr lang="en-GB" dirty="0">
                <a:latin typeface="Arial" panose="020B0604020202020204" pitchFamily="34" charset="0"/>
                <a:cs typeface="Arial" panose="020B0604020202020204" pitchFamily="34" charset="0"/>
              </a:rPr>
              <a:t>your team has traversed those strategies, transfer the accumulated and distilled wisdom into a table such as the one below.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And </a:t>
            </a:r>
            <a:r>
              <a:rPr lang="en-GB" dirty="0">
                <a:latin typeface="Arial" panose="020B0604020202020204" pitchFamily="34" charset="0"/>
                <a:cs typeface="Arial" panose="020B0604020202020204" pitchFamily="34" charset="0"/>
              </a:rPr>
              <a:t>it doesn't matter if you use bullet points or truncated notes at this stage- you can always convert these into compact prose afterwards. </a:t>
            </a:r>
            <a:endParaRPr lang="en-GB" dirty="0">
              <a:latin typeface="Arial" panose="020B0604020202020204" pitchFamily="34" charset="0"/>
              <a:cs typeface="Arial" panose="020B0604020202020204" pitchFamily="34" charset="0"/>
            </a:endParaRPr>
          </a:p>
        </p:txBody>
      </p:sp>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4712956"/>
            <a:ext cx="8568952" cy="20284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0136362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88641"/>
            <a:ext cx="8856984" cy="3693319"/>
          </a:xfrm>
          <a:prstGeom prst="rect">
            <a:avLst/>
          </a:prstGeom>
        </p:spPr>
        <p:txBody>
          <a:bodyPr wrap="square">
            <a:spAutoFit/>
          </a:bodyPr>
          <a:lstStyle/>
          <a:p>
            <a:endParaRPr lang="en-GB" dirty="0"/>
          </a:p>
          <a:p>
            <a:pPr algn="just"/>
            <a:r>
              <a:rPr lang="en-GB" b="1" i="1" dirty="0">
                <a:latin typeface="Arial" panose="020B0604020202020204" pitchFamily="34" charset="0"/>
                <a:cs typeface="Arial" panose="020B0604020202020204" pitchFamily="34" charset="0"/>
              </a:rPr>
              <a:t>Weaknesses </a:t>
            </a:r>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Once again, make sure that you have used the techniques described earlier (with a large sheet of paper, post-it notes and theme readers) so that in the end, you can complete the table below.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 question that might emerge is 'how much time will we need to do all of this?' and the answer is 'as long as it takes'.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It's </a:t>
            </a:r>
            <a:r>
              <a:rPr lang="en-GB" dirty="0">
                <a:latin typeface="Arial" panose="020B0604020202020204" pitchFamily="34" charset="0"/>
                <a:cs typeface="Arial" panose="020B0604020202020204" pitchFamily="34" charset="0"/>
              </a:rPr>
              <a:t>your plan and your quality. </a:t>
            </a:r>
            <a:r>
              <a:rPr lang="en-GB" dirty="0" smtClean="0">
                <a:latin typeface="Arial" panose="020B0604020202020204" pitchFamily="34" charset="0"/>
                <a:cs typeface="Arial" panose="020B0604020202020204" pitchFamily="34" charset="0"/>
              </a:rPr>
              <a:t>Experience </a:t>
            </a:r>
            <a:r>
              <a:rPr lang="en-GB" dirty="0">
                <a:latin typeface="Arial" panose="020B0604020202020204" pitchFamily="34" charset="0"/>
                <a:cs typeface="Arial" panose="020B0604020202020204" pitchFamily="34" charset="0"/>
              </a:rPr>
              <a:t>has been that if the available time-span is intentionally concertinaed, effectiveness becomes enhanced as does efficiency. But that said, quality must not be allowed to suffer... </a:t>
            </a:r>
            <a:endParaRPr lang="en-GB" dirty="0">
              <a:latin typeface="Arial" panose="020B0604020202020204" pitchFamily="34" charset="0"/>
              <a:cs typeface="Arial" panose="020B0604020202020204" pitchFamily="34" charset="0"/>
            </a:endParaRPr>
          </a:p>
        </p:txBody>
      </p:sp>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3881960"/>
            <a:ext cx="9036496" cy="23553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1797705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404664"/>
            <a:ext cx="8568952" cy="2308324"/>
          </a:xfrm>
          <a:prstGeom prst="rect">
            <a:avLst/>
          </a:prstGeom>
        </p:spPr>
        <p:txBody>
          <a:bodyPr wrap="square">
            <a:spAutoFit/>
          </a:bodyPr>
          <a:lstStyle/>
          <a:p>
            <a:endParaRPr lang="en-GB" dirty="0"/>
          </a:p>
          <a:p>
            <a:pPr algn="just"/>
            <a:r>
              <a:rPr lang="en-GB" b="1" i="1" dirty="0">
                <a:latin typeface="Arial" panose="020B0604020202020204" pitchFamily="34" charset="0"/>
                <a:cs typeface="Arial" panose="020B0604020202020204" pitchFamily="34" charset="0"/>
              </a:rPr>
              <a:t>Opportunities </a:t>
            </a:r>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There's a temptation to become grandiose here which is why the idea of splitting your data into Internal and External clusters makes sense.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Frankly</a:t>
            </a:r>
            <a:r>
              <a:rPr lang="en-GB" dirty="0">
                <a:latin typeface="Arial" panose="020B0604020202020204" pitchFamily="34" charset="0"/>
                <a:cs typeface="Arial" panose="020B0604020202020204" pitchFamily="34" charset="0"/>
              </a:rPr>
              <a:t>, there are likely to be an abundance of opportunities but the key thing here is to be realistic. </a:t>
            </a:r>
            <a:endParaRPr lang="en-GB" dirty="0">
              <a:latin typeface="Arial" panose="020B0604020202020204" pitchFamily="34" charset="0"/>
              <a:cs typeface="Arial" panose="020B0604020202020204" pitchFamily="34" charset="0"/>
            </a:endParaRPr>
          </a:p>
        </p:txBody>
      </p:sp>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3068960"/>
            <a:ext cx="8568952" cy="25922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5499447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16632"/>
            <a:ext cx="8784976" cy="3970318"/>
          </a:xfrm>
          <a:prstGeom prst="rect">
            <a:avLst/>
          </a:prstGeom>
        </p:spPr>
        <p:txBody>
          <a:bodyPr wrap="square">
            <a:spAutoFit/>
          </a:bodyPr>
          <a:lstStyle/>
          <a:p>
            <a:endParaRPr lang="en-GB" dirty="0"/>
          </a:p>
          <a:p>
            <a:pPr algn="just"/>
            <a:r>
              <a:rPr lang="en-GB" b="1" i="1" dirty="0">
                <a:latin typeface="Arial" panose="020B0604020202020204" pitchFamily="34" charset="0"/>
                <a:cs typeface="Arial" panose="020B0604020202020204" pitchFamily="34" charset="0"/>
              </a:rPr>
              <a:t>Threats </a:t>
            </a:r>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key advantage to identifying potential threats is that this provides a realistic mechanism for gauging adversity. Identifying potential threats means that they can be pro-actively addressed.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a:t>
            </a:r>
            <a:r>
              <a:rPr lang="en-GB" dirty="0">
                <a:latin typeface="Arial" panose="020B0604020202020204" pitchFamily="34" charset="0"/>
                <a:cs typeface="Arial" panose="020B0604020202020204" pitchFamily="34" charset="0"/>
              </a:rPr>
              <a:t>also means that they are less likely to ambush your organisation but remember that only the naive ignore the possibility of being surprised and bewildered by the unexpected.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secret is to realistically try to </a:t>
            </a:r>
            <a:r>
              <a:rPr lang="en-GB" dirty="0" smtClean="0">
                <a:latin typeface="Arial" panose="020B0604020202020204" pitchFamily="34" charset="0"/>
                <a:cs typeface="Arial" panose="020B0604020202020204" pitchFamily="34" charset="0"/>
              </a:rPr>
              <a:t>identify </a:t>
            </a:r>
            <a:r>
              <a:rPr lang="en-GB" dirty="0">
                <a:latin typeface="Arial" panose="020B0604020202020204" pitchFamily="34" charset="0"/>
                <a:cs typeface="Arial" panose="020B0604020202020204" pitchFamily="34" charset="0"/>
              </a:rPr>
              <a:t>issues that might crop up so that within your strategic planning, you can devise ways of ideally avoiding those matters or, if that's not possible, dealing with them in ways that cause minimal disruption. </a:t>
            </a:r>
            <a:endParaRPr lang="en-GB" dirty="0">
              <a:latin typeface="Arial" panose="020B0604020202020204" pitchFamily="34" charset="0"/>
              <a:cs typeface="Arial" panose="020B0604020202020204" pitchFamily="34" charset="0"/>
            </a:endParaRPr>
          </a:p>
        </p:txBody>
      </p:sp>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4086950"/>
            <a:ext cx="8784975" cy="22943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6032345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58847"/>
            <a:ext cx="8784976" cy="6278642"/>
          </a:xfrm>
          <a:prstGeom prst="rect">
            <a:avLst/>
          </a:prstGeom>
        </p:spPr>
        <p:txBody>
          <a:bodyPr wrap="square">
            <a:spAutoFit/>
          </a:bodyPr>
          <a:lstStyle/>
          <a:p>
            <a:endParaRPr lang="en-GB" dirty="0"/>
          </a:p>
          <a:p>
            <a:pPr algn="just"/>
            <a:r>
              <a:rPr lang="en-GB" sz="2400" b="1" dirty="0">
                <a:latin typeface="Arial" panose="020B0604020202020204" pitchFamily="34" charset="0"/>
                <a:cs typeface="Arial" panose="020B0604020202020204" pitchFamily="34" charset="0"/>
              </a:rPr>
              <a:t>Major Goals </a:t>
            </a:r>
            <a:endParaRPr lang="en-GB" sz="2400"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Major goals are broad overarching aspirations that should be consistent with your vision and mission statements.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Quite </a:t>
            </a:r>
            <a:r>
              <a:rPr lang="en-GB" dirty="0">
                <a:latin typeface="Arial" panose="020B0604020202020204" pitchFamily="34" charset="0"/>
                <a:cs typeface="Arial" panose="020B0604020202020204" pitchFamily="34" charset="0"/>
              </a:rPr>
              <a:t>simply, goals are broad statements of overall intent. The next series of elements provide duplicated tables that can be used for planning.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You </a:t>
            </a:r>
            <a:r>
              <a:rPr lang="en-GB" dirty="0">
                <a:latin typeface="Arial" panose="020B0604020202020204" pitchFamily="34" charset="0"/>
                <a:cs typeface="Arial" panose="020B0604020202020204" pitchFamily="34" charset="0"/>
              </a:rPr>
              <a:t>can approach this task in one of two ways and either way is perfectly acceptable - it's the end- product that counts!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Either distribute a number of these planning templates for identifying goals and specific objectives and have individual people fill them in for each goal they'd like to see addressed.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Alternatively</a:t>
            </a:r>
            <a:r>
              <a:rPr lang="en-GB" dirty="0">
                <a:latin typeface="Arial" panose="020B0604020202020204" pitchFamily="34" charset="0"/>
                <a:cs typeface="Arial" panose="020B0604020202020204" pitchFamily="34" charset="0"/>
              </a:rPr>
              <a:t>, create working groups and have them address a specific set of goals and derivative objectives.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Whichever way you work is over to you but remember that you will need to bring the goals together if only to prioritise them and also in order to have them validated by your strategic planning team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3086923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88640"/>
            <a:ext cx="8568952" cy="1200329"/>
          </a:xfrm>
          <a:prstGeom prst="rect">
            <a:avLst/>
          </a:prstGeom>
        </p:spPr>
        <p:txBody>
          <a:bodyPr wrap="square">
            <a:spAutoFit/>
          </a:bodyPr>
          <a:lstStyle/>
          <a:p>
            <a:endParaRPr lang="en-GB" dirty="0"/>
          </a:p>
          <a:p>
            <a:pPr algn="just"/>
            <a:r>
              <a:rPr lang="en-GB" b="1" i="1" dirty="0">
                <a:latin typeface="Arial" panose="020B0604020202020204" pitchFamily="34" charset="0"/>
                <a:cs typeface="Arial" panose="020B0604020202020204" pitchFamily="34" charset="0"/>
              </a:rPr>
              <a:t>Specific Objectives </a:t>
            </a:r>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1. To … </a:t>
            </a:r>
            <a:r>
              <a:rPr lang="en-GB" i="1" dirty="0">
                <a:latin typeface="Arial" panose="020B0604020202020204" pitchFamily="34" charset="0"/>
                <a:cs typeface="Arial" panose="020B0604020202020204" pitchFamily="34" charset="0"/>
              </a:rPr>
              <a:t>(achieve something or other</a:t>
            </a:r>
            <a:r>
              <a:rPr lang="en-GB"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2176463"/>
            <a:ext cx="8568952" cy="3772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4266944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
            <a:ext cx="9036496" cy="6278642"/>
          </a:xfrm>
          <a:prstGeom prst="rect">
            <a:avLst/>
          </a:prstGeom>
        </p:spPr>
        <p:txBody>
          <a:bodyPr wrap="square">
            <a:spAutoFit/>
          </a:bodyPr>
          <a:lstStyle/>
          <a:p>
            <a:endParaRPr lang="en-GB" dirty="0"/>
          </a:p>
          <a:p>
            <a:pPr algn="just"/>
            <a:r>
              <a:rPr lang="en-GB" sz="2400" b="1" dirty="0">
                <a:latin typeface="Arial" panose="020B0604020202020204" pitchFamily="34" charset="0"/>
                <a:cs typeface="Arial" panose="020B0604020202020204" pitchFamily="34" charset="0"/>
              </a:rPr>
              <a:t>Evaluation </a:t>
            </a:r>
            <a:endParaRPr lang="en-GB" sz="2400"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When an awful lot of brain power has gone into dreaming up visions, mission statements and values, and when an equal amount of thought has been lassoed and corralled in completing a SWOT analysis, and when a huge amount of time and effort has been devoted to articulating goals and objectives, it stands to reason that we want to be able to show that our titanic efforts haven't sunk!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For that reason, a strategic plan needs to describe how evaluation will be completed</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first hallmark of evaluation involves showing what has (or has not) been achieved to date and this kind of evaluation can be undertaken at regular intervals as a form of developmental stock-taking. Such an approach to evaluation is commonly referred to as </a:t>
            </a:r>
            <a:r>
              <a:rPr lang="en-GB" i="1" dirty="0">
                <a:latin typeface="Arial" panose="020B0604020202020204" pitchFamily="34" charset="0"/>
                <a:cs typeface="Arial" panose="020B0604020202020204" pitchFamily="34" charset="0"/>
              </a:rPr>
              <a:t>formative evaluation. </a:t>
            </a:r>
            <a:endParaRPr lang="en-GB" i="1"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final test of evaluation involves demonstrating that what has (or has not) been achieved insofar as a strategic plan is concerned. Such an approach to evaluation is referred to as </a:t>
            </a:r>
            <a:r>
              <a:rPr lang="en-GB" i="1" dirty="0">
                <a:latin typeface="Arial" panose="020B0604020202020204" pitchFamily="34" charset="0"/>
                <a:cs typeface="Arial" panose="020B0604020202020204" pitchFamily="34" charset="0"/>
              </a:rPr>
              <a:t>summative evaluation. </a:t>
            </a:r>
            <a:endParaRPr lang="en-GB" i="1" dirty="0" smtClean="0">
              <a:latin typeface="Arial" panose="020B0604020202020204" pitchFamily="34" charset="0"/>
              <a:cs typeface="Arial" panose="020B0604020202020204" pitchFamily="34" charset="0"/>
            </a:endParaRPr>
          </a:p>
          <a:p>
            <a:pPr algn="just"/>
            <a:endParaRPr lang="en-GB" i="1"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Here </a:t>
            </a:r>
            <a:r>
              <a:rPr lang="en-GB" dirty="0">
                <a:latin typeface="Arial" panose="020B0604020202020204" pitchFamily="34" charset="0"/>
                <a:cs typeface="Arial" panose="020B0604020202020204" pitchFamily="34" charset="0"/>
              </a:rPr>
              <a:t>evaluation is rigorously interrogates organisational performance with respect to whatever goals and objectives were nominated within the strategic plan.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1912595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404664"/>
            <a:ext cx="8496944" cy="923330"/>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The espoused philosophical tenets nominated by the organisation are also put under the spotlight and the extent to which values have been practiced, missions accomplished and visions achieved are critically scrutinised </a:t>
            </a:r>
            <a:endParaRPr lang="en-GB" dirty="0">
              <a:latin typeface="Arial" panose="020B0604020202020204" pitchFamily="34" charset="0"/>
              <a:cs typeface="Arial" panose="020B0604020202020204" pitchFamily="34" charset="0"/>
            </a:endParaRPr>
          </a:p>
        </p:txBody>
      </p:sp>
      <p:sp>
        <p:nvSpPr>
          <p:cNvPr id="3" name="Rectangle 2"/>
          <p:cNvSpPr/>
          <p:nvPr/>
        </p:nvSpPr>
        <p:spPr>
          <a:xfrm>
            <a:off x="251520" y="1628800"/>
            <a:ext cx="8496944" cy="1754326"/>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The discipline of evaluation is at once a science and a craft and it is not a matter that can be comprehensively addressed here.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However </a:t>
            </a:r>
            <a:r>
              <a:rPr lang="en-GB" dirty="0">
                <a:latin typeface="Arial" panose="020B0604020202020204" pitchFamily="34" charset="0"/>
                <a:cs typeface="Arial" panose="020B0604020202020204" pitchFamily="34" charset="0"/>
              </a:rPr>
              <a:t>if people using this strategic planning template are interested in accessing an equally simple evaluation template, they should consider going to </a:t>
            </a:r>
            <a:r>
              <a:rPr lang="en-GB" u="sng" dirty="0" smtClean="0">
                <a:latin typeface="Arial" panose="020B0604020202020204" pitchFamily="34" charset="0"/>
                <a:cs typeface="Arial" panose="020B0604020202020204" pitchFamily="34" charset="0"/>
                <a:hlinkClick r:id="rId2"/>
              </a:rPr>
              <a:t>www.woodhillpark.com</a:t>
            </a:r>
            <a:r>
              <a:rPr lang="en-GB" u="sng" dirty="0" smtClean="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1484445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
            <a:ext cx="8712968" cy="2031325"/>
          </a:xfrm>
          <a:prstGeom prst="rect">
            <a:avLst/>
          </a:prstGeom>
        </p:spPr>
        <p:txBody>
          <a:bodyPr wrap="square">
            <a:spAutoFit/>
          </a:bodyPr>
          <a:lstStyle/>
          <a:p>
            <a:endParaRPr lang="en-GB" dirty="0"/>
          </a:p>
          <a:p>
            <a:pPr algn="just"/>
            <a:r>
              <a:rPr lang="en-GB" b="1" i="1" dirty="0">
                <a:latin typeface="Arial" panose="020B0604020202020204" pitchFamily="34" charset="0"/>
                <a:cs typeface="Arial" panose="020B0604020202020204" pitchFamily="34" charset="0"/>
              </a:rPr>
              <a:t>Formative Evaluation </a:t>
            </a:r>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How often, and against which criteria, for whom, and with respect to which, if any, goals and policies your agency has developed, will the initial (formative) evaluation occur? Will you conduct formative evaluations more than once and if so, why and when? </a:t>
            </a:r>
          </a:p>
        </p:txBody>
      </p:sp>
      <p:sp>
        <p:nvSpPr>
          <p:cNvPr id="3" name="Rectangle 2"/>
          <p:cNvSpPr/>
          <p:nvPr/>
        </p:nvSpPr>
        <p:spPr>
          <a:xfrm>
            <a:off x="179512" y="2204864"/>
            <a:ext cx="8712968" cy="4247317"/>
          </a:xfrm>
          <a:prstGeom prst="rect">
            <a:avLst/>
          </a:prstGeom>
        </p:spPr>
        <p:txBody>
          <a:bodyPr wrap="square">
            <a:spAutoFit/>
          </a:bodyPr>
          <a:lstStyle/>
          <a:p>
            <a:endParaRPr lang="en-GB" dirty="0"/>
          </a:p>
          <a:p>
            <a:pPr algn="just"/>
            <a:r>
              <a:rPr lang="en-GB" dirty="0">
                <a:latin typeface="Arial" panose="020B0604020202020204" pitchFamily="34" charset="0"/>
                <a:cs typeface="Arial" panose="020B0604020202020204" pitchFamily="34" charset="0"/>
              </a:rPr>
              <a:t>Specifically, what goals and objectives (nominated in your strategic plan) are being progressed and how well are you achieving what you set out to achieve at this point in time?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 What will you do with the information you gather during this formative evaluation</a:t>
            </a:r>
            <a:r>
              <a:rPr lang="en-GB" dirty="0" smtClean="0">
                <a:latin typeface="Arial" panose="020B0604020202020204" pitchFamily="34" charset="0"/>
                <a:cs typeface="Arial" panose="020B0604020202020204" pitchFamily="34" charset="0"/>
              </a:rPr>
              <a:t>?</a:t>
            </a:r>
          </a:p>
          <a:p>
            <a:pPr algn="just"/>
            <a:r>
              <a:rPr lang="en-GB"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 What now needs to be done, what has to happen in the future, and, what should you desist from doing at this stage?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 To what extent does your progress so far align with the vision, mission and values you have espoused in your strategic plan? In other words, how well is your agency walking the talk at this stage of the overall plan?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 Do you want to see an evaluation model? If so, go to </a:t>
            </a:r>
            <a:r>
              <a:rPr lang="en-GB" u="sng" dirty="0" smtClean="0">
                <a:latin typeface="Arial" panose="020B0604020202020204" pitchFamily="34" charset="0"/>
                <a:cs typeface="Arial" panose="020B0604020202020204" pitchFamily="34" charset="0"/>
                <a:hlinkClick r:id="rId2"/>
              </a:rPr>
              <a:t>www.woodhillpark.com</a:t>
            </a:r>
            <a:r>
              <a:rPr lang="en-GB" u="sng"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0638962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60648"/>
            <a:ext cx="8568952" cy="5355312"/>
          </a:xfrm>
          <a:prstGeom prst="rect">
            <a:avLst/>
          </a:prstGeom>
        </p:spPr>
        <p:txBody>
          <a:bodyPr wrap="square">
            <a:spAutoFit/>
          </a:bodyPr>
          <a:lstStyle/>
          <a:p>
            <a:endParaRPr lang="en-GB" dirty="0"/>
          </a:p>
          <a:p>
            <a:pPr algn="just"/>
            <a:r>
              <a:rPr lang="en-GB" b="1" i="1" dirty="0">
                <a:latin typeface="Arial" panose="020B0604020202020204" pitchFamily="34" charset="0"/>
                <a:cs typeface="Arial" panose="020B0604020202020204" pitchFamily="34" charset="0"/>
              </a:rPr>
              <a:t>Summative Evaluation </a:t>
            </a:r>
            <a:endParaRPr lang="en-GB" b="1" i="1"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 Against which criteria, for whom, and with respect to which, if any, of the policies and plans your agency has developed will the final (summative) evaluation occur</a:t>
            </a:r>
            <a:r>
              <a:rPr lang="en-GB" dirty="0" smtClean="0">
                <a:latin typeface="Arial" panose="020B0604020202020204" pitchFamily="34" charset="0"/>
                <a:cs typeface="Arial" panose="020B0604020202020204" pitchFamily="34" charset="0"/>
              </a:rPr>
              <a:t>?</a:t>
            </a:r>
          </a:p>
          <a:p>
            <a:pPr algn="just"/>
            <a:r>
              <a:rPr lang="en-GB"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 To what extent has your operational plan and the various annual reports you've prepared addressed your strategic plan?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 How can you use the data you have gathered when completing your summative evaluation for informing the next cycle of strategic planning?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 How valid are the tenets you have operated under for the duration of the strategic plan? Do they still apply and if not, how and why should they be revised?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 Do you want to see an evaluation model? If so go to </a:t>
            </a:r>
            <a:r>
              <a:rPr lang="en-GB" u="sng" dirty="0" smtClean="0">
                <a:latin typeface="Arial" panose="020B0604020202020204" pitchFamily="34" charset="0"/>
                <a:cs typeface="Arial" panose="020B0604020202020204" pitchFamily="34" charset="0"/>
                <a:hlinkClick r:id="rId2"/>
              </a:rPr>
              <a:t>www.woodhillpark.com</a:t>
            </a:r>
            <a:r>
              <a:rPr lang="en-GB" u="sng" dirty="0" smtClean="0">
                <a:latin typeface="Arial" panose="020B0604020202020204" pitchFamily="34" charset="0"/>
                <a:cs typeface="Arial" panose="020B0604020202020204" pitchFamily="34" charset="0"/>
              </a:rPr>
              <a:t> </a:t>
            </a:r>
          </a:p>
          <a:p>
            <a:pPr algn="just"/>
            <a:endParaRPr lang="en-GB" u="sng" dirty="0">
              <a:latin typeface="Arial" panose="020B0604020202020204" pitchFamily="34" charset="0"/>
              <a:cs typeface="Arial" panose="020B0604020202020204" pitchFamily="34" charset="0"/>
            </a:endParaRPr>
          </a:p>
          <a:p>
            <a:pPr algn="just"/>
            <a:endParaRPr lang="en-GB" u="sng" dirty="0" smtClean="0">
              <a:latin typeface="Arial" panose="020B0604020202020204" pitchFamily="34" charset="0"/>
              <a:cs typeface="Arial" panose="020B0604020202020204" pitchFamily="34" charset="0"/>
            </a:endParaRPr>
          </a:p>
          <a:p>
            <a:pPr algn="just"/>
            <a:r>
              <a:rPr lang="en-GB" u="sng"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
        <p:nvSpPr>
          <p:cNvPr id="3" name="TextBox 2"/>
          <p:cNvSpPr txBox="1"/>
          <p:nvPr/>
        </p:nvSpPr>
        <p:spPr>
          <a:xfrm>
            <a:off x="179512" y="6237312"/>
            <a:ext cx="8712968" cy="646331"/>
          </a:xfrm>
          <a:prstGeom prst="rect">
            <a:avLst/>
          </a:prstGeom>
          <a:noFill/>
        </p:spPr>
        <p:txBody>
          <a:bodyPr wrap="square" rtlCol="0">
            <a:spAutoFit/>
          </a:bodyPr>
          <a:lstStyle/>
          <a:p>
            <a:r>
              <a:rPr lang="en-GB" dirty="0">
                <a:hlinkClick r:id="rId3"/>
              </a:rPr>
              <a:t>https://</a:t>
            </a:r>
            <a:r>
              <a:rPr lang="en-GB" dirty="0" smtClean="0">
                <a:hlinkClick r:id="rId3"/>
              </a:rPr>
              <a:t>www.edmonton.ca/programs_services/documents/PDF/StrategicPlanningForDummies.pdf</a:t>
            </a:r>
            <a:r>
              <a:rPr lang="en-GB" dirty="0" smtClean="0"/>
              <a:t> </a:t>
            </a:r>
            <a:endParaRPr lang="en-GB" dirty="0"/>
          </a:p>
        </p:txBody>
      </p:sp>
    </p:spTree>
    <p:extLst>
      <p:ext uri="{BB962C8B-B14F-4D97-AF65-F5344CB8AC3E}">
        <p14:creationId xmlns:p14="http://schemas.microsoft.com/office/powerpoint/2010/main" val="321640552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16632"/>
            <a:ext cx="9144000" cy="6463308"/>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How do you go about </a:t>
            </a:r>
            <a:r>
              <a:rPr lang="en-GB" dirty="0" smtClean="0">
                <a:latin typeface="Arial" panose="020B0604020202020204" pitchFamily="34" charset="0"/>
                <a:cs typeface="Arial" panose="020B0604020202020204" pitchFamily="34" charset="0"/>
              </a:rPr>
              <a:t>analysing </a:t>
            </a:r>
            <a:r>
              <a:rPr lang="en-GB" dirty="0">
                <a:latin typeface="Arial" panose="020B0604020202020204" pitchFamily="34" charset="0"/>
                <a:cs typeface="Arial" panose="020B0604020202020204" pitchFamily="34" charset="0"/>
              </a:rPr>
              <a:t>how well your </a:t>
            </a:r>
            <a:r>
              <a:rPr lang="en-GB" dirty="0" smtClean="0">
                <a:latin typeface="Arial" panose="020B0604020202020204" pitchFamily="34" charset="0"/>
                <a:cs typeface="Arial" panose="020B0604020202020204" pitchFamily="34" charset="0"/>
              </a:rPr>
              <a:t>organisation </a:t>
            </a:r>
            <a:r>
              <a:rPr lang="en-GB" dirty="0">
                <a:latin typeface="Arial" panose="020B0604020202020204" pitchFamily="34" charset="0"/>
                <a:cs typeface="Arial" panose="020B0604020202020204" pitchFamily="34" charset="0"/>
              </a:rPr>
              <a:t>is positioned to achieve its intended objective</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This is a question that has been asked for many years, and there are many different answers.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Some </a:t>
            </a:r>
            <a:r>
              <a:rPr lang="en-GB" dirty="0">
                <a:latin typeface="Arial" panose="020B0604020202020204" pitchFamily="34" charset="0"/>
                <a:cs typeface="Arial" panose="020B0604020202020204" pitchFamily="34" charset="0"/>
              </a:rPr>
              <a:t>approaches look at internal factors, others look at external ones, some combine these perspectives, and others look for congruence between various aspects of the organization being studied. Ultimately, the issue comes down to which factors to study</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While some models of organizational effectiveness go in and out of fashion, one that has persisted is the McKinsey 7-S framework. Developed in the early 1980s by Tom Peters and Robert Waterman, two consultants working at the McKinsey &amp; Company consulting firm, the basic premise of the model is that there are seven internal aspects of an organization that need to be aligned if it is to be successful</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7-S model can be used in a wide variety of situations where an alignment perspective is useful, for example, to help you</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Improve the performance of a company.</a:t>
            </a:r>
          </a:p>
          <a:p>
            <a:pPr algn="just"/>
            <a:r>
              <a:rPr lang="en-GB" dirty="0">
                <a:latin typeface="Arial" panose="020B0604020202020204" pitchFamily="34" charset="0"/>
                <a:cs typeface="Arial" panose="020B0604020202020204" pitchFamily="34" charset="0"/>
              </a:rPr>
              <a:t>Examine the likely effects of future changes within a company.</a:t>
            </a:r>
          </a:p>
          <a:p>
            <a:pPr algn="just"/>
            <a:r>
              <a:rPr lang="en-GB" dirty="0">
                <a:latin typeface="Arial" panose="020B0604020202020204" pitchFamily="34" charset="0"/>
                <a:cs typeface="Arial" panose="020B0604020202020204" pitchFamily="34" charset="0"/>
              </a:rPr>
              <a:t>Align departments and processes during a merger or acquisition.</a:t>
            </a:r>
          </a:p>
          <a:p>
            <a:pPr algn="just"/>
            <a:r>
              <a:rPr lang="en-GB" dirty="0">
                <a:latin typeface="Arial" panose="020B0604020202020204" pitchFamily="34" charset="0"/>
                <a:cs typeface="Arial" panose="020B0604020202020204" pitchFamily="34" charset="0"/>
              </a:rPr>
              <a:t>Determine how best to implement a proposed strategy.</a:t>
            </a:r>
          </a:p>
        </p:txBody>
      </p:sp>
    </p:spTree>
    <p:extLst>
      <p:ext uri="{BB962C8B-B14F-4D97-AF65-F5344CB8AC3E}">
        <p14:creationId xmlns:p14="http://schemas.microsoft.com/office/powerpoint/2010/main" val="421900025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332656"/>
            <a:ext cx="8784976" cy="61206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9494985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332656"/>
            <a:ext cx="8712968" cy="59766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66348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332656"/>
            <a:ext cx="8712968" cy="5078313"/>
          </a:xfrm>
          <a:prstGeom prst="rect">
            <a:avLst/>
          </a:prstGeom>
        </p:spPr>
        <p:txBody>
          <a:bodyPr wrap="square">
            <a:spAutoFit/>
          </a:bodyPr>
          <a:lstStyle/>
          <a:p>
            <a:pPr algn="just"/>
            <a:r>
              <a:rPr lang="en-GB" b="1" dirty="0">
                <a:latin typeface="Arial" panose="020B0604020202020204" pitchFamily="34" charset="0"/>
                <a:cs typeface="Arial" panose="020B0604020202020204" pitchFamily="34" charset="0"/>
              </a:rPr>
              <a:t>Strategy:</a:t>
            </a:r>
            <a:r>
              <a:rPr lang="en-GB" dirty="0">
                <a:latin typeface="Arial" panose="020B0604020202020204" pitchFamily="34" charset="0"/>
                <a:cs typeface="Arial" panose="020B0604020202020204" pitchFamily="34" charset="0"/>
              </a:rPr>
              <a:t> the plan devised to maintain and build competitive advantage over the competition</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Structure:</a:t>
            </a:r>
            <a:r>
              <a:rPr lang="en-GB" dirty="0">
                <a:latin typeface="Arial" panose="020B0604020202020204" pitchFamily="34" charset="0"/>
                <a:cs typeface="Arial" panose="020B0604020202020204" pitchFamily="34" charset="0"/>
              </a:rPr>
              <a:t> the way the organization is structured and who reports to whom</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Systems:</a:t>
            </a:r>
            <a:r>
              <a:rPr lang="en-GB" dirty="0">
                <a:latin typeface="Arial" panose="020B0604020202020204" pitchFamily="34" charset="0"/>
                <a:cs typeface="Arial" panose="020B0604020202020204" pitchFamily="34" charset="0"/>
              </a:rPr>
              <a:t> the daily activities and procedures that staff members engage in to get the job done</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Shared Values:</a:t>
            </a:r>
            <a:r>
              <a:rPr lang="en-GB" dirty="0">
                <a:latin typeface="Arial" panose="020B0604020202020204" pitchFamily="34" charset="0"/>
                <a:cs typeface="Arial" panose="020B0604020202020204" pitchFamily="34" charset="0"/>
              </a:rPr>
              <a:t> called "superordinate goals" when the model was first developed, these are the core values of the company that are evidenced in the corporate culture and the general work ethic</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Style:</a:t>
            </a:r>
            <a:r>
              <a:rPr lang="en-GB" dirty="0">
                <a:latin typeface="Arial" panose="020B0604020202020204" pitchFamily="34" charset="0"/>
                <a:cs typeface="Arial" panose="020B0604020202020204" pitchFamily="34" charset="0"/>
              </a:rPr>
              <a:t> the style of leadership adopted</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Staff:</a:t>
            </a:r>
            <a:r>
              <a:rPr lang="en-GB" dirty="0">
                <a:latin typeface="Arial" panose="020B0604020202020204" pitchFamily="34" charset="0"/>
                <a:cs typeface="Arial" panose="020B0604020202020204" pitchFamily="34" charset="0"/>
              </a:rPr>
              <a:t> the employees and their general capabilities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Skills:</a:t>
            </a:r>
            <a:r>
              <a:rPr lang="en-GB" dirty="0">
                <a:latin typeface="Arial" panose="020B0604020202020204" pitchFamily="34" charset="0"/>
                <a:cs typeface="Arial" panose="020B0604020202020204" pitchFamily="34" charset="0"/>
              </a:rPr>
              <a:t> the actual skills and competencies of the employees working for the company.</a:t>
            </a:r>
          </a:p>
        </p:txBody>
      </p:sp>
    </p:spTree>
    <p:extLst>
      <p:ext uri="{BB962C8B-B14F-4D97-AF65-F5344CB8AC3E}">
        <p14:creationId xmlns:p14="http://schemas.microsoft.com/office/powerpoint/2010/main" val="33135219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548680"/>
            <a:ext cx="8640960" cy="2308324"/>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Placing Shared Values in the middle of the model </a:t>
            </a:r>
            <a:r>
              <a:rPr lang="en-GB" dirty="0" smtClean="0">
                <a:latin typeface="Arial" panose="020B0604020202020204" pitchFamily="34" charset="0"/>
                <a:cs typeface="Arial" panose="020B0604020202020204" pitchFamily="34" charset="0"/>
              </a:rPr>
              <a:t>emphasises </a:t>
            </a:r>
            <a:r>
              <a:rPr lang="en-GB" dirty="0">
                <a:latin typeface="Arial" panose="020B0604020202020204" pitchFamily="34" charset="0"/>
                <a:cs typeface="Arial" panose="020B0604020202020204" pitchFamily="34" charset="0"/>
              </a:rPr>
              <a:t>that these values are central to the development of all the other critical elements.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company's structure, strategy, systems, style, staff and skills all stem from why the organization was originally created, and what it stands for.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original vision of the company was formed from the values of the creators. As the values change, so do all the other elements</a:t>
            </a:r>
            <a:r>
              <a:rPr lang="en-GB" dirty="0"/>
              <a:t>.</a:t>
            </a:r>
            <a:endParaRPr lang="en-GB" dirty="0"/>
          </a:p>
        </p:txBody>
      </p:sp>
    </p:spTree>
    <p:extLst>
      <p:ext uri="{BB962C8B-B14F-4D97-AF65-F5344CB8AC3E}">
        <p14:creationId xmlns:p14="http://schemas.microsoft.com/office/powerpoint/2010/main" val="280068261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88640"/>
            <a:ext cx="8712968" cy="3139321"/>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The model is based on the theory that, for an </a:t>
            </a:r>
            <a:r>
              <a:rPr lang="en-GB" dirty="0" smtClean="0">
                <a:latin typeface="Arial" panose="020B0604020202020204" pitchFamily="34" charset="0"/>
                <a:cs typeface="Arial" panose="020B0604020202020204" pitchFamily="34" charset="0"/>
              </a:rPr>
              <a:t>organisation </a:t>
            </a:r>
            <a:r>
              <a:rPr lang="en-GB" dirty="0">
                <a:latin typeface="Arial" panose="020B0604020202020204" pitchFamily="34" charset="0"/>
                <a:cs typeface="Arial" panose="020B0604020202020204" pitchFamily="34" charset="0"/>
              </a:rPr>
              <a:t>to perform well, these seven elements need to be aligned and mutually reinforcing.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So</a:t>
            </a:r>
            <a:r>
              <a:rPr lang="en-GB" dirty="0">
                <a:latin typeface="Arial" panose="020B0604020202020204" pitchFamily="34" charset="0"/>
                <a:cs typeface="Arial" panose="020B0604020202020204" pitchFamily="34" charset="0"/>
              </a:rPr>
              <a:t>, the model can be used to help identify what needs to be realigned to improve performance, or to maintain alignment (and performance) during other types of change</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Whatever the type of change – restructuring, new processes, </a:t>
            </a:r>
            <a:r>
              <a:rPr lang="en-GB" dirty="0" smtClean="0">
                <a:latin typeface="Arial" panose="020B0604020202020204" pitchFamily="34" charset="0"/>
                <a:cs typeface="Arial" panose="020B0604020202020204" pitchFamily="34" charset="0"/>
              </a:rPr>
              <a:t>organisational </a:t>
            </a:r>
            <a:r>
              <a:rPr lang="en-GB" dirty="0">
                <a:latin typeface="Arial" panose="020B0604020202020204" pitchFamily="34" charset="0"/>
                <a:cs typeface="Arial" panose="020B0604020202020204" pitchFamily="34" charset="0"/>
              </a:rPr>
              <a:t>merger, new systems, change of leadership, and so on – the model can be used to understand how the </a:t>
            </a:r>
            <a:r>
              <a:rPr lang="en-GB" dirty="0" smtClean="0">
                <a:latin typeface="Arial" panose="020B0604020202020204" pitchFamily="34" charset="0"/>
                <a:cs typeface="Arial" panose="020B0604020202020204" pitchFamily="34" charset="0"/>
              </a:rPr>
              <a:t>organisational </a:t>
            </a:r>
            <a:r>
              <a:rPr lang="en-GB" dirty="0">
                <a:latin typeface="Arial" panose="020B0604020202020204" pitchFamily="34" charset="0"/>
                <a:cs typeface="Arial" panose="020B0604020202020204" pitchFamily="34" charset="0"/>
              </a:rPr>
              <a:t>elements are interrelated, and so ensure that the wider impact of changes made in one area is taken into consideration</a:t>
            </a:r>
          </a:p>
        </p:txBody>
      </p:sp>
      <p:sp>
        <p:nvSpPr>
          <p:cNvPr id="3" name="Rectangle 2"/>
          <p:cNvSpPr/>
          <p:nvPr/>
        </p:nvSpPr>
        <p:spPr>
          <a:xfrm>
            <a:off x="107504" y="3429000"/>
            <a:ext cx="8712968" cy="2031325"/>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You can use the 7-S model to help </a:t>
            </a:r>
            <a:r>
              <a:rPr lang="en-GB" dirty="0" smtClean="0">
                <a:latin typeface="Arial" panose="020B0604020202020204" pitchFamily="34" charset="0"/>
                <a:cs typeface="Arial" panose="020B0604020202020204" pitchFamily="34" charset="0"/>
              </a:rPr>
              <a:t>analyse </a:t>
            </a:r>
            <a:r>
              <a:rPr lang="en-GB" dirty="0">
                <a:latin typeface="Arial" panose="020B0604020202020204" pitchFamily="34" charset="0"/>
                <a:cs typeface="Arial" panose="020B0604020202020204" pitchFamily="34" charset="0"/>
              </a:rPr>
              <a:t>the current situation (Point A), a proposed future situation (Point B) and to identify gaps and inconsistencies between them.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It's </a:t>
            </a:r>
            <a:r>
              <a:rPr lang="en-GB" dirty="0">
                <a:latin typeface="Arial" panose="020B0604020202020204" pitchFamily="34" charset="0"/>
                <a:cs typeface="Arial" panose="020B0604020202020204" pitchFamily="34" charset="0"/>
              </a:rPr>
              <a:t>then a question of adjusting and tuning the elements of the 7-S model to ensure that your </a:t>
            </a:r>
            <a:r>
              <a:rPr lang="en-GB" dirty="0" smtClean="0">
                <a:latin typeface="Arial" panose="020B0604020202020204" pitchFamily="34" charset="0"/>
                <a:cs typeface="Arial" panose="020B0604020202020204" pitchFamily="34" charset="0"/>
              </a:rPr>
              <a:t>organisation </a:t>
            </a:r>
            <a:r>
              <a:rPr lang="en-GB" dirty="0">
                <a:latin typeface="Arial" panose="020B0604020202020204" pitchFamily="34" charset="0"/>
                <a:cs typeface="Arial" panose="020B0604020202020204" pitchFamily="34" charset="0"/>
              </a:rPr>
              <a:t>works effectively and well once you reach the desired endpoint.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83001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88640"/>
            <a:ext cx="8784976" cy="5539978"/>
          </a:xfrm>
          <a:prstGeom prst="rect">
            <a:avLst/>
          </a:prstGeom>
        </p:spPr>
        <p:txBody>
          <a:bodyPr wrap="square">
            <a:spAutoFit/>
          </a:bodyPr>
          <a:lstStyle/>
          <a:p>
            <a:pPr algn="just"/>
            <a:r>
              <a:rPr lang="en-GB" sz="2400" b="1" dirty="0">
                <a:latin typeface="Arial" panose="020B0604020202020204" pitchFamily="34" charset="0"/>
                <a:cs typeface="Arial" panose="020B0604020202020204" pitchFamily="34" charset="0"/>
              </a:rPr>
              <a:t>Checklist </a:t>
            </a:r>
            <a:r>
              <a:rPr lang="en-GB" sz="2400" b="1" dirty="0" smtClean="0">
                <a:latin typeface="Arial" panose="020B0604020202020204" pitchFamily="34" charset="0"/>
                <a:cs typeface="Arial" panose="020B0604020202020204" pitchFamily="34" charset="0"/>
              </a:rPr>
              <a:t>Questions</a:t>
            </a:r>
          </a:p>
          <a:p>
            <a:pPr algn="just"/>
            <a:endParaRPr lang="en-GB" sz="2400"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Here are some of the questions that you'll need to explore to help you understand your situation in terms of the 7-S framework.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Use </a:t>
            </a:r>
            <a:r>
              <a:rPr lang="en-GB" dirty="0">
                <a:latin typeface="Arial" panose="020B0604020202020204" pitchFamily="34" charset="0"/>
                <a:cs typeface="Arial" panose="020B0604020202020204" pitchFamily="34" charset="0"/>
              </a:rPr>
              <a:t>them to </a:t>
            </a:r>
            <a:r>
              <a:rPr lang="en-GB" dirty="0" smtClean="0">
                <a:latin typeface="Arial" panose="020B0604020202020204" pitchFamily="34" charset="0"/>
                <a:cs typeface="Arial" panose="020B0604020202020204" pitchFamily="34" charset="0"/>
              </a:rPr>
              <a:t>analyse </a:t>
            </a:r>
            <a:r>
              <a:rPr lang="en-GB" dirty="0">
                <a:latin typeface="Arial" panose="020B0604020202020204" pitchFamily="34" charset="0"/>
                <a:cs typeface="Arial" panose="020B0604020202020204" pitchFamily="34" charset="0"/>
              </a:rPr>
              <a:t>your current (Point A) situation first, and then repeat the exercise for your proposed situation (Point B</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Strategy</a:t>
            </a:r>
            <a:r>
              <a:rPr lang="en-GB" b="1" dirty="0" smtClean="0">
                <a:latin typeface="Arial" panose="020B0604020202020204" pitchFamily="34" charset="0"/>
                <a:cs typeface="Arial" panose="020B0604020202020204" pitchFamily="34" charset="0"/>
              </a:rPr>
              <a:t>:</a:t>
            </a:r>
          </a:p>
          <a:p>
            <a:pPr algn="just"/>
            <a:endParaRPr lang="en-GB"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What is our strategy</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How do we intend to achieve our objectives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How do we deal with competitive pressure</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How are changes in customer demands dealt with</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How is strategy adjusted for environmental issues?</a:t>
            </a:r>
          </a:p>
        </p:txBody>
      </p:sp>
    </p:spTree>
    <p:extLst>
      <p:ext uri="{BB962C8B-B14F-4D97-AF65-F5344CB8AC3E}">
        <p14:creationId xmlns:p14="http://schemas.microsoft.com/office/powerpoint/2010/main" val="142344170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640960" cy="3970318"/>
          </a:xfrm>
          <a:prstGeom prst="rect">
            <a:avLst/>
          </a:prstGeom>
        </p:spPr>
        <p:txBody>
          <a:bodyPr wrap="square">
            <a:spAutoFit/>
          </a:bodyPr>
          <a:lstStyle/>
          <a:p>
            <a:pPr algn="just"/>
            <a:r>
              <a:rPr lang="en-GB" b="1" dirty="0">
                <a:latin typeface="Arial" panose="020B0604020202020204" pitchFamily="34" charset="0"/>
                <a:cs typeface="Arial" panose="020B0604020202020204" pitchFamily="34" charset="0"/>
              </a:rPr>
              <a:t>Structure</a:t>
            </a:r>
            <a:r>
              <a:rPr lang="en-GB" b="1" dirty="0" smtClean="0">
                <a:latin typeface="Arial" panose="020B0604020202020204" pitchFamily="34" charset="0"/>
                <a:cs typeface="Arial" panose="020B0604020202020204" pitchFamily="34" charset="0"/>
              </a:rPr>
              <a:t>:</a:t>
            </a:r>
          </a:p>
          <a:p>
            <a:pPr algn="just"/>
            <a:endParaRPr lang="en-GB"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How is the company/team divided</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What is the hierarchy</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How do the various departments coordinate activities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How do the team members organize and align themselves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Is decision making and controlling centralized or </a:t>
            </a:r>
            <a:r>
              <a:rPr lang="en-GB" dirty="0" smtClean="0">
                <a:latin typeface="Arial" panose="020B0604020202020204" pitchFamily="34" charset="0"/>
                <a:cs typeface="Arial" panose="020B0604020202020204" pitchFamily="34" charset="0"/>
              </a:rPr>
              <a:t>decentralised</a:t>
            </a:r>
            <a:r>
              <a:rPr lang="en-GB" dirty="0">
                <a:latin typeface="Arial" panose="020B0604020202020204" pitchFamily="34" charset="0"/>
                <a:cs typeface="Arial" panose="020B0604020202020204" pitchFamily="34" charset="0"/>
              </a:rPr>
              <a:t>? Is this as it should be, given what we're doing</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Where are the lines of communication? Explicit and implicit?</a:t>
            </a:r>
          </a:p>
        </p:txBody>
      </p:sp>
    </p:spTree>
    <p:extLst>
      <p:ext uri="{BB962C8B-B14F-4D97-AF65-F5344CB8AC3E}">
        <p14:creationId xmlns:p14="http://schemas.microsoft.com/office/powerpoint/2010/main" val="48842911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16632"/>
            <a:ext cx="8784976" cy="5078313"/>
          </a:xfrm>
          <a:prstGeom prst="rect">
            <a:avLst/>
          </a:prstGeom>
        </p:spPr>
        <p:txBody>
          <a:bodyPr wrap="square">
            <a:spAutoFit/>
          </a:bodyPr>
          <a:lstStyle/>
          <a:p>
            <a:pPr algn="just"/>
            <a:r>
              <a:rPr lang="en-GB" b="1" dirty="0">
                <a:latin typeface="Arial" panose="020B0604020202020204" pitchFamily="34" charset="0"/>
                <a:cs typeface="Arial" panose="020B0604020202020204" pitchFamily="34" charset="0"/>
              </a:rPr>
              <a:t>Systems</a:t>
            </a:r>
            <a:r>
              <a:rPr lang="en-GB" b="1" dirty="0" smtClean="0">
                <a:latin typeface="Arial" panose="020B0604020202020204" pitchFamily="34" charset="0"/>
                <a:cs typeface="Arial" panose="020B0604020202020204" pitchFamily="34" charset="0"/>
              </a:rPr>
              <a:t>:</a:t>
            </a:r>
          </a:p>
          <a:p>
            <a:pPr algn="just"/>
            <a:endParaRPr lang="en-GB"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What are the main systems that run the </a:t>
            </a:r>
            <a:r>
              <a:rPr lang="en-GB" dirty="0" smtClean="0">
                <a:latin typeface="Arial" panose="020B0604020202020204" pitchFamily="34" charset="0"/>
                <a:cs typeface="Arial" panose="020B0604020202020204" pitchFamily="34" charset="0"/>
              </a:rPr>
              <a:t>organisation</a:t>
            </a:r>
            <a:r>
              <a:rPr lang="en-GB" dirty="0">
                <a:latin typeface="Arial" panose="020B0604020202020204" pitchFamily="34" charset="0"/>
                <a:cs typeface="Arial" panose="020B0604020202020204" pitchFamily="34" charset="0"/>
              </a:rPr>
              <a:t>? Consider financial and HR systems as well as communications and document storage</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Where are the controls and how are they monitored and evaluated</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What internal rules and processes does the team use to keep on track</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Shared Values</a:t>
            </a:r>
            <a:r>
              <a:rPr lang="en-GB" b="1" dirty="0" smtClean="0">
                <a:latin typeface="Arial" panose="020B0604020202020204" pitchFamily="34" charset="0"/>
                <a:cs typeface="Arial" panose="020B0604020202020204" pitchFamily="34" charset="0"/>
              </a:rPr>
              <a:t>:</a:t>
            </a:r>
          </a:p>
          <a:p>
            <a:pPr algn="just"/>
            <a:endParaRPr lang="en-GB"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What are the core values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What is the corporate/team culture</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How strong are the values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What are the fundamental values that the company/team was built on?</a:t>
            </a:r>
          </a:p>
        </p:txBody>
      </p:sp>
    </p:spTree>
    <p:extLst>
      <p:ext uri="{BB962C8B-B14F-4D97-AF65-F5344CB8AC3E}">
        <p14:creationId xmlns:p14="http://schemas.microsoft.com/office/powerpoint/2010/main" val="229291867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640960" cy="5078313"/>
          </a:xfrm>
          <a:prstGeom prst="rect">
            <a:avLst/>
          </a:prstGeom>
        </p:spPr>
        <p:txBody>
          <a:bodyPr wrap="square">
            <a:spAutoFit/>
          </a:bodyPr>
          <a:lstStyle/>
          <a:p>
            <a:pPr algn="just"/>
            <a:r>
              <a:rPr lang="en-GB" b="1" dirty="0">
                <a:latin typeface="Arial" panose="020B0604020202020204" pitchFamily="34" charset="0"/>
                <a:cs typeface="Arial" panose="020B0604020202020204" pitchFamily="34" charset="0"/>
              </a:rPr>
              <a:t>Style</a:t>
            </a:r>
            <a:r>
              <a:rPr lang="en-GB" b="1" dirty="0" smtClean="0">
                <a:latin typeface="Arial" panose="020B0604020202020204" pitchFamily="34" charset="0"/>
                <a:cs typeface="Arial" panose="020B0604020202020204" pitchFamily="34" charset="0"/>
              </a:rPr>
              <a:t>:</a:t>
            </a:r>
          </a:p>
          <a:p>
            <a:pPr algn="just"/>
            <a:endParaRPr lang="en-GB"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How participative is the management/leadership style</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How effective is that leadership</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Do employees/team members tend to be competitive or cooperative</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Are there real teams functioning within the organization or are they just nominal groups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Staff</a:t>
            </a:r>
            <a:r>
              <a:rPr lang="en-GB" b="1" dirty="0" smtClean="0">
                <a:latin typeface="Arial" panose="020B0604020202020204" pitchFamily="34" charset="0"/>
                <a:cs typeface="Arial" panose="020B0604020202020204" pitchFamily="34" charset="0"/>
              </a:rPr>
              <a:t>:</a:t>
            </a:r>
          </a:p>
          <a:p>
            <a:pPr algn="just"/>
            <a:endParaRPr lang="en-GB"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What positions or specializations are represented within the team</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What positions need to be filled</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Are there gaps in required competencies</a:t>
            </a:r>
          </a:p>
        </p:txBody>
      </p:sp>
    </p:spTree>
    <p:extLst>
      <p:ext uri="{BB962C8B-B14F-4D97-AF65-F5344CB8AC3E}">
        <p14:creationId xmlns:p14="http://schemas.microsoft.com/office/powerpoint/2010/main" val="298075903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16632"/>
            <a:ext cx="8280920" cy="3139321"/>
          </a:xfrm>
          <a:prstGeom prst="rect">
            <a:avLst/>
          </a:prstGeom>
        </p:spPr>
        <p:txBody>
          <a:bodyPr wrap="square">
            <a:spAutoFit/>
          </a:bodyPr>
          <a:lstStyle/>
          <a:p>
            <a:pPr algn="just"/>
            <a:r>
              <a:rPr lang="en-GB" b="1" dirty="0">
                <a:latin typeface="Arial" panose="020B0604020202020204" pitchFamily="34" charset="0"/>
                <a:cs typeface="Arial" panose="020B0604020202020204" pitchFamily="34" charset="0"/>
              </a:rPr>
              <a:t>Skills</a:t>
            </a:r>
            <a:r>
              <a:rPr lang="en-GB" b="1" dirty="0" smtClean="0">
                <a:latin typeface="Arial" panose="020B0604020202020204" pitchFamily="34" charset="0"/>
                <a:cs typeface="Arial" panose="020B0604020202020204" pitchFamily="34" charset="0"/>
              </a:rPr>
              <a:t>:</a:t>
            </a:r>
          </a:p>
          <a:p>
            <a:pPr algn="just"/>
            <a:endParaRPr lang="en-GB"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What are the strongest skills represented within the company/team</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Are there any skills gaps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What is the company/team known for doing well</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Do the current employees/team members have the ability to do the job</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How are skills monitored and assessed?</a:t>
            </a:r>
          </a:p>
        </p:txBody>
      </p:sp>
    </p:spTree>
    <p:extLst>
      <p:ext uri="{BB962C8B-B14F-4D97-AF65-F5344CB8AC3E}">
        <p14:creationId xmlns:p14="http://schemas.microsoft.com/office/powerpoint/2010/main" val="337451235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16632"/>
            <a:ext cx="8928992" cy="6740307"/>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Using the </a:t>
            </a:r>
            <a:r>
              <a:rPr lang="en-GB" dirty="0" smtClean="0">
                <a:latin typeface="Arial" panose="020B0604020202020204" pitchFamily="34" charset="0"/>
                <a:cs typeface="Arial" panose="020B0604020202020204" pitchFamily="34" charset="0"/>
              </a:rPr>
              <a:t>information, now </a:t>
            </a:r>
            <a:r>
              <a:rPr lang="en-GB" dirty="0">
                <a:latin typeface="Arial" panose="020B0604020202020204" pitchFamily="34" charset="0"/>
                <a:cs typeface="Arial" panose="020B0604020202020204" pitchFamily="34" charset="0"/>
              </a:rPr>
              <a:t>examine where there are gaps and inconsistencies between elements. Remember you can use this to look at either your current or your desired </a:t>
            </a:r>
            <a:r>
              <a:rPr lang="en-GB" dirty="0" smtClean="0">
                <a:latin typeface="Arial" panose="020B0604020202020204" pitchFamily="34" charset="0"/>
                <a:cs typeface="Arial" panose="020B0604020202020204" pitchFamily="34" charset="0"/>
              </a:rPr>
              <a:t>organisation.</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Click </a:t>
            </a:r>
            <a:r>
              <a:rPr lang="en-GB" b="1" dirty="0">
                <a:latin typeface="Arial" panose="020B0604020202020204" pitchFamily="34" charset="0"/>
                <a:cs typeface="Arial" panose="020B0604020202020204" pitchFamily="34" charset="0"/>
                <a:hlinkClick r:id="rId2"/>
              </a:rPr>
              <a:t>here</a:t>
            </a:r>
            <a:r>
              <a:rPr lang="en-GB" dirty="0">
                <a:latin typeface="Arial" panose="020B0604020202020204" pitchFamily="34" charset="0"/>
                <a:cs typeface="Arial" panose="020B0604020202020204" pitchFamily="34" charset="0"/>
              </a:rPr>
              <a:t> to download our McKinsey 7-S Worksheet, which contains a matrix that you can use to check off alignment between each of the elements as you go through the following steps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Start with your Shared Values: </a:t>
            </a:r>
            <a:endParaRPr lang="en-GB" dirty="0" smtClean="0">
              <a:latin typeface="Arial" panose="020B0604020202020204" pitchFamily="34" charset="0"/>
              <a:cs typeface="Arial" panose="020B0604020202020204" pitchFamily="34" charset="0"/>
            </a:endParaRP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Are </a:t>
            </a:r>
            <a:r>
              <a:rPr lang="en-GB" dirty="0">
                <a:latin typeface="Arial" panose="020B0604020202020204" pitchFamily="34" charset="0"/>
                <a:cs typeface="Arial" panose="020B0604020202020204" pitchFamily="34" charset="0"/>
              </a:rPr>
              <a:t>they consistent with your structure, strategy, and systems? If not, what needs to change?</a:t>
            </a:r>
          </a:p>
          <a:p>
            <a:pPr algn="just"/>
            <a:r>
              <a:rPr lang="en-GB" dirty="0">
                <a:latin typeface="Arial" panose="020B0604020202020204" pitchFamily="34" charset="0"/>
                <a:cs typeface="Arial" panose="020B0604020202020204" pitchFamily="34" charset="0"/>
              </a:rPr>
              <a:t>Then look at the hard elements. </a:t>
            </a:r>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How </a:t>
            </a:r>
            <a:r>
              <a:rPr lang="en-GB" dirty="0">
                <a:latin typeface="Arial" panose="020B0604020202020204" pitchFamily="34" charset="0"/>
                <a:cs typeface="Arial" panose="020B0604020202020204" pitchFamily="34" charset="0"/>
              </a:rPr>
              <a:t>well does each one support the others? Identify where changes need to be made.</a:t>
            </a:r>
          </a:p>
          <a:p>
            <a:pPr algn="just"/>
            <a:r>
              <a:rPr lang="en-GB" dirty="0">
                <a:latin typeface="Arial" panose="020B0604020202020204" pitchFamily="34" charset="0"/>
                <a:cs typeface="Arial" panose="020B0604020202020204" pitchFamily="34" charset="0"/>
              </a:rPr>
              <a:t>Next look at the other soft elements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Do they support the desired hard elements? Do they support one another? If not, what needs to change</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As you adjust and align the elements, you'll need to use an iterative (and often time consuming) process of making adjustments, and then </a:t>
            </a:r>
            <a:r>
              <a:rPr lang="en-GB" dirty="0" smtClean="0">
                <a:latin typeface="Arial" panose="020B0604020202020204" pitchFamily="34" charset="0"/>
                <a:cs typeface="Arial" panose="020B0604020202020204" pitchFamily="34" charset="0"/>
              </a:rPr>
              <a:t>re-analysing </a:t>
            </a:r>
            <a:r>
              <a:rPr lang="en-GB" dirty="0">
                <a:latin typeface="Arial" panose="020B0604020202020204" pitchFamily="34" charset="0"/>
                <a:cs typeface="Arial" panose="020B0604020202020204" pitchFamily="34" charset="0"/>
              </a:rPr>
              <a:t>how that impacts other elements and their alignment. The end result of better performance will be worth it</a:t>
            </a:r>
          </a:p>
        </p:txBody>
      </p:sp>
    </p:spTree>
    <p:extLst>
      <p:ext uri="{BB962C8B-B14F-4D97-AF65-F5344CB8AC3E}">
        <p14:creationId xmlns:p14="http://schemas.microsoft.com/office/powerpoint/2010/main" val="233179150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16632"/>
            <a:ext cx="8784976" cy="4985980"/>
          </a:xfrm>
          <a:prstGeom prst="rect">
            <a:avLst/>
          </a:prstGeom>
        </p:spPr>
        <p:txBody>
          <a:bodyPr wrap="square">
            <a:spAutoFit/>
          </a:bodyPr>
          <a:lstStyle/>
          <a:p>
            <a:pPr algn="just"/>
            <a:r>
              <a:rPr lang="en-GB" sz="2400" b="1" dirty="0">
                <a:latin typeface="Arial" panose="020B0604020202020204" pitchFamily="34" charset="0"/>
                <a:cs typeface="Arial" panose="020B0604020202020204" pitchFamily="34" charset="0"/>
              </a:rPr>
              <a:t>Key </a:t>
            </a:r>
            <a:r>
              <a:rPr lang="en-GB" sz="2400" b="1" dirty="0" smtClean="0">
                <a:latin typeface="Arial" panose="020B0604020202020204" pitchFamily="34" charset="0"/>
                <a:cs typeface="Arial" panose="020B0604020202020204" pitchFamily="34" charset="0"/>
              </a:rPr>
              <a:t>Points</a:t>
            </a:r>
          </a:p>
          <a:p>
            <a:pPr algn="just"/>
            <a:endParaRPr lang="en-GB" sz="2400"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McKinsey 7-S model is one that can be applied to almost any </a:t>
            </a:r>
            <a:r>
              <a:rPr lang="en-GB" dirty="0" smtClean="0">
                <a:latin typeface="Arial" panose="020B0604020202020204" pitchFamily="34" charset="0"/>
                <a:cs typeface="Arial" panose="020B0604020202020204" pitchFamily="34" charset="0"/>
              </a:rPr>
              <a:t>organisational </a:t>
            </a:r>
            <a:r>
              <a:rPr lang="en-GB" dirty="0">
                <a:latin typeface="Arial" panose="020B0604020202020204" pitchFamily="34" charset="0"/>
                <a:cs typeface="Arial" panose="020B0604020202020204" pitchFamily="34" charset="0"/>
              </a:rPr>
              <a:t>or team effectiveness issue.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If </a:t>
            </a:r>
            <a:r>
              <a:rPr lang="en-GB" dirty="0">
                <a:latin typeface="Arial" panose="020B0604020202020204" pitchFamily="34" charset="0"/>
                <a:cs typeface="Arial" panose="020B0604020202020204" pitchFamily="34" charset="0"/>
              </a:rPr>
              <a:t>something within your </a:t>
            </a:r>
            <a:r>
              <a:rPr lang="en-GB" dirty="0" smtClean="0">
                <a:latin typeface="Arial" panose="020B0604020202020204" pitchFamily="34" charset="0"/>
                <a:cs typeface="Arial" panose="020B0604020202020204" pitchFamily="34" charset="0"/>
              </a:rPr>
              <a:t>organisation </a:t>
            </a:r>
            <a:r>
              <a:rPr lang="en-GB" dirty="0">
                <a:latin typeface="Arial" panose="020B0604020202020204" pitchFamily="34" charset="0"/>
                <a:cs typeface="Arial" panose="020B0604020202020204" pitchFamily="34" charset="0"/>
              </a:rPr>
              <a:t>or team isn't working, chances are there is inconsistency between some of the elements identified by this classic model</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Once </a:t>
            </a:r>
            <a:r>
              <a:rPr lang="en-GB" dirty="0">
                <a:latin typeface="Arial" panose="020B0604020202020204" pitchFamily="34" charset="0"/>
                <a:cs typeface="Arial" panose="020B0604020202020204" pitchFamily="34" charset="0"/>
              </a:rPr>
              <a:t>these inconsistencies are revealed, you can work to align the internal elements to make sure they are all contributing to the shared goals and values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process of </a:t>
            </a:r>
            <a:r>
              <a:rPr lang="en-GB" dirty="0" smtClean="0">
                <a:latin typeface="Arial" panose="020B0604020202020204" pitchFamily="34" charset="0"/>
                <a:cs typeface="Arial" panose="020B0604020202020204" pitchFamily="34" charset="0"/>
              </a:rPr>
              <a:t>analysing </a:t>
            </a:r>
            <a:r>
              <a:rPr lang="en-GB" dirty="0">
                <a:latin typeface="Arial" panose="020B0604020202020204" pitchFamily="34" charset="0"/>
                <a:cs typeface="Arial" panose="020B0604020202020204" pitchFamily="34" charset="0"/>
              </a:rPr>
              <a:t>where you are right now in terms of these elements is worthwhile in and of itself.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But </a:t>
            </a:r>
            <a:r>
              <a:rPr lang="en-GB" dirty="0">
                <a:latin typeface="Arial" panose="020B0604020202020204" pitchFamily="34" charset="0"/>
                <a:cs typeface="Arial" panose="020B0604020202020204" pitchFamily="34" charset="0"/>
              </a:rPr>
              <a:t>by taking this analysis to the next level and determining the ultimate state for each of the factors, you can really move your </a:t>
            </a:r>
            <a:r>
              <a:rPr lang="en-GB" dirty="0" smtClean="0">
                <a:latin typeface="Arial" panose="020B0604020202020204" pitchFamily="34" charset="0"/>
                <a:cs typeface="Arial" panose="020B0604020202020204" pitchFamily="34" charset="0"/>
              </a:rPr>
              <a:t>organisation </a:t>
            </a:r>
            <a:r>
              <a:rPr lang="en-GB" dirty="0">
                <a:latin typeface="Arial" panose="020B0604020202020204" pitchFamily="34" charset="0"/>
                <a:cs typeface="Arial" panose="020B0604020202020204" pitchFamily="34" charset="0"/>
              </a:rPr>
              <a:t>or team forward.</a:t>
            </a:r>
          </a:p>
        </p:txBody>
      </p:sp>
      <p:sp>
        <p:nvSpPr>
          <p:cNvPr id="3" name="TextBox 2"/>
          <p:cNvSpPr txBox="1"/>
          <p:nvPr/>
        </p:nvSpPr>
        <p:spPr>
          <a:xfrm>
            <a:off x="323528" y="5805264"/>
            <a:ext cx="8568952" cy="369332"/>
          </a:xfrm>
          <a:prstGeom prst="rect">
            <a:avLst/>
          </a:prstGeom>
          <a:noFill/>
        </p:spPr>
        <p:txBody>
          <a:bodyPr wrap="square" rtlCol="0">
            <a:spAutoFit/>
          </a:bodyPr>
          <a:lstStyle/>
          <a:p>
            <a:r>
              <a:rPr lang="en-GB" dirty="0">
                <a:hlinkClick r:id="rId2"/>
              </a:rPr>
              <a:t>https://</a:t>
            </a:r>
            <a:r>
              <a:rPr lang="en-GB" dirty="0" smtClean="0">
                <a:hlinkClick r:id="rId2"/>
              </a:rPr>
              <a:t>www.mindtools.com/pages/article/newSTR_91.htm</a:t>
            </a:r>
            <a:r>
              <a:rPr lang="en-GB" dirty="0" smtClean="0"/>
              <a:t> </a:t>
            </a:r>
            <a:endParaRPr lang="en-GB" dirty="0"/>
          </a:p>
        </p:txBody>
      </p:sp>
    </p:spTree>
    <p:extLst>
      <p:ext uri="{BB962C8B-B14F-4D97-AF65-F5344CB8AC3E}">
        <p14:creationId xmlns:p14="http://schemas.microsoft.com/office/powerpoint/2010/main" val="41589760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1604963"/>
            <a:ext cx="8067600" cy="44163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539552" y="332656"/>
            <a:ext cx="8067600" cy="461665"/>
          </a:xfrm>
          <a:prstGeom prst="rect">
            <a:avLst/>
          </a:prstGeom>
          <a:noFill/>
        </p:spPr>
        <p:txBody>
          <a:bodyPr wrap="square" rtlCol="0">
            <a:spAutoFit/>
          </a:bodyPr>
          <a:lstStyle/>
          <a:p>
            <a:pPr algn="ctr"/>
            <a:r>
              <a:rPr lang="en-GB" sz="2400" dirty="0" smtClean="0">
                <a:latin typeface="Arial" panose="020B0604020202020204" pitchFamily="34" charset="0"/>
                <a:cs typeface="Arial" panose="020B0604020202020204" pitchFamily="34" charset="0"/>
              </a:rPr>
              <a:t>QUESTIONS</a:t>
            </a:r>
            <a:endParaRPr lang="en-GB" sz="2400" dirty="0">
              <a:latin typeface="Arial" panose="020B0604020202020204" pitchFamily="34" charset="0"/>
              <a:cs typeface="Arial" panose="020B0604020202020204" pitchFamily="34" charset="0"/>
            </a:endParaRPr>
          </a:p>
        </p:txBody>
      </p:sp>
      <p:sp>
        <p:nvSpPr>
          <p:cNvPr id="3" name="TextBox 2"/>
          <p:cNvSpPr txBox="1"/>
          <p:nvPr/>
        </p:nvSpPr>
        <p:spPr>
          <a:xfrm>
            <a:off x="107504" y="6021288"/>
            <a:ext cx="8856984" cy="646331"/>
          </a:xfrm>
          <a:prstGeom prst="rect">
            <a:avLst/>
          </a:prstGeom>
          <a:noFill/>
        </p:spPr>
        <p:txBody>
          <a:bodyPr wrap="square" rtlCol="0">
            <a:spAutoFit/>
          </a:bodyPr>
          <a:lstStyle/>
          <a:p>
            <a:r>
              <a:rPr lang="en-GB" dirty="0">
                <a:hlinkClick r:id="rId3"/>
              </a:rPr>
              <a:t>https://</a:t>
            </a:r>
            <a:r>
              <a:rPr lang="en-GB" dirty="0" smtClean="0">
                <a:hlinkClick r:id="rId3"/>
              </a:rPr>
              <a:t>www.google.co.uk/search?hl=en&amp;site=imghp&amp;tbm=isch&amp;source=hp&amp;biw=1708&amp;bih=735&amp;q=headaches&amp;oq=headaches&amp;gs_l=img</a:t>
            </a:r>
            <a:r>
              <a:rPr lang="en-GB" dirty="0" smtClean="0"/>
              <a:t>. </a:t>
            </a:r>
            <a:endParaRPr lang="en-GB" dirty="0"/>
          </a:p>
        </p:txBody>
      </p:sp>
    </p:spTree>
    <p:extLst>
      <p:ext uri="{BB962C8B-B14F-4D97-AF65-F5344CB8AC3E}">
        <p14:creationId xmlns:p14="http://schemas.microsoft.com/office/powerpoint/2010/main" val="16916445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168</TotalTime>
  <Words>6257</Words>
  <Application>Microsoft Office PowerPoint</Application>
  <PresentationFormat>On-screen Show (4:3)</PresentationFormat>
  <Paragraphs>740</Paragraphs>
  <Slides>80</Slides>
  <Notes>0</Notes>
  <HiddenSlides>0</HiddenSlides>
  <MMClips>0</MMClips>
  <ScaleCrop>false</ScaleCrop>
  <HeadingPairs>
    <vt:vector size="4" baseType="variant">
      <vt:variant>
        <vt:lpstr>Theme</vt:lpstr>
      </vt:variant>
      <vt:variant>
        <vt:i4>1</vt:i4>
      </vt:variant>
      <vt:variant>
        <vt:lpstr>Slide Titles</vt:lpstr>
      </vt:variant>
      <vt:variant>
        <vt:i4>80</vt:i4>
      </vt:variant>
    </vt:vector>
  </HeadingPairs>
  <TitlesOfParts>
    <vt:vector size="81" baseType="lpstr">
      <vt:lpstr>Office Theme</vt:lpstr>
      <vt:lpstr>SUPPLY CHAIN STRATEGIES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Windows</dc:creator>
  <cp:lastModifiedBy>Windows</cp:lastModifiedBy>
  <cp:revision>30</cp:revision>
  <dcterms:created xsi:type="dcterms:W3CDTF">2016-12-06T15:18:27Z</dcterms:created>
  <dcterms:modified xsi:type="dcterms:W3CDTF">2016-12-07T15:01:15Z</dcterms:modified>
</cp:coreProperties>
</file>