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4"/>
  </p:notesMasterIdLst>
  <p:sldIdLst>
    <p:sldId id="256" r:id="rId2"/>
    <p:sldId id="257" r:id="rId3"/>
  </p:sldIdLst>
  <p:sldSz cx="9906000" cy="6858000" type="A4"/>
  <p:notesSz cx="6858000" cy="9144000"/>
  <p:defaultTextStyle>
    <a:defPPr>
      <a:defRPr lang="en-US"/>
    </a:defPPr>
    <a:lvl1pPr marL="0" algn="l" defTabSz="914372" rtl="0" eaLnBrk="1" latinLnBrk="0" hangingPunct="1">
      <a:defRPr sz="1800" kern="1200">
        <a:solidFill>
          <a:schemeClr val="tx1"/>
        </a:solidFill>
        <a:latin typeface="+mn-lt"/>
        <a:ea typeface="+mn-ea"/>
        <a:cs typeface="+mn-cs"/>
      </a:defRPr>
    </a:lvl1pPr>
    <a:lvl2pPr marL="457186" algn="l" defTabSz="914372" rtl="0" eaLnBrk="1" latinLnBrk="0" hangingPunct="1">
      <a:defRPr sz="1800" kern="1200">
        <a:solidFill>
          <a:schemeClr val="tx1"/>
        </a:solidFill>
        <a:latin typeface="+mn-lt"/>
        <a:ea typeface="+mn-ea"/>
        <a:cs typeface="+mn-cs"/>
      </a:defRPr>
    </a:lvl2pPr>
    <a:lvl3pPr marL="914372" algn="l" defTabSz="914372" rtl="0" eaLnBrk="1" latinLnBrk="0" hangingPunct="1">
      <a:defRPr sz="1800" kern="1200">
        <a:solidFill>
          <a:schemeClr val="tx1"/>
        </a:solidFill>
        <a:latin typeface="+mn-lt"/>
        <a:ea typeface="+mn-ea"/>
        <a:cs typeface="+mn-cs"/>
      </a:defRPr>
    </a:lvl3pPr>
    <a:lvl4pPr marL="1371558" algn="l" defTabSz="914372" rtl="0" eaLnBrk="1" latinLnBrk="0" hangingPunct="1">
      <a:defRPr sz="1800" kern="1200">
        <a:solidFill>
          <a:schemeClr val="tx1"/>
        </a:solidFill>
        <a:latin typeface="+mn-lt"/>
        <a:ea typeface="+mn-ea"/>
        <a:cs typeface="+mn-cs"/>
      </a:defRPr>
    </a:lvl4pPr>
    <a:lvl5pPr marL="1828743" algn="l" defTabSz="914372" rtl="0" eaLnBrk="1" latinLnBrk="0" hangingPunct="1">
      <a:defRPr sz="1800" kern="1200">
        <a:solidFill>
          <a:schemeClr val="tx1"/>
        </a:solidFill>
        <a:latin typeface="+mn-lt"/>
        <a:ea typeface="+mn-ea"/>
        <a:cs typeface="+mn-cs"/>
      </a:defRPr>
    </a:lvl5pPr>
    <a:lvl6pPr marL="2285929" algn="l" defTabSz="914372" rtl="0" eaLnBrk="1" latinLnBrk="0" hangingPunct="1">
      <a:defRPr sz="1800" kern="1200">
        <a:solidFill>
          <a:schemeClr val="tx1"/>
        </a:solidFill>
        <a:latin typeface="+mn-lt"/>
        <a:ea typeface="+mn-ea"/>
        <a:cs typeface="+mn-cs"/>
      </a:defRPr>
    </a:lvl6pPr>
    <a:lvl7pPr marL="2743115" algn="l" defTabSz="914372" rtl="0" eaLnBrk="1" latinLnBrk="0" hangingPunct="1">
      <a:defRPr sz="1800" kern="1200">
        <a:solidFill>
          <a:schemeClr val="tx1"/>
        </a:solidFill>
        <a:latin typeface="+mn-lt"/>
        <a:ea typeface="+mn-ea"/>
        <a:cs typeface="+mn-cs"/>
      </a:defRPr>
    </a:lvl7pPr>
    <a:lvl8pPr marL="3200301" algn="l" defTabSz="914372" rtl="0" eaLnBrk="1" latinLnBrk="0" hangingPunct="1">
      <a:defRPr sz="1800" kern="1200">
        <a:solidFill>
          <a:schemeClr val="tx1"/>
        </a:solidFill>
        <a:latin typeface="+mn-lt"/>
        <a:ea typeface="+mn-ea"/>
        <a:cs typeface="+mn-cs"/>
      </a:defRPr>
    </a:lvl8pPr>
    <a:lvl9pPr marL="3657487" algn="l" defTabSz="914372"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68" autoAdjust="0"/>
    <p:restoredTop sz="87429" autoAdjust="0"/>
  </p:normalViewPr>
  <p:slideViewPr>
    <p:cSldViewPr>
      <p:cViewPr>
        <p:scale>
          <a:sx n="66" d="100"/>
          <a:sy n="66" d="100"/>
        </p:scale>
        <p:origin x="-1062" y="-420"/>
      </p:cViewPr>
      <p:guideLst>
        <p:guide orient="horz" pos="2160"/>
        <p:guide pos="312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AA0416-E0C2-4C24-B240-AC40CA035448}" type="datetimeFigureOut">
              <a:rPr lang="en-US" smtClean="0"/>
              <a:t>2/24/2022</a:t>
            </a:fld>
            <a:endParaRPr lang="en-US" dirty="0"/>
          </a:p>
        </p:txBody>
      </p:sp>
      <p:sp>
        <p:nvSpPr>
          <p:cNvPr id="4" name="Slide Image Placeholder 3"/>
          <p:cNvSpPr>
            <a:spLocks noGrp="1" noRot="1" noChangeAspect="1"/>
          </p:cNvSpPr>
          <p:nvPr>
            <p:ph type="sldImg" idx="2"/>
          </p:nvPr>
        </p:nvSpPr>
        <p:spPr>
          <a:xfrm>
            <a:off x="952500" y="685800"/>
            <a:ext cx="4953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9D6140-4551-4BB1-A059-4BD68F4E97B7}" type="slidenum">
              <a:rPr lang="en-US" smtClean="0"/>
              <a:t>‹#›</a:t>
            </a:fld>
            <a:endParaRPr lang="en-US" dirty="0"/>
          </a:p>
        </p:txBody>
      </p:sp>
    </p:spTree>
    <p:extLst>
      <p:ext uri="{BB962C8B-B14F-4D97-AF65-F5344CB8AC3E}">
        <p14:creationId xmlns:p14="http://schemas.microsoft.com/office/powerpoint/2010/main" val="595364141"/>
      </p:ext>
    </p:extLst>
  </p:cSld>
  <p:clrMap bg1="lt1" tx1="dk1" bg2="lt2" tx2="dk2" accent1="accent1" accent2="accent2" accent3="accent3" accent4="accent4" accent5="accent5" accent6="accent6" hlink="hlink" folHlink="folHlink"/>
  <p:notesStyle>
    <a:lvl1pPr marL="0" algn="l" defTabSz="914372" rtl="0" eaLnBrk="1" latinLnBrk="0" hangingPunct="1">
      <a:defRPr sz="1200" kern="1200">
        <a:solidFill>
          <a:schemeClr val="tx1"/>
        </a:solidFill>
        <a:latin typeface="+mn-lt"/>
        <a:ea typeface="+mn-ea"/>
        <a:cs typeface="+mn-cs"/>
      </a:defRPr>
    </a:lvl1pPr>
    <a:lvl2pPr marL="457186" algn="l" defTabSz="914372" rtl="0" eaLnBrk="1" latinLnBrk="0" hangingPunct="1">
      <a:defRPr sz="1200" kern="1200">
        <a:solidFill>
          <a:schemeClr val="tx1"/>
        </a:solidFill>
        <a:latin typeface="+mn-lt"/>
        <a:ea typeface="+mn-ea"/>
        <a:cs typeface="+mn-cs"/>
      </a:defRPr>
    </a:lvl2pPr>
    <a:lvl3pPr marL="914372" algn="l" defTabSz="914372" rtl="0" eaLnBrk="1" latinLnBrk="0" hangingPunct="1">
      <a:defRPr sz="1200" kern="1200">
        <a:solidFill>
          <a:schemeClr val="tx1"/>
        </a:solidFill>
        <a:latin typeface="+mn-lt"/>
        <a:ea typeface="+mn-ea"/>
        <a:cs typeface="+mn-cs"/>
      </a:defRPr>
    </a:lvl3pPr>
    <a:lvl4pPr marL="1371558" algn="l" defTabSz="914372" rtl="0" eaLnBrk="1" latinLnBrk="0" hangingPunct="1">
      <a:defRPr sz="1200" kern="1200">
        <a:solidFill>
          <a:schemeClr val="tx1"/>
        </a:solidFill>
        <a:latin typeface="+mn-lt"/>
        <a:ea typeface="+mn-ea"/>
        <a:cs typeface="+mn-cs"/>
      </a:defRPr>
    </a:lvl4pPr>
    <a:lvl5pPr marL="1828743" algn="l" defTabSz="914372" rtl="0" eaLnBrk="1" latinLnBrk="0" hangingPunct="1">
      <a:defRPr sz="1200" kern="1200">
        <a:solidFill>
          <a:schemeClr val="tx1"/>
        </a:solidFill>
        <a:latin typeface="+mn-lt"/>
        <a:ea typeface="+mn-ea"/>
        <a:cs typeface="+mn-cs"/>
      </a:defRPr>
    </a:lvl5pPr>
    <a:lvl6pPr marL="2285929" algn="l" defTabSz="914372" rtl="0" eaLnBrk="1" latinLnBrk="0" hangingPunct="1">
      <a:defRPr sz="1200" kern="1200">
        <a:solidFill>
          <a:schemeClr val="tx1"/>
        </a:solidFill>
        <a:latin typeface="+mn-lt"/>
        <a:ea typeface="+mn-ea"/>
        <a:cs typeface="+mn-cs"/>
      </a:defRPr>
    </a:lvl6pPr>
    <a:lvl7pPr marL="2743115" algn="l" defTabSz="914372" rtl="0" eaLnBrk="1" latinLnBrk="0" hangingPunct="1">
      <a:defRPr sz="1200" kern="1200">
        <a:solidFill>
          <a:schemeClr val="tx1"/>
        </a:solidFill>
        <a:latin typeface="+mn-lt"/>
        <a:ea typeface="+mn-ea"/>
        <a:cs typeface="+mn-cs"/>
      </a:defRPr>
    </a:lvl7pPr>
    <a:lvl8pPr marL="3200301" algn="l" defTabSz="914372" rtl="0" eaLnBrk="1" latinLnBrk="0" hangingPunct="1">
      <a:defRPr sz="1200" kern="1200">
        <a:solidFill>
          <a:schemeClr val="tx1"/>
        </a:solidFill>
        <a:latin typeface="+mn-lt"/>
        <a:ea typeface="+mn-ea"/>
        <a:cs typeface="+mn-cs"/>
      </a:defRPr>
    </a:lvl8pPr>
    <a:lvl9pPr marL="3657487" algn="l" defTabSz="91437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Pound_sign"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Pound_sign"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685800"/>
            <a:ext cx="4953000" cy="3429000"/>
          </a:xfrm>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Introduction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Being a hotel with valuable customer services, the “Hotel Trinity” would serve different food items and show them on their menu. The presentation of the menu is one of the ways how “Hotel Trinity” can attract the focus of the potential customer and make good business with the market. The possible menu card for the company “Hotel Trinity” would also make their service known to the customers (El </a:t>
            </a:r>
            <a:r>
              <a:rPr lang="en-GB" sz="1200" b="0" kern="1200" dirty="0" err="1" smtClean="0">
                <a:solidFill>
                  <a:schemeClr val="tx1"/>
                </a:solidFill>
                <a:effectLst/>
                <a:latin typeface="+mn-lt"/>
                <a:ea typeface="+mn-ea"/>
                <a:cs typeface="+mn-cs"/>
              </a:rPr>
              <a:t>Fiorenza</a:t>
            </a:r>
            <a:r>
              <a:rPr lang="en-GB" sz="1200" b="0" kern="1200" dirty="0" smtClean="0">
                <a:solidFill>
                  <a:schemeClr val="tx1"/>
                </a:solidFill>
                <a:effectLst/>
                <a:latin typeface="+mn-lt"/>
                <a:ea typeface="+mn-ea"/>
                <a:cs typeface="+mn-cs"/>
              </a:rPr>
              <a:t> et al, 2018).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Therefore, the menu card for the “Hotel trinity” can be designed with the given outline and personalized implementation: </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A wide variety of soup items (chicken corn soup, special Chinese soup, Thai soup)</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Various kinds of drinks (soft drinks like </a:t>
            </a:r>
            <a:r>
              <a:rPr lang="en-GB" sz="1200" b="0" kern="1200" dirty="0" err="1" smtClean="0">
                <a:solidFill>
                  <a:schemeClr val="tx1"/>
                </a:solidFill>
                <a:effectLst/>
                <a:latin typeface="+mn-lt"/>
                <a:ea typeface="+mn-ea"/>
                <a:cs typeface="+mn-cs"/>
              </a:rPr>
              <a:t>CocaCola</a:t>
            </a:r>
            <a:r>
              <a:rPr lang="en-GB" sz="1200" b="0" kern="1200" dirty="0" smtClean="0">
                <a:solidFill>
                  <a:schemeClr val="tx1"/>
                </a:solidFill>
                <a:effectLst/>
                <a:latin typeface="+mn-lt"/>
                <a:ea typeface="+mn-ea"/>
                <a:cs typeface="+mn-cs"/>
              </a:rPr>
              <a:t>/Pepsi, juice, wine items)</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Refreshments and coffee items (cold/hot coffee, mocha)</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Set dishes (platters)</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Meat items (beef, mutton, chicken)</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Seafood items (Shrimp, crab) (ÖZDEMİR and NEBİOĞLU, 2018)</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Bun, Sandwich, Pasta </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Rice items (fried or steamed rice)</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As this company has a location on the coast of Swansea, the cultural food would be wine and adding wine to the menu would add more value to the hotel. The hotel can make arrangements for a couple of free servings of wine items such as red or white wine or even champagne (ÖZDEMİR and NEBİOĞLU, 2018).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One of the most important things about running a hotel menu is setting up the prices of each food item. People have a general tendency to look into the prices of food items before buying. Therefore, tagging the price range of each item can be helpful for the customers to make decisions.  For instance, tagging the set dishes from </a:t>
            </a:r>
            <a:r>
              <a:rPr lang="en-GB" sz="1200" b="0" u="none" strike="noStrike" kern="1200" dirty="0" smtClean="0">
                <a:solidFill>
                  <a:schemeClr val="tx1"/>
                </a:solidFill>
                <a:effectLst/>
                <a:latin typeface="+mn-lt"/>
                <a:ea typeface="+mn-ea"/>
                <a:cs typeface="+mn-cs"/>
                <a:hlinkClick r:id="rId3" tooltip="Pound sign"/>
              </a:rPr>
              <a:t>£</a:t>
            </a:r>
            <a:r>
              <a:rPr lang="en-GB" sz="1200" b="0" kern="1200" dirty="0" smtClean="0">
                <a:solidFill>
                  <a:schemeClr val="tx1"/>
                </a:solidFill>
                <a:effectLst/>
                <a:latin typeface="+mn-lt"/>
                <a:ea typeface="+mn-ea"/>
                <a:cs typeface="+mn-cs"/>
              </a:rPr>
              <a:t>10 to </a:t>
            </a:r>
            <a:r>
              <a:rPr lang="en-GB" sz="1200" b="0" u="none" strike="noStrike" kern="1200" dirty="0" smtClean="0">
                <a:solidFill>
                  <a:schemeClr val="tx1"/>
                </a:solidFill>
                <a:effectLst/>
                <a:latin typeface="+mn-lt"/>
                <a:ea typeface="+mn-ea"/>
                <a:cs typeface="+mn-cs"/>
                <a:hlinkClick r:id="rId3" tooltip="Pound sign"/>
              </a:rPr>
              <a:t>£</a:t>
            </a:r>
            <a:r>
              <a:rPr lang="en-GB" sz="1200" b="0" kern="1200" dirty="0" smtClean="0">
                <a:solidFill>
                  <a:schemeClr val="tx1"/>
                </a:solidFill>
                <a:effectLst/>
                <a:latin typeface="+mn-lt"/>
                <a:ea typeface="+mn-ea"/>
                <a:cs typeface="+mn-cs"/>
              </a:rPr>
              <a:t>25 can be quite specific and helpful for the customers (</a:t>
            </a:r>
            <a:r>
              <a:rPr lang="en-GB" sz="1200" b="0" kern="1200" dirty="0" err="1" smtClean="0">
                <a:solidFill>
                  <a:schemeClr val="tx1"/>
                </a:solidFill>
                <a:effectLst/>
                <a:latin typeface="+mn-lt"/>
                <a:ea typeface="+mn-ea"/>
                <a:cs typeface="+mn-cs"/>
              </a:rPr>
              <a:t>binti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Rahmat</a:t>
            </a:r>
            <a:r>
              <a:rPr lang="en-GB" sz="1200" b="0" kern="1200" dirty="0" smtClean="0">
                <a:solidFill>
                  <a:schemeClr val="tx1"/>
                </a:solidFill>
                <a:effectLst/>
                <a:latin typeface="+mn-lt"/>
                <a:ea typeface="+mn-ea"/>
                <a:cs typeface="+mn-cs"/>
              </a:rPr>
              <a:t>, 2021).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menu could be quite eye-soothing if each type of food item are categorized and organized in a specific spot. For example, adding the appetizers on the top-left side of the menu would attract concentration at the first glance. Secondly, adding drinks items at the right corner would also be helpful to find them after lunch or dinner. Keeping the takeaway and order-delivery items separately would be helpful to know about them specifically (</a:t>
            </a:r>
            <a:r>
              <a:rPr lang="en-GB" sz="1200" b="0" kern="1200" dirty="0" err="1" smtClean="0">
                <a:solidFill>
                  <a:schemeClr val="tx1"/>
                </a:solidFill>
                <a:effectLst/>
                <a:latin typeface="+mn-lt"/>
                <a:ea typeface="+mn-ea"/>
                <a:cs typeface="+mn-cs"/>
              </a:rPr>
              <a:t>Ranjan</a:t>
            </a:r>
            <a:r>
              <a:rPr lang="en-GB" sz="1200" b="0" kern="1200" dirty="0" smtClean="0">
                <a:solidFill>
                  <a:schemeClr val="tx1"/>
                </a:solidFill>
                <a:effectLst/>
                <a:latin typeface="+mn-lt"/>
                <a:ea typeface="+mn-ea"/>
                <a:cs typeface="+mn-cs"/>
              </a:rPr>
              <a:t> et al,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addition of a time schedule when the food would be available is another issue as adding them will help the customers to know the specific time when they should visit the hotel. For instance, the proper schedule of lunchtime from 12.30 pm to 3.30 pm would be helpful to find food items fresh to eat. Moreover, providing the customers with pocket cards or connecting with them by the online platform would also be a way of connection. Adding menu cards’ scanned copies on Facebook or websites would also be a way of connecting with people (</a:t>
            </a:r>
            <a:r>
              <a:rPr lang="en-GB" sz="1200" b="0" kern="1200" dirty="0" err="1" smtClean="0">
                <a:solidFill>
                  <a:schemeClr val="tx1"/>
                </a:solidFill>
                <a:effectLst/>
                <a:latin typeface="+mn-lt"/>
                <a:ea typeface="+mn-ea"/>
                <a:cs typeface="+mn-cs"/>
              </a:rPr>
              <a:t>Rudhi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Achmadi</a:t>
            </a:r>
            <a:r>
              <a:rPr lang="en-GB" sz="1200" b="0" kern="1200" dirty="0" smtClean="0">
                <a:solidFill>
                  <a:schemeClr val="tx1"/>
                </a:solidFill>
                <a:effectLst/>
                <a:latin typeface="+mn-lt"/>
                <a:ea typeface="+mn-ea"/>
                <a:cs typeface="+mn-cs"/>
              </a:rPr>
              <a:t>, 2021).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Hotel Trinity can also implement these proposals within a limited boundary. Furthermore, making the way of contact easy for the customers, providing safety against Covid-19 pandemics like facemasks and sanitization. The foods that are locally grown on the coast would be a potentially better move for the hotel to add to the menu card. Adding cash, card or online systems would be a good move to receive the payment from the customers.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Being situated on the Swansea coast, the attraction of people would be numerous types of drinks. The company can add two wine orders along with a specific dish item to attract the focus of the customers. Inserting fruit drink items, tiramisu, pudding on the list would be helpful for the customers to find dessert items (</a:t>
            </a:r>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Lastly, making the words easy for the customers to read and avoiding mistakes in the spelling would be helpful to specifically denote a specific dish. Adding local cultural elements on the menu card by adding the local foods and drinks would be a good business move for the company also. Overall, this addition to the menu card with proper implementation of local cultural elements would be a good way to promote the menu among the potential customers (</a:t>
            </a:r>
            <a:r>
              <a:rPr lang="en-GB" sz="1200" b="0" kern="1200" dirty="0" err="1" smtClean="0">
                <a:solidFill>
                  <a:schemeClr val="tx1"/>
                </a:solidFill>
                <a:effectLst/>
                <a:latin typeface="+mn-lt"/>
                <a:ea typeface="+mn-ea"/>
                <a:cs typeface="+mn-cs"/>
              </a:rPr>
              <a:t>Laeis</a:t>
            </a:r>
            <a:r>
              <a:rPr lang="en-GB" sz="1200" b="0" kern="1200" dirty="0" smtClean="0">
                <a:solidFill>
                  <a:schemeClr val="tx1"/>
                </a:solidFill>
                <a:effectLst/>
                <a:latin typeface="+mn-lt"/>
                <a:ea typeface="+mn-ea"/>
                <a:cs typeface="+mn-cs"/>
              </a:rPr>
              <a:t>, 2019).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Conclusion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Running a hotel business can be hard, especially in a cost area where adding proper food items on the hotel menu card would define the success of the business. Proper care with the selection of foods, avoiding mistakes with the names, easy payment, and communicative behaviour with the customers would help the “Hotel Trinity” to thrive in this business (</a:t>
            </a:r>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References</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Binti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Rahmat</a:t>
            </a:r>
            <a:r>
              <a:rPr lang="en-GB" sz="1200" b="0" kern="1200" dirty="0" smtClean="0">
                <a:solidFill>
                  <a:schemeClr val="tx1"/>
                </a:solidFill>
                <a:effectLst/>
                <a:latin typeface="+mn-lt"/>
                <a:ea typeface="+mn-ea"/>
                <a:cs typeface="+mn-cs"/>
              </a:rPr>
              <a:t>, N., 2021. The Influence of Menu Description on Customer Purchase Intention.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El </a:t>
            </a:r>
            <a:r>
              <a:rPr lang="en-GB" sz="1200" b="0" kern="1200" dirty="0" err="1" smtClean="0">
                <a:solidFill>
                  <a:schemeClr val="tx1"/>
                </a:solidFill>
                <a:effectLst/>
                <a:latin typeface="+mn-lt"/>
                <a:ea typeface="+mn-ea"/>
                <a:cs typeface="+mn-cs"/>
              </a:rPr>
              <a:t>Fiorenza</a:t>
            </a:r>
            <a:r>
              <a:rPr lang="en-GB" sz="1200" b="0" kern="1200" dirty="0" smtClean="0">
                <a:solidFill>
                  <a:schemeClr val="tx1"/>
                </a:solidFill>
                <a:effectLst/>
                <a:latin typeface="+mn-lt"/>
                <a:ea typeface="+mn-ea"/>
                <a:cs typeface="+mn-cs"/>
              </a:rPr>
              <a:t>, J.C., Chakraborty, A., Rishi, R. and </a:t>
            </a:r>
            <a:r>
              <a:rPr lang="en-GB" sz="1200" b="0" kern="1200" dirty="0" err="1" smtClean="0">
                <a:solidFill>
                  <a:schemeClr val="tx1"/>
                </a:solidFill>
                <a:effectLst/>
                <a:latin typeface="+mn-lt"/>
                <a:ea typeface="+mn-ea"/>
                <a:cs typeface="+mn-cs"/>
              </a:rPr>
              <a:t>Baghel</a:t>
            </a:r>
            <a:r>
              <a:rPr lang="en-GB" sz="1200" b="0" kern="1200" dirty="0" smtClean="0">
                <a:solidFill>
                  <a:schemeClr val="tx1"/>
                </a:solidFill>
                <a:effectLst/>
                <a:latin typeface="+mn-lt"/>
                <a:ea typeface="+mn-ea"/>
                <a:cs typeface="+mn-cs"/>
              </a:rPr>
              <a:t>, K., 2018, October. Smart Menu Card System. In 2018 3rd International Conference on Communication and Electronics Systems (ICCES) (pp. 847-849). IEEE.</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Laeis</a:t>
            </a:r>
            <a:r>
              <a:rPr lang="en-GB" sz="1200" b="0" kern="1200" dirty="0" smtClean="0">
                <a:solidFill>
                  <a:schemeClr val="tx1"/>
                </a:solidFill>
                <a:effectLst/>
                <a:latin typeface="+mn-lt"/>
                <a:ea typeface="+mn-ea"/>
                <a:cs typeface="+mn-cs"/>
              </a:rPr>
              <a:t>, G., 2019. What's on the menu?: how the cuisine of large-scale, upmarket tourist resorts shapes agricultural development in Fiji: a thesis presented in partial fulfilment of the requirements for the degree of Doctor of Philosophy in Development Studies at Massey University, </a:t>
            </a:r>
            <a:r>
              <a:rPr lang="en-GB" sz="1200" b="0" kern="1200" dirty="0" err="1" smtClean="0">
                <a:solidFill>
                  <a:schemeClr val="tx1"/>
                </a:solidFill>
                <a:effectLst/>
                <a:latin typeface="+mn-lt"/>
                <a:ea typeface="+mn-ea"/>
                <a:cs typeface="+mn-cs"/>
              </a:rPr>
              <a:t>Manawatū</a:t>
            </a:r>
            <a:r>
              <a:rPr lang="en-GB" sz="1200" b="0" kern="1200" dirty="0" smtClean="0">
                <a:solidFill>
                  <a:schemeClr val="tx1"/>
                </a:solidFill>
                <a:effectLst/>
                <a:latin typeface="+mn-lt"/>
                <a:ea typeface="+mn-ea"/>
                <a:cs typeface="+mn-cs"/>
              </a:rPr>
              <a:t>, New Zealand (Doctoral dissertation, Massey University).</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B.B.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N., 2020. Children as customers in luxury hotels: What are Parisian hotel managers doing to create a memorable experience for children?. International Journal of Contemporary Hospitality Management. </a:t>
            </a:r>
            <a:r>
              <a:rPr lang="en-GB" sz="1200" b="0" kern="1200" dirty="0" err="1" smtClean="0">
                <a:solidFill>
                  <a:schemeClr val="tx1"/>
                </a:solidFill>
                <a:effectLst/>
                <a:latin typeface="+mn-lt"/>
                <a:ea typeface="+mn-ea"/>
                <a:cs typeface="+mn-cs"/>
              </a:rPr>
              <a:t>Fahim</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ÖZDEMİR, B. and NEBİOĞLU, O., 2018. Use of menu design techniques: Evidences from menu cards of restaurants in </a:t>
            </a:r>
            <a:r>
              <a:rPr lang="en-GB" sz="1200" b="0" kern="1200" dirty="0" err="1" smtClean="0">
                <a:solidFill>
                  <a:schemeClr val="tx1"/>
                </a:solidFill>
                <a:effectLst/>
                <a:latin typeface="+mn-lt"/>
                <a:ea typeface="+mn-ea"/>
                <a:cs typeface="+mn-cs"/>
              </a:rPr>
              <a:t>Alanya</a:t>
            </a:r>
            <a:r>
              <a:rPr lang="en-GB" sz="1200" b="0" kern="1200" dirty="0" smtClean="0">
                <a:solidFill>
                  <a:schemeClr val="tx1"/>
                </a:solidFill>
                <a:effectLst/>
                <a:latin typeface="+mn-lt"/>
                <a:ea typeface="+mn-ea"/>
                <a:cs typeface="+mn-cs"/>
              </a:rPr>
              <a:t>. Advances in Hospitality and Tourism Research (AHTR), 6(2), pp.205-227.</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Ranjan</a:t>
            </a:r>
            <a:r>
              <a:rPr lang="en-GB" sz="1200" b="0" kern="1200" dirty="0" smtClean="0">
                <a:solidFill>
                  <a:schemeClr val="tx1"/>
                </a:solidFill>
                <a:effectLst/>
                <a:latin typeface="+mn-lt"/>
                <a:ea typeface="+mn-ea"/>
                <a:cs typeface="+mn-cs"/>
              </a:rPr>
              <a:t>, K.S., Singh, B. and Aggarwal, D., 2020. A short communication article on contactless menu. International Journal of Research in Industrial Engineering, 9(4), pp.313-317.</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Rudhi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Achmadi</a:t>
            </a:r>
            <a:r>
              <a:rPr lang="en-GB" sz="1200" b="0" kern="1200" dirty="0" smtClean="0">
                <a:solidFill>
                  <a:schemeClr val="tx1"/>
                </a:solidFill>
                <a:effectLst/>
                <a:latin typeface="+mn-lt"/>
                <a:ea typeface="+mn-ea"/>
                <a:cs typeface="+mn-cs"/>
              </a:rPr>
              <a:t>, S.S., MM, M.P. and </a:t>
            </a:r>
            <a:r>
              <a:rPr lang="en-GB" sz="1200" b="0" kern="1200" dirty="0" err="1" smtClean="0">
                <a:solidFill>
                  <a:schemeClr val="tx1"/>
                </a:solidFill>
                <a:effectLst/>
                <a:latin typeface="+mn-lt"/>
                <a:ea typeface="+mn-ea"/>
                <a:cs typeface="+mn-cs"/>
              </a:rPr>
              <a:t>Atmaja</a:t>
            </a:r>
            <a:r>
              <a:rPr lang="en-GB" sz="1200" b="0" kern="1200" dirty="0" smtClean="0">
                <a:solidFill>
                  <a:schemeClr val="tx1"/>
                </a:solidFill>
                <a:effectLst/>
                <a:latin typeface="+mn-lt"/>
                <a:ea typeface="+mn-ea"/>
                <a:cs typeface="+mn-cs"/>
              </a:rPr>
              <a:t>, K., 2021. English for Food &amp; Beverage Services. </a:t>
            </a:r>
            <a:r>
              <a:rPr lang="en-GB" sz="1200" b="0" kern="1200" dirty="0" err="1" smtClean="0">
                <a:solidFill>
                  <a:schemeClr val="tx1"/>
                </a:solidFill>
                <a:effectLst/>
                <a:latin typeface="+mn-lt"/>
                <a:ea typeface="+mn-ea"/>
                <a:cs typeface="+mn-cs"/>
              </a:rPr>
              <a:t>Penerbit</a:t>
            </a:r>
            <a:r>
              <a:rPr lang="en-GB" sz="1200" b="0" kern="1200" dirty="0" smtClean="0">
                <a:solidFill>
                  <a:schemeClr val="tx1"/>
                </a:solidFill>
                <a:effectLst/>
                <a:latin typeface="+mn-lt"/>
                <a:ea typeface="+mn-ea"/>
                <a:cs typeface="+mn-cs"/>
              </a:rPr>
              <a:t> Andi.</a:t>
            </a:r>
            <a:endParaRPr lang="en-US" sz="1200" b="0" kern="1200" dirty="0" smtClean="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C9D6140-4551-4BB1-A059-4BD68F4E97B7}" type="slidenum">
              <a:rPr lang="en-US" smtClean="0"/>
              <a:t>1</a:t>
            </a:fld>
            <a:endParaRPr lang="en-US" dirty="0"/>
          </a:p>
        </p:txBody>
      </p:sp>
    </p:spTree>
    <p:extLst>
      <p:ext uri="{BB962C8B-B14F-4D97-AF65-F5344CB8AC3E}">
        <p14:creationId xmlns:p14="http://schemas.microsoft.com/office/powerpoint/2010/main" val="1100865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685800"/>
            <a:ext cx="4953000" cy="3429000"/>
          </a:xfrm>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Introduction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Being a hotel with valuable customer services, the “Hotel Trinity” would serve different food items and show them on their menu. The presentation of the menu is one of the ways how “Hotel Trinity” can attract the focus of the potential customer and make good business with the market. The possible menu card for the company “Hotel Trinity” would also make their service known to the customers (El </a:t>
            </a:r>
            <a:r>
              <a:rPr lang="en-GB" sz="1200" b="0" kern="1200" dirty="0" err="1" smtClean="0">
                <a:solidFill>
                  <a:schemeClr val="tx1"/>
                </a:solidFill>
                <a:effectLst/>
                <a:latin typeface="+mn-lt"/>
                <a:ea typeface="+mn-ea"/>
                <a:cs typeface="+mn-cs"/>
              </a:rPr>
              <a:t>Fiorenza</a:t>
            </a:r>
            <a:r>
              <a:rPr lang="en-GB" sz="1200" b="0" kern="1200" dirty="0" smtClean="0">
                <a:solidFill>
                  <a:schemeClr val="tx1"/>
                </a:solidFill>
                <a:effectLst/>
                <a:latin typeface="+mn-lt"/>
                <a:ea typeface="+mn-ea"/>
                <a:cs typeface="+mn-cs"/>
              </a:rPr>
              <a:t> et al, 2018).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Therefore, the menu card for the “Hotel trinity” can be designed with the given outline and personalized implementation: </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A wide variety of soup items (chicken corn soup, special Chinese soup, Thai soup)</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Various kinds of drinks (soft drinks like </a:t>
            </a:r>
            <a:r>
              <a:rPr lang="en-GB" sz="1200" b="0" kern="1200" dirty="0" err="1" smtClean="0">
                <a:solidFill>
                  <a:schemeClr val="tx1"/>
                </a:solidFill>
                <a:effectLst/>
                <a:latin typeface="+mn-lt"/>
                <a:ea typeface="+mn-ea"/>
                <a:cs typeface="+mn-cs"/>
              </a:rPr>
              <a:t>CocaCola</a:t>
            </a:r>
            <a:r>
              <a:rPr lang="en-GB" sz="1200" b="0" kern="1200" dirty="0" smtClean="0">
                <a:solidFill>
                  <a:schemeClr val="tx1"/>
                </a:solidFill>
                <a:effectLst/>
                <a:latin typeface="+mn-lt"/>
                <a:ea typeface="+mn-ea"/>
                <a:cs typeface="+mn-cs"/>
              </a:rPr>
              <a:t>/Pepsi, juice, wine items)</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Refreshments and coffee items (cold/hot coffee, mocha)</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Set dishes (platters)</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Meat items (beef, mutton, chicken)</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Seafood items (Shrimp, crab) (ÖZDEMİR and NEBİOĞLU, 2018)</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Bun, Sandwich, Pasta </a:t>
            </a:r>
            <a:endParaRPr lang="en-US" sz="1200" b="0" kern="1200" dirty="0" smtClean="0">
              <a:solidFill>
                <a:schemeClr val="tx1"/>
              </a:solidFill>
              <a:effectLst/>
              <a:latin typeface="+mn-lt"/>
              <a:ea typeface="+mn-ea"/>
              <a:cs typeface="+mn-cs"/>
            </a:endParaRPr>
          </a:p>
          <a:p>
            <a:pPr lvl="0"/>
            <a:r>
              <a:rPr lang="en-GB" sz="1200" b="0" kern="1200" dirty="0" smtClean="0">
                <a:solidFill>
                  <a:schemeClr val="tx1"/>
                </a:solidFill>
                <a:effectLst/>
                <a:latin typeface="+mn-lt"/>
                <a:ea typeface="+mn-ea"/>
                <a:cs typeface="+mn-cs"/>
              </a:rPr>
              <a:t>Rice items (fried or steamed rice)</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As this company has a location on the coast of Swansea, the cultural food would be wine and adding wine to the menu would add more value to the hotel. The hotel can make arrangements for a couple of free servings of wine items such as red or white wine or even champagne (ÖZDEMİR and NEBİOĞLU, 2018).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One of the most important things about running a hotel menu is setting up the prices of each food item. People have a general tendency to look into the prices of food items before buying. Therefore, tagging the price range of each item can be helpful for the customers to make decisions.  For instance, tagging the set dishes from </a:t>
            </a:r>
            <a:r>
              <a:rPr lang="en-GB" sz="1200" b="0" u="none" strike="noStrike" kern="1200" dirty="0" smtClean="0">
                <a:solidFill>
                  <a:schemeClr val="tx1"/>
                </a:solidFill>
                <a:effectLst/>
                <a:latin typeface="+mn-lt"/>
                <a:ea typeface="+mn-ea"/>
                <a:cs typeface="+mn-cs"/>
                <a:hlinkClick r:id="rId3" tooltip="Pound sign"/>
              </a:rPr>
              <a:t>£</a:t>
            </a:r>
            <a:r>
              <a:rPr lang="en-GB" sz="1200" b="0" kern="1200" dirty="0" smtClean="0">
                <a:solidFill>
                  <a:schemeClr val="tx1"/>
                </a:solidFill>
                <a:effectLst/>
                <a:latin typeface="+mn-lt"/>
                <a:ea typeface="+mn-ea"/>
                <a:cs typeface="+mn-cs"/>
              </a:rPr>
              <a:t>10 to </a:t>
            </a:r>
            <a:r>
              <a:rPr lang="en-GB" sz="1200" b="0" u="none" strike="noStrike" kern="1200" dirty="0" smtClean="0">
                <a:solidFill>
                  <a:schemeClr val="tx1"/>
                </a:solidFill>
                <a:effectLst/>
                <a:latin typeface="+mn-lt"/>
                <a:ea typeface="+mn-ea"/>
                <a:cs typeface="+mn-cs"/>
                <a:hlinkClick r:id="rId3" tooltip="Pound sign"/>
              </a:rPr>
              <a:t>£</a:t>
            </a:r>
            <a:r>
              <a:rPr lang="en-GB" sz="1200" b="0" kern="1200" dirty="0" smtClean="0">
                <a:solidFill>
                  <a:schemeClr val="tx1"/>
                </a:solidFill>
                <a:effectLst/>
                <a:latin typeface="+mn-lt"/>
                <a:ea typeface="+mn-ea"/>
                <a:cs typeface="+mn-cs"/>
              </a:rPr>
              <a:t>25 can be quite specific and helpful for the customers (</a:t>
            </a:r>
            <a:r>
              <a:rPr lang="en-GB" sz="1200" b="0" kern="1200" dirty="0" err="1" smtClean="0">
                <a:solidFill>
                  <a:schemeClr val="tx1"/>
                </a:solidFill>
                <a:effectLst/>
                <a:latin typeface="+mn-lt"/>
                <a:ea typeface="+mn-ea"/>
                <a:cs typeface="+mn-cs"/>
              </a:rPr>
              <a:t>binti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Rahmat</a:t>
            </a:r>
            <a:r>
              <a:rPr lang="en-GB" sz="1200" b="0" kern="1200" dirty="0" smtClean="0">
                <a:solidFill>
                  <a:schemeClr val="tx1"/>
                </a:solidFill>
                <a:effectLst/>
                <a:latin typeface="+mn-lt"/>
                <a:ea typeface="+mn-ea"/>
                <a:cs typeface="+mn-cs"/>
              </a:rPr>
              <a:t>, 2021).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menu could be quite eye-soothing if each type of food item are categorized and organized in a specific spot. For example, adding the appetizers on the top-left side of the menu would attract concentration at the first glance. Secondly, adding drinks items at the right corner would also be helpful to find them after lunch or dinner. Keeping the takeaway and order-delivery items separately would be helpful to know about them specifically (</a:t>
            </a:r>
            <a:r>
              <a:rPr lang="en-GB" sz="1200" b="0" kern="1200" dirty="0" err="1" smtClean="0">
                <a:solidFill>
                  <a:schemeClr val="tx1"/>
                </a:solidFill>
                <a:effectLst/>
                <a:latin typeface="+mn-lt"/>
                <a:ea typeface="+mn-ea"/>
                <a:cs typeface="+mn-cs"/>
              </a:rPr>
              <a:t>Ranjan</a:t>
            </a:r>
            <a:r>
              <a:rPr lang="en-GB" sz="1200" b="0" kern="1200" dirty="0" smtClean="0">
                <a:solidFill>
                  <a:schemeClr val="tx1"/>
                </a:solidFill>
                <a:effectLst/>
                <a:latin typeface="+mn-lt"/>
                <a:ea typeface="+mn-ea"/>
                <a:cs typeface="+mn-cs"/>
              </a:rPr>
              <a:t> et al,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addition of a time schedule when the food would be available is another issue as adding them will help the customers to know the specific time when they should visit the hotel. For instance, the proper schedule of lunchtime from 12.30 pm to 3.30 pm would be helpful to find food items fresh to eat. Moreover, providing the customers with pocket cards or connecting with them by the online platform would also be a way of connection. Adding menu cards’ scanned copies on Facebook or websites would also be a way of connecting with people (</a:t>
            </a:r>
            <a:r>
              <a:rPr lang="en-GB" sz="1200" b="0" kern="1200" dirty="0" err="1" smtClean="0">
                <a:solidFill>
                  <a:schemeClr val="tx1"/>
                </a:solidFill>
                <a:effectLst/>
                <a:latin typeface="+mn-lt"/>
                <a:ea typeface="+mn-ea"/>
                <a:cs typeface="+mn-cs"/>
              </a:rPr>
              <a:t>Rudhi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Achmadi</a:t>
            </a:r>
            <a:r>
              <a:rPr lang="en-GB" sz="1200" b="0" kern="1200" dirty="0" smtClean="0">
                <a:solidFill>
                  <a:schemeClr val="tx1"/>
                </a:solidFill>
                <a:effectLst/>
                <a:latin typeface="+mn-lt"/>
                <a:ea typeface="+mn-ea"/>
                <a:cs typeface="+mn-cs"/>
              </a:rPr>
              <a:t>, 2021).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Hotel Trinity can also implement these proposals within a limited boundary. Furthermore, making the way of contact easy for the customers, providing safety against Covid-19 pandemics like facemasks and sanitization. The foods that are locally grown on the coast would be a potentially better move for the hotel to add to the menu card. Adding cash, card or online systems would be a good move to receive the payment from the customers.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Being situated on the Swansea coast, the attraction of people would be numerous types of drinks. The company can add two wine orders along with a specific dish item to attract the focus of the customers. Inserting fruit drink items, tiramisu, pudding on the list would be helpful for the customers to find dessert items (</a:t>
            </a:r>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Lastly, making the words easy for the customers to read and avoiding mistakes in the spelling would be helpful to specifically denote a specific dish. Adding local cultural elements on the menu card by adding the local foods and drinks would be a good business move for the company also. Overall, this addition to the menu card with proper implementation of local cultural elements would be a good way to promote the menu among the potential customers (</a:t>
            </a:r>
            <a:r>
              <a:rPr lang="en-GB" sz="1200" b="0" kern="1200" dirty="0" err="1" smtClean="0">
                <a:solidFill>
                  <a:schemeClr val="tx1"/>
                </a:solidFill>
                <a:effectLst/>
                <a:latin typeface="+mn-lt"/>
                <a:ea typeface="+mn-ea"/>
                <a:cs typeface="+mn-cs"/>
              </a:rPr>
              <a:t>Laeis</a:t>
            </a:r>
            <a:r>
              <a:rPr lang="en-GB" sz="1200" b="0" kern="1200" dirty="0" smtClean="0">
                <a:solidFill>
                  <a:schemeClr val="tx1"/>
                </a:solidFill>
                <a:effectLst/>
                <a:latin typeface="+mn-lt"/>
                <a:ea typeface="+mn-ea"/>
                <a:cs typeface="+mn-cs"/>
              </a:rPr>
              <a:t>, 2019).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Conclusion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Running a hotel business can be hard, especially in a cost area where adding proper food items on the hotel menu card would define the success of the business. Proper care with the selection of foods, avoiding mistakes with the names, easy payment, and communicative behaviour with the customers would help the “Hotel Trinity” to thrive in this business (</a:t>
            </a:r>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2020).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References</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Binti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Rahmat</a:t>
            </a:r>
            <a:r>
              <a:rPr lang="en-GB" sz="1200" b="0" kern="1200" dirty="0" smtClean="0">
                <a:solidFill>
                  <a:schemeClr val="tx1"/>
                </a:solidFill>
                <a:effectLst/>
                <a:latin typeface="+mn-lt"/>
                <a:ea typeface="+mn-ea"/>
                <a:cs typeface="+mn-cs"/>
              </a:rPr>
              <a:t>, N., 2021. The Influence of Menu Description on Customer Purchase Intention.</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El </a:t>
            </a:r>
            <a:r>
              <a:rPr lang="en-GB" sz="1200" b="0" kern="1200" dirty="0" err="1" smtClean="0">
                <a:solidFill>
                  <a:schemeClr val="tx1"/>
                </a:solidFill>
                <a:effectLst/>
                <a:latin typeface="+mn-lt"/>
                <a:ea typeface="+mn-ea"/>
                <a:cs typeface="+mn-cs"/>
              </a:rPr>
              <a:t>Fiorenza</a:t>
            </a:r>
            <a:r>
              <a:rPr lang="en-GB" sz="1200" b="0" kern="1200" dirty="0" smtClean="0">
                <a:solidFill>
                  <a:schemeClr val="tx1"/>
                </a:solidFill>
                <a:effectLst/>
                <a:latin typeface="+mn-lt"/>
                <a:ea typeface="+mn-ea"/>
                <a:cs typeface="+mn-cs"/>
              </a:rPr>
              <a:t>, J.C., Chakraborty, A., Rishi, R. and </a:t>
            </a:r>
            <a:r>
              <a:rPr lang="en-GB" sz="1200" b="0" kern="1200" dirty="0" err="1" smtClean="0">
                <a:solidFill>
                  <a:schemeClr val="tx1"/>
                </a:solidFill>
                <a:effectLst/>
                <a:latin typeface="+mn-lt"/>
                <a:ea typeface="+mn-ea"/>
                <a:cs typeface="+mn-cs"/>
              </a:rPr>
              <a:t>Baghel</a:t>
            </a:r>
            <a:r>
              <a:rPr lang="en-GB" sz="1200" b="0" kern="1200" dirty="0" smtClean="0">
                <a:solidFill>
                  <a:schemeClr val="tx1"/>
                </a:solidFill>
                <a:effectLst/>
                <a:latin typeface="+mn-lt"/>
                <a:ea typeface="+mn-ea"/>
                <a:cs typeface="+mn-cs"/>
              </a:rPr>
              <a:t>, K., 2018, October. Smart Menu Card System. In 2018 3rd International Conference on Communication and Electronics Systems (ICCES) (pp. 847-849). IEEE.</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Laeis</a:t>
            </a:r>
            <a:r>
              <a:rPr lang="en-GB" sz="1200" b="0" kern="1200" dirty="0" smtClean="0">
                <a:solidFill>
                  <a:schemeClr val="tx1"/>
                </a:solidFill>
                <a:effectLst/>
                <a:latin typeface="+mn-lt"/>
                <a:ea typeface="+mn-ea"/>
                <a:cs typeface="+mn-cs"/>
              </a:rPr>
              <a:t>, G., 2019. What's on the menu?: how the cuisine of large-scale, upmarket tourist resorts shapes agricultural development in Fiji: a thesis presented in partial fulfilment of the requirements for the degree of Doctor of Philosophy in Development Studies at Massey University, </a:t>
            </a:r>
            <a:r>
              <a:rPr lang="en-GB" sz="1200" b="0" kern="1200" dirty="0" err="1" smtClean="0">
                <a:solidFill>
                  <a:schemeClr val="tx1"/>
                </a:solidFill>
                <a:effectLst/>
                <a:latin typeface="+mn-lt"/>
                <a:ea typeface="+mn-ea"/>
                <a:cs typeface="+mn-cs"/>
              </a:rPr>
              <a:t>Manawatū</a:t>
            </a:r>
            <a:r>
              <a:rPr lang="en-GB" sz="1200" b="0" kern="1200" dirty="0" smtClean="0">
                <a:solidFill>
                  <a:schemeClr val="tx1"/>
                </a:solidFill>
                <a:effectLst/>
                <a:latin typeface="+mn-lt"/>
                <a:ea typeface="+mn-ea"/>
                <a:cs typeface="+mn-cs"/>
              </a:rPr>
              <a:t>, New Zealand (Doctoral dissertation, Massey University).</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Lahouel</a:t>
            </a:r>
            <a:r>
              <a:rPr lang="en-GB" sz="1200" b="0" kern="1200" dirty="0" smtClean="0">
                <a:solidFill>
                  <a:schemeClr val="tx1"/>
                </a:solidFill>
                <a:effectLst/>
                <a:latin typeface="+mn-lt"/>
                <a:ea typeface="+mn-ea"/>
                <a:cs typeface="+mn-cs"/>
              </a:rPr>
              <a:t>, B.B. and </a:t>
            </a:r>
            <a:r>
              <a:rPr lang="en-GB" sz="1200" b="0" kern="1200" dirty="0" err="1" smtClean="0">
                <a:solidFill>
                  <a:schemeClr val="tx1"/>
                </a:solidFill>
                <a:effectLst/>
                <a:latin typeface="+mn-lt"/>
                <a:ea typeface="+mn-ea"/>
                <a:cs typeface="+mn-cs"/>
              </a:rPr>
              <a:t>Montargot</a:t>
            </a:r>
            <a:r>
              <a:rPr lang="en-GB" sz="1200" b="0" kern="1200" dirty="0" smtClean="0">
                <a:solidFill>
                  <a:schemeClr val="tx1"/>
                </a:solidFill>
                <a:effectLst/>
                <a:latin typeface="+mn-lt"/>
                <a:ea typeface="+mn-ea"/>
                <a:cs typeface="+mn-cs"/>
              </a:rPr>
              <a:t>, N., 2020. Children as customers in luxury hotels: What are Parisian hotel managers doing to create a memorable experience for children?. International Journal of Contemporary Hospitality Management. </a:t>
            </a:r>
            <a:r>
              <a:rPr lang="en-GB" sz="1200" b="0" kern="1200" dirty="0" err="1" smtClean="0">
                <a:solidFill>
                  <a:schemeClr val="tx1"/>
                </a:solidFill>
                <a:effectLst/>
                <a:latin typeface="+mn-lt"/>
                <a:ea typeface="+mn-ea"/>
                <a:cs typeface="+mn-cs"/>
              </a:rPr>
              <a:t>Fahim</a:t>
            </a:r>
            <a:endParaRPr lang="en-US"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ÖZDEMİR, B. and NEBİOĞLU, O., 2018. Use of menu design techniques: Evidences from menu cards of restaurants in </a:t>
            </a:r>
            <a:r>
              <a:rPr lang="en-GB" sz="1200" b="0" kern="1200" dirty="0" err="1" smtClean="0">
                <a:solidFill>
                  <a:schemeClr val="tx1"/>
                </a:solidFill>
                <a:effectLst/>
                <a:latin typeface="+mn-lt"/>
                <a:ea typeface="+mn-ea"/>
                <a:cs typeface="+mn-cs"/>
              </a:rPr>
              <a:t>Alanya</a:t>
            </a:r>
            <a:r>
              <a:rPr lang="en-GB" sz="1200" b="0" kern="1200" dirty="0" smtClean="0">
                <a:solidFill>
                  <a:schemeClr val="tx1"/>
                </a:solidFill>
                <a:effectLst/>
                <a:latin typeface="+mn-lt"/>
                <a:ea typeface="+mn-ea"/>
                <a:cs typeface="+mn-cs"/>
              </a:rPr>
              <a:t>. Advances in Hospitality and Tourism Research (AHTR), 6(2), pp.205-227.</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Ranjan</a:t>
            </a:r>
            <a:r>
              <a:rPr lang="en-GB" sz="1200" b="0" kern="1200" dirty="0" smtClean="0">
                <a:solidFill>
                  <a:schemeClr val="tx1"/>
                </a:solidFill>
                <a:effectLst/>
                <a:latin typeface="+mn-lt"/>
                <a:ea typeface="+mn-ea"/>
                <a:cs typeface="+mn-cs"/>
              </a:rPr>
              <a:t>, K.S., Singh, B. and Aggarwal, D., 2020. A short communication article on contactless menu. International Journal of Research in Industrial Engineering, 9(4), pp.313-317.</a:t>
            </a:r>
            <a:endParaRPr lang="en-US" sz="1200" b="0" kern="1200" dirty="0" smtClean="0">
              <a:solidFill>
                <a:schemeClr val="tx1"/>
              </a:solidFill>
              <a:effectLst/>
              <a:latin typeface="+mn-lt"/>
              <a:ea typeface="+mn-ea"/>
              <a:cs typeface="+mn-cs"/>
            </a:endParaRPr>
          </a:p>
          <a:p>
            <a:r>
              <a:rPr lang="en-GB" sz="1200" b="0" kern="1200" dirty="0" err="1" smtClean="0">
                <a:solidFill>
                  <a:schemeClr val="tx1"/>
                </a:solidFill>
                <a:effectLst/>
                <a:latin typeface="+mn-lt"/>
                <a:ea typeface="+mn-ea"/>
                <a:cs typeface="+mn-cs"/>
              </a:rPr>
              <a:t>Rudhi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Achmadi</a:t>
            </a:r>
            <a:r>
              <a:rPr lang="en-GB" sz="1200" b="0" kern="1200" dirty="0" smtClean="0">
                <a:solidFill>
                  <a:schemeClr val="tx1"/>
                </a:solidFill>
                <a:effectLst/>
                <a:latin typeface="+mn-lt"/>
                <a:ea typeface="+mn-ea"/>
                <a:cs typeface="+mn-cs"/>
              </a:rPr>
              <a:t>, S.S., MM, M.P. and </a:t>
            </a:r>
            <a:r>
              <a:rPr lang="en-GB" sz="1200" b="0" kern="1200" dirty="0" err="1" smtClean="0">
                <a:solidFill>
                  <a:schemeClr val="tx1"/>
                </a:solidFill>
                <a:effectLst/>
                <a:latin typeface="+mn-lt"/>
                <a:ea typeface="+mn-ea"/>
                <a:cs typeface="+mn-cs"/>
              </a:rPr>
              <a:t>Atmaja</a:t>
            </a:r>
            <a:r>
              <a:rPr lang="en-GB" sz="1200" b="0" kern="1200" dirty="0" smtClean="0">
                <a:solidFill>
                  <a:schemeClr val="tx1"/>
                </a:solidFill>
                <a:effectLst/>
                <a:latin typeface="+mn-lt"/>
                <a:ea typeface="+mn-ea"/>
                <a:cs typeface="+mn-cs"/>
              </a:rPr>
              <a:t>, K., 2021. English for Food &amp; Beverage Services. </a:t>
            </a:r>
            <a:r>
              <a:rPr lang="en-GB" sz="1200" b="0" kern="1200" dirty="0" err="1" smtClean="0">
                <a:solidFill>
                  <a:schemeClr val="tx1"/>
                </a:solidFill>
                <a:effectLst/>
                <a:latin typeface="+mn-lt"/>
                <a:ea typeface="+mn-ea"/>
                <a:cs typeface="+mn-cs"/>
              </a:rPr>
              <a:t>Penerbit</a:t>
            </a:r>
            <a:r>
              <a:rPr lang="en-GB" sz="1200" b="0" kern="1200" dirty="0" smtClean="0">
                <a:solidFill>
                  <a:schemeClr val="tx1"/>
                </a:solidFill>
                <a:effectLst/>
                <a:latin typeface="+mn-lt"/>
                <a:ea typeface="+mn-ea"/>
                <a:cs typeface="+mn-cs"/>
              </a:rPr>
              <a:t> Andi.</a:t>
            </a:r>
            <a:endParaRPr lang="en-US" sz="1200" b="0" kern="1200" dirty="0" smtClean="0">
              <a:solidFill>
                <a:schemeClr val="tx1"/>
              </a:solidFill>
              <a:effectLst/>
              <a:latin typeface="+mn-lt"/>
              <a:ea typeface="+mn-ea"/>
              <a:cs typeface="+mn-cs"/>
            </a:endParaRPr>
          </a:p>
          <a:p>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C9D6140-4551-4BB1-A059-4BD68F4E97B7}" type="slidenum">
              <a:rPr lang="en-US" smtClean="0"/>
              <a:t>2</a:t>
            </a:fld>
            <a:endParaRPr lang="en-US" dirty="0"/>
          </a:p>
        </p:txBody>
      </p:sp>
    </p:spTree>
    <p:extLst>
      <p:ext uri="{BB962C8B-B14F-4D97-AF65-F5344CB8AC3E}">
        <p14:creationId xmlns:p14="http://schemas.microsoft.com/office/powerpoint/2010/main" val="2352110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8"/>
            <a:ext cx="84201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4290334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40706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3"/>
            <a:ext cx="84201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2844434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95300" y="1600203"/>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35550" y="1600203"/>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899156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49285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227052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64371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872971" y="273053"/>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95300" y="1435103"/>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56506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979500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18703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1"/>
            <a:ext cx="222885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95300" y="274641"/>
            <a:ext cx="652145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D7B027-0B32-4F52-B371-F55908DEC1F5}" type="datetimeFigureOut">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230758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22000" b="-2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95300" y="1600203"/>
            <a:ext cx="89154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95300" y="6356353"/>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D7B027-0B32-4F52-B371-F55908DEC1F5}" type="datetimeFigureOut">
              <a:rPr lang="en-US" smtClean="0"/>
              <a:t>2/24/2022</a:t>
            </a:fld>
            <a:endParaRPr lang="en-US" dirty="0"/>
          </a:p>
        </p:txBody>
      </p:sp>
      <p:sp>
        <p:nvSpPr>
          <p:cNvPr id="5" name="Footer Placeholder 4"/>
          <p:cNvSpPr>
            <a:spLocks noGrp="1"/>
          </p:cNvSpPr>
          <p:nvPr>
            <p:ph type="ftr" sz="quarter" idx="3"/>
          </p:nvPr>
        </p:nvSpPr>
        <p:spPr>
          <a:xfrm>
            <a:off x="3384550" y="6356353"/>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099300" y="6356353"/>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2E6CCE-7554-46B7-A0D9-1EF6DDBCFAB8}" type="slidenum">
              <a:rPr lang="en-US" smtClean="0"/>
              <a:t>‹#›</a:t>
            </a:fld>
            <a:endParaRPr lang="en-US" dirty="0"/>
          </a:p>
        </p:txBody>
      </p:sp>
    </p:spTree>
    <p:extLst>
      <p:ext uri="{BB962C8B-B14F-4D97-AF65-F5344CB8AC3E}">
        <p14:creationId xmlns:p14="http://schemas.microsoft.com/office/powerpoint/2010/main" val="1098144784"/>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8492910" y="926591"/>
            <a:ext cx="1393443" cy="971290"/>
          </a:xfrm>
          <a:prstGeom prst="roundRect">
            <a:avLst/>
          </a:prstGeom>
          <a:solidFill>
            <a:schemeClr val="accent4">
              <a:lumMod val="60000"/>
              <a:lumOff val="40000"/>
            </a:schemeClr>
          </a:solidFill>
        </p:spPr>
        <p:txBody>
          <a:bodyPr wrap="square" lIns="15965" tIns="7983" rIns="15965" bIns="7983">
            <a:spAutoFit/>
          </a:bodyPr>
          <a:lstStyle/>
          <a:p>
            <a:r>
              <a:rPr lang="en-US" sz="1400" b="1" dirty="0" smtClean="0"/>
              <a:t>The </a:t>
            </a:r>
            <a:r>
              <a:rPr lang="en-US" sz="1400" b="1" dirty="0"/>
              <a:t>coast </a:t>
            </a:r>
            <a:r>
              <a:rPr lang="en-US" sz="1400" b="1" dirty="0" smtClean="0"/>
              <a:t>in Swansea</a:t>
            </a:r>
          </a:p>
          <a:p>
            <a:r>
              <a:rPr lang="en-US" sz="1400" b="1" dirty="0" smtClean="0"/>
              <a:t>South </a:t>
            </a:r>
            <a:r>
              <a:rPr lang="en-US" sz="1400" b="1" dirty="0"/>
              <a:t>Wales</a:t>
            </a:r>
            <a:r>
              <a:rPr lang="en-US" sz="1400" b="1" dirty="0" smtClean="0"/>
              <a:t>.</a:t>
            </a:r>
          </a:p>
          <a:p>
            <a:r>
              <a:rPr lang="en-US" sz="1400" b="1" dirty="0" smtClean="0"/>
              <a:t>467856742496</a:t>
            </a:r>
            <a:endParaRPr lang="en-US" sz="1400" b="1" dirty="0" smtClean="0"/>
          </a:p>
        </p:txBody>
      </p:sp>
      <p:sp>
        <p:nvSpPr>
          <p:cNvPr id="9" name="Rectangle 8"/>
          <p:cNvSpPr/>
          <p:nvPr/>
        </p:nvSpPr>
        <p:spPr>
          <a:xfrm>
            <a:off x="322728" y="1667048"/>
            <a:ext cx="996427" cy="461665"/>
          </a:xfrm>
          <a:prstGeom prst="rect">
            <a:avLst/>
          </a:prstGeom>
          <a:solidFill>
            <a:schemeClr val="accent5">
              <a:lumMod val="20000"/>
              <a:lumOff val="80000"/>
            </a:schemeClr>
          </a:solidFill>
        </p:spPr>
        <p:txBody>
          <a:bodyPr wrap="none">
            <a:spAutoFit/>
          </a:bodyPr>
          <a:lstStyle/>
          <a:p>
            <a:r>
              <a:rPr lang="en-US" sz="2400" b="1" dirty="0"/>
              <a:t>Drinks</a:t>
            </a:r>
          </a:p>
        </p:txBody>
      </p:sp>
      <p:sp>
        <p:nvSpPr>
          <p:cNvPr id="10" name="Chord 9"/>
          <p:cNvSpPr/>
          <p:nvPr/>
        </p:nvSpPr>
        <p:spPr>
          <a:xfrm>
            <a:off x="-36923" y="2227664"/>
            <a:ext cx="2669359" cy="2293799"/>
          </a:xfrm>
          <a:prstGeom prst="chord">
            <a:avLst/>
          </a:prstGeom>
          <a:solidFill>
            <a:schemeClr val="accent5">
              <a:lumMod val="20000"/>
              <a:lumOff val="80000"/>
            </a:schemeClr>
          </a:solidFill>
          <a:scene3d>
            <a:camera prst="perspectiveHeroicExtremeLeftFacing"/>
            <a:lightRig rig="threePt" dir="t"/>
          </a:scene3d>
        </p:spPr>
        <p:txBody>
          <a:bodyPr wrap="square">
            <a:spAutoFit/>
          </a:bodyPr>
          <a:lstStyle/>
          <a:p>
            <a:pPr marL="285750" lvl="0" indent="-285750">
              <a:buFont typeface="Arial" panose="020B0604020202020204" pitchFamily="34" charset="0"/>
              <a:buChar char="•"/>
            </a:pPr>
            <a:r>
              <a:rPr lang="en-US" sz="1600" dirty="0"/>
              <a:t>Lemon Juice £ </a:t>
            </a:r>
            <a:r>
              <a:rPr lang="en-US" sz="1600" dirty="0" smtClean="0"/>
              <a:t>4.50</a:t>
            </a:r>
            <a:endParaRPr lang="en-US" sz="1600" dirty="0"/>
          </a:p>
          <a:p>
            <a:pPr marL="285750" lvl="0" indent="-285750">
              <a:buFont typeface="Arial" panose="020B0604020202020204" pitchFamily="34" charset="0"/>
              <a:buChar char="•"/>
            </a:pPr>
            <a:r>
              <a:rPr lang="en-US" sz="1600" dirty="0"/>
              <a:t>Orange Juice £ </a:t>
            </a:r>
            <a:r>
              <a:rPr lang="en-US" sz="1600" dirty="0"/>
              <a:t>5</a:t>
            </a:r>
            <a:r>
              <a:rPr lang="en-US" sz="1600" dirty="0" smtClean="0"/>
              <a:t>.50</a:t>
            </a:r>
            <a:endParaRPr lang="en-US" sz="1600" dirty="0"/>
          </a:p>
          <a:p>
            <a:pPr marL="285750" lvl="0" indent="-285750">
              <a:buFont typeface="Arial" panose="020B0604020202020204" pitchFamily="34" charset="0"/>
              <a:buChar char="•"/>
            </a:pPr>
            <a:r>
              <a:rPr lang="en-US" sz="1600" dirty="0"/>
              <a:t>Pine apple Juice </a:t>
            </a:r>
            <a:r>
              <a:rPr lang="en-US" sz="1600" dirty="0" smtClean="0"/>
              <a:t>£2.50</a:t>
            </a:r>
            <a:endParaRPr lang="en-US" sz="1600" dirty="0"/>
          </a:p>
        </p:txBody>
      </p:sp>
      <p:sp>
        <p:nvSpPr>
          <p:cNvPr id="11" name="Rectangle 10"/>
          <p:cNvSpPr/>
          <p:nvPr/>
        </p:nvSpPr>
        <p:spPr>
          <a:xfrm>
            <a:off x="4377966" y="848816"/>
            <a:ext cx="892820" cy="400110"/>
          </a:xfrm>
          <a:prstGeom prst="rect">
            <a:avLst/>
          </a:prstGeom>
          <a:solidFill>
            <a:schemeClr val="accent6">
              <a:lumMod val="60000"/>
              <a:lumOff val="40000"/>
            </a:schemeClr>
          </a:solidFill>
        </p:spPr>
        <p:txBody>
          <a:bodyPr wrap="square">
            <a:spAutoFit/>
          </a:bodyPr>
          <a:lstStyle/>
          <a:p>
            <a:r>
              <a:rPr lang="en-US" sz="2000" b="1" dirty="0" smtClean="0"/>
              <a:t>Food</a:t>
            </a:r>
            <a:endParaRPr lang="en-US" sz="2000" b="1" dirty="0"/>
          </a:p>
        </p:txBody>
      </p:sp>
      <p:sp>
        <p:nvSpPr>
          <p:cNvPr id="12" name="Oval 11"/>
          <p:cNvSpPr/>
          <p:nvPr/>
        </p:nvSpPr>
        <p:spPr>
          <a:xfrm>
            <a:off x="3777037" y="1160310"/>
            <a:ext cx="2934453" cy="3938409"/>
          </a:xfrm>
          <a:prstGeom prst="ellipse">
            <a:avLst/>
          </a:prstGeom>
          <a:solidFill>
            <a:schemeClr val="accent6">
              <a:lumMod val="60000"/>
              <a:lumOff val="40000"/>
            </a:schemeClr>
          </a:solidFill>
          <a:scene3d>
            <a:camera prst="perspectiveHeroicExtremeLeftFacing"/>
            <a:lightRig rig="threePt" dir="t"/>
          </a:scene3d>
        </p:spPr>
        <p:txBody>
          <a:bodyPr wrap="square">
            <a:spAutoFit/>
          </a:bodyPr>
          <a:lstStyle/>
          <a:p>
            <a:pPr marL="285750" indent="-285750">
              <a:buFont typeface="Arial" panose="020B0604020202020204" pitchFamily="34" charset="0"/>
              <a:buChar char="•"/>
            </a:pPr>
            <a:r>
              <a:rPr lang="en-US" sz="1600" dirty="0"/>
              <a:t>Toasts and hamburgers 6,8 USD = 5 </a:t>
            </a:r>
            <a:r>
              <a:rPr lang="en-US" sz="1600" dirty="0" smtClean="0"/>
              <a:t>GBP</a:t>
            </a:r>
            <a:endParaRPr lang="en-US" sz="1600" dirty="0" smtClean="0"/>
          </a:p>
          <a:p>
            <a:pPr marL="285750" indent="-285750">
              <a:buFont typeface="Arial" panose="020B0604020202020204" pitchFamily="34" charset="0"/>
              <a:buChar char="•"/>
            </a:pPr>
            <a:r>
              <a:rPr lang="en-US" sz="1600" dirty="0" smtClean="0"/>
              <a:t>Croissant</a:t>
            </a:r>
            <a:r>
              <a:rPr lang="en-US" sz="1600" dirty="0"/>
              <a:t> 2,7 - 3,4 USD = 2 - 2.5 GBP</a:t>
            </a:r>
          </a:p>
          <a:p>
            <a:pPr marL="285750" indent="-285750">
              <a:buFont typeface="Arial" panose="020B0604020202020204" pitchFamily="34" charset="0"/>
              <a:buChar char="•"/>
            </a:pPr>
            <a:r>
              <a:rPr lang="en-US" sz="1600" dirty="0"/>
              <a:t>Muffin 4,1 USD = 3 GBP</a:t>
            </a:r>
          </a:p>
          <a:p>
            <a:pPr marL="285750" indent="-285750">
              <a:buFont typeface="Arial" panose="020B0604020202020204" pitchFamily="34" charset="0"/>
              <a:buChar char="•"/>
            </a:pPr>
            <a:r>
              <a:rPr lang="en-US" sz="1600" dirty="0"/>
              <a:t>Norwegian waffles 6,8 USD = 5 </a:t>
            </a:r>
            <a:r>
              <a:rPr lang="en-US" sz="1600" dirty="0" smtClean="0"/>
              <a:t>GBP</a:t>
            </a:r>
            <a:endParaRPr lang="en-US" sz="1600" dirty="0"/>
          </a:p>
        </p:txBody>
      </p:sp>
      <p:sp>
        <p:nvSpPr>
          <p:cNvPr id="13" name="Rectangle 12"/>
          <p:cNvSpPr/>
          <p:nvPr/>
        </p:nvSpPr>
        <p:spPr>
          <a:xfrm>
            <a:off x="7267243" y="5107118"/>
            <a:ext cx="924420" cy="400110"/>
          </a:xfrm>
          <a:prstGeom prst="rect">
            <a:avLst/>
          </a:prstGeom>
          <a:solidFill>
            <a:schemeClr val="accent4">
              <a:lumMod val="40000"/>
              <a:lumOff val="60000"/>
            </a:schemeClr>
          </a:solidFill>
        </p:spPr>
        <p:txBody>
          <a:bodyPr wrap="none">
            <a:spAutoFit/>
          </a:bodyPr>
          <a:lstStyle/>
          <a:p>
            <a:r>
              <a:rPr lang="en-US" sz="2000" b="1" dirty="0"/>
              <a:t>Branch</a:t>
            </a:r>
          </a:p>
        </p:txBody>
      </p:sp>
      <p:sp>
        <p:nvSpPr>
          <p:cNvPr id="14" name="Pentagon 13"/>
          <p:cNvSpPr/>
          <p:nvPr/>
        </p:nvSpPr>
        <p:spPr>
          <a:xfrm>
            <a:off x="5518305" y="5507228"/>
            <a:ext cx="4318752" cy="1169551"/>
          </a:xfrm>
          <a:prstGeom prst="homePlate">
            <a:avLst/>
          </a:prstGeom>
          <a:solidFill>
            <a:schemeClr val="accent4">
              <a:lumMod val="40000"/>
              <a:lumOff val="60000"/>
            </a:schemeClr>
          </a:solidFill>
          <a:scene3d>
            <a:camera prst="perspectiveHeroicExtremeLeftFacing"/>
            <a:lightRig rig="threePt" dir="t"/>
          </a:scene3d>
        </p:spPr>
        <p:txBody>
          <a:bodyPr wrap="square">
            <a:spAutoFit/>
          </a:bodyPr>
          <a:lstStyle/>
          <a:p>
            <a:pPr marL="285750" indent="-285750">
              <a:buFont typeface="Arial" panose="020B0604020202020204" pitchFamily="34" charset="0"/>
              <a:buChar char="•"/>
            </a:pPr>
            <a:r>
              <a:rPr lang="en-US" sz="1400" dirty="0"/>
              <a:t>Poached eggs on toast 8,2 USD = 6 GBP</a:t>
            </a:r>
          </a:p>
          <a:p>
            <a:pPr marL="285750" indent="-285750">
              <a:buFont typeface="Arial" panose="020B0604020202020204" pitchFamily="34" charset="0"/>
              <a:buChar char="•"/>
            </a:pPr>
            <a:r>
              <a:rPr lang="en-US" sz="1400" dirty="0"/>
              <a:t>Wild mushrooms and parmesan 8,2 USD = 6 </a:t>
            </a:r>
            <a:r>
              <a:rPr lang="en-US" sz="1400" dirty="0" smtClean="0"/>
              <a:t>GBP</a:t>
            </a:r>
            <a:endParaRPr lang="en-US" sz="1400" dirty="0" smtClean="0"/>
          </a:p>
          <a:p>
            <a:pPr marL="285750" indent="-285750">
              <a:buFont typeface="Arial" panose="020B0604020202020204" pitchFamily="34" charset="0"/>
              <a:buChar char="•"/>
            </a:pPr>
            <a:r>
              <a:rPr lang="en-US" sz="1400" dirty="0" smtClean="0"/>
              <a:t>Avocado </a:t>
            </a:r>
            <a:r>
              <a:rPr lang="en-US" sz="1400" dirty="0"/>
              <a:t>on toast, 2 poached eggs, sun-dried salmon 16,3 USD = 12 GBP</a:t>
            </a:r>
          </a:p>
          <a:p>
            <a:pPr marL="285750" indent="-285750">
              <a:buFont typeface="Arial" panose="020B0604020202020204" pitchFamily="34" charset="0"/>
              <a:buChar char="•"/>
            </a:pPr>
            <a:r>
              <a:rPr lang="en-US" sz="1400" dirty="0" smtClean="0"/>
              <a:t>Fresh </a:t>
            </a:r>
            <a:r>
              <a:rPr lang="en-US" sz="1400" dirty="0"/>
              <a:t>fruit, yoghurt and muesli 8,2 USD = 6 GBP</a:t>
            </a:r>
          </a:p>
        </p:txBody>
      </p:sp>
      <p:sp>
        <p:nvSpPr>
          <p:cNvPr id="3" name="Rectangle 2"/>
          <p:cNvSpPr/>
          <p:nvPr/>
        </p:nvSpPr>
        <p:spPr>
          <a:xfrm>
            <a:off x="3378424" y="4511152"/>
            <a:ext cx="1176541" cy="461665"/>
          </a:xfrm>
          <a:prstGeom prst="rect">
            <a:avLst/>
          </a:prstGeom>
          <a:solidFill>
            <a:srgbClr val="FFFF00"/>
          </a:solidFill>
        </p:spPr>
        <p:txBody>
          <a:bodyPr wrap="none">
            <a:spAutoFit/>
          </a:bodyPr>
          <a:lstStyle/>
          <a:p>
            <a:r>
              <a:rPr lang="en-US" sz="2400" b="1" dirty="0" smtClean="0"/>
              <a:t>Chicken</a:t>
            </a:r>
            <a:endParaRPr lang="en-US" sz="2400" b="1" dirty="0"/>
          </a:p>
        </p:txBody>
      </p:sp>
      <p:sp>
        <p:nvSpPr>
          <p:cNvPr id="4" name="Snip Same Side Corner Rectangle 3"/>
          <p:cNvSpPr/>
          <p:nvPr/>
        </p:nvSpPr>
        <p:spPr>
          <a:xfrm>
            <a:off x="2912021" y="5107117"/>
            <a:ext cx="2358765" cy="1706285"/>
          </a:xfrm>
          <a:prstGeom prst="snip2SameRect">
            <a:avLst/>
          </a:prstGeom>
          <a:solidFill>
            <a:srgbClr val="FFFF00"/>
          </a:solidFill>
          <a:scene3d>
            <a:camera prst="perspectiveHeroicExtremeLeftFacing"/>
            <a:lightRig rig="threePt" dir="t"/>
          </a:scene3d>
        </p:spPr>
        <p:txBody>
          <a:bodyPr wrap="square">
            <a:spAutoFit/>
          </a:bodyPr>
          <a:lstStyle/>
          <a:p>
            <a:pPr marL="285750" lvl="0" indent="-285750">
              <a:buFont typeface="Arial" panose="020B0604020202020204" pitchFamily="34" charset="0"/>
              <a:buChar char="•"/>
            </a:pPr>
            <a:r>
              <a:rPr lang="en-US" sz="1600" dirty="0"/>
              <a:t>Spicy BBQ Wings (8pc) £5.00</a:t>
            </a:r>
          </a:p>
          <a:p>
            <a:pPr marL="285750" lvl="0" indent="-285750">
              <a:buFont typeface="Arial" panose="020B0604020202020204" pitchFamily="34" charset="0"/>
              <a:buChar char="•"/>
            </a:pPr>
            <a:r>
              <a:rPr lang="en-US" sz="1600" dirty="0"/>
              <a:t>Franks RedHat Wings (8pc) £5.00</a:t>
            </a:r>
          </a:p>
          <a:p>
            <a:pPr marL="285750" lvl="0" indent="-285750">
              <a:buFont typeface="Arial" panose="020B0604020202020204" pitchFamily="34" charset="0"/>
              <a:buChar char="•"/>
            </a:pPr>
            <a:r>
              <a:rPr lang="en-US" sz="1600" dirty="0"/>
              <a:t>Chicken Strippers (8pc) £5.25</a:t>
            </a:r>
          </a:p>
        </p:txBody>
      </p:sp>
      <p:sp>
        <p:nvSpPr>
          <p:cNvPr id="2" name="Teardrop 1"/>
          <p:cNvSpPr/>
          <p:nvPr/>
        </p:nvSpPr>
        <p:spPr>
          <a:xfrm>
            <a:off x="5642291" y="2448098"/>
            <a:ext cx="4070780" cy="2596753"/>
          </a:xfrm>
          <a:prstGeom prst="teardrop">
            <a:avLst>
              <a:gd name="adj" fmla="val 56388"/>
            </a:avLst>
          </a:prstGeom>
          <a:solidFill>
            <a:schemeClr val="accent3">
              <a:lumMod val="60000"/>
              <a:lumOff val="40000"/>
            </a:schemeClr>
          </a:solidFill>
          <a:scene3d>
            <a:camera prst="perspectiveHeroicExtremeLeftFacing"/>
            <a:lightRig rig="threePt" dir="t"/>
          </a:scene3d>
        </p:spPr>
        <p:txBody>
          <a:bodyPr wrap="square">
            <a:spAutoFit/>
          </a:bodyPr>
          <a:lstStyle/>
          <a:p>
            <a:pPr algn="ctr"/>
            <a:r>
              <a:rPr lang="en-GB" b="1" dirty="0"/>
              <a:t> Wine </a:t>
            </a:r>
            <a:endParaRPr lang="en-GB" b="1" dirty="0" smtClean="0"/>
          </a:p>
          <a:p>
            <a:pPr marL="285750" indent="-285750" algn="just">
              <a:buFont typeface="Arial" panose="020B0604020202020204" pitchFamily="34" charset="0"/>
              <a:buChar char="•"/>
            </a:pPr>
            <a:r>
              <a:rPr lang="en-GB" sz="1600" dirty="0"/>
              <a:t>Rose Wine (750ml) £18.50</a:t>
            </a:r>
            <a:endParaRPr lang="en-US" sz="1600" dirty="0"/>
          </a:p>
          <a:p>
            <a:pPr marL="285750" indent="-285750" algn="just">
              <a:buFont typeface="Arial" panose="020B0604020202020204" pitchFamily="34" charset="0"/>
              <a:buChar char="•"/>
            </a:pPr>
            <a:r>
              <a:rPr lang="en-GB" sz="1600" dirty="0"/>
              <a:t>Red Wine (750ml) £18.50</a:t>
            </a:r>
            <a:endParaRPr lang="en-US" sz="1600" dirty="0"/>
          </a:p>
          <a:p>
            <a:pPr marL="285750" indent="-285750" algn="just">
              <a:buFont typeface="Arial" panose="020B0604020202020204" pitchFamily="34" charset="0"/>
              <a:buChar char="•"/>
            </a:pPr>
            <a:r>
              <a:rPr lang="en-GB" sz="1600" dirty="0"/>
              <a:t>Prosecco (200ml) £7.50</a:t>
            </a:r>
            <a:endParaRPr lang="en-US" sz="1600" dirty="0"/>
          </a:p>
          <a:p>
            <a:pPr marL="285750" indent="-285750" algn="just">
              <a:buFont typeface="Arial" panose="020B0604020202020204" pitchFamily="34" charset="0"/>
              <a:buChar char="•"/>
            </a:pPr>
            <a:r>
              <a:rPr lang="en-GB" sz="1600" dirty="0"/>
              <a:t>Prosecco (750ml) £</a:t>
            </a:r>
            <a:r>
              <a:rPr lang="en-GB" sz="1600" dirty="0" smtClean="0"/>
              <a:t>25.00</a:t>
            </a:r>
            <a:endParaRPr lang="en-GB" sz="1600" dirty="0" smtClean="0"/>
          </a:p>
          <a:p>
            <a:pPr marL="285750" indent="-285750" algn="just">
              <a:buFont typeface="Arial" panose="020B0604020202020204" pitchFamily="34" charset="0"/>
              <a:buChar char="•"/>
            </a:pPr>
            <a:r>
              <a:rPr lang="en-GB" sz="1600" dirty="0" smtClean="0"/>
              <a:t>Red </a:t>
            </a:r>
            <a:r>
              <a:rPr lang="en-GB" sz="1600" dirty="0"/>
              <a:t>Wine (175ml) £5.00</a:t>
            </a:r>
            <a:endParaRPr lang="en-US" sz="1600" dirty="0"/>
          </a:p>
          <a:p>
            <a:pPr marL="285750" indent="-285750" algn="just">
              <a:buFont typeface="Arial" panose="020B0604020202020204" pitchFamily="34" charset="0"/>
              <a:buChar char="•"/>
            </a:pPr>
            <a:r>
              <a:rPr lang="en-GB" sz="1600" dirty="0"/>
              <a:t>White Wine (750ml) £</a:t>
            </a:r>
            <a:r>
              <a:rPr lang="en-GB" sz="1600" dirty="0" smtClean="0"/>
              <a:t>18.50</a:t>
            </a:r>
            <a:endParaRPr lang="en-US" sz="1600" dirty="0"/>
          </a:p>
        </p:txBody>
      </p:sp>
      <p:sp>
        <p:nvSpPr>
          <p:cNvPr id="7" name="Oval 6"/>
          <p:cNvSpPr/>
          <p:nvPr/>
        </p:nvSpPr>
        <p:spPr>
          <a:xfrm>
            <a:off x="8372554" y="-629"/>
            <a:ext cx="1634156" cy="908864"/>
          </a:xfrm>
          <a:prstGeom prst="ellipse">
            <a:avLst/>
          </a:prstGeom>
          <a:solidFill>
            <a:srgbClr val="7030A0"/>
          </a:solidFill>
        </p:spPr>
        <p:txBody>
          <a:bodyPr wrap="square">
            <a:spAutoFit/>
          </a:bodyPr>
          <a:lstStyle/>
          <a:p>
            <a:pPr algn="ctr"/>
            <a:r>
              <a:rPr lang="en-GB" dirty="0">
                <a:solidFill>
                  <a:schemeClr val="bg1"/>
                </a:solidFill>
              </a:rPr>
              <a:t>Hotel Trinity</a:t>
            </a:r>
            <a:endParaRPr lang="en-US" dirty="0">
              <a:solidFill>
                <a:schemeClr val="bg1"/>
              </a:solidFill>
            </a:endParaRPr>
          </a:p>
        </p:txBody>
      </p:sp>
      <p:pic>
        <p:nvPicPr>
          <p:cNvPr id="2050" name="Picture 2" descr="C:\Users\FB PC\Desktop\pouring-red-win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8116" y="1799354"/>
            <a:ext cx="2033287" cy="1947120"/>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p:cNvSpPr/>
          <p:nvPr/>
        </p:nvSpPr>
        <p:spPr>
          <a:xfrm>
            <a:off x="4661654" y="-175375"/>
            <a:ext cx="1639053" cy="9144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dirty="0" smtClean="0">
                <a:solidFill>
                  <a:schemeClr val="bg1"/>
                </a:solidFill>
              </a:rPr>
              <a:t>Menu</a:t>
            </a:r>
            <a:endParaRPr lang="en-US" sz="2800" dirty="0">
              <a:solidFill>
                <a:schemeClr val="bg1"/>
              </a:solidFill>
            </a:endParaRPr>
          </a:p>
        </p:txBody>
      </p:sp>
      <p:sp>
        <p:nvSpPr>
          <p:cNvPr id="20" name="Regular Pentagon 19"/>
          <p:cNvSpPr/>
          <p:nvPr/>
        </p:nvSpPr>
        <p:spPr>
          <a:xfrm>
            <a:off x="-74841" y="21375"/>
            <a:ext cx="3886200" cy="1520190"/>
          </a:xfrm>
          <a:prstGeom prst="pentagon">
            <a:avLst/>
          </a:prstGeom>
          <a:solidFill>
            <a:srgbClr val="92D050"/>
          </a:solidFill>
        </p:spPr>
        <p:txBody>
          <a:bodyPr wrap="square">
            <a:spAutoFit/>
          </a:bodyPr>
          <a:lstStyle/>
          <a:p>
            <a:pPr algn="just"/>
            <a:r>
              <a:rPr lang="en-GB" sz="1400" dirty="0"/>
              <a:t>Being a hotel with valuable customer services, the “Hotel Trinity” would serve different food items and show them on their menu. </a:t>
            </a:r>
            <a:endParaRPr lang="en-US" sz="1400" dirty="0"/>
          </a:p>
        </p:txBody>
      </p:sp>
    </p:spTree>
    <p:extLst>
      <p:ext uri="{BB962C8B-B14F-4D97-AF65-F5344CB8AC3E}">
        <p14:creationId xmlns:p14="http://schemas.microsoft.com/office/powerpoint/2010/main" val="213366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84429" y="1459805"/>
            <a:ext cx="805029" cy="400110"/>
          </a:xfrm>
          <a:prstGeom prst="rect">
            <a:avLst/>
          </a:prstGeom>
          <a:solidFill>
            <a:schemeClr val="accent5">
              <a:lumMod val="20000"/>
              <a:lumOff val="80000"/>
            </a:schemeClr>
          </a:solidFill>
        </p:spPr>
        <p:txBody>
          <a:bodyPr wrap="none">
            <a:spAutoFit/>
          </a:bodyPr>
          <a:lstStyle/>
          <a:p>
            <a:pPr algn="ctr"/>
            <a:r>
              <a:rPr lang="en-US" sz="2000" dirty="0"/>
              <a:t>Lunch</a:t>
            </a:r>
          </a:p>
        </p:txBody>
      </p:sp>
      <p:pic>
        <p:nvPicPr>
          <p:cNvPr id="8" name="Picture 3" descr="C:\Users\FB PC\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8751" y="0"/>
            <a:ext cx="1527249" cy="746772"/>
          </a:xfrm>
          <a:prstGeom prst="rect">
            <a:avLst/>
          </a:prstGeom>
          <a:noFill/>
          <a:extLst>
            <a:ext uri="{909E8E84-426E-40DD-AFC4-6F175D3DCCD1}">
              <a14:hiddenFill xmlns:a14="http://schemas.microsoft.com/office/drawing/2010/main">
                <a:solidFill>
                  <a:srgbClr val="FFFFFF"/>
                </a:solidFill>
              </a14:hiddenFill>
            </a:ext>
          </a:extLst>
        </p:spPr>
      </p:pic>
      <p:sp>
        <p:nvSpPr>
          <p:cNvPr id="9" name="Chord 8"/>
          <p:cNvSpPr/>
          <p:nvPr/>
        </p:nvSpPr>
        <p:spPr>
          <a:xfrm>
            <a:off x="-211618" y="1705460"/>
            <a:ext cx="4156087" cy="3245941"/>
          </a:xfrm>
          <a:prstGeom prst="chord">
            <a:avLst/>
          </a:prstGeom>
          <a:solidFill>
            <a:schemeClr val="accent5">
              <a:lumMod val="20000"/>
              <a:lumOff val="80000"/>
            </a:schemeClr>
          </a:solidFill>
          <a:scene3d>
            <a:camera prst="perspectiveHeroicExtremeLeftFacing"/>
            <a:lightRig rig="threePt" dir="t"/>
          </a:scene3d>
        </p:spPr>
        <p:txBody>
          <a:bodyPr wrap="square">
            <a:spAutoFit/>
          </a:bodyPr>
          <a:lstStyle/>
          <a:p>
            <a:pPr marL="285750" lvl="0" indent="-285750">
              <a:buFont typeface="Arial" panose="020B0604020202020204" pitchFamily="34" charset="0"/>
              <a:buChar char="•"/>
            </a:pPr>
            <a:r>
              <a:rPr lang="en-US" dirty="0"/>
              <a:t>2 sausages and mashed potatoes with two different wines £ 12.50</a:t>
            </a:r>
          </a:p>
          <a:p>
            <a:pPr marL="285750" lvl="0" indent="-285750">
              <a:buFont typeface="Arial" panose="020B0604020202020204" pitchFamily="34" charset="0"/>
              <a:buChar char="•"/>
            </a:pPr>
            <a:r>
              <a:rPr lang="en-US" dirty="0"/>
              <a:t>Chicken fry and rice with two different wines £ 15.00</a:t>
            </a:r>
          </a:p>
          <a:p>
            <a:pPr marL="285750" lvl="0" indent="-285750">
              <a:buFont typeface="Arial" panose="020B0604020202020204" pitchFamily="34" charset="0"/>
              <a:buChar char="•"/>
            </a:pPr>
            <a:r>
              <a:rPr lang="en-US" dirty="0"/>
              <a:t>Fish fry and rice with two different wines £ 8.00</a:t>
            </a:r>
          </a:p>
        </p:txBody>
      </p:sp>
      <p:sp>
        <p:nvSpPr>
          <p:cNvPr id="12" name="Teardrop 11"/>
          <p:cNvSpPr/>
          <p:nvPr/>
        </p:nvSpPr>
        <p:spPr>
          <a:xfrm>
            <a:off x="3425504" y="4600638"/>
            <a:ext cx="3157518" cy="432792"/>
          </a:xfrm>
          <a:prstGeom prst="teardrop">
            <a:avLst/>
          </a:prstGeom>
          <a:solidFill>
            <a:schemeClr val="accent3"/>
          </a:solidFill>
        </p:spPr>
        <p:txBody>
          <a:bodyPr wrap="square">
            <a:spAutoFit/>
          </a:bodyPr>
          <a:lstStyle/>
          <a:p>
            <a:r>
              <a:rPr lang="en-US" sz="1400" b="1" dirty="0"/>
              <a:t>Traditional British meals </a:t>
            </a:r>
          </a:p>
        </p:txBody>
      </p:sp>
      <p:sp>
        <p:nvSpPr>
          <p:cNvPr id="13" name="Rectangle 12"/>
          <p:cNvSpPr/>
          <p:nvPr/>
        </p:nvSpPr>
        <p:spPr>
          <a:xfrm>
            <a:off x="3276600" y="5039892"/>
            <a:ext cx="3166590" cy="1631216"/>
          </a:xfrm>
          <a:prstGeom prst="rect">
            <a:avLst/>
          </a:prstGeom>
          <a:solidFill>
            <a:schemeClr val="accent3"/>
          </a:solidFill>
          <a:scene3d>
            <a:camera prst="perspectiveHeroicExtremeLeftFacing"/>
            <a:lightRig rig="threePt" dir="t"/>
          </a:scene3d>
        </p:spPr>
        <p:txBody>
          <a:bodyPr wrap="square">
            <a:spAutoFit/>
          </a:bodyPr>
          <a:lstStyle/>
          <a:p>
            <a:pPr marL="342900" lvl="0" indent="-342900">
              <a:buFont typeface="Arial" panose="020B0604020202020204" pitchFamily="34" charset="0"/>
              <a:buChar char="•"/>
            </a:pPr>
            <a:r>
              <a:rPr lang="en-US" sz="2000" dirty="0"/>
              <a:t>Buttered scotch salmon with wine £ 20.00</a:t>
            </a:r>
          </a:p>
          <a:p>
            <a:pPr marL="342900" lvl="0" indent="-342900">
              <a:buFont typeface="Arial" panose="020B0604020202020204" pitchFamily="34" charset="0"/>
              <a:buChar char="•"/>
            </a:pPr>
            <a:r>
              <a:rPr lang="en-US" sz="2000" dirty="0"/>
              <a:t>Steak with mashed potatoes £ 15.00 </a:t>
            </a:r>
          </a:p>
          <a:p>
            <a:pPr marL="342900" lvl="0" indent="-342900">
              <a:buFont typeface="Arial" panose="020B0604020202020204" pitchFamily="34" charset="0"/>
              <a:buChar char="•"/>
            </a:pPr>
            <a:r>
              <a:rPr lang="en-US" sz="2000" dirty="0"/>
              <a:t>Traditional pies £ 15.00</a:t>
            </a:r>
          </a:p>
        </p:txBody>
      </p:sp>
      <p:sp>
        <p:nvSpPr>
          <p:cNvPr id="3" name="Rectangle 2"/>
          <p:cNvSpPr/>
          <p:nvPr/>
        </p:nvSpPr>
        <p:spPr>
          <a:xfrm>
            <a:off x="4360418" y="1398250"/>
            <a:ext cx="1316451" cy="523220"/>
          </a:xfrm>
          <a:prstGeom prst="rect">
            <a:avLst/>
          </a:prstGeom>
          <a:solidFill>
            <a:schemeClr val="accent6">
              <a:lumMod val="20000"/>
              <a:lumOff val="80000"/>
            </a:schemeClr>
          </a:solidFill>
        </p:spPr>
        <p:txBody>
          <a:bodyPr wrap="none">
            <a:spAutoFit/>
          </a:bodyPr>
          <a:lstStyle/>
          <a:p>
            <a:r>
              <a:rPr lang="en-US" sz="2800" dirty="0"/>
              <a:t>Starters</a:t>
            </a:r>
          </a:p>
        </p:txBody>
      </p:sp>
      <p:sp>
        <p:nvSpPr>
          <p:cNvPr id="14" name="Snip Same Side Corner Rectangle 13"/>
          <p:cNvSpPr/>
          <p:nvPr/>
        </p:nvSpPr>
        <p:spPr>
          <a:xfrm>
            <a:off x="3276600" y="1879103"/>
            <a:ext cx="2438400" cy="2442329"/>
          </a:xfrm>
          <a:prstGeom prst="snip2SameRect">
            <a:avLst/>
          </a:prstGeom>
          <a:solidFill>
            <a:schemeClr val="accent6">
              <a:lumMod val="20000"/>
              <a:lumOff val="80000"/>
            </a:schemeClr>
          </a:solidFill>
          <a:scene3d>
            <a:camera prst="perspectiveHeroicExtremeLeftFacing"/>
            <a:lightRig rig="threePt" dir="t"/>
          </a:scene3d>
        </p:spPr>
        <p:txBody>
          <a:bodyPr wrap="square">
            <a:spAutoFit/>
          </a:bodyPr>
          <a:lstStyle/>
          <a:p>
            <a:pPr marL="285750" lvl="0" indent="-285750">
              <a:buFont typeface="Arial" panose="020B0604020202020204" pitchFamily="34" charset="0"/>
              <a:buChar char="•"/>
            </a:pPr>
            <a:r>
              <a:rPr lang="en-US" sz="2000" dirty="0"/>
              <a:t>Doughb</a:t>
            </a:r>
            <a:r>
              <a:rPr lang="en-US" sz="2000" i="1" dirty="0"/>
              <a:t>alls</a:t>
            </a:r>
            <a:r>
              <a:rPr lang="en-US" sz="2000" dirty="0"/>
              <a:t> £ 4.15</a:t>
            </a:r>
          </a:p>
          <a:p>
            <a:pPr marL="285750" lvl="0" indent="-285750">
              <a:buFont typeface="Arial" panose="020B0604020202020204" pitchFamily="34" charset="0"/>
              <a:buChar char="•"/>
            </a:pPr>
            <a:r>
              <a:rPr lang="en-US" sz="2000" dirty="0"/>
              <a:t>Garlic bread £2.50 </a:t>
            </a:r>
          </a:p>
          <a:p>
            <a:pPr marL="285750" lvl="0" indent="-285750">
              <a:buFont typeface="Arial" panose="020B0604020202020204" pitchFamily="34" charset="0"/>
              <a:buChar char="•"/>
            </a:pPr>
            <a:r>
              <a:rPr lang="en-US" sz="2000" dirty="0"/>
              <a:t>Buffalo Mozzarella £ 2. 50</a:t>
            </a:r>
          </a:p>
        </p:txBody>
      </p:sp>
      <p:sp>
        <p:nvSpPr>
          <p:cNvPr id="18" name="Rectangle 17"/>
          <p:cNvSpPr/>
          <p:nvPr/>
        </p:nvSpPr>
        <p:spPr>
          <a:xfrm>
            <a:off x="42641" y="597299"/>
            <a:ext cx="2058117" cy="847119"/>
          </a:xfrm>
          <a:prstGeom prst="rect">
            <a:avLst/>
          </a:prstGeom>
          <a:solidFill>
            <a:schemeClr val="accent4">
              <a:lumMod val="60000"/>
              <a:lumOff val="40000"/>
            </a:schemeClr>
          </a:solidFill>
        </p:spPr>
        <p:txBody>
          <a:bodyPr wrap="none" lIns="15965" tIns="7983" rIns="15965" bIns="7983">
            <a:spAutoFit/>
          </a:bodyPr>
          <a:lstStyle/>
          <a:p>
            <a:r>
              <a:rPr lang="en-US" b="1" dirty="0" smtClean="0"/>
              <a:t>The </a:t>
            </a:r>
            <a:r>
              <a:rPr lang="en-US" b="1" dirty="0"/>
              <a:t>coast </a:t>
            </a:r>
            <a:r>
              <a:rPr lang="en-US" b="1" dirty="0" smtClean="0"/>
              <a:t>in Swansea</a:t>
            </a:r>
          </a:p>
          <a:p>
            <a:r>
              <a:rPr lang="en-US" b="1" dirty="0" smtClean="0"/>
              <a:t>South </a:t>
            </a:r>
            <a:r>
              <a:rPr lang="en-US" b="1" dirty="0"/>
              <a:t>Wales</a:t>
            </a:r>
            <a:r>
              <a:rPr lang="en-US" b="1" dirty="0" smtClean="0"/>
              <a:t>.</a:t>
            </a:r>
          </a:p>
          <a:p>
            <a:r>
              <a:rPr lang="en-US" dirty="0" smtClean="0"/>
              <a:t>054862144846</a:t>
            </a:r>
            <a:endParaRPr lang="en-US" dirty="0"/>
          </a:p>
        </p:txBody>
      </p:sp>
      <p:sp>
        <p:nvSpPr>
          <p:cNvPr id="15" name="Rectangle 14"/>
          <p:cNvSpPr/>
          <p:nvPr/>
        </p:nvSpPr>
        <p:spPr>
          <a:xfrm>
            <a:off x="42640" y="176629"/>
            <a:ext cx="1634156" cy="369332"/>
          </a:xfrm>
          <a:prstGeom prst="rect">
            <a:avLst/>
          </a:prstGeom>
          <a:solidFill>
            <a:srgbClr val="7030A0"/>
          </a:solidFill>
        </p:spPr>
        <p:txBody>
          <a:bodyPr wrap="square">
            <a:spAutoFit/>
          </a:bodyPr>
          <a:lstStyle/>
          <a:p>
            <a:pPr algn="ctr"/>
            <a:r>
              <a:rPr lang="en-GB" dirty="0">
                <a:solidFill>
                  <a:schemeClr val="bg1"/>
                </a:solidFill>
              </a:rPr>
              <a:t>Hotel Trinity</a:t>
            </a:r>
            <a:endParaRPr lang="en-US" dirty="0">
              <a:solidFill>
                <a:schemeClr val="bg1"/>
              </a:solidFill>
            </a:endParaRPr>
          </a:p>
        </p:txBody>
      </p:sp>
      <p:pic>
        <p:nvPicPr>
          <p:cNvPr id="1026" name="Picture 2" descr="C:\Users\FB PC\Desktop\http___cdn.cnn.com_cnnnext_dam_assets_190321132624-toadinhole-20012-2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2841" y="4689306"/>
            <a:ext cx="3367759" cy="202513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FB PC\Desktop\download.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8261" y="2962971"/>
            <a:ext cx="3787792" cy="1600200"/>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2134868" y="-97173"/>
            <a:ext cx="4953000" cy="1514773"/>
          </a:xfrm>
          <a:prstGeom prst="ellipse">
            <a:avLst/>
          </a:prstGeom>
          <a:solidFill>
            <a:srgbClr val="FFFF00"/>
          </a:solidFill>
        </p:spPr>
        <p:txBody>
          <a:bodyPr>
            <a:spAutoFit/>
          </a:bodyPr>
          <a:lstStyle/>
          <a:p>
            <a:pPr algn="just"/>
            <a:r>
              <a:rPr lang="en-GB" sz="1600" dirty="0"/>
              <a:t>M</a:t>
            </a:r>
            <a:r>
              <a:rPr lang="en-GB" sz="1600" dirty="0" smtClean="0"/>
              <a:t>aking </a:t>
            </a:r>
            <a:r>
              <a:rPr lang="en-GB" sz="1600" dirty="0"/>
              <a:t>the way of contact easy for the customers, providing safety against Covid-19 pandemics like facemasks and sanitization. </a:t>
            </a:r>
            <a:endParaRPr lang="en-US" sz="1600" dirty="0"/>
          </a:p>
        </p:txBody>
      </p:sp>
    </p:spTree>
    <p:extLst>
      <p:ext uri="{BB962C8B-B14F-4D97-AF65-F5344CB8AC3E}">
        <p14:creationId xmlns:p14="http://schemas.microsoft.com/office/powerpoint/2010/main" val="8171260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130</TotalTime>
  <Words>729</Words>
  <Application>Microsoft Office PowerPoint</Application>
  <PresentationFormat>A4 Paper (210x297 mm)</PresentationFormat>
  <Paragraphs>124</Paragraphs>
  <Slides>2</Slides>
  <Notes>2</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FB PC</cp:lastModifiedBy>
  <cp:revision>184</cp:revision>
  <dcterms:created xsi:type="dcterms:W3CDTF">2021-10-27T19:03:04Z</dcterms:created>
  <dcterms:modified xsi:type="dcterms:W3CDTF">2022-02-23T18:48:34Z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233080</vt:lpwstr>
  </property>
  <property fmtid="{D5CDD505-2E9C-101B-9397-08002B2CF9AE}" pid="3" name="NXPowerLiteSettings">
    <vt:lpwstr>E700052003A000</vt:lpwstr>
  </property>
  <property fmtid="{D5CDD505-2E9C-101B-9397-08002B2CF9AE}" pid="4" name="NXPowerLiteVersion">
    <vt:lpwstr>D9.1.2</vt:lpwstr>
  </property>
</Properties>
</file>