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  <p:sldMasterId id="2147483815" r:id="rId2"/>
  </p:sldMasterIdLst>
  <p:notesMasterIdLst>
    <p:notesMasterId r:id="rId31"/>
  </p:notesMasterIdLst>
  <p:sldIdLst>
    <p:sldId id="920" r:id="rId3"/>
    <p:sldId id="256" r:id="rId4"/>
    <p:sldId id="921" r:id="rId5"/>
    <p:sldId id="261" r:id="rId6"/>
    <p:sldId id="687" r:id="rId7"/>
    <p:sldId id="688" r:id="rId8"/>
    <p:sldId id="928" r:id="rId9"/>
    <p:sldId id="367" r:id="rId10"/>
    <p:sldId id="683" r:id="rId11"/>
    <p:sldId id="421" r:id="rId12"/>
    <p:sldId id="330" r:id="rId13"/>
    <p:sldId id="363" r:id="rId14"/>
    <p:sldId id="323" r:id="rId15"/>
    <p:sldId id="360" r:id="rId16"/>
    <p:sldId id="923" r:id="rId17"/>
    <p:sldId id="924" r:id="rId18"/>
    <p:sldId id="926" r:id="rId19"/>
    <p:sldId id="925" r:id="rId20"/>
    <p:sldId id="927" r:id="rId21"/>
    <p:sldId id="720" r:id="rId22"/>
    <p:sldId id="533" r:id="rId23"/>
    <p:sldId id="872" r:id="rId24"/>
    <p:sldId id="361" r:id="rId25"/>
    <p:sldId id="539" r:id="rId26"/>
    <p:sldId id="415" r:id="rId27"/>
    <p:sldId id="416" r:id="rId28"/>
    <p:sldId id="417" r:id="rId29"/>
    <p:sldId id="67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F5A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F5EFE5-0956-44FA-98BA-38F211503980}" v="4" dt="2026-10-21T09:44:07.4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53" y="20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0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custSel addSld modSld sldOrd">
      <pc:chgData name="James Williams" userId="c957a50b-491f-4d94-b4bc-52aca3e2340d" providerId="ADAL" clId="{24AD1EBB-B856-443B-9200-42FCDD6529A9}" dt="2026-10-04T10:41:49.883" v="74" actId="113"/>
      <pc:docMkLst>
        <pc:docMk/>
      </pc:docMkLst>
      <pc:sldChg chg="modSp add mod">
        <pc:chgData name="James Williams" userId="c957a50b-491f-4d94-b4bc-52aca3e2340d" providerId="ADAL" clId="{24AD1EBB-B856-443B-9200-42FCDD6529A9}" dt="2026-10-04T10:41:49.883" v="74" actId="113"/>
        <pc:sldMkLst>
          <pc:docMk/>
          <pc:sldMk cId="1338341301" sldId="920"/>
        </pc:sldMkLst>
        <pc:spChg chg="mod">
          <ac:chgData name="James Williams" userId="c957a50b-491f-4d94-b4bc-52aca3e2340d" providerId="ADAL" clId="{24AD1EBB-B856-443B-9200-42FCDD6529A9}" dt="2026-10-04T10:41:49.883" v="74" actId="113"/>
          <ac:spMkLst>
            <pc:docMk/>
            <pc:sldMk cId="1338341301" sldId="920"/>
            <ac:spMk id="2" creationId="{7D0C4313-F21F-465B-89E5-EC25D19FE8BB}"/>
          </ac:spMkLst>
        </pc:spChg>
        <pc:spChg chg="mod">
          <ac:chgData name="James Williams" userId="c957a50b-491f-4d94-b4bc-52aca3e2340d" providerId="ADAL" clId="{24AD1EBB-B856-443B-9200-42FCDD6529A9}" dt="2026-10-04T10:41:22.477" v="73" actId="1076"/>
          <ac:spMkLst>
            <pc:docMk/>
            <pc:sldMk cId="1338341301" sldId="920"/>
            <ac:spMk id="3" creationId="{3CED894A-F4C6-4D76-9814-3744BBAE41C5}"/>
          </ac:spMkLst>
        </pc:spChg>
        <pc:spChg chg="mod">
          <ac:chgData name="James Williams" userId="c957a50b-491f-4d94-b4bc-52aca3e2340d" providerId="ADAL" clId="{24AD1EBB-B856-443B-9200-42FCDD6529A9}" dt="2026-10-04T10:41:00.006" v="69" actId="1076"/>
          <ac:spMkLst>
            <pc:docMk/>
            <pc:sldMk cId="1338341301" sldId="920"/>
            <ac:spMk id="9" creationId="{6285199A-59F0-C03F-E5C5-ACE085211C11}"/>
          </ac:spMkLst>
        </pc:spChg>
        <pc:picChg chg="mod">
          <ac:chgData name="James Williams" userId="c957a50b-491f-4d94-b4bc-52aca3e2340d" providerId="ADAL" clId="{24AD1EBB-B856-443B-9200-42FCDD6529A9}" dt="2026-10-04T10:41:06.040" v="71" actId="1076"/>
          <ac:picMkLst>
            <pc:docMk/>
            <pc:sldMk cId="1338341301" sldId="920"/>
            <ac:picMk id="7" creationId="{F9EDF9C1-B934-3F36-A301-0E07FD9A5458}"/>
          </ac:picMkLst>
        </pc:picChg>
      </pc:sldChg>
    </pc:docChg>
  </pc:docChgLst>
  <pc:docChgLst>
    <pc:chgData name="James Williams" userId="c957a50b-491f-4d94-b4bc-52aca3e2340d" providerId="ADAL" clId="{C5B620D8-DD12-4AC3-A523-41D5E143FF4F}"/>
    <pc:docChg chg="undo redo custSel addSld delSld modSld sldOrd">
      <pc:chgData name="James Williams" userId="c957a50b-491f-4d94-b4bc-52aca3e2340d" providerId="ADAL" clId="{C5B620D8-DD12-4AC3-A523-41D5E143FF4F}" dt="2026-10-21T09:44:26.513" v="1758" actId="20577"/>
      <pc:docMkLst>
        <pc:docMk/>
      </pc:docMkLst>
      <pc:sldChg chg="modSp mod">
        <pc:chgData name="James Williams" userId="c957a50b-491f-4d94-b4bc-52aca3e2340d" providerId="ADAL" clId="{C5B620D8-DD12-4AC3-A523-41D5E143FF4F}" dt="2026-10-11T14:03:01.892" v="1335" actId="20577"/>
        <pc:sldMkLst>
          <pc:docMk/>
          <pc:sldMk cId="86034179" sldId="256"/>
        </pc:sldMkLst>
        <pc:spChg chg="mod">
          <ac:chgData name="James Williams" userId="c957a50b-491f-4d94-b4bc-52aca3e2340d" providerId="ADAL" clId="{C5B620D8-DD12-4AC3-A523-41D5E143FF4F}" dt="2026-10-11T14:03:01.892" v="1335" actId="20577"/>
          <ac:spMkLst>
            <pc:docMk/>
            <pc:sldMk cId="86034179" sldId="256"/>
            <ac:spMk id="2" creationId="{BD107731-8C78-6367-4A31-2641C6D85115}"/>
          </ac:spMkLst>
        </pc:spChg>
      </pc:sldChg>
      <pc:sldChg chg="delSp modSp mod ord">
        <pc:chgData name="James Williams" userId="c957a50b-491f-4d94-b4bc-52aca3e2340d" providerId="ADAL" clId="{C5B620D8-DD12-4AC3-A523-41D5E143FF4F}" dt="2026-10-11T13:44:54.983" v="1138" actId="1076"/>
        <pc:sldMkLst>
          <pc:docMk/>
          <pc:sldMk cId="0" sldId="323"/>
        </pc:sldMkLst>
        <pc:spChg chg="mod">
          <ac:chgData name="James Williams" userId="c957a50b-491f-4d94-b4bc-52aca3e2340d" providerId="ADAL" clId="{C5B620D8-DD12-4AC3-A523-41D5E143FF4F}" dt="2026-10-11T13:44:14.481" v="1101" actId="1076"/>
          <ac:spMkLst>
            <pc:docMk/>
            <pc:sldMk cId="0" sldId="323"/>
            <ac:spMk id="2" creationId="{AD0342CF-E884-D4A2-5588-3C2D456386E3}"/>
          </ac:spMkLst>
        </pc:spChg>
        <pc:spChg chg="mod">
          <ac:chgData name="James Williams" userId="c957a50b-491f-4d94-b4bc-52aca3e2340d" providerId="ADAL" clId="{C5B620D8-DD12-4AC3-A523-41D5E143FF4F}" dt="2026-10-11T13:44:39.620" v="1133" actId="20577"/>
          <ac:spMkLst>
            <pc:docMk/>
            <pc:sldMk cId="0" sldId="323"/>
            <ac:spMk id="4098" creationId="{1EAA6DBD-7FDA-4472-AD82-F7C227A8025F}"/>
          </ac:spMkLst>
        </pc:spChg>
        <pc:graphicFrameChg chg="mod">
          <ac:chgData name="James Williams" userId="c957a50b-491f-4d94-b4bc-52aca3e2340d" providerId="ADAL" clId="{C5B620D8-DD12-4AC3-A523-41D5E143FF4F}" dt="2026-10-11T13:44:54.983" v="1138" actId="1076"/>
          <ac:graphicFrameMkLst>
            <pc:docMk/>
            <pc:sldMk cId="0" sldId="323"/>
            <ac:graphicFrameMk id="3" creationId="{2AC17596-D2F0-5343-C50E-53CA14A2F0FC}"/>
          </ac:graphicFrameMkLst>
        </pc:graphicFrameChg>
        <pc:picChg chg="mod">
          <ac:chgData name="James Williams" userId="c957a50b-491f-4d94-b4bc-52aca3e2340d" providerId="ADAL" clId="{C5B620D8-DD12-4AC3-A523-41D5E143FF4F}" dt="2026-10-11T13:44:48.939" v="1134" actId="1076"/>
          <ac:picMkLst>
            <pc:docMk/>
            <pc:sldMk cId="0" sldId="323"/>
            <ac:picMk id="4099" creationId="{316F68C9-B0ED-47B6-96DB-3F0D8ACEE79A}"/>
          </ac:picMkLst>
        </pc:picChg>
      </pc:sldChg>
      <pc:sldChg chg="addSp modSp mod">
        <pc:chgData name="James Williams" userId="c957a50b-491f-4d94-b4bc-52aca3e2340d" providerId="ADAL" clId="{C5B620D8-DD12-4AC3-A523-41D5E143FF4F}" dt="2026-10-18T11:50:41.252" v="1744" actId="12"/>
        <pc:sldMkLst>
          <pc:docMk/>
          <pc:sldMk cId="3571227163" sldId="330"/>
        </pc:sldMkLst>
        <pc:spChg chg="mod">
          <ac:chgData name="James Williams" userId="c957a50b-491f-4d94-b4bc-52aca3e2340d" providerId="ADAL" clId="{C5B620D8-DD12-4AC3-A523-41D5E143FF4F}" dt="2026-10-11T13:09:05.028" v="759" actId="113"/>
          <ac:spMkLst>
            <pc:docMk/>
            <pc:sldMk cId="3571227163" sldId="330"/>
            <ac:spMk id="2" creationId="{7BE8D325-5E99-45EB-99A7-1D35A3979691}"/>
          </ac:spMkLst>
        </pc:spChg>
        <pc:spChg chg="mod">
          <ac:chgData name="James Williams" userId="c957a50b-491f-4d94-b4bc-52aca3e2340d" providerId="ADAL" clId="{C5B620D8-DD12-4AC3-A523-41D5E143FF4F}" dt="2026-10-18T11:50:41.252" v="1744" actId="12"/>
          <ac:spMkLst>
            <pc:docMk/>
            <pc:sldMk cId="3571227163" sldId="330"/>
            <ac:spMk id="6" creationId="{AFE421AD-2E0E-4236-B136-2A30F9042B40}"/>
          </ac:spMkLst>
        </pc:spChg>
        <pc:picChg chg="mod">
          <ac:chgData name="James Williams" userId="c957a50b-491f-4d94-b4bc-52aca3e2340d" providerId="ADAL" clId="{C5B620D8-DD12-4AC3-A523-41D5E143FF4F}" dt="2026-10-11T13:10:49.512" v="768" actId="1076"/>
          <ac:picMkLst>
            <pc:docMk/>
            <pc:sldMk cId="3571227163" sldId="330"/>
            <ac:picMk id="4" creationId="{27E44565-5E97-E3A5-B64F-B0E21D0DA065}"/>
          </ac:picMkLst>
        </pc:picChg>
        <pc:picChg chg="add mod">
          <ac:chgData name="James Williams" userId="c957a50b-491f-4d94-b4bc-52aca3e2340d" providerId="ADAL" clId="{C5B620D8-DD12-4AC3-A523-41D5E143FF4F}" dt="2026-10-11T11:50:23.021" v="379" actId="1076"/>
          <ac:picMkLst>
            <pc:docMk/>
            <pc:sldMk cId="3571227163" sldId="330"/>
            <ac:picMk id="5" creationId="{28C08E16-D389-89E0-4027-0F4EB55D20E8}"/>
          </ac:picMkLst>
        </pc:picChg>
      </pc:sldChg>
      <pc:sldChg chg="modSp mod">
        <pc:chgData name="James Williams" userId="c957a50b-491f-4d94-b4bc-52aca3e2340d" providerId="ADAL" clId="{C5B620D8-DD12-4AC3-A523-41D5E143FF4F}" dt="2026-10-11T13:43:22.607" v="1093" actId="20577"/>
        <pc:sldMkLst>
          <pc:docMk/>
          <pc:sldMk cId="0" sldId="360"/>
        </pc:sldMkLst>
        <pc:spChg chg="mod">
          <ac:chgData name="James Williams" userId="c957a50b-491f-4d94-b4bc-52aca3e2340d" providerId="ADAL" clId="{C5B620D8-DD12-4AC3-A523-41D5E143FF4F}" dt="2026-10-11T13:18:38.895" v="969" actId="27636"/>
          <ac:spMkLst>
            <pc:docMk/>
            <pc:sldMk cId="0" sldId="360"/>
            <ac:spMk id="19458" creationId="{0C8E4AEE-A02E-4878-BE1E-2960E85AFF62}"/>
          </ac:spMkLst>
        </pc:spChg>
        <pc:spChg chg="mod">
          <ac:chgData name="James Williams" userId="c957a50b-491f-4d94-b4bc-52aca3e2340d" providerId="ADAL" clId="{C5B620D8-DD12-4AC3-A523-41D5E143FF4F}" dt="2026-10-11T13:43:22.607" v="1093" actId="20577"/>
          <ac:spMkLst>
            <pc:docMk/>
            <pc:sldMk cId="0" sldId="360"/>
            <ac:spMk id="40962" creationId="{FC5F5DF7-B57A-4B3C-BDBD-1A299C0B0587}"/>
          </ac:spMkLst>
        </pc:spChg>
      </pc:sldChg>
      <pc:sldChg chg="add ord">
        <pc:chgData name="James Williams" userId="c957a50b-491f-4d94-b4bc-52aca3e2340d" providerId="ADAL" clId="{C5B620D8-DD12-4AC3-A523-41D5E143FF4F}" dt="2026-10-11T13:20:27.672" v="975"/>
        <pc:sldMkLst>
          <pc:docMk/>
          <pc:sldMk cId="2195420860" sldId="361"/>
        </pc:sldMkLst>
      </pc:sldChg>
      <pc:sldChg chg="delSp modSp mod ord">
        <pc:chgData name="James Williams" userId="c957a50b-491f-4d94-b4bc-52aca3e2340d" providerId="ADAL" clId="{C5B620D8-DD12-4AC3-A523-41D5E143FF4F}" dt="2026-10-11T13:55:05.420" v="1214" actId="20577"/>
        <pc:sldMkLst>
          <pc:docMk/>
          <pc:sldMk cId="0" sldId="363"/>
        </pc:sldMkLst>
        <pc:spChg chg="mod">
          <ac:chgData name="James Williams" userId="c957a50b-491f-4d94-b4bc-52aca3e2340d" providerId="ADAL" clId="{C5B620D8-DD12-4AC3-A523-41D5E143FF4F}" dt="2026-10-11T13:11:10.252" v="770" actId="403"/>
          <ac:spMkLst>
            <pc:docMk/>
            <pc:sldMk cId="0" sldId="363"/>
            <ac:spMk id="6146" creationId="{AB085F29-4F9A-4B45-8F29-C8B5263AA7B5}"/>
          </ac:spMkLst>
        </pc:spChg>
        <pc:spChg chg="mod">
          <ac:chgData name="James Williams" userId="c957a50b-491f-4d94-b4bc-52aca3e2340d" providerId="ADAL" clId="{C5B620D8-DD12-4AC3-A523-41D5E143FF4F}" dt="2026-10-11T13:55:05.420" v="1214" actId="20577"/>
          <ac:spMkLst>
            <pc:docMk/>
            <pc:sldMk cId="0" sldId="363"/>
            <ac:spMk id="6147" creationId="{4967F98D-47C6-4304-B8DC-C921DC187F35}"/>
          </ac:spMkLst>
        </pc:spChg>
      </pc:sldChg>
      <pc:sldChg chg="modSp mod">
        <pc:chgData name="James Williams" userId="c957a50b-491f-4d94-b4bc-52aca3e2340d" providerId="ADAL" clId="{C5B620D8-DD12-4AC3-A523-41D5E143FF4F}" dt="2026-10-18T11:49:20.436" v="1702" actId="20577"/>
        <pc:sldMkLst>
          <pc:docMk/>
          <pc:sldMk cId="595126164" sldId="367"/>
        </pc:sldMkLst>
        <pc:spChg chg="mod">
          <ac:chgData name="James Williams" userId="c957a50b-491f-4d94-b4bc-52aca3e2340d" providerId="ADAL" clId="{C5B620D8-DD12-4AC3-A523-41D5E143FF4F}" dt="2026-10-18T11:49:20.436" v="1702" actId="20577"/>
          <ac:spMkLst>
            <pc:docMk/>
            <pc:sldMk cId="595126164" sldId="367"/>
            <ac:spMk id="26628" creationId="{584E1959-1BAA-4BA5-962F-98F6CA3993BB}"/>
          </ac:spMkLst>
        </pc:spChg>
      </pc:sldChg>
      <pc:sldChg chg="add">
        <pc:chgData name="James Williams" userId="c957a50b-491f-4d94-b4bc-52aca3e2340d" providerId="ADAL" clId="{C5B620D8-DD12-4AC3-A523-41D5E143FF4F}" dt="2026-10-11T13:20:29.611" v="976"/>
        <pc:sldMkLst>
          <pc:docMk/>
          <pc:sldMk cId="3156280093" sldId="415"/>
        </pc:sldMkLst>
      </pc:sldChg>
      <pc:sldChg chg="add">
        <pc:chgData name="James Williams" userId="c957a50b-491f-4d94-b4bc-52aca3e2340d" providerId="ADAL" clId="{C5B620D8-DD12-4AC3-A523-41D5E143FF4F}" dt="2026-10-11T13:20:29.611" v="976"/>
        <pc:sldMkLst>
          <pc:docMk/>
          <pc:sldMk cId="2190291410" sldId="416"/>
        </pc:sldMkLst>
      </pc:sldChg>
      <pc:sldChg chg="add">
        <pc:chgData name="James Williams" userId="c957a50b-491f-4d94-b4bc-52aca3e2340d" providerId="ADAL" clId="{C5B620D8-DD12-4AC3-A523-41D5E143FF4F}" dt="2026-10-11T13:20:29.611" v="976"/>
        <pc:sldMkLst>
          <pc:docMk/>
          <pc:sldMk cId="2847747018" sldId="417"/>
        </pc:sldMkLst>
      </pc:sldChg>
      <pc:sldChg chg="add">
        <pc:chgData name="James Williams" userId="c957a50b-491f-4d94-b4bc-52aca3e2340d" providerId="ADAL" clId="{C5B620D8-DD12-4AC3-A523-41D5E143FF4F}" dt="2026-10-11T13:20:29.611" v="976"/>
        <pc:sldMkLst>
          <pc:docMk/>
          <pc:sldMk cId="1400844442" sldId="539"/>
        </pc:sldMkLst>
      </pc:sldChg>
      <pc:sldChg chg="modSp mod">
        <pc:chgData name="James Williams" userId="c957a50b-491f-4d94-b4bc-52aca3e2340d" providerId="ADAL" clId="{C5B620D8-DD12-4AC3-A523-41D5E143FF4F}" dt="2026-10-18T11:49:41.041" v="1707" actId="403"/>
        <pc:sldMkLst>
          <pc:docMk/>
          <pc:sldMk cId="1841730952" sldId="683"/>
        </pc:sldMkLst>
        <pc:spChg chg="mod">
          <ac:chgData name="James Williams" userId="c957a50b-491f-4d94-b4bc-52aca3e2340d" providerId="ADAL" clId="{C5B620D8-DD12-4AC3-A523-41D5E143FF4F}" dt="2026-10-11T11:48:23.367" v="340" actId="13926"/>
          <ac:spMkLst>
            <pc:docMk/>
            <pc:sldMk cId="1841730952" sldId="683"/>
            <ac:spMk id="3" creationId="{81DB9320-60DC-4E3F-965E-10DD56C0A4A7}"/>
          </ac:spMkLst>
        </pc:spChg>
        <pc:spChg chg="mod">
          <ac:chgData name="James Williams" userId="c957a50b-491f-4d94-b4bc-52aca3e2340d" providerId="ADAL" clId="{C5B620D8-DD12-4AC3-A523-41D5E143FF4F}" dt="2026-10-18T11:49:41.041" v="1707" actId="403"/>
          <ac:spMkLst>
            <pc:docMk/>
            <pc:sldMk cId="1841730952" sldId="683"/>
            <ac:spMk id="26628" creationId="{584E1959-1BAA-4BA5-962F-98F6CA3993BB}"/>
          </ac:spMkLst>
        </pc:spChg>
      </pc:sldChg>
      <pc:sldChg chg="modSp mod">
        <pc:chgData name="James Williams" userId="c957a50b-491f-4d94-b4bc-52aca3e2340d" providerId="ADAL" clId="{C5B620D8-DD12-4AC3-A523-41D5E143FF4F}" dt="2026-10-11T11:48:29.782" v="342" actId="13926"/>
        <pc:sldMkLst>
          <pc:docMk/>
          <pc:sldMk cId="3873529809" sldId="687"/>
        </pc:sldMkLst>
        <pc:spChg chg="mod">
          <ac:chgData name="James Williams" userId="c957a50b-491f-4d94-b4bc-52aca3e2340d" providerId="ADAL" clId="{C5B620D8-DD12-4AC3-A523-41D5E143FF4F}" dt="2026-10-11T11:48:29.782" v="342" actId="13926"/>
          <ac:spMkLst>
            <pc:docMk/>
            <pc:sldMk cId="3873529809" sldId="687"/>
            <ac:spMk id="2" creationId="{982580DB-2803-901B-8482-41ADDFAD5814}"/>
          </ac:spMkLst>
        </pc:spChg>
        <pc:spChg chg="mod">
          <ac:chgData name="James Williams" userId="c957a50b-491f-4d94-b4bc-52aca3e2340d" providerId="ADAL" clId="{C5B620D8-DD12-4AC3-A523-41D5E143FF4F}" dt="2026-10-11T11:46:32.925" v="273" actId="20577"/>
          <ac:spMkLst>
            <pc:docMk/>
            <pc:sldMk cId="3873529809" sldId="687"/>
            <ac:spMk id="3" creationId="{635DF31F-41B4-2B93-092F-5AF7482CD40A}"/>
          </ac:spMkLst>
        </pc:spChg>
      </pc:sldChg>
      <pc:sldChg chg="modSp mod">
        <pc:chgData name="James Williams" userId="c957a50b-491f-4d94-b4bc-52aca3e2340d" providerId="ADAL" clId="{C5B620D8-DD12-4AC3-A523-41D5E143FF4F}" dt="2026-10-18T11:46:06.325" v="1631" actId="20577"/>
        <pc:sldMkLst>
          <pc:docMk/>
          <pc:sldMk cId="866934372" sldId="688"/>
        </pc:sldMkLst>
        <pc:spChg chg="mod">
          <ac:chgData name="James Williams" userId="c957a50b-491f-4d94-b4bc-52aca3e2340d" providerId="ADAL" clId="{C5B620D8-DD12-4AC3-A523-41D5E143FF4F}" dt="2026-10-11T11:37:31.300" v="260" actId="20577"/>
          <ac:spMkLst>
            <pc:docMk/>
            <pc:sldMk cId="866934372" sldId="688"/>
            <ac:spMk id="2" creationId="{47F696C4-7921-9AAB-FEF0-374C07DB50EF}"/>
          </ac:spMkLst>
        </pc:spChg>
        <pc:spChg chg="mod">
          <ac:chgData name="James Williams" userId="c957a50b-491f-4d94-b4bc-52aca3e2340d" providerId="ADAL" clId="{C5B620D8-DD12-4AC3-A523-41D5E143FF4F}" dt="2026-10-18T11:46:06.325" v="1631" actId="20577"/>
          <ac:spMkLst>
            <pc:docMk/>
            <pc:sldMk cId="866934372" sldId="688"/>
            <ac:spMk id="3" creationId="{13AE30BF-A2F2-993A-9D9A-3EFA7AB14062}"/>
          </ac:spMkLst>
        </pc:spChg>
      </pc:sldChg>
      <pc:sldChg chg="addSp modSp mod">
        <pc:chgData name="James Williams" userId="c957a50b-491f-4d94-b4bc-52aca3e2340d" providerId="ADAL" clId="{C5B620D8-DD12-4AC3-A523-41D5E143FF4F}" dt="2026-10-21T09:44:15.145" v="1755" actId="20577"/>
        <pc:sldMkLst>
          <pc:docMk/>
          <pc:sldMk cId="1338341301" sldId="920"/>
        </pc:sldMkLst>
        <pc:spChg chg="mod">
          <ac:chgData name="James Williams" userId="c957a50b-491f-4d94-b4bc-52aca3e2340d" providerId="ADAL" clId="{C5B620D8-DD12-4AC3-A523-41D5E143FF4F}" dt="2026-10-11T09:55:35.139" v="128" actId="1076"/>
          <ac:spMkLst>
            <pc:docMk/>
            <pc:sldMk cId="1338341301" sldId="920"/>
            <ac:spMk id="2" creationId="{7D0C4313-F21F-465B-89E5-EC25D19FE8BB}"/>
          </ac:spMkLst>
        </pc:spChg>
        <pc:spChg chg="mod">
          <ac:chgData name="James Williams" userId="c957a50b-491f-4d94-b4bc-52aca3e2340d" providerId="ADAL" clId="{C5B620D8-DD12-4AC3-A523-41D5E143FF4F}" dt="2026-10-21T09:44:15.145" v="1755" actId="20577"/>
          <ac:spMkLst>
            <pc:docMk/>
            <pc:sldMk cId="1338341301" sldId="920"/>
            <ac:spMk id="3" creationId="{3CED894A-F4C6-4D76-9814-3744BBAE41C5}"/>
          </ac:spMkLst>
        </pc:spChg>
        <pc:spChg chg="mod">
          <ac:chgData name="James Williams" userId="c957a50b-491f-4d94-b4bc-52aca3e2340d" providerId="ADAL" clId="{C5B620D8-DD12-4AC3-A523-41D5E143FF4F}" dt="2026-10-11T09:52:54.027" v="11" actId="27636"/>
          <ac:spMkLst>
            <pc:docMk/>
            <pc:sldMk cId="1338341301" sldId="920"/>
            <ac:spMk id="9" creationId="{6285199A-59F0-C03F-E5C5-ACE085211C11}"/>
          </ac:spMkLst>
        </pc:spChg>
        <pc:spChg chg="add mod">
          <ac:chgData name="James Williams" userId="c957a50b-491f-4d94-b4bc-52aca3e2340d" providerId="ADAL" clId="{C5B620D8-DD12-4AC3-A523-41D5E143FF4F}" dt="2026-10-11T09:55:38.635" v="129" actId="1076"/>
          <ac:spMkLst>
            <pc:docMk/>
            <pc:sldMk cId="1338341301" sldId="920"/>
            <ac:spMk id="11" creationId="{1417D3EC-D4C6-72A1-E71C-3D65CDFFEF49}"/>
          </ac:spMkLst>
        </pc:spChg>
        <pc:picChg chg="mod">
          <ac:chgData name="James Williams" userId="c957a50b-491f-4d94-b4bc-52aca3e2340d" providerId="ADAL" clId="{C5B620D8-DD12-4AC3-A523-41D5E143FF4F}" dt="2026-10-11T11:14:54.058" v="186" actId="1076"/>
          <ac:picMkLst>
            <pc:docMk/>
            <pc:sldMk cId="1338341301" sldId="920"/>
            <ac:picMk id="7" creationId="{F9EDF9C1-B934-3F36-A301-0E07FD9A5458}"/>
          </ac:picMkLst>
        </pc:picChg>
        <pc:picChg chg="mod">
          <ac:chgData name="James Williams" userId="c957a50b-491f-4d94-b4bc-52aca3e2340d" providerId="ADAL" clId="{C5B620D8-DD12-4AC3-A523-41D5E143FF4F}" dt="2026-10-11T11:14:55.754" v="187" actId="1076"/>
          <ac:picMkLst>
            <pc:docMk/>
            <pc:sldMk cId="1338341301" sldId="920"/>
            <ac:picMk id="10" creationId="{EA8585FD-A8CE-2246-CC00-D848F79CBF01}"/>
          </ac:picMkLst>
        </pc:picChg>
      </pc:sldChg>
      <pc:sldChg chg="modSp add mod">
        <pc:chgData name="James Williams" userId="c957a50b-491f-4d94-b4bc-52aca3e2340d" providerId="ADAL" clId="{C5B620D8-DD12-4AC3-A523-41D5E143FF4F}" dt="2026-10-21T09:44:26.513" v="1758" actId="20577"/>
        <pc:sldMkLst>
          <pc:docMk/>
          <pc:sldMk cId="2097667682" sldId="921"/>
        </pc:sldMkLst>
        <pc:spChg chg="mod">
          <ac:chgData name="James Williams" userId="c957a50b-491f-4d94-b4bc-52aca3e2340d" providerId="ADAL" clId="{C5B620D8-DD12-4AC3-A523-41D5E143FF4F}" dt="2026-10-21T09:44:26.513" v="1758" actId="20577"/>
          <ac:spMkLst>
            <pc:docMk/>
            <pc:sldMk cId="2097667682" sldId="921"/>
            <ac:spMk id="3" creationId="{09FF49AE-DCB7-908D-5A09-7D6BDE037ED9}"/>
          </ac:spMkLst>
        </pc:spChg>
      </pc:sldChg>
      <pc:sldChg chg="addSp modSp new mod">
        <pc:chgData name="James Williams" userId="c957a50b-491f-4d94-b4bc-52aca3e2340d" providerId="ADAL" clId="{C5B620D8-DD12-4AC3-A523-41D5E143FF4F}" dt="2026-10-11T13:45:19.285" v="1142" actId="115"/>
        <pc:sldMkLst>
          <pc:docMk/>
          <pc:sldMk cId="2554371375" sldId="923"/>
        </pc:sldMkLst>
        <pc:spChg chg="add mod">
          <ac:chgData name="James Williams" userId="c957a50b-491f-4d94-b4bc-52aca3e2340d" providerId="ADAL" clId="{C5B620D8-DD12-4AC3-A523-41D5E143FF4F}" dt="2026-10-11T13:45:16.549" v="1141" actId="1076"/>
          <ac:spMkLst>
            <pc:docMk/>
            <pc:sldMk cId="2554371375" sldId="923"/>
            <ac:spMk id="3" creationId="{231D3881-4C1E-603A-E684-C1F68C62AF61}"/>
          </ac:spMkLst>
        </pc:spChg>
        <pc:spChg chg="add mod">
          <ac:chgData name="James Williams" userId="c957a50b-491f-4d94-b4bc-52aca3e2340d" providerId="ADAL" clId="{C5B620D8-DD12-4AC3-A523-41D5E143FF4F}" dt="2026-10-11T13:45:19.285" v="1142" actId="115"/>
          <ac:spMkLst>
            <pc:docMk/>
            <pc:sldMk cId="2554371375" sldId="923"/>
            <ac:spMk id="7" creationId="{1B6BEFD8-2528-2A84-2A64-76B77FD3401C}"/>
          </ac:spMkLst>
        </pc:spChg>
        <pc:picChg chg="add mod">
          <ac:chgData name="James Williams" userId="c957a50b-491f-4d94-b4bc-52aca3e2340d" providerId="ADAL" clId="{C5B620D8-DD12-4AC3-A523-41D5E143FF4F}" dt="2026-10-11T13:30:03.966" v="1030" actId="1076"/>
          <ac:picMkLst>
            <pc:docMk/>
            <pc:sldMk cId="2554371375" sldId="923"/>
            <ac:picMk id="5" creationId="{1666CCF2-817A-E98A-2D9D-AD4BE5FD06AB}"/>
          </ac:picMkLst>
        </pc:picChg>
      </pc:sldChg>
      <pc:sldChg chg="addSp modSp add mod">
        <pc:chgData name="James Williams" userId="c957a50b-491f-4d94-b4bc-52aca3e2340d" providerId="ADAL" clId="{C5B620D8-DD12-4AC3-A523-41D5E143FF4F}" dt="2026-10-11T13:57:53.115" v="1263" actId="13926"/>
        <pc:sldMkLst>
          <pc:docMk/>
          <pc:sldMk cId="787974605" sldId="924"/>
        </pc:sldMkLst>
        <pc:spChg chg="mod">
          <ac:chgData name="James Williams" userId="c957a50b-491f-4d94-b4bc-52aca3e2340d" providerId="ADAL" clId="{C5B620D8-DD12-4AC3-A523-41D5E143FF4F}" dt="2026-10-11T13:57:53.115" v="1263" actId="13926"/>
          <ac:spMkLst>
            <pc:docMk/>
            <pc:sldMk cId="787974605" sldId="924"/>
            <ac:spMk id="3" creationId="{04F9B74F-F30C-D59F-8621-E876AE66C3CF}"/>
          </ac:spMkLst>
        </pc:spChg>
        <pc:spChg chg="mod">
          <ac:chgData name="James Williams" userId="c957a50b-491f-4d94-b4bc-52aca3e2340d" providerId="ADAL" clId="{C5B620D8-DD12-4AC3-A523-41D5E143FF4F}" dt="2026-10-11T13:45:49.295" v="1151" actId="403"/>
          <ac:spMkLst>
            <pc:docMk/>
            <pc:sldMk cId="787974605" sldId="924"/>
            <ac:spMk id="7" creationId="{A379EC21-E28A-F0CE-2BA4-8419A40D5AAD}"/>
          </ac:spMkLst>
        </pc:spChg>
        <pc:picChg chg="add mod">
          <ac:chgData name="James Williams" userId="c957a50b-491f-4d94-b4bc-52aca3e2340d" providerId="ADAL" clId="{C5B620D8-DD12-4AC3-A523-41D5E143FF4F}" dt="2026-10-11T13:50:23.266" v="1177" actId="1076"/>
          <ac:picMkLst>
            <pc:docMk/>
            <pc:sldMk cId="787974605" sldId="924"/>
            <ac:picMk id="4" creationId="{7E2574EB-942D-532D-5726-B52EB7F8F969}"/>
          </ac:picMkLst>
        </pc:picChg>
        <pc:picChg chg="add mod">
          <ac:chgData name="James Williams" userId="c957a50b-491f-4d94-b4bc-52aca3e2340d" providerId="ADAL" clId="{C5B620D8-DD12-4AC3-A523-41D5E143FF4F}" dt="2026-10-11T13:50:20.621" v="1176" actId="1076"/>
          <ac:picMkLst>
            <pc:docMk/>
            <pc:sldMk cId="787974605" sldId="924"/>
            <ac:picMk id="8" creationId="{3DDB5BF2-8236-9718-3349-F3388719F4D6}"/>
          </ac:picMkLst>
        </pc:picChg>
      </pc:sldChg>
      <pc:sldChg chg="addSp delSp modSp add mod ord">
        <pc:chgData name="James Williams" userId="c957a50b-491f-4d94-b4bc-52aca3e2340d" providerId="ADAL" clId="{C5B620D8-DD12-4AC3-A523-41D5E143FF4F}" dt="2026-10-11T14:02:17.478" v="1324"/>
        <pc:sldMkLst>
          <pc:docMk/>
          <pc:sldMk cId="4178176541" sldId="925"/>
        </pc:sldMkLst>
        <pc:spChg chg="mod">
          <ac:chgData name="James Williams" userId="c957a50b-491f-4d94-b4bc-52aca3e2340d" providerId="ADAL" clId="{C5B620D8-DD12-4AC3-A523-41D5E143FF4F}" dt="2026-10-11T13:57:47.873" v="1261" actId="13926"/>
          <ac:spMkLst>
            <pc:docMk/>
            <pc:sldMk cId="4178176541" sldId="925"/>
            <ac:spMk id="3" creationId="{4C92A48C-81C9-5984-EA57-DC23A152B7E9}"/>
          </ac:spMkLst>
        </pc:spChg>
        <pc:spChg chg="mod">
          <ac:chgData name="James Williams" userId="c957a50b-491f-4d94-b4bc-52aca3e2340d" providerId="ADAL" clId="{C5B620D8-DD12-4AC3-A523-41D5E143FF4F}" dt="2026-10-11T13:56:18.231" v="1233" actId="20577"/>
          <ac:spMkLst>
            <pc:docMk/>
            <pc:sldMk cId="4178176541" sldId="925"/>
            <ac:spMk id="7" creationId="{0333578A-4AA4-3B6C-252A-2F8F74D55840}"/>
          </ac:spMkLst>
        </pc:spChg>
        <pc:picChg chg="add mod">
          <ac:chgData name="James Williams" userId="c957a50b-491f-4d94-b4bc-52aca3e2340d" providerId="ADAL" clId="{C5B620D8-DD12-4AC3-A523-41D5E143FF4F}" dt="2026-10-11T13:57:12.884" v="1257" actId="1076"/>
          <ac:picMkLst>
            <pc:docMk/>
            <pc:sldMk cId="4178176541" sldId="925"/>
            <ac:picMk id="8" creationId="{D9865A52-0D24-77AF-B8DC-2484B1035248}"/>
          </ac:picMkLst>
        </pc:picChg>
      </pc:sldChg>
      <pc:sldChg chg="modSp add mod">
        <pc:chgData name="James Williams" userId="c957a50b-491f-4d94-b4bc-52aca3e2340d" providerId="ADAL" clId="{C5B620D8-DD12-4AC3-A523-41D5E143FF4F}" dt="2026-10-11T14:01:56.174" v="1322" actId="1076"/>
        <pc:sldMkLst>
          <pc:docMk/>
          <pc:sldMk cId="1351863325" sldId="926"/>
        </pc:sldMkLst>
        <pc:spChg chg="mod">
          <ac:chgData name="James Williams" userId="c957a50b-491f-4d94-b4bc-52aca3e2340d" providerId="ADAL" clId="{C5B620D8-DD12-4AC3-A523-41D5E143FF4F}" dt="2026-10-11T14:01:56.174" v="1322" actId="1076"/>
          <ac:spMkLst>
            <pc:docMk/>
            <pc:sldMk cId="1351863325" sldId="926"/>
            <ac:spMk id="3" creationId="{C6F436BC-4DEC-334E-9688-AE1104B7371B}"/>
          </ac:spMkLst>
        </pc:spChg>
        <pc:spChg chg="mod">
          <ac:chgData name="James Williams" userId="c957a50b-491f-4d94-b4bc-52aca3e2340d" providerId="ADAL" clId="{C5B620D8-DD12-4AC3-A523-41D5E143FF4F}" dt="2026-10-11T13:58:30.237" v="1278" actId="20577"/>
          <ac:spMkLst>
            <pc:docMk/>
            <pc:sldMk cId="1351863325" sldId="926"/>
            <ac:spMk id="7" creationId="{78180485-B6CC-71DA-9E8E-597A21F28850}"/>
          </ac:spMkLst>
        </pc:spChg>
      </pc:sldChg>
      <pc:sldChg chg="modSp add mod">
        <pc:chgData name="James Williams" userId="c957a50b-491f-4d94-b4bc-52aca3e2340d" providerId="ADAL" clId="{C5B620D8-DD12-4AC3-A523-41D5E143FF4F}" dt="2026-10-11T15:06:39.705" v="1603" actId="20577"/>
        <pc:sldMkLst>
          <pc:docMk/>
          <pc:sldMk cId="2945045949" sldId="927"/>
        </pc:sldMkLst>
        <pc:spChg chg="mod">
          <ac:chgData name="James Williams" userId="c957a50b-491f-4d94-b4bc-52aca3e2340d" providerId="ADAL" clId="{C5B620D8-DD12-4AC3-A523-41D5E143FF4F}" dt="2026-10-11T15:06:39.705" v="1603" actId="20577"/>
          <ac:spMkLst>
            <pc:docMk/>
            <pc:sldMk cId="2945045949" sldId="927"/>
            <ac:spMk id="3" creationId="{9D3034DB-373C-0E5B-96FF-F74AF6C84A90}"/>
          </ac:spMkLst>
        </pc:spChg>
        <pc:spChg chg="mod">
          <ac:chgData name="James Williams" userId="c957a50b-491f-4d94-b4bc-52aca3e2340d" providerId="ADAL" clId="{C5B620D8-DD12-4AC3-A523-41D5E143FF4F}" dt="2026-10-11T15:06:22.927" v="1592" actId="404"/>
          <ac:spMkLst>
            <pc:docMk/>
            <pc:sldMk cId="2945045949" sldId="927"/>
            <ac:spMk id="7" creationId="{7F1AB1C0-3F63-1778-296A-C57EA7308233}"/>
          </ac:spMkLst>
        </pc:spChg>
      </pc:sldChg>
      <pc:sldChg chg="modSp new mod ord">
        <pc:chgData name="James Williams" userId="c957a50b-491f-4d94-b4bc-52aca3e2340d" providerId="ADAL" clId="{C5B620D8-DD12-4AC3-A523-41D5E143FF4F}" dt="2026-10-18T11:49:06.512" v="1694" actId="1076"/>
        <pc:sldMkLst>
          <pc:docMk/>
          <pc:sldMk cId="53339158" sldId="928"/>
        </pc:sldMkLst>
        <pc:spChg chg="mod">
          <ac:chgData name="James Williams" userId="c957a50b-491f-4d94-b4bc-52aca3e2340d" providerId="ADAL" clId="{C5B620D8-DD12-4AC3-A523-41D5E143FF4F}" dt="2026-10-18T11:47:36.242" v="1657" actId="20577"/>
          <ac:spMkLst>
            <pc:docMk/>
            <pc:sldMk cId="53339158" sldId="928"/>
            <ac:spMk id="2" creationId="{8688BAAA-C7F7-48BD-8E75-834EDEB78E1F}"/>
          </ac:spMkLst>
        </pc:spChg>
        <pc:spChg chg="mod">
          <ac:chgData name="James Williams" userId="c957a50b-491f-4d94-b4bc-52aca3e2340d" providerId="ADAL" clId="{C5B620D8-DD12-4AC3-A523-41D5E143FF4F}" dt="2026-10-18T11:49:06.512" v="1694" actId="1076"/>
          <ac:spMkLst>
            <pc:docMk/>
            <pc:sldMk cId="53339158" sldId="928"/>
            <ac:spMk id="3" creationId="{345532CF-FD3D-9C34-D7B4-38F692F74978}"/>
          </ac:spMkLst>
        </pc:spChg>
      </pc:sldChg>
      <pc:sldMasterChg chg="delSldLayout">
        <pc:chgData name="James Williams" userId="c957a50b-491f-4d94-b4bc-52aca3e2340d" providerId="ADAL" clId="{C5B620D8-DD12-4AC3-A523-41D5E143FF4F}" dt="2026-10-11T13:17:52.236" v="964" actId="2696"/>
        <pc:sldMasterMkLst>
          <pc:docMk/>
          <pc:sldMasterMk cId="2211830382" sldId="2147483814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512B9-FAFD-4D3F-9865-4A4366FB8BC5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1C9189-CE85-4B0B-8983-2EEE799E52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16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segeek.com/what-is-a-pyramid-organizational-structure.htm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segeek.com/what-is-a-pyramid-organizational-structure.htm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7866E36B-9C5E-48F1-BF53-E148E643C4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06C12FB-2219-4CD3-A377-C1DC11D7B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BA64E980-100F-4BCF-861C-ADF14849BB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6837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C81F70-9EC4-4FFA-BCC5-EC52F5608499}" type="slidenum">
              <a:rPr kumimoji="0" lang="en-US" alt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6837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2474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7866E36B-9C5E-48F1-BF53-E148E643C4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06C12FB-2219-4CD3-A377-C1DC11D7B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For a more information and a clear and concise description please </a:t>
            </a:r>
            <a:r>
              <a:rPr lang="en-GB" altLang="en-US">
                <a:latin typeface="Arial" panose="020B0604020202020204" pitchFamily="34" charset="0"/>
                <a:hlinkClick r:id="rId3"/>
              </a:rPr>
              <a:t>click here</a:t>
            </a:r>
            <a:r>
              <a:rPr lang="en-GB" altLang="en-US">
                <a:latin typeface="Arial" panose="020B0604020202020204" pitchFamily="34" charset="0"/>
              </a:rPr>
              <a:t>.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BA64E980-100F-4BCF-861C-ADF14849BB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6837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C81F70-9EC4-4FFA-BCC5-EC52F5608499}" type="slidenum">
              <a:rPr kumimoji="0" lang="en-US" alt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6837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1782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7866E36B-9C5E-48F1-BF53-E148E643C4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06C12FB-2219-4CD3-A377-C1DC11D7B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For a more information and a clear and concise description please </a:t>
            </a:r>
            <a:r>
              <a:rPr lang="en-GB" altLang="en-US">
                <a:latin typeface="Arial" panose="020B0604020202020204" pitchFamily="34" charset="0"/>
                <a:hlinkClick r:id="rId3"/>
              </a:rPr>
              <a:t>click here</a:t>
            </a:r>
            <a:r>
              <a:rPr lang="en-GB" altLang="en-US">
                <a:latin typeface="Arial" panose="020B0604020202020204" pitchFamily="34" charset="0"/>
              </a:rPr>
              <a:t>.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BA64E980-100F-4BCF-861C-ADF14849BB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6837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C81F70-9EC4-4FFA-BCC5-EC52F5608499}" type="slidenum">
              <a:rPr kumimoji="0" lang="en-US" alt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6837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716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021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13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31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51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548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78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77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77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669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425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219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5656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6334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9184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5158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7815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9200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7345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1706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0731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8113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6757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6684" y="301625"/>
            <a:ext cx="9751483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1826684" y="1827213"/>
            <a:ext cx="9751483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75A79F-2141-4D31-89CB-C279B02233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DBF8C-E2BE-4BE1-84A4-AC067F19C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23FD3-9E91-4580-891C-967415600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C27777FD-CA90-496D-93F7-4A6F095DF17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1054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830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07" r:id="rId6"/>
    <p:sldLayoutId id="2147483803" r:id="rId7"/>
    <p:sldLayoutId id="2147483804" r:id="rId8"/>
    <p:sldLayoutId id="2147483805" r:id="rId9"/>
    <p:sldLayoutId id="2147483806" r:id="rId10"/>
    <p:sldLayoutId id="21474838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114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principlesofmanagement/chapter/common-organizational-structures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ldbusiness.com/digital/9-society-changing-technologies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097" y="175437"/>
            <a:ext cx="10515600" cy="933850"/>
          </a:xfrm>
        </p:spPr>
        <p:txBody>
          <a:bodyPr>
            <a:normAutofit/>
          </a:bodyPr>
          <a:lstStyle/>
          <a:p>
            <a:r>
              <a:rPr lang="en-GB" sz="5400" u="sng" dirty="0">
                <a:highlight>
                  <a:srgbClr val="FFFF00"/>
                </a:highlight>
              </a:rPr>
              <a:t>Support &amp; Feedback: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2223969"/>
            <a:ext cx="11077732" cy="2917004"/>
          </a:xfrm>
        </p:spPr>
        <p:txBody>
          <a:bodyPr>
            <a:normAutofit fontScale="77500" lnSpcReduction="20000"/>
          </a:bodyPr>
          <a:lstStyle/>
          <a:p>
            <a:pPr marL="896938" lvl="1" indent="-449263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100" b="1" dirty="0">
                <a:highlight>
                  <a:srgbClr val="FFFF00"/>
                </a:highlight>
                <a:cs typeface="Arial" panose="020B0604020202020204" pitchFamily="34" charset="0"/>
              </a:rPr>
              <a:t>Open MS-Teams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4100" dirty="0">
                <a:cs typeface="Arial" panose="020B0604020202020204" pitchFamily="34" charset="0"/>
              </a:rPr>
              <a:t>	Any Questions, either:</a:t>
            </a:r>
          </a:p>
          <a:p>
            <a:pPr marL="971550" lvl="1" indent="-5143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 startAt="2"/>
            </a:pPr>
            <a:r>
              <a:rPr lang="en-GB" sz="4100" dirty="0" err="1">
                <a:cs typeface="Arial" panose="020B0604020202020204" pitchFamily="34" charset="0"/>
              </a:rPr>
              <a:t>Msg</a:t>
            </a:r>
            <a:r>
              <a:rPr lang="en-GB" sz="4100" dirty="0">
                <a:cs typeface="Arial" panose="020B0604020202020204" pitchFamily="34" charset="0"/>
              </a:rPr>
              <a:t> tutor with Qs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100" dirty="0">
                <a:cs typeface="Arial" panose="020B0604020202020204" pitchFamily="34" charset="0"/>
              </a:rPr>
              <a:t>Or Ask out loud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100" dirty="0">
                <a:cs typeface="Arial" panose="020B0604020202020204" pitchFamily="34" charset="0"/>
              </a:rPr>
              <a:t>Or 1-2-1 call via Teams</a:t>
            </a:r>
            <a:endParaRPr lang="en-GB" sz="3900" dirty="0"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AD52E21-50AC-4F86-070A-060B2B336153}"/>
              </a:ext>
            </a:extLst>
          </p:cNvPr>
          <p:cNvGrpSpPr/>
          <p:nvPr/>
        </p:nvGrpSpPr>
        <p:grpSpPr>
          <a:xfrm>
            <a:off x="8446685" y="0"/>
            <a:ext cx="2973523" cy="2311436"/>
            <a:chOff x="7186622" y="-127838"/>
            <a:chExt cx="3078120" cy="2423348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186622" y="-127838"/>
              <a:ext cx="2158811" cy="2423348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807641" y="498576"/>
              <a:ext cx="1457101" cy="163565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9EDF9C1-B934-3F36-A301-0E07FD9A54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023" y="3343799"/>
            <a:ext cx="4838700" cy="8286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8585FD-A8CE-2246-CC00-D848F79CBF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7132" y="4299962"/>
            <a:ext cx="1266825" cy="9048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7CC103-5C2D-6EE1-0838-655B3BBE32F6}"/>
              </a:ext>
            </a:extLst>
          </p:cNvPr>
          <p:cNvSpPr/>
          <p:nvPr/>
        </p:nvSpPr>
        <p:spPr>
          <a:xfrm>
            <a:off x="95865" y="66368"/>
            <a:ext cx="11968316" cy="665889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285199A-59F0-C03F-E5C5-ACE085211C11}"/>
              </a:ext>
            </a:extLst>
          </p:cNvPr>
          <p:cNvSpPr txBox="1">
            <a:spLocks/>
          </p:cNvSpPr>
          <p:nvPr/>
        </p:nvSpPr>
        <p:spPr>
          <a:xfrm>
            <a:off x="271113" y="2223969"/>
            <a:ext cx="11077732" cy="29170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417D3EC-D4C6-72A1-E71C-3D65CDFFEF49}"/>
              </a:ext>
            </a:extLst>
          </p:cNvPr>
          <p:cNvSpPr txBox="1">
            <a:spLocks/>
          </p:cNvSpPr>
          <p:nvPr/>
        </p:nvSpPr>
        <p:spPr>
          <a:xfrm>
            <a:off x="704588" y="1056394"/>
            <a:ext cx="6639369" cy="9025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b="1" u="sng"/>
              <a:t>Log-in to MS-Teams</a:t>
            </a:r>
            <a:endParaRPr lang="en-GB" sz="5400" b="1" u="sng" dirty="0"/>
          </a:p>
        </p:txBody>
      </p:sp>
    </p:spTree>
    <p:extLst>
      <p:ext uri="{BB962C8B-B14F-4D97-AF65-F5344CB8AC3E}">
        <p14:creationId xmlns:p14="http://schemas.microsoft.com/office/powerpoint/2010/main" val="1338341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3" descr="A colorful circle with dots&#10;&#10;Description automatically generated with medium confidence">
            <a:extLst>
              <a:ext uri="{FF2B5EF4-FFF2-40B4-BE49-F238E27FC236}">
                <a16:creationId xmlns:a16="http://schemas.microsoft.com/office/drawing/2014/main" id="{C3E3AB51-0A47-DD5E-2132-01D2998F20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947" b="145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02155"/>
            <a:ext cx="12191999" cy="115584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07731-8C78-6367-4A31-2641C6D851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272" y="5865805"/>
            <a:ext cx="7518195" cy="80785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200" dirty="0"/>
              <a:t>Business Structure </a:t>
            </a:r>
            <a:r>
              <a:rPr lang="en-GB" sz="3200"/>
              <a:t>&amp; Style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599AF4-9D8C-6471-4255-DB35D0D2B0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9894" y="5865805"/>
            <a:ext cx="3636749" cy="80785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Leadership, Management and Ethics (ACCA7044)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7F32F7B-3250-A16C-13CF-57F728E04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2438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8DE8DCB-6F40-A3E0-5DE3-7510A3C2A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58348" y="6276696"/>
            <a:ext cx="73152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Wave Gesture with solid fill">
            <a:extLst>
              <a:ext uri="{FF2B5EF4-FFF2-40B4-BE49-F238E27FC236}">
                <a16:creationId xmlns:a16="http://schemas.microsoft.com/office/drawing/2014/main" id="{3716496D-1F3A-4FBE-3E8D-3794E053D5A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4448" y="4293973"/>
            <a:ext cx="1898585" cy="189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76BB3-EAA4-9951-1B8D-7A9491D38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Lead. Man. &amp; Ethics 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F49AE-DCB7-908D-5A09-7D6BDE037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936" y="2337981"/>
            <a:ext cx="10168128" cy="36941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Before we dive further into Leadership, Management and Ethics. We need to cover some essential underpinning knowledge and understanding.</a:t>
            </a:r>
          </a:p>
          <a:p>
            <a:r>
              <a:rPr lang="en-GB" dirty="0"/>
              <a:t>We need to learn about what </a:t>
            </a:r>
            <a:r>
              <a:rPr lang="en-GB" b="1" dirty="0"/>
              <a:t>Leaders Lead</a:t>
            </a:r>
            <a:endParaRPr lang="en-GB" dirty="0"/>
          </a:p>
          <a:p>
            <a:r>
              <a:rPr lang="en-GB" dirty="0"/>
              <a:t>What </a:t>
            </a:r>
            <a:r>
              <a:rPr lang="en-GB" b="1" dirty="0"/>
              <a:t>Managers manage</a:t>
            </a:r>
            <a:endParaRPr lang="en-GB" dirty="0"/>
          </a:p>
          <a:p>
            <a:r>
              <a:rPr lang="en-GB" dirty="0"/>
              <a:t>And what is </a:t>
            </a:r>
            <a:r>
              <a:rPr lang="en-GB"/>
              <a:t>an </a:t>
            </a:r>
            <a:r>
              <a:rPr lang="en-GB" b="1"/>
              <a:t>Organisation</a:t>
            </a:r>
            <a:endParaRPr lang="en-GB" dirty="0"/>
          </a:p>
          <a:p>
            <a:r>
              <a:rPr lang="en-GB" dirty="0"/>
              <a:t>This deck introduces some essential prerequisite knowledge and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2097667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76BB3-EAA4-9951-1B8D-7A9491D38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1: Strategy &amp; Structure</a:t>
            </a:r>
          </a:p>
        </p:txBody>
      </p:sp>
    </p:spTree>
    <p:extLst>
      <p:ext uri="{BB962C8B-B14F-4D97-AF65-F5344CB8AC3E}">
        <p14:creationId xmlns:p14="http://schemas.microsoft.com/office/powerpoint/2010/main" val="551091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580DB-2803-901B-8482-41ADDFAD5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FF00"/>
                </a:highlight>
              </a:rPr>
              <a:t>Activity:</a:t>
            </a:r>
            <a:r>
              <a:rPr lang="en-GB" dirty="0"/>
              <a:t> Strategic planning / Business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DF31F-41B4-2B93-092F-5AF7482CD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466832" cy="3694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Research and document an answer: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Q. What is </a:t>
            </a:r>
            <a:r>
              <a:rPr lang="en-GB" b="1" dirty="0"/>
              <a:t>Business Strategic planning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Q. What are the </a:t>
            </a:r>
            <a:r>
              <a:rPr lang="en-GB" b="1" dirty="0"/>
              <a:t>different elements of Strategic planning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Q. Find an </a:t>
            </a:r>
            <a:r>
              <a:rPr lang="en-GB" b="1" dirty="0"/>
              <a:t>image</a:t>
            </a:r>
            <a:r>
              <a:rPr lang="en-GB" dirty="0"/>
              <a:t> to support your answer.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1/2 students to share answer.</a:t>
            </a:r>
          </a:p>
        </p:txBody>
      </p:sp>
    </p:spTree>
    <p:extLst>
      <p:ext uri="{BB962C8B-B14F-4D97-AF65-F5344CB8AC3E}">
        <p14:creationId xmlns:p14="http://schemas.microsoft.com/office/powerpoint/2010/main" val="3873529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696C4-7921-9AAB-FEF0-374C07DB5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planning / Business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E30BF-A2F2-993A-9D9A-3EFA7AB14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8576" y="2385259"/>
            <a:ext cx="10168128" cy="36941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As we’ve recently learned, Strategic planning /</a:t>
            </a:r>
            <a:r>
              <a:rPr lang="en-GB" dirty="0"/>
              <a:t> </a:t>
            </a:r>
            <a:r>
              <a:rPr lang="en-GB" b="1" dirty="0"/>
              <a:t>Business Strategy </a:t>
            </a:r>
            <a:r>
              <a:rPr lang="en-GB" dirty="0"/>
              <a:t>usually includes setting an Organisations:</a:t>
            </a:r>
          </a:p>
          <a:p>
            <a:r>
              <a:rPr lang="en-GB" dirty="0"/>
              <a:t>Vision / Mission statement</a:t>
            </a:r>
          </a:p>
          <a:p>
            <a:r>
              <a:rPr lang="en-GB" dirty="0"/>
              <a:t>Long-term Objectives</a:t>
            </a:r>
          </a:p>
          <a:p>
            <a:r>
              <a:rPr lang="en-GB" dirty="0"/>
              <a:t>Short-term Objectives</a:t>
            </a:r>
          </a:p>
          <a:p>
            <a:r>
              <a:rPr lang="en-GB" dirty="0"/>
              <a:t>Strategies: Action plans and KPIs (Key Performance indicators)</a:t>
            </a:r>
          </a:p>
          <a:p>
            <a:r>
              <a:rPr lang="en-GB" dirty="0"/>
              <a:t>Values</a:t>
            </a:r>
          </a:p>
          <a:p>
            <a:pPr marL="0" indent="0">
              <a:buNone/>
            </a:pPr>
            <a:r>
              <a:rPr lang="en-GB" dirty="0"/>
              <a:t>An activity we have recently done.</a:t>
            </a:r>
          </a:p>
        </p:txBody>
      </p:sp>
    </p:spTree>
    <p:extLst>
      <p:ext uri="{BB962C8B-B14F-4D97-AF65-F5344CB8AC3E}">
        <p14:creationId xmlns:p14="http://schemas.microsoft.com/office/powerpoint/2010/main" val="866934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8BAAA-C7F7-48BD-8E75-834EDEB78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3-tier AAA Hierarchical Organisation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532CF-FD3D-9C34-D7B4-38F692F74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50" y="2267435"/>
            <a:ext cx="10168128" cy="3694176"/>
          </a:xfrm>
        </p:spPr>
        <p:txBody>
          <a:bodyPr>
            <a:normAutofit/>
          </a:bodyPr>
          <a:lstStyle/>
          <a:p>
            <a:r>
              <a:rPr lang="en-GB" b="1" dirty="0"/>
              <a:t>A ‘AAA hierarchical organisation’ </a:t>
            </a:r>
            <a:r>
              <a:rPr lang="en-GB" dirty="0"/>
              <a:t>refers to a </a:t>
            </a:r>
            <a:r>
              <a:rPr lang="en-GB" b="1" dirty="0"/>
              <a:t>three‑tier organisational structure. </a:t>
            </a:r>
          </a:p>
          <a:p>
            <a:pPr marL="0" indent="0">
              <a:buNone/>
            </a:pPr>
            <a:r>
              <a:rPr lang="en-GB" dirty="0"/>
              <a:t>For example:</a:t>
            </a:r>
          </a:p>
          <a:p>
            <a:pPr lvl="0"/>
            <a:r>
              <a:rPr lang="en-GB" b="1" dirty="0"/>
              <a:t>A1 – Strategic level</a:t>
            </a:r>
            <a:r>
              <a:rPr lang="en-GB" dirty="0"/>
              <a:t> (Executive leadership)</a:t>
            </a:r>
          </a:p>
          <a:p>
            <a:pPr lvl="0"/>
            <a:r>
              <a:rPr lang="en-GB" b="1" dirty="0"/>
              <a:t>A2 – Managerial level</a:t>
            </a:r>
            <a:r>
              <a:rPr lang="en-GB" dirty="0"/>
              <a:t> (Middle management)</a:t>
            </a:r>
          </a:p>
          <a:p>
            <a:pPr lvl="0"/>
            <a:r>
              <a:rPr lang="en-GB" b="1" dirty="0"/>
              <a:t>A3 – Operational level</a:t>
            </a:r>
            <a:r>
              <a:rPr lang="en-GB" dirty="0"/>
              <a:t> (Front‑line staff)</a:t>
            </a:r>
          </a:p>
        </p:txBody>
      </p:sp>
    </p:spTree>
    <p:extLst>
      <p:ext uri="{BB962C8B-B14F-4D97-AF65-F5344CB8AC3E}">
        <p14:creationId xmlns:p14="http://schemas.microsoft.com/office/powerpoint/2010/main" val="53339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1DB9320-60DC-4E3F-965E-10DD56C0A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1258" y="439306"/>
            <a:ext cx="8517384" cy="1508760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dirty="0"/>
              <a:t>The Organisation Pyramid</a:t>
            </a:r>
          </a:p>
        </p:txBody>
      </p:sp>
      <p:pic>
        <p:nvPicPr>
          <p:cNvPr id="26627" name="Picture 2" descr="http://drmanning.files.wordpress.com/2008/08/pyramid.jpg">
            <a:extLst>
              <a:ext uri="{FF2B5EF4-FFF2-40B4-BE49-F238E27FC236}">
                <a16:creationId xmlns:a16="http://schemas.microsoft.com/office/drawing/2014/main" id="{1F8A65E3-C70B-4048-885D-6587F5F2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2" b="8160"/>
          <a:stretch/>
        </p:blipFill>
        <p:spPr bwMode="auto">
          <a:xfrm>
            <a:off x="2737655" y="3429000"/>
            <a:ext cx="9180472" cy="3283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Box 5">
            <a:extLst>
              <a:ext uri="{FF2B5EF4-FFF2-40B4-BE49-F238E27FC236}">
                <a16:creationId xmlns:a16="http://schemas.microsoft.com/office/drawing/2014/main" id="{584E1959-1BAA-4BA5-962F-98F6CA3993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719" y="2148714"/>
            <a:ext cx="10633465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Wingdings 3" panose="05040102010807070707" pitchFamily="18" charset="2"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An Organisation’s key activities can be classified into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 main areas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using the 3-tier ‘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Organisation Pyramid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’ as outlined below: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Wingdings 3" panose="05040102010807070707" pitchFamily="18" charset="2"/>
              <a:buChar char="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Strategy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Directing the ship;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Wingdings 3" panose="05040102010807070707" pitchFamily="18" charset="2"/>
              <a:buChar char="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Management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Planning/Organising the ship;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Wingdings 3" panose="05040102010807070707" pitchFamily="18" charset="2"/>
              <a:buChar char="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Operations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Running the ship.</a:t>
            </a:r>
          </a:p>
        </p:txBody>
      </p:sp>
    </p:spTree>
    <p:extLst>
      <p:ext uri="{BB962C8B-B14F-4D97-AF65-F5344CB8AC3E}">
        <p14:creationId xmlns:p14="http://schemas.microsoft.com/office/powerpoint/2010/main" val="595126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1DB9320-60DC-4E3F-965E-10DD56C0A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719" y="356335"/>
            <a:ext cx="8517384" cy="1508760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dirty="0">
                <a:highlight>
                  <a:srgbClr val="FFFF00"/>
                </a:highlight>
              </a:rPr>
              <a:t>Activity:</a:t>
            </a:r>
            <a:r>
              <a:rPr lang="en-GB" dirty="0"/>
              <a:t> The Organisation Pyramid</a:t>
            </a:r>
          </a:p>
        </p:txBody>
      </p:sp>
      <p:sp>
        <p:nvSpPr>
          <p:cNvPr id="26628" name="TextBox 5">
            <a:extLst>
              <a:ext uri="{FF2B5EF4-FFF2-40B4-BE49-F238E27FC236}">
                <a16:creationId xmlns:a16="http://schemas.microsoft.com/office/drawing/2014/main" id="{584E1959-1BAA-4BA5-962F-98F6CA3993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719" y="2173427"/>
            <a:ext cx="10633465" cy="384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marL="342900" lvl="0" indent="-342900"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‘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Organisation Pyramid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’ is a </a:t>
            </a:r>
            <a:r>
              <a:rPr lang="en-GB" altLang="en-US" sz="2800" dirty="0">
                <a:solidFill>
                  <a:srgbClr val="000000"/>
                </a:solidFill>
                <a:latin typeface="+mn-lt"/>
              </a:rPr>
              <a:t>clear and simple model that is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used to organise</a:t>
            </a:r>
            <a:r>
              <a:rPr lang="en-GB" altLang="en-US" sz="2800" dirty="0">
                <a:solidFill>
                  <a:srgbClr val="000000"/>
                </a:solidFill>
                <a:latin typeface="+mn-lt"/>
              </a:rPr>
              <a:t> the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key activities of an Organisation.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pyramid displayed 3 main areas, however larger </a:t>
            </a:r>
            <a:r>
              <a:rPr lang="en-GB" altLang="en-US" sz="2800" dirty="0">
                <a:solidFill>
                  <a:srgbClr val="000000"/>
                </a:solidFill>
                <a:latin typeface="+mn-lt"/>
              </a:rPr>
              <a:t>Organisation Pyramids</a:t>
            </a:r>
            <a:r>
              <a:rPr kumimoji="0" lang="en-GB" altLang="en-US" sz="2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exist that display additional levels such as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Lower and Middle Management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457200" lvl="0" indent="-457200">
              <a:spcBef>
                <a:spcPts val="6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+mn-lt"/>
                <a:ea typeface="+mn-ea"/>
                <a:cs typeface="+mn-cs"/>
              </a:rPr>
              <a:t>Activity: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Research and document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brief description and illustration of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 Organisation Pyramid </a:t>
            </a:r>
            <a:r>
              <a:rPr lang="en-GB" altLang="en-US" sz="2800" dirty="0">
                <a:solidFill>
                  <a:srgbClr val="000000"/>
                </a:solidFill>
                <a:latin typeface="+mn-lt"/>
              </a:rPr>
              <a:t>and consider</a:t>
            </a:r>
            <a:r>
              <a:rPr lang="en-GB" altLang="en-US" sz="2800" b="1" dirty="0">
                <a:solidFill>
                  <a:srgbClr val="000000"/>
                </a:solidFill>
                <a:latin typeface="+mn-lt"/>
              </a:rPr>
              <a:t> </a:t>
            </a:r>
            <a:r>
              <a:rPr lang="en-GB" altLang="en-US" sz="2800" dirty="0">
                <a:solidFill>
                  <a:srgbClr val="000000"/>
                </a:solidFill>
                <a:latin typeface="+mn-lt"/>
              </a:rPr>
              <a:t>the activities that happen at each level of an organisation. </a:t>
            </a:r>
          </a:p>
        </p:txBody>
      </p:sp>
    </p:spTree>
    <p:extLst>
      <p:ext uri="{BB962C8B-B14F-4D97-AF65-F5344CB8AC3E}">
        <p14:creationId xmlns:p14="http://schemas.microsoft.com/office/powerpoint/2010/main" val="1841730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TextBox 5">
            <a:extLst>
              <a:ext uri="{FF2B5EF4-FFF2-40B4-BE49-F238E27FC236}">
                <a16:creationId xmlns:a16="http://schemas.microsoft.com/office/drawing/2014/main" id="{584E1959-1BAA-4BA5-962F-98F6CA3993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8995" y="2194459"/>
            <a:ext cx="10366183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These activities usually include: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Wingdings 3" panose="05040102010807070707" pitchFamily="18" charset="2"/>
              <a:buChar char="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Strategic level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/ Senior Management / Leadership = Directing the ship. Scanning and analysing the business environment and setting the Vision, Mission and long/mid-term objectives.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Wingdings 3" panose="05040102010807070707" pitchFamily="18" charset="2"/>
              <a:buChar char="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Middle &amp; Lower Management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Organising the ship. Planning, Organising, Supporting, resourcing and setting short-term objectives.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Wingdings 3" panose="05040102010807070707" pitchFamily="18" charset="2"/>
              <a:buChar char="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Operational level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Running the ship. Carrying out operational activities to achieve short-term objectives. </a:t>
            </a:r>
          </a:p>
        </p:txBody>
      </p:sp>
      <p:pic>
        <p:nvPicPr>
          <p:cNvPr id="2" name="Picture 2" descr="http://drmanning.files.wordpress.com/2008/08/pyramid.jpg">
            <a:extLst>
              <a:ext uri="{FF2B5EF4-FFF2-40B4-BE49-F238E27FC236}">
                <a16:creationId xmlns:a16="http://schemas.microsoft.com/office/drawing/2014/main" id="{D71A1A5E-BD43-1A7B-CA69-44381D367D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2" b="8160"/>
          <a:stretch/>
        </p:blipFill>
        <p:spPr bwMode="auto">
          <a:xfrm>
            <a:off x="8234127" y="622552"/>
            <a:ext cx="3407762" cy="1218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1DB9320-60DC-4E3F-965E-10DD56C0A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7010" y="492985"/>
            <a:ext cx="8874142" cy="1508760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b="1" dirty="0"/>
              <a:t>Bg. </a:t>
            </a:r>
            <a:r>
              <a:rPr lang="en-GB" dirty="0"/>
              <a:t>The Organisation Pyramid</a:t>
            </a:r>
          </a:p>
        </p:txBody>
      </p:sp>
    </p:spTree>
    <p:extLst>
      <p:ext uri="{BB962C8B-B14F-4D97-AF65-F5344CB8AC3E}">
        <p14:creationId xmlns:p14="http://schemas.microsoft.com/office/powerpoint/2010/main" val="2519339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imeline&#10;&#10;Description automatically generated with low confidence">
            <a:extLst>
              <a:ext uri="{FF2B5EF4-FFF2-40B4-BE49-F238E27FC236}">
                <a16:creationId xmlns:a16="http://schemas.microsoft.com/office/drawing/2014/main" id="{27E44565-5E97-E3A5-B64F-B0E21D0DA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15715" y="5219204"/>
            <a:ext cx="7225876" cy="14033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688" y="575407"/>
            <a:ext cx="10168128" cy="1179576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Activity:</a:t>
            </a:r>
            <a:r>
              <a:rPr lang="en-GB" dirty="0"/>
              <a:t> </a:t>
            </a:r>
            <a:r>
              <a:rPr lang="en-GB" b="1" dirty="0"/>
              <a:t>Organisation Structure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2096965"/>
            <a:ext cx="10734578" cy="3297227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600" dirty="0"/>
              <a:t>Research and document an answer: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dirty="0"/>
              <a:t>Q. What </a:t>
            </a:r>
            <a:r>
              <a:rPr lang="en-GB" sz="2600" b="1" dirty="0"/>
              <a:t>departments</a:t>
            </a:r>
            <a:r>
              <a:rPr lang="en-GB" sz="2600" dirty="0"/>
              <a:t> does a large </a:t>
            </a:r>
            <a:r>
              <a:rPr lang="en-GB" sz="2600" b="1" dirty="0"/>
              <a:t>Games/Animation </a:t>
            </a:r>
            <a:r>
              <a:rPr lang="en-GB" sz="2600" dirty="0"/>
              <a:t>studio?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dirty="0"/>
              <a:t>Q. What is an </a:t>
            </a:r>
            <a:r>
              <a:rPr lang="en-GB" sz="2600" b="1" dirty="0"/>
              <a:t>Organisation chart </a:t>
            </a:r>
            <a:r>
              <a:rPr lang="en-GB" sz="2600" dirty="0"/>
              <a:t>and what does it show?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dirty="0"/>
              <a:t>Q. What does an </a:t>
            </a:r>
            <a:r>
              <a:rPr lang="en-GB" sz="2600" b="1" dirty="0"/>
              <a:t>Organisation chart </a:t>
            </a:r>
            <a:r>
              <a:rPr lang="en-GB" sz="2600" dirty="0"/>
              <a:t>look like for a large </a:t>
            </a:r>
            <a:r>
              <a:rPr lang="en-GB" sz="2600" b="1" dirty="0"/>
              <a:t>Games/Animation Studio</a:t>
            </a:r>
            <a:r>
              <a:rPr lang="en-GB" sz="2600" dirty="0"/>
              <a:t>?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600" dirty="0"/>
              <a:t>Share</a:t>
            </a:r>
            <a:r>
              <a:rPr lang="en-GB" sz="2600"/>
              <a:t>: Discuss in pairs.</a:t>
            </a:r>
            <a:endParaRPr lang="en-GB" sz="2600" dirty="0"/>
          </a:p>
        </p:txBody>
      </p:sp>
      <p:pic>
        <p:nvPicPr>
          <p:cNvPr id="5" name="Picture 4" descr="C:\Users\Pamela\AppData\Local\Microsoft\Windows\Temporary Internet Files\Content.IE5\5XYZY1AZ\MC910216343[1].png">
            <a:extLst>
              <a:ext uri="{FF2B5EF4-FFF2-40B4-BE49-F238E27FC236}">
                <a16:creationId xmlns:a16="http://schemas.microsoft.com/office/drawing/2014/main" id="{28C08E16-D389-89E0-4027-0F4EB55D2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9241" y="133136"/>
            <a:ext cx="1577068" cy="1621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1227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>
            <a:extLst>
              <a:ext uri="{FF2B5EF4-FFF2-40B4-BE49-F238E27FC236}">
                <a16:creationId xmlns:a16="http://schemas.microsoft.com/office/drawing/2014/main" id="{4967F98D-47C6-4304-B8DC-C921DC187F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1618" y="2184139"/>
            <a:ext cx="10586594" cy="4206240"/>
          </a:xfrm>
        </p:spPr>
        <p:txBody>
          <a:bodyPr>
            <a:normAutofit/>
          </a:bodyPr>
          <a:lstStyle/>
          <a:p>
            <a:pPr>
              <a:tabLst>
                <a:tab pos="3316288" algn="l"/>
              </a:tabLst>
            </a:pPr>
            <a:r>
              <a:rPr lang="en-US" altLang="en-US" sz="2600" dirty="0"/>
              <a:t>Most businesses consist of a number of different functional departments, each of which has a specific job to do e.g. Creative, Production, Marketing, HR, Finance/Accounts, IT Services - these are called 'functions’.</a:t>
            </a:r>
          </a:p>
          <a:p>
            <a:r>
              <a:rPr lang="en-GB" sz="2400" dirty="0"/>
              <a:t>For a Large </a:t>
            </a:r>
            <a:r>
              <a:rPr lang="en-GB" sz="2400" b="1" dirty="0"/>
              <a:t>Games or Animation Studio</a:t>
            </a:r>
            <a:r>
              <a:rPr lang="en-GB" sz="2400" dirty="0"/>
              <a:t>, the functions include many of the same functions found in traditional businesses, plus several specialist creative and technical functions such as Art &amp; Animation, Audio/Music, Game design, Games development/programming, Live Operations</a:t>
            </a: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AB085F29-4F9A-4B45-8F29-C8B5263AA7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20704" y="414949"/>
            <a:ext cx="10432338" cy="150876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800" b="1" dirty="0">
                <a:solidFill>
                  <a:schemeClr val="tx2"/>
                </a:solidFill>
              </a:rPr>
              <a:t>Bg. </a:t>
            </a:r>
            <a:r>
              <a:rPr lang="en-GB" altLang="en-US" sz="4400" u="sng" dirty="0">
                <a:solidFill>
                  <a:schemeClr val="tx2"/>
                </a:solidFill>
              </a:rPr>
              <a:t>Business functions aka departments</a:t>
            </a:r>
            <a:endParaRPr lang="en-US" altLang="en-US" sz="4400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1EAA6DBD-7FDA-4472-AD82-F7C227A80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896" y="449434"/>
            <a:ext cx="10701888" cy="1381445"/>
          </a:xfrm>
        </p:spPr>
        <p:txBody>
          <a:bodyPr>
            <a:normAutofit/>
          </a:bodyPr>
          <a:lstStyle/>
          <a:p>
            <a:r>
              <a:rPr lang="en-GB" b="1" dirty="0"/>
              <a:t>Bg. </a:t>
            </a:r>
            <a:r>
              <a:rPr lang="en-GB" altLang="en-US" dirty="0"/>
              <a:t>Organisation Structure &amp; Functions</a:t>
            </a:r>
          </a:p>
        </p:txBody>
      </p:sp>
      <p:pic>
        <p:nvPicPr>
          <p:cNvPr id="4099" name="Picture 5" descr="http://www.novoaccess.com/img/hrKeyFunctions.gif">
            <a:extLst>
              <a:ext uri="{FF2B5EF4-FFF2-40B4-BE49-F238E27FC236}">
                <a16:creationId xmlns:a16="http://schemas.microsoft.com/office/drawing/2014/main" id="{316F68C9-B0ED-47B6-96DB-3F0D8ACEE7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5586" y="2928898"/>
            <a:ext cx="3820984" cy="3637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D0342CF-E884-D4A2-5588-3C2D456386E3}"/>
              </a:ext>
            </a:extLst>
          </p:cNvPr>
          <p:cNvSpPr txBox="1"/>
          <p:nvPr/>
        </p:nvSpPr>
        <p:spPr>
          <a:xfrm>
            <a:off x="521453" y="2105758"/>
            <a:ext cx="893027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A ‘</a:t>
            </a:r>
            <a:r>
              <a:rPr lang="en-GB" altLang="en-US" sz="2400" b="1" dirty="0"/>
              <a:t>Functional structure</a:t>
            </a:r>
            <a:r>
              <a:rPr lang="en-GB" altLang="en-US" sz="2400" dirty="0"/>
              <a:t>’ involves grouping people together who perform similar tasks into </a:t>
            </a:r>
            <a:r>
              <a:rPr lang="en-GB" altLang="en-US" sz="2400" b="1" dirty="0"/>
              <a:t>departments</a:t>
            </a:r>
            <a:r>
              <a:rPr lang="en-GB" altLang="en-US" sz="2400" dirty="0"/>
              <a:t> aka </a:t>
            </a:r>
            <a:r>
              <a:rPr lang="en-GB" altLang="en-US" sz="2400" b="1" dirty="0"/>
              <a:t>functional areas</a:t>
            </a:r>
            <a:r>
              <a:rPr lang="en-GB" altLang="en-US" sz="2400" dirty="0"/>
              <a:t>.</a:t>
            </a:r>
            <a:endParaRPr lang="en-US" alt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Organisation charts can be illustrated in typical top down diagram or from a </a:t>
            </a:r>
            <a:r>
              <a:rPr lang="en-GB" sz="2400" dirty="0" err="1"/>
              <a:t>center</a:t>
            </a:r>
            <a:r>
              <a:rPr lang="en-GB" sz="2400" dirty="0"/>
              <a:t> node as shown above.</a:t>
            </a:r>
          </a:p>
        </p:txBody>
      </p:sp>
      <p:graphicFrame>
        <p:nvGraphicFramePr>
          <p:cNvPr id="3" name="Object 4">
            <a:extLst>
              <a:ext uri="{FF2B5EF4-FFF2-40B4-BE49-F238E27FC236}">
                <a16:creationId xmlns:a16="http://schemas.microsoft.com/office/drawing/2014/main" id="{2AC17596-D2F0-5343-C50E-53CA14A2F0F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7474515"/>
              </p:ext>
            </p:extLst>
          </p:nvPr>
        </p:nvGraphicFramePr>
        <p:xfrm>
          <a:off x="1304810" y="4084316"/>
          <a:ext cx="6353291" cy="23638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839080" imgH="1854000" progId="OrgPlusWOPX.4">
                  <p:embed followColorScheme="full"/>
                </p:oleObj>
              </mc:Choice>
              <mc:Fallback>
                <p:oleObj name="MS Org Chart" r:id="rId3" imgW="8839080" imgH="1854000" progId="OrgPlusWOPX.4">
                  <p:embed followColorScheme="full"/>
                  <p:pic>
                    <p:nvPicPr>
                      <p:cNvPr id="3" name="Object 4">
                        <a:extLst>
                          <a:ext uri="{FF2B5EF4-FFF2-40B4-BE49-F238E27FC236}">
                            <a16:creationId xmlns:a16="http://schemas.microsoft.com/office/drawing/2014/main" id="{2AC17596-D2F0-5343-C50E-53CA14A2F0FC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04810" y="4084316"/>
                        <a:ext cx="6353291" cy="23638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>
            <a:extLst>
              <a:ext uri="{FF2B5EF4-FFF2-40B4-BE49-F238E27FC236}">
                <a16:creationId xmlns:a16="http://schemas.microsoft.com/office/drawing/2014/main" id="{FC5F5DF7-B57A-4B3C-BDBD-1A299C0B05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68832" y="2084173"/>
            <a:ext cx="11840789" cy="4695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000" dirty="0"/>
              <a:t>Creating an ‘</a:t>
            </a:r>
            <a:r>
              <a:rPr lang="en-GB" altLang="en-US" sz="2000" b="1" dirty="0"/>
              <a:t>Organisation structure</a:t>
            </a:r>
            <a:r>
              <a:rPr lang="en-GB" altLang="en-US" sz="2000" dirty="0"/>
              <a:t>’ involves the division of work i.e., </a:t>
            </a:r>
            <a:r>
              <a:rPr lang="en-GB" altLang="en-US" sz="2000" b="1" dirty="0"/>
              <a:t>how People &amp; tasks are grouped together</a:t>
            </a:r>
            <a:r>
              <a:rPr lang="en-GB" altLang="en-US" sz="2000" dirty="0"/>
              <a:t>. Common ways of dividing / departmentalising work are by:</a:t>
            </a:r>
          </a:p>
          <a:p>
            <a:pPr marL="914400" lvl="1" indent="-457200">
              <a:buFont typeface="Calibri" panose="020F0502020204030204" pitchFamily="34" charset="0"/>
              <a:buAutoNum type="arabicPeriod"/>
            </a:pPr>
            <a:r>
              <a:rPr lang="en-GB" altLang="en-US" sz="2000" b="1" dirty="0"/>
              <a:t>Functional structure: </a:t>
            </a:r>
            <a:r>
              <a:rPr lang="en-GB" altLang="en-US" sz="2000" dirty="0"/>
              <a:t>Functional aka departmental areas commonly include Finance/Accounts, Production, Marketing, Sales and HR.</a:t>
            </a:r>
          </a:p>
          <a:p>
            <a:pPr marL="914400" lvl="1" indent="-457200">
              <a:buFont typeface="Calibri" panose="020F0502020204030204" pitchFamily="34" charset="0"/>
              <a:buAutoNum type="arabicPeriod"/>
            </a:pPr>
            <a:r>
              <a:rPr lang="en-GB" altLang="en-US" sz="2000" b="1" dirty="0"/>
              <a:t>Product structure : </a:t>
            </a:r>
            <a:r>
              <a:rPr lang="en-GB" altLang="en-US" sz="2000" dirty="0"/>
              <a:t>Business organisations can also be divided into product areas e.g., Samsung TV, Samsung Smartphone, Samsung Watch, Samsung Washing Machine, Fridge-Freezer etc…</a:t>
            </a:r>
            <a:endParaRPr lang="en-GB" altLang="en-US" sz="2000" b="1" dirty="0"/>
          </a:p>
          <a:p>
            <a:pPr marL="914400" lvl="1" indent="-457200">
              <a:buFont typeface="Calibri" panose="020F0502020204030204" pitchFamily="34" charset="0"/>
              <a:buAutoNum type="arabicPeriod"/>
            </a:pPr>
            <a:r>
              <a:rPr lang="en-GB" altLang="en-US" sz="2000" b="1" dirty="0"/>
              <a:t>Regional/Geographical structure: </a:t>
            </a:r>
            <a:r>
              <a:rPr lang="en-GB" altLang="en-US" sz="2000" dirty="0"/>
              <a:t>Another way of organising a Business is by geographic area and location.</a:t>
            </a:r>
            <a:endParaRPr lang="en-GB" altLang="en-US" sz="2000" b="1" dirty="0"/>
          </a:p>
          <a:p>
            <a:pPr marL="914400" lvl="1" indent="-457200">
              <a:buFont typeface="Calibri" panose="020F0502020204030204" pitchFamily="34" charset="0"/>
              <a:buAutoNum type="arabicPeriod"/>
            </a:pPr>
            <a:r>
              <a:rPr lang="en-GB" altLang="en-US" sz="2000" b="1" dirty="0"/>
              <a:t>Matrix</a:t>
            </a:r>
            <a:r>
              <a:rPr lang="en-GB" altLang="en-US" sz="2000" dirty="0"/>
              <a:t> </a:t>
            </a:r>
            <a:r>
              <a:rPr lang="en-GB" altLang="en-US" sz="2000" b="1" dirty="0"/>
              <a:t>structure:</a:t>
            </a:r>
            <a:r>
              <a:rPr lang="en-GB" altLang="en-US" sz="2000" dirty="0"/>
              <a:t> A matrix structure is a hybrid structure that includes a mix of the above e.g. A Business organisation can have multiple product lines or projects (Samsung TV, Samsung phone, Samsung Watch or Game at release stage, another Game in Production and another Game at prototype/design stage) and you as a designer/developer may be involved in all 3 projects and report to 3 different managers.</a:t>
            </a:r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0C8E4AEE-A02E-4878-BE1E-2960E85AFF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306" y="575665"/>
            <a:ext cx="10388002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400" b="1" dirty="0"/>
              <a:t>Bg. </a:t>
            </a:r>
            <a:r>
              <a:rPr lang="en-GB" u="sng" dirty="0"/>
              <a:t>Departmentalisation (division of work)</a:t>
            </a:r>
            <a:endParaRPr lang="en-US" u="sng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1D3881-4C1E-603A-E684-C1F68C62AF61}"/>
              </a:ext>
            </a:extLst>
          </p:cNvPr>
          <p:cNvSpPr txBox="1"/>
          <p:nvPr/>
        </p:nvSpPr>
        <p:spPr>
          <a:xfrm>
            <a:off x="817135" y="1646782"/>
            <a:ext cx="10628067" cy="4870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300"/>
              </a:spcAft>
              <a:buNone/>
            </a:pPr>
            <a:r>
              <a:rPr lang="en-GB" sz="24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Both a large traditional business &amp; a large games/animation studio have:</a:t>
            </a:r>
          </a:p>
          <a:p>
            <a:pPr>
              <a:lnSpc>
                <a:spcPct val="100000"/>
              </a:lnSpc>
              <a:spcAft>
                <a:spcPts val="300"/>
              </a:spcAft>
              <a:buNone/>
            </a:pPr>
            <a:r>
              <a:rPr lang="en-GB" sz="24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1. Hierarchical Structure:</a:t>
            </a:r>
            <a:endParaRPr lang="en-GB" sz="2400" kern="100" dirty="0">
              <a:effectLst/>
              <a:latin typeface="+mn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Senior leadership to set Strategy, direction, long &amp; mid-term objectives</a:t>
            </a:r>
          </a:p>
          <a:p>
            <a:pPr marL="342900" lvl="0" indent="-342900">
              <a:lnSpc>
                <a:spcPct val="100000"/>
              </a:lnSpc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Middle managers to coordinate departments, teams and set short-term objectives.</a:t>
            </a:r>
          </a:p>
          <a:p>
            <a:pPr marL="342900" lvl="0" indent="-342900">
              <a:lnSpc>
                <a:spcPct val="100000"/>
              </a:lnSpc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Operational staff to carry out day-to-day work.</a:t>
            </a:r>
          </a:p>
          <a:p>
            <a:pPr>
              <a:lnSpc>
                <a:spcPct val="100000"/>
              </a:lnSpc>
              <a:spcAft>
                <a:spcPts val="300"/>
              </a:spcAft>
              <a:buNone/>
            </a:pPr>
            <a:r>
              <a:rPr lang="en-GB" sz="24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2. Use Specialist Departments</a:t>
            </a:r>
            <a:endParaRPr lang="en-GB" sz="2400" kern="100" dirty="0">
              <a:effectLst/>
              <a:latin typeface="+mn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300"/>
              </a:spcAft>
              <a:buNone/>
            </a:pPr>
            <a:r>
              <a:rPr lang="en-GB" sz="24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Both organisations group employees according to expertise.</a:t>
            </a:r>
          </a:p>
          <a:p>
            <a:pPr marL="342900" lvl="0" indent="-342900">
              <a:lnSpc>
                <a:spcPct val="100000"/>
              </a:lnSpc>
              <a:spcAft>
                <a:spcPts val="300"/>
              </a:spcAft>
              <a:buFont typeface="Arial" panose="020B0604020202020204" pitchFamily="34" charset="0"/>
              <a:buChar char="•"/>
              <a:tabLst>
                <a:tab pos="457200" algn="l"/>
                <a:tab pos="2330450" algn="l"/>
              </a:tabLst>
            </a:pPr>
            <a:r>
              <a:rPr lang="en-GB" sz="24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Examples: Finance, Human Resources (HR), Marketing, IT, Operations/Production</a:t>
            </a:r>
          </a:p>
          <a:p>
            <a:pPr>
              <a:lnSpc>
                <a:spcPct val="100000"/>
              </a:lnSpc>
              <a:spcAft>
                <a:spcPts val="300"/>
              </a:spcAft>
              <a:buNone/>
            </a:pPr>
            <a:r>
              <a:rPr lang="en-GB" sz="24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3. Require Management: Coordination and Communication</a:t>
            </a:r>
            <a:endParaRPr lang="en-GB" sz="2400" kern="100" dirty="0">
              <a:effectLst/>
              <a:latin typeface="+mn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For Planning, Budgeting, Resource allocation, Internal communication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66CCF2-817A-E98A-2D9D-AD4BE5FD06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89" y="193463"/>
            <a:ext cx="357809" cy="1371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6BEFD8-2528-2A84-2A64-76B77FD3401C}"/>
              </a:ext>
            </a:extLst>
          </p:cNvPr>
          <p:cNvSpPr txBox="1"/>
          <p:nvPr/>
        </p:nvSpPr>
        <p:spPr>
          <a:xfrm>
            <a:off x="563806" y="340654"/>
            <a:ext cx="1155199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40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Bg. </a:t>
            </a:r>
            <a:r>
              <a:rPr lang="en-GB" sz="32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S</a:t>
            </a:r>
            <a:r>
              <a:rPr lang="en-GB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tructure</a:t>
            </a:r>
            <a:r>
              <a:rPr lang="en-GB" sz="3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2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Similarities: </a:t>
            </a:r>
            <a:r>
              <a:rPr lang="en-GB" sz="32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Between</a:t>
            </a:r>
            <a:r>
              <a:rPr lang="en-GB" sz="32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2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Large Traditional &amp; </a:t>
            </a:r>
            <a:r>
              <a:rPr lang="en-GB" sz="3200" u="sng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Large Games/Animation Studio business structure</a:t>
            </a:r>
          </a:p>
        </p:txBody>
      </p:sp>
    </p:spTree>
    <p:extLst>
      <p:ext uri="{BB962C8B-B14F-4D97-AF65-F5344CB8AC3E}">
        <p14:creationId xmlns:p14="http://schemas.microsoft.com/office/powerpoint/2010/main" val="25543713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C23B4D-15FD-37CA-4445-6B3D1A8A25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F9B74F-F30C-D59F-8621-E876AE66C3CF}"/>
              </a:ext>
            </a:extLst>
          </p:cNvPr>
          <p:cNvSpPr txBox="1"/>
          <p:nvPr/>
        </p:nvSpPr>
        <p:spPr>
          <a:xfrm>
            <a:off x="694043" y="1793664"/>
            <a:ext cx="10942576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200" b="1" dirty="0">
                <a:highlight>
                  <a:srgbClr val="FFFF00"/>
                </a:highlight>
              </a:rPr>
              <a:t>Traditional Business</a:t>
            </a:r>
            <a:r>
              <a:rPr lang="en-GB" sz="3200" b="1" dirty="0"/>
              <a:t>:</a:t>
            </a:r>
            <a:endParaRPr lang="en-GB" sz="32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Usually follow a </a:t>
            </a:r>
            <a:r>
              <a:rPr lang="en-GB" sz="2400" b="1" dirty="0"/>
              <a:t>Functional Structure</a:t>
            </a:r>
            <a:r>
              <a:rPr lang="en-GB" sz="24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Employees work mainly within their department.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/>
              <a:t>Example: Finance, Marketing, Operations, HR etc…</a:t>
            </a:r>
            <a:br>
              <a:rPr lang="en-GB" sz="2400" dirty="0"/>
            </a:b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200" b="1" dirty="0">
                <a:highlight>
                  <a:srgbClr val="FFFF00"/>
                </a:highlight>
              </a:rPr>
              <a:t>Games/Animation Studio</a:t>
            </a:r>
            <a:r>
              <a:rPr lang="en-GB" sz="3200" b="1" dirty="0"/>
              <a:t>:</a:t>
            </a:r>
            <a:endParaRPr lang="en-GB" sz="32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Often use a </a:t>
            </a:r>
            <a:r>
              <a:rPr lang="en-GB" sz="2400" b="1" dirty="0"/>
              <a:t>Matrix Structure</a:t>
            </a:r>
            <a:r>
              <a:rPr lang="en-GB" sz="24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Employees belong to a department but are assigned to different projects.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AAE3E-FEF0-6445-1C37-F00AD6555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89" y="193463"/>
            <a:ext cx="357809" cy="1371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79EC21-E28A-F0CE-2BA4-8419A40D5AAD}"/>
              </a:ext>
            </a:extLst>
          </p:cNvPr>
          <p:cNvSpPr txBox="1"/>
          <p:nvPr/>
        </p:nvSpPr>
        <p:spPr>
          <a:xfrm>
            <a:off x="563806" y="340654"/>
            <a:ext cx="1155199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36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Bg. </a:t>
            </a:r>
            <a:r>
              <a:rPr lang="en-GB" sz="36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Structure </a:t>
            </a:r>
            <a:r>
              <a:rPr lang="en-GB" sz="36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Differences: </a:t>
            </a:r>
            <a:r>
              <a:rPr lang="en-GB" sz="36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Between</a:t>
            </a:r>
            <a:r>
              <a:rPr lang="en-GB" sz="3600" b="1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Large Traditional &amp; </a:t>
            </a:r>
            <a:r>
              <a:rPr lang="en-GB" sz="3600" u="sng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Large Games/Animation Studio business</a:t>
            </a:r>
            <a:r>
              <a:rPr lang="en-GB" sz="3200" kern="10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:</a:t>
            </a:r>
          </a:p>
        </p:txBody>
      </p:sp>
      <p:pic>
        <p:nvPicPr>
          <p:cNvPr id="4" name="Graphic 3" descr="Single gear with solid fill">
            <a:extLst>
              <a:ext uri="{FF2B5EF4-FFF2-40B4-BE49-F238E27FC236}">
                <a16:creationId xmlns:a16="http://schemas.microsoft.com/office/drawing/2014/main" id="{7E2574EB-942D-532D-5726-B52EB7F8F9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74518" y="1688174"/>
            <a:ext cx="1698381" cy="1698381"/>
          </a:xfrm>
          <a:prstGeom prst="rect">
            <a:avLst/>
          </a:prstGeom>
        </p:spPr>
      </p:pic>
      <p:pic>
        <p:nvPicPr>
          <p:cNvPr id="8" name="Graphic 7" descr="Palette with solid fill">
            <a:extLst>
              <a:ext uri="{FF2B5EF4-FFF2-40B4-BE49-F238E27FC236}">
                <a16:creationId xmlns:a16="http://schemas.microsoft.com/office/drawing/2014/main" id="{3DDB5BF2-8236-9718-3349-F3388719F4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74518" y="5020408"/>
            <a:ext cx="1736482" cy="173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9746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0CDCE9-2248-17B8-6BB7-4D15A1EF9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F436BC-4DEC-334E-9688-AE1104B7371B}"/>
              </a:ext>
            </a:extLst>
          </p:cNvPr>
          <p:cNvSpPr txBox="1"/>
          <p:nvPr/>
        </p:nvSpPr>
        <p:spPr>
          <a:xfrm>
            <a:off x="696058" y="1557466"/>
            <a:ext cx="10942576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highlight>
                  <a:srgbClr val="FFFF00"/>
                </a:highlight>
              </a:rPr>
              <a:t>Typical large business:</a:t>
            </a:r>
            <a:endParaRPr lang="en-GB" sz="2400" dirty="0">
              <a:highlight>
                <a:srgbClr val="FFFF00"/>
              </a:highlight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Employees often work within their own function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Less cross-department collaboration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Focuses more on repeatable processes and efficiency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Operations tend to be ongoing and more stable.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highlight>
                  <a:srgbClr val="FFFF00"/>
                </a:highlight>
              </a:rPr>
              <a:t>Games/Animation Studio:</a:t>
            </a:r>
            <a:endParaRPr lang="en-GB" sz="2400" dirty="0">
              <a:highlight>
                <a:srgbClr val="FFFF00"/>
              </a:highlight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Focus more on creativity, innovation and project delivery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Work changes as each new game or animation project begins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Multidisciplinary teams are common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Artists, animators and programmers work together daily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87D42-51D1-7DA6-C4DE-E00BF4F7B6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89" y="193463"/>
            <a:ext cx="357809" cy="1371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180485-B6CC-71DA-9E8E-597A21F28850}"/>
              </a:ext>
            </a:extLst>
          </p:cNvPr>
          <p:cNvSpPr txBox="1"/>
          <p:nvPr/>
        </p:nvSpPr>
        <p:spPr>
          <a:xfrm>
            <a:off x="555381" y="552299"/>
            <a:ext cx="115519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General Nature of work</a:t>
            </a:r>
            <a:endParaRPr lang="en-GB" sz="3600" dirty="0"/>
          </a:p>
        </p:txBody>
      </p:sp>
      <p:pic>
        <p:nvPicPr>
          <p:cNvPr id="8" name="Graphic 7" descr="Palette with solid fill">
            <a:extLst>
              <a:ext uri="{FF2B5EF4-FFF2-40B4-BE49-F238E27FC236}">
                <a16:creationId xmlns:a16="http://schemas.microsoft.com/office/drawing/2014/main" id="{78AE0964-9B6A-52BC-6A2B-46829BC974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9444" y="131883"/>
            <a:ext cx="1736482" cy="173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8633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15BD94-68B8-EB19-3FB4-C46BB199F7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92A48C-81C9-5984-EA57-DC23A152B7E9}"/>
              </a:ext>
            </a:extLst>
          </p:cNvPr>
          <p:cNvSpPr txBox="1"/>
          <p:nvPr/>
        </p:nvSpPr>
        <p:spPr>
          <a:xfrm>
            <a:off x="555381" y="1557466"/>
            <a:ext cx="10942576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highlight>
                  <a:srgbClr val="FFFF00"/>
                </a:highlight>
              </a:rPr>
              <a:t>Large Business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  <a:r>
              <a:rPr lang="en-GB" sz="2400" dirty="0"/>
              <a:t>style &amp; success are often: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Style: </a:t>
            </a:r>
            <a:r>
              <a:rPr lang="en-GB" sz="2400" dirty="0"/>
              <a:t>Often more formalised. Greater emphasis on procedures and compliance.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Success measured by:  </a:t>
            </a:r>
            <a:r>
              <a:rPr lang="en-GB" sz="2400" dirty="0"/>
              <a:t>Profit, Market share, Productivity, Customer satisfaction</a:t>
            </a:r>
          </a:p>
          <a:p>
            <a:pPr lvl="1"/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highlight>
                  <a:srgbClr val="FFFF00"/>
                </a:highlight>
              </a:rPr>
              <a:t>Games/Animation Studio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  <a:r>
              <a:rPr lang="en-GB" sz="2400" dirty="0"/>
              <a:t>style &amp; success are often: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Style: </a:t>
            </a:r>
            <a:r>
              <a:rPr lang="en-GB" sz="2400" dirty="0"/>
              <a:t>Often more flexible and collaborative. Encourages more experimentation and creative problem-solving.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Success measured by: </a:t>
            </a:r>
            <a:r>
              <a:rPr lang="en-GB" sz="2400" dirty="0"/>
              <a:t>Meeting milestones, Creative quality, User experience, Reviews and player engagement, Commercial success of a title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ADA8B9-92A3-3EC2-174D-6A788030A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89" y="193463"/>
            <a:ext cx="357809" cy="1371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33578A-4AA4-3B6C-252A-2F8F74D55840}"/>
              </a:ext>
            </a:extLst>
          </p:cNvPr>
          <p:cNvSpPr txBox="1"/>
          <p:nvPr/>
        </p:nvSpPr>
        <p:spPr>
          <a:xfrm>
            <a:off x="555381" y="552299"/>
            <a:ext cx="115519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GB" sz="3600" b="1" dirty="0"/>
              <a:t>Management Style &amp; Performance Measures</a:t>
            </a:r>
            <a:endParaRPr lang="en-GB" sz="3600" dirty="0"/>
          </a:p>
        </p:txBody>
      </p:sp>
      <p:pic>
        <p:nvPicPr>
          <p:cNvPr id="8" name="Graphic 7" descr="Palette with solid fill">
            <a:extLst>
              <a:ext uri="{FF2B5EF4-FFF2-40B4-BE49-F238E27FC236}">
                <a16:creationId xmlns:a16="http://schemas.microsoft.com/office/drawing/2014/main" id="{D9865A52-0D24-77AF-B8DC-2484B10352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9444" y="131883"/>
            <a:ext cx="1736482" cy="173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1765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1CC616-66C4-08FA-5CB9-BF8B7010D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D3034DB-373C-0E5B-96FF-F74AF6C84A90}"/>
              </a:ext>
            </a:extLst>
          </p:cNvPr>
          <p:cNvSpPr txBox="1"/>
          <p:nvPr/>
        </p:nvSpPr>
        <p:spPr>
          <a:xfrm>
            <a:off x="555381" y="1557466"/>
            <a:ext cx="10942576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fontAlgn="t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Small studio (1-20 staff):</a:t>
            </a:r>
            <a:r>
              <a:rPr lang="en-GB" sz="2800" dirty="0"/>
              <a:t> 1 project at a time.</a:t>
            </a:r>
          </a:p>
          <a:p>
            <a:pPr marL="342900" lvl="0" indent="-342900" fontAlgn="t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Medium studio (20-100 staff):</a:t>
            </a:r>
            <a:r>
              <a:rPr lang="en-GB" sz="2800" dirty="0"/>
              <a:t> 2-3 projects.</a:t>
            </a:r>
          </a:p>
          <a:p>
            <a:pPr marL="342900" lvl="0" indent="-342900" fontAlgn="t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Large studio (100-1000+ staff):</a:t>
            </a:r>
            <a:r>
              <a:rPr lang="en-GB" sz="2800" dirty="0"/>
              <a:t> Many projects simultaneously.</a:t>
            </a:r>
          </a:p>
          <a:p>
            <a:pPr fontAlgn="t"/>
            <a:r>
              <a:rPr lang="en-GB" sz="2800" b="1" dirty="0"/>
              <a:t>AAA publishers (Ubisoft, EA, Activision, Rockstar):</a:t>
            </a:r>
            <a:r>
              <a:rPr lang="en-GB" sz="2800" dirty="0"/>
              <a:t> Dozens of projects across different studios at the same time. </a:t>
            </a:r>
            <a:br>
              <a:rPr lang="en-GB" sz="2800" dirty="0"/>
            </a:br>
            <a:br>
              <a:rPr lang="en-GB" sz="2800" dirty="0"/>
            </a:br>
            <a:r>
              <a:rPr lang="en-GB" b="1" dirty="0"/>
              <a:t>Bg. </a:t>
            </a:r>
          </a:p>
          <a:p>
            <a:pPr marL="742950" lvl="1" indent="-285750" fontAlgn="t">
              <a:buFont typeface="Arial" panose="020B0604020202020204" pitchFamily="34" charset="0"/>
              <a:buChar char="•"/>
            </a:pPr>
            <a:r>
              <a:rPr lang="en-GB" b="1" dirty="0"/>
              <a:t>AAA (Triple-A) publishers</a:t>
            </a:r>
            <a:r>
              <a:rPr lang="en-GB" dirty="0"/>
              <a:t> are the largest video game companies that publish and fund high-budget games, similar to how major Hollywood studios fund blockbuster films.</a:t>
            </a:r>
          </a:p>
          <a:p>
            <a:pPr marL="742950" lvl="1" indent="-285750" fontAlgn="t">
              <a:buFont typeface="Arial" panose="020B0604020202020204" pitchFamily="34" charset="0"/>
              <a:buChar char="•"/>
            </a:pPr>
            <a:r>
              <a:rPr lang="en-GB" dirty="0"/>
              <a:t>For example EA owns numerous studios such as: EA Sports (FC, Madden, F1), DICE (Battlefield), BioWare (Dragon Age, Mass Effect), Respawn Entertainment (Apex Legends, Star Wars Jedi), Criterion Games (Need for Speed), Codemasters (racing games e.g. F1).</a:t>
            </a:r>
          </a:p>
          <a:p>
            <a:pPr marL="342900" lvl="0" indent="-342900" fontAlgn="t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07A223-03AD-E954-29E6-6613DA31D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89" y="193463"/>
            <a:ext cx="357809" cy="1371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1AB1C0-3F63-1778-296A-C57EA7308233}"/>
              </a:ext>
            </a:extLst>
          </p:cNvPr>
          <p:cNvSpPr txBox="1"/>
          <p:nvPr/>
        </p:nvSpPr>
        <p:spPr>
          <a:xfrm>
            <a:off x="649567" y="193463"/>
            <a:ext cx="974480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</a:pPr>
            <a:r>
              <a:rPr lang="en-GB" sz="4400" b="1" dirty="0"/>
              <a:t>Bg. </a:t>
            </a:r>
            <a:r>
              <a:rPr lang="en-GB" sz="3600" b="1" dirty="0"/>
              <a:t>Example Scale: </a:t>
            </a:r>
            <a:r>
              <a:rPr lang="en-GB" sz="3600" dirty="0"/>
              <a:t>Business/Studio Staff Size &amp; Projects</a:t>
            </a:r>
            <a:endParaRPr lang="en-GB" sz="4000" dirty="0"/>
          </a:p>
        </p:txBody>
      </p:sp>
      <p:pic>
        <p:nvPicPr>
          <p:cNvPr id="8" name="Graphic 7" descr="Palette with solid fill">
            <a:extLst>
              <a:ext uri="{FF2B5EF4-FFF2-40B4-BE49-F238E27FC236}">
                <a16:creationId xmlns:a16="http://schemas.microsoft.com/office/drawing/2014/main" id="{B577230D-20B1-4F53-AD11-810F68C798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19444" y="131883"/>
            <a:ext cx="1736482" cy="173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0459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A7F72-D450-5F37-F144-ADAB5D083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 &amp; 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9B163D-E00E-C7B8-91DA-C43C5C4A5AAF}"/>
              </a:ext>
            </a:extLst>
          </p:cNvPr>
          <p:cNvSpPr txBox="1"/>
          <p:nvPr/>
        </p:nvSpPr>
        <p:spPr>
          <a:xfrm>
            <a:off x="967286" y="2314832"/>
            <a:ext cx="54829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Any questions?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Register.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Thanks to D.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End.</a:t>
            </a:r>
          </a:p>
        </p:txBody>
      </p:sp>
    </p:spTree>
    <p:extLst>
      <p:ext uri="{BB962C8B-B14F-4D97-AF65-F5344CB8AC3E}">
        <p14:creationId xmlns:p14="http://schemas.microsoft.com/office/powerpoint/2010/main" val="42011564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8F5CA-8577-38AD-5669-220B91580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</a:t>
            </a:r>
          </a:p>
        </p:txBody>
      </p:sp>
    </p:spTree>
    <p:extLst>
      <p:ext uri="{BB962C8B-B14F-4D97-AF65-F5344CB8AC3E}">
        <p14:creationId xmlns:p14="http://schemas.microsoft.com/office/powerpoint/2010/main" val="3299217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71E96-4008-F914-5D78-786579802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slides…</a:t>
            </a:r>
          </a:p>
        </p:txBody>
      </p:sp>
    </p:spTree>
    <p:extLst>
      <p:ext uri="{BB962C8B-B14F-4D97-AF65-F5344CB8AC3E}">
        <p14:creationId xmlns:p14="http://schemas.microsoft.com/office/powerpoint/2010/main" val="38121619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5">
            <a:extLst>
              <a:ext uri="{FF2B5EF4-FFF2-40B4-BE49-F238E27FC236}">
                <a16:creationId xmlns:a16="http://schemas.microsoft.com/office/drawing/2014/main" id="{EA0D0BF6-D895-4FED-AC92-5D3DA3486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0869" y="410705"/>
            <a:ext cx="8743869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Bg: </a:t>
            </a:r>
            <a:r>
              <a:rPr lang="en-GB" sz="5400" u="sng" dirty="0"/>
              <a:t>Functional structure </a:t>
            </a:r>
            <a:endParaRPr lang="en-US" sz="5400" u="sng" dirty="0"/>
          </a:p>
        </p:txBody>
      </p:sp>
      <p:pic>
        <p:nvPicPr>
          <p:cNvPr id="5" name="Picture 2" descr="http://www.technologyuk.net/computing/project_management/images/functional_organisation_structure.gif">
            <a:extLst>
              <a:ext uri="{FF2B5EF4-FFF2-40B4-BE49-F238E27FC236}">
                <a16:creationId xmlns:a16="http://schemas.microsoft.com/office/drawing/2014/main" id="{90228443-C1F0-4A7E-9F2D-CB8A6E55C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178" y="1553705"/>
            <a:ext cx="10179654" cy="4807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54208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0788CC20-5DB7-4AE0-85C1-B1C41C9D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099" y="382053"/>
            <a:ext cx="8874142" cy="1508760"/>
          </a:xfrm>
        </p:spPr>
        <p:txBody>
          <a:bodyPr/>
          <a:lstStyle/>
          <a:p>
            <a:r>
              <a:rPr lang="en-GB" altLang="en-US" dirty="0"/>
              <a:t>Activity: Functional departments</a:t>
            </a:r>
            <a:endParaRPr lang="en-GB" altLang="en-US" b="1" u="sng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2880D64-8A88-44D9-B021-81B9C13C3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659" y="1966077"/>
            <a:ext cx="11502930" cy="4652591"/>
          </a:xfrm>
        </p:spPr>
        <p:txBody>
          <a:bodyPr>
            <a:normAutofit fontScale="92500"/>
          </a:bodyPr>
          <a:lstStyle/>
          <a:p>
            <a:pPr marL="742950" lvl="1" indent="-514350">
              <a:buFont typeface="+mj-lt"/>
              <a:buAutoNum type="arabicPeriod"/>
            </a:pPr>
            <a:r>
              <a:rPr lang="en-GB" altLang="en-US" sz="2800" dirty="0"/>
              <a:t>Q. </a:t>
            </a:r>
            <a:r>
              <a:rPr lang="en-GB" altLang="en-US" sz="2800" b="1" dirty="0">
                <a:highlight>
                  <a:srgbClr val="FFFF00"/>
                </a:highlight>
              </a:rPr>
              <a:t>Research and document </a:t>
            </a:r>
            <a:r>
              <a:rPr lang="en-GB" altLang="en-US" sz="2800" dirty="0"/>
              <a:t>a brief answer to each question below:</a:t>
            </a:r>
          </a:p>
          <a:p>
            <a:pPr lvl="1"/>
            <a:r>
              <a:rPr lang="en-GB" altLang="en-US" sz="2800" b="1" dirty="0"/>
              <a:t>Q.</a:t>
            </a:r>
            <a:r>
              <a:rPr lang="en-GB" altLang="en-US" sz="2800" dirty="0"/>
              <a:t> What activity does the </a:t>
            </a:r>
            <a:r>
              <a:rPr lang="en-GB" altLang="en-US" sz="2800" b="1" dirty="0"/>
              <a:t>IT department </a:t>
            </a:r>
            <a:r>
              <a:rPr lang="en-GB" altLang="en-US" sz="2800" dirty="0"/>
              <a:t>do?</a:t>
            </a:r>
          </a:p>
          <a:p>
            <a:pPr lvl="1"/>
            <a:r>
              <a:rPr lang="en-GB" altLang="en-US" sz="2800" b="1" dirty="0"/>
              <a:t>Q. </a:t>
            </a:r>
            <a:r>
              <a:rPr lang="en-GB" altLang="en-US" sz="2800" dirty="0"/>
              <a:t>What activity does the </a:t>
            </a:r>
            <a:r>
              <a:rPr lang="en-GB" altLang="en-US" sz="2800" b="1" dirty="0"/>
              <a:t>Design department </a:t>
            </a:r>
            <a:r>
              <a:rPr lang="en-GB" altLang="en-US" sz="2800" dirty="0"/>
              <a:t>do?</a:t>
            </a:r>
          </a:p>
          <a:p>
            <a:pPr lvl="1"/>
            <a:r>
              <a:rPr lang="en-GB" altLang="en-US" sz="2800" b="1" dirty="0"/>
              <a:t>Q.</a:t>
            </a:r>
            <a:r>
              <a:rPr lang="en-GB" altLang="en-US" sz="2800" dirty="0"/>
              <a:t> What activity does the </a:t>
            </a:r>
            <a:r>
              <a:rPr lang="en-GB" altLang="en-US" sz="2800" b="1" dirty="0"/>
              <a:t>Production department</a:t>
            </a:r>
            <a:r>
              <a:rPr lang="en-GB" altLang="en-US" sz="2800" dirty="0"/>
              <a:t> do?</a:t>
            </a:r>
          </a:p>
          <a:p>
            <a:pPr lvl="1"/>
            <a:r>
              <a:rPr lang="en-GB" altLang="en-US" sz="2800" b="1" dirty="0"/>
              <a:t>Q.</a:t>
            </a:r>
            <a:r>
              <a:rPr lang="en-GB" altLang="en-US" sz="2800" dirty="0"/>
              <a:t> What activity does the </a:t>
            </a:r>
            <a:r>
              <a:rPr lang="en-GB" altLang="en-US" sz="2800" b="1" dirty="0"/>
              <a:t>Marketing department</a:t>
            </a:r>
            <a:r>
              <a:rPr lang="en-GB" altLang="en-US" sz="2800" dirty="0"/>
              <a:t> do?</a:t>
            </a:r>
          </a:p>
          <a:p>
            <a:pPr lvl="1"/>
            <a:r>
              <a:rPr lang="en-GB" altLang="en-US" sz="2800" b="1" dirty="0"/>
              <a:t>Q.</a:t>
            </a:r>
            <a:r>
              <a:rPr lang="en-GB" altLang="en-US" sz="2800" dirty="0"/>
              <a:t> What activity does the </a:t>
            </a:r>
            <a:r>
              <a:rPr lang="en-GB" altLang="en-US" sz="2800" b="1" dirty="0"/>
              <a:t>HR department </a:t>
            </a:r>
            <a:r>
              <a:rPr lang="en-GB" altLang="en-US" sz="2800" dirty="0"/>
              <a:t>do?</a:t>
            </a:r>
          </a:p>
          <a:p>
            <a:pPr lvl="1"/>
            <a:r>
              <a:rPr lang="en-GB" altLang="en-US" sz="2800" b="1" dirty="0"/>
              <a:t>Q.</a:t>
            </a:r>
            <a:r>
              <a:rPr lang="en-GB" altLang="en-US" sz="2800" dirty="0"/>
              <a:t> What activity does the </a:t>
            </a:r>
            <a:r>
              <a:rPr lang="en-GB" altLang="en-US" sz="2800" b="1" dirty="0"/>
              <a:t>Finance department </a:t>
            </a:r>
            <a:r>
              <a:rPr lang="en-GB" altLang="en-US" sz="2800" dirty="0"/>
              <a:t>do?</a:t>
            </a:r>
          </a:p>
          <a:p>
            <a:pPr marL="971550" lvl="1" indent="-514350">
              <a:buFont typeface="+mj-lt"/>
              <a:buAutoNum type="arabicPeriod" startAt="2"/>
            </a:pPr>
            <a:r>
              <a:rPr lang="en-GB" sz="2800" b="1" dirty="0">
                <a:highlight>
                  <a:srgbClr val="FFFF00"/>
                </a:highlight>
              </a:rPr>
              <a:t>Share</a:t>
            </a:r>
            <a:r>
              <a:rPr lang="en-GB" sz="2800" dirty="0"/>
              <a:t> your answer if asked. 2/3 students will be selected at random.</a:t>
            </a:r>
            <a:endParaRPr lang="en-GB" altLang="en-US" sz="2800" dirty="0"/>
          </a:p>
          <a:p>
            <a:pPr marL="0" indent="0">
              <a:buNone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4008444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F8CFE-C6D2-49E5-9EEE-C968E82E4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199" y="322922"/>
            <a:ext cx="10777271" cy="1508760"/>
          </a:xfrm>
        </p:spPr>
        <p:txBody>
          <a:bodyPr>
            <a:normAutofit/>
          </a:bodyPr>
          <a:lstStyle/>
          <a:p>
            <a:r>
              <a:rPr lang="en-GB" altLang="en-US" sz="4800" b="1" dirty="0"/>
              <a:t>Bg. </a:t>
            </a:r>
            <a:r>
              <a:rPr lang="en-GB" altLang="en-US" sz="4800" dirty="0"/>
              <a:t>IT &amp; Marketing Departments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43671-4F9F-4B4C-90ED-1F62B76F6C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90932" y="2522427"/>
            <a:ext cx="4754880" cy="4206240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ct val="50000"/>
              </a:spcBef>
              <a:buClr>
                <a:schemeClr val="tx2"/>
              </a:buClr>
              <a:buNone/>
            </a:pPr>
            <a:r>
              <a:rPr lang="en-GB" altLang="en-US" sz="2400" b="1" u="sng" dirty="0">
                <a:cs typeface="Times New Roman" panose="02020603050405020304" pitchFamily="18" charset="0"/>
              </a:rPr>
              <a:t>IT Department: 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Technology (Hardware/software) Installation;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 Technology maintenance &amp; updates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 End-user support;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 End-user Training;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Testing, reviewing and reporting on new and existing systems.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sz="2400" dirty="0">
                <a:cs typeface="Times New Roman" panose="02020603050405020304" pitchFamily="18" charset="0"/>
              </a:rPr>
              <a:t> Ensure system security.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0DF67A-3424-4986-83F7-301AF062B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96972" y="2522427"/>
            <a:ext cx="4754880" cy="4206240"/>
          </a:xfrm>
        </p:spPr>
        <p:txBody>
          <a:bodyPr>
            <a:normAutofit fontScale="85000" lnSpcReduction="20000"/>
          </a:bodyPr>
          <a:lstStyle/>
          <a:p>
            <a:pPr marL="0" indent="0" eaLnBrk="1" hangingPunct="1">
              <a:buNone/>
            </a:pPr>
            <a:r>
              <a:rPr lang="en-GB" altLang="en-US" sz="2400" b="1" u="sng" dirty="0"/>
              <a:t>Marketing Dept.:</a:t>
            </a:r>
          </a:p>
          <a:p>
            <a:pPr eaLnBrk="1" hangingPunct="1"/>
            <a:r>
              <a:rPr lang="en-GB" altLang="en-US" sz="2400" dirty="0"/>
              <a:t>Promotion strategies;</a:t>
            </a:r>
          </a:p>
          <a:p>
            <a:pPr eaLnBrk="1" hangingPunct="1"/>
            <a:r>
              <a:rPr lang="en-GB" altLang="en-US" sz="2400" dirty="0">
                <a:cs typeface="Times New Roman" panose="02020603050405020304" pitchFamily="18" charset="0"/>
              </a:rPr>
              <a:t>Website &amp; Social Media Management;</a:t>
            </a:r>
          </a:p>
          <a:p>
            <a:pPr eaLnBrk="1" hangingPunct="1"/>
            <a:r>
              <a:rPr lang="en-GB" altLang="en-US" sz="2400" dirty="0">
                <a:cs typeface="Times New Roman" panose="02020603050405020304" pitchFamily="18" charset="0"/>
              </a:rPr>
              <a:t>Graphic Design;</a:t>
            </a:r>
          </a:p>
          <a:p>
            <a:pPr eaLnBrk="1" hangingPunct="1"/>
            <a:r>
              <a:rPr lang="en-GB" altLang="en-US" sz="2400" dirty="0"/>
              <a:t>Pricing strategies;</a:t>
            </a:r>
          </a:p>
          <a:p>
            <a:pPr eaLnBrk="1" hangingPunct="1"/>
            <a:r>
              <a:rPr lang="en-GB" altLang="en-US" sz="2400" dirty="0"/>
              <a:t>Sales strategies;</a:t>
            </a:r>
          </a:p>
          <a:p>
            <a:pPr eaLnBrk="1" hangingPunct="1"/>
            <a:r>
              <a:rPr lang="en-GB" altLang="en-US" sz="2400" dirty="0"/>
              <a:t>Organise sales teams;</a:t>
            </a:r>
          </a:p>
          <a:p>
            <a:pPr eaLnBrk="1" hangingPunct="1"/>
            <a:r>
              <a:rPr lang="en-GB" altLang="en-US" sz="2400" dirty="0"/>
              <a:t>Product – advice on new product development, product improvement, target markets.</a:t>
            </a:r>
          </a:p>
          <a:p>
            <a:endParaRPr lang="en-GB" sz="24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1FD81E2-AF16-2D64-F189-55FC8636AE76}"/>
              </a:ext>
            </a:extLst>
          </p:cNvPr>
          <p:cNvCxnSpPr/>
          <p:nvPr/>
        </p:nvCxnSpPr>
        <p:spPr>
          <a:xfrm>
            <a:off x="6480202" y="2433276"/>
            <a:ext cx="0" cy="4004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10C0770-B52A-F0FB-B042-E71EC197C4DD}"/>
              </a:ext>
            </a:extLst>
          </p:cNvPr>
          <p:cNvSpPr txBox="1"/>
          <p:nvPr/>
        </p:nvSpPr>
        <p:spPr>
          <a:xfrm>
            <a:off x="664720" y="1510061"/>
            <a:ext cx="367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For example:</a:t>
            </a:r>
          </a:p>
        </p:txBody>
      </p:sp>
    </p:spTree>
    <p:extLst>
      <p:ext uri="{BB962C8B-B14F-4D97-AF65-F5344CB8AC3E}">
        <p14:creationId xmlns:p14="http://schemas.microsoft.com/office/powerpoint/2010/main" val="31562800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30AA9-C223-436B-A1B6-ECEB05668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400" b="1" dirty="0"/>
              <a:t>Bg. </a:t>
            </a:r>
            <a:r>
              <a:rPr lang="en-GB" altLang="en-US" sz="4400" dirty="0"/>
              <a:t>HR  &amp; Finance Departments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B9972-5F01-4895-A20D-E48818BFF3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2440" y="2291252"/>
            <a:ext cx="5327192" cy="4275439"/>
          </a:xfrm>
        </p:spPr>
        <p:txBody>
          <a:bodyPr>
            <a:noAutofit/>
          </a:bodyPr>
          <a:lstStyle/>
          <a:p>
            <a:pPr marL="0" indent="0"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en-US" sz="2000" b="1" u="sng" dirty="0"/>
              <a:t>HR Dept.: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Recruitment and retention</a:t>
            </a:r>
          </a:p>
          <a:p>
            <a:pPr lvl="1"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Job descriptions</a:t>
            </a:r>
          </a:p>
          <a:p>
            <a:pPr lvl="1"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Person Specifications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Motivation &amp; Job Satisfaction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Professional development and training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Health &amp; Safety and Well-being support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Liaison with trade unions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Payroll 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Dismissal/grievance procedures</a:t>
            </a:r>
          </a:p>
          <a:p>
            <a:pPr eaLnBrk="1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Redundancy.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351140-2E2F-4D0B-9231-2C2D1A765C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9098" y="2260127"/>
            <a:ext cx="5962902" cy="4206240"/>
          </a:xfrm>
        </p:spPr>
        <p:txBody>
          <a:bodyPr>
            <a:noAutofit/>
          </a:bodyPr>
          <a:lstStyle/>
          <a:p>
            <a:pPr marL="0" indent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en-US" sz="2000" b="1" u="sng" dirty="0"/>
              <a:t>Finance Dept.: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Cash flow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Monitoring income/revenue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Monitoring expenditure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Preparing, submitting and publishing accounts e.g.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Cash flow statements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Profit and loss statements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Balance sheet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Reporting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To department Heads and Strategic Management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Preparing annual accounts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Raising finance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Issue shares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Valuing, purchasing or selling </a:t>
            </a:r>
            <a:r>
              <a:rPr lang="en-GB" altLang="en-US" sz="1800" dirty="0" err="1"/>
              <a:t>assests</a:t>
            </a:r>
            <a:endParaRPr lang="en-GB" altLang="en-US" sz="1800" dirty="0"/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en-US" sz="1800" dirty="0"/>
              <a:t>Loans.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5D46EE-DFF3-B894-ACCB-6C0E67322A79}"/>
              </a:ext>
            </a:extLst>
          </p:cNvPr>
          <p:cNvSpPr txBox="1"/>
          <p:nvPr/>
        </p:nvSpPr>
        <p:spPr>
          <a:xfrm>
            <a:off x="776943" y="1544217"/>
            <a:ext cx="367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For example: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35C72E1-ED1B-54B1-A762-8091FA6E9C84}"/>
              </a:ext>
            </a:extLst>
          </p:cNvPr>
          <p:cNvCxnSpPr/>
          <p:nvPr/>
        </p:nvCxnSpPr>
        <p:spPr>
          <a:xfrm>
            <a:off x="6094959" y="2360788"/>
            <a:ext cx="0" cy="4004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291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41445-0977-436E-B722-05C5BC235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189" y="338420"/>
            <a:ext cx="10847013" cy="1508760"/>
          </a:xfrm>
        </p:spPr>
        <p:txBody>
          <a:bodyPr>
            <a:normAutofit/>
          </a:bodyPr>
          <a:lstStyle/>
          <a:p>
            <a:r>
              <a:rPr lang="en-GB" altLang="en-US" sz="4800" b="1" dirty="0"/>
              <a:t>Bg. </a:t>
            </a:r>
            <a:r>
              <a:rPr lang="en-GB" sz="4800" dirty="0"/>
              <a:t>Production </a:t>
            </a:r>
            <a:r>
              <a:rPr lang="en-GB" altLang="en-US" sz="4800" dirty="0"/>
              <a:t>&amp;</a:t>
            </a:r>
            <a:r>
              <a:rPr lang="en-GB" sz="4800" dirty="0"/>
              <a:t> R&amp;D departments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8E968-CB2B-4EB8-B9A1-F6202A1478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6515" y="2313340"/>
            <a:ext cx="5319485" cy="4206240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600" b="1" u="sng" dirty="0"/>
              <a:t>Production / Manufacturing dept.: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Acquiring resources (e.g. sourcing and purchasing raw materials)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Stock control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Planning and scheduling labour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Projections on future output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Product Production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Monitoring costs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Monitoring efficiency &amp; productivity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Quality control.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E1D3DA-B361-4110-AA91-1CF55A3B37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5204" y="2207107"/>
            <a:ext cx="5010281" cy="4206240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None/>
            </a:pPr>
            <a:r>
              <a:rPr lang="en-GB" altLang="en-US" sz="2600" b="1" u="sng" dirty="0"/>
              <a:t>Design / R&amp;D dept.:</a:t>
            </a:r>
          </a:p>
          <a:p>
            <a:pPr eaLnBrk="1" hangingPunct="1"/>
            <a:r>
              <a:rPr lang="en-US" altLang="en-US" sz="2400" dirty="0"/>
              <a:t>Developing design concepts for a company's products</a:t>
            </a:r>
          </a:p>
          <a:p>
            <a:pPr eaLnBrk="1" hangingPunct="1"/>
            <a:r>
              <a:rPr lang="en-GB" altLang="en-US" sz="2400" dirty="0"/>
              <a:t>Ideation &amp; New product development</a:t>
            </a:r>
          </a:p>
          <a:p>
            <a:pPr eaLnBrk="1" hangingPunct="1"/>
            <a:r>
              <a:rPr lang="en-GB" altLang="en-US" sz="2400" dirty="0"/>
              <a:t>Test new technologies, designs and production processes</a:t>
            </a:r>
          </a:p>
          <a:p>
            <a:pPr eaLnBrk="1" hangingPunct="1"/>
            <a:r>
              <a:rPr lang="en-GB" altLang="en-US" sz="2400" dirty="0"/>
              <a:t>Product improvements</a:t>
            </a:r>
          </a:p>
          <a:p>
            <a:pPr eaLnBrk="1" hangingPunct="1"/>
            <a:r>
              <a:rPr lang="en-GB" altLang="en-US" sz="2400" dirty="0"/>
              <a:t>Product testing</a:t>
            </a:r>
          </a:p>
          <a:p>
            <a:pPr eaLnBrk="1" hangingPunct="1"/>
            <a:r>
              <a:rPr lang="en-GB" altLang="en-US" sz="2400" dirty="0"/>
              <a:t>Modelling &amp; Design e.g. CAD/CAM &amp; use of other design Software.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61AD29-EA82-1EEA-A481-8AFE71211865}"/>
              </a:ext>
            </a:extLst>
          </p:cNvPr>
          <p:cNvSpPr txBox="1"/>
          <p:nvPr/>
        </p:nvSpPr>
        <p:spPr>
          <a:xfrm>
            <a:off x="702803" y="1503924"/>
            <a:ext cx="367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For example: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84D827E-FF86-42FF-1E6A-F5E217BDAED6}"/>
              </a:ext>
            </a:extLst>
          </p:cNvPr>
          <p:cNvCxnSpPr/>
          <p:nvPr/>
        </p:nvCxnSpPr>
        <p:spPr>
          <a:xfrm>
            <a:off x="6256324" y="2207107"/>
            <a:ext cx="0" cy="4004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7747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2CC357-E241-01EB-0422-444B53FE3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951977A-A579-E7CB-D3C8-27B5D8B02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096" y="205688"/>
            <a:ext cx="10160117" cy="1013830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Bg. </a:t>
            </a:r>
            <a:r>
              <a:rPr lang="en-GB" b="1" dirty="0"/>
              <a:t>Example New &amp; Future Technologies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6245B1-05B9-648E-3558-85652575C7AE}"/>
              </a:ext>
            </a:extLst>
          </p:cNvPr>
          <p:cNvSpPr/>
          <p:nvPr/>
        </p:nvSpPr>
        <p:spPr>
          <a:xfrm>
            <a:off x="592798" y="105804"/>
            <a:ext cx="10810307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9C53A57-69C2-55C1-D17B-8248DAE2CAC7}"/>
              </a:ext>
            </a:extLst>
          </p:cNvPr>
          <p:cNvSpPr/>
          <p:nvPr/>
        </p:nvSpPr>
        <p:spPr>
          <a:xfrm>
            <a:off x="454776" y="376216"/>
            <a:ext cx="256394" cy="123839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A close-up of several images&#10;&#10;Description automatically generated">
            <a:extLst>
              <a:ext uri="{FF2B5EF4-FFF2-40B4-BE49-F238E27FC236}">
                <a16:creationId xmlns:a16="http://schemas.microsoft.com/office/drawing/2014/main" id="{A306F796-B5B4-6DFE-46A4-9FB8D9EDB1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977" b="6743"/>
          <a:stretch/>
        </p:blipFill>
        <p:spPr>
          <a:xfrm>
            <a:off x="592798" y="1319402"/>
            <a:ext cx="10906008" cy="5464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804145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1_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1771</Words>
  <Application>Microsoft Office PowerPoint</Application>
  <PresentationFormat>Widescreen</PresentationFormat>
  <Paragraphs>201</Paragraphs>
  <Slides>28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DengXian</vt:lpstr>
      <vt:lpstr>Aptos</vt:lpstr>
      <vt:lpstr>Arial</vt:lpstr>
      <vt:lpstr>Avenir Next LT Pro</vt:lpstr>
      <vt:lpstr>Calibri</vt:lpstr>
      <vt:lpstr>Symbol</vt:lpstr>
      <vt:lpstr>Times New Roman</vt:lpstr>
      <vt:lpstr>Wingdings 3</vt:lpstr>
      <vt:lpstr>AccentBoxVTI</vt:lpstr>
      <vt:lpstr>1_AccentBoxVTI</vt:lpstr>
      <vt:lpstr>MS Org Chart</vt:lpstr>
      <vt:lpstr>Support &amp; Feedback:</vt:lpstr>
      <vt:lpstr>Business Structure &amp; Style</vt:lpstr>
      <vt:lpstr>Lead. Man. &amp; Ethics preparation</vt:lpstr>
      <vt:lpstr>Section 1: Strategy &amp; Structure</vt:lpstr>
      <vt:lpstr>Activity: Strategic planning / Business Strategy</vt:lpstr>
      <vt:lpstr>Strategic planning / Business Strategy</vt:lpstr>
      <vt:lpstr>3-tier AAA Hierarchical Organisation</vt:lpstr>
      <vt:lpstr>The Organisation Pyramid</vt:lpstr>
      <vt:lpstr>Activity: The Organisation Pyramid</vt:lpstr>
      <vt:lpstr>Bg. The Organisation Pyramid</vt:lpstr>
      <vt:lpstr>Activity: Organisation Structure</vt:lpstr>
      <vt:lpstr>Bg. Business functions aka departments</vt:lpstr>
      <vt:lpstr>Bg. Organisation Structure &amp; Functions</vt:lpstr>
      <vt:lpstr>Bg. Departmentalisation (division of work)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Register &amp; Questions?</vt:lpstr>
      <vt:lpstr>The end.</vt:lpstr>
      <vt:lpstr>Archive slides…</vt:lpstr>
      <vt:lpstr>Bg: Functional structure </vt:lpstr>
      <vt:lpstr>Activity: Functional departments</vt:lpstr>
      <vt:lpstr>Bg. IT &amp; Marketing Departments</vt:lpstr>
      <vt:lpstr>Bg. HR  &amp; Finance Departments</vt:lpstr>
      <vt:lpstr>Bg. Production &amp; R&amp;D departments</vt:lpstr>
      <vt:lpstr>Bg. Example New &amp; Future Technologies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introduction</dc:title>
  <dc:creator>James Williams</dc:creator>
  <cp:lastModifiedBy>James Williams</cp:lastModifiedBy>
  <cp:revision>13</cp:revision>
  <dcterms:created xsi:type="dcterms:W3CDTF">2024-07-01T09:26:22Z</dcterms:created>
  <dcterms:modified xsi:type="dcterms:W3CDTF">2026-10-21T09:44:27Z</dcterms:modified>
</cp:coreProperties>
</file>