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8"/>
  </p:notesMasterIdLst>
  <p:sldIdLst>
    <p:sldId id="336" r:id="rId19"/>
    <p:sldId id="367" r:id="rId20"/>
    <p:sldId id="368" r:id="rId21"/>
    <p:sldId id="384" r:id="rId22"/>
    <p:sldId id="383" r:id="rId23"/>
    <p:sldId id="345" r:id="rId24"/>
    <p:sldId id="385" r:id="rId25"/>
    <p:sldId id="386" r:id="rId26"/>
    <p:sldId id="387" r:id="rId27"/>
    <p:sldId id="393" r:id="rId28"/>
    <p:sldId id="389" r:id="rId29"/>
    <p:sldId id="390" r:id="rId30"/>
    <p:sldId id="391" r:id="rId31"/>
    <p:sldId id="388" r:id="rId32"/>
    <p:sldId id="381" r:id="rId33"/>
    <p:sldId id="371" r:id="rId34"/>
    <p:sldId id="392" r:id="rId35"/>
    <p:sldId id="364" r:id="rId36"/>
    <p:sldId id="377"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18" autoAdjust="0"/>
    <p:restoredTop sz="86333" autoAdjust="0"/>
  </p:normalViewPr>
  <p:slideViewPr>
    <p:cSldViewPr snapToGrid="0" snapToObjects="1">
      <p:cViewPr varScale="1">
        <p:scale>
          <a:sx n="69" d="100"/>
          <a:sy n="69" d="100"/>
        </p:scale>
        <p:origin x="1512"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presProps" Target="presProps.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11/4/2021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Revision of synonyms</a:t>
            </a:r>
            <a:r>
              <a:rPr lang="en-GB" baseline="0" dirty="0"/>
              <a:t>, and changing verbs to nouns</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49912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Ss</a:t>
            </a:r>
            <a:r>
              <a:rPr lang="en-GB" dirty="0"/>
              <a:t> will attempt</a:t>
            </a:r>
            <a:r>
              <a:rPr lang="en-GB" baseline="0" dirty="0"/>
              <a:t> to paraphrase the original text </a:t>
            </a:r>
            <a:endParaRPr lang="en-GB" dirty="0"/>
          </a:p>
          <a:p>
            <a:r>
              <a:rPr lang="en-GB" dirty="0"/>
              <a:t>https://www.bbc.co.uk/news/uk-59101299 [modified]</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502453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Ss</a:t>
            </a:r>
            <a:r>
              <a:rPr lang="en-GB" dirty="0"/>
              <a:t> will attempt</a:t>
            </a:r>
            <a:r>
              <a:rPr lang="en-GB" baseline="0" dirty="0"/>
              <a:t> to paraphrase the original text </a:t>
            </a:r>
            <a:endParaRPr lang="en-GB" dirty="0"/>
          </a:p>
          <a:p>
            <a:r>
              <a:rPr lang="en-GB" dirty="0"/>
              <a:t>https://www.bbc.co.uk/news/uk-59101299</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530616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Examples highlight changes in word class and order of sentence  </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01083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task 1</a:t>
            </a:r>
          </a:p>
          <a:p>
            <a:r>
              <a:rPr lang="en-GB" dirty="0"/>
              <a:t>https://www.thetimes.co.uk/article/three-types-of-drug-that-help-in-fight-against-coronavirus-mlfmsxds2 [modified]</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506329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task 1</a:t>
            </a:r>
          </a:p>
          <a:p>
            <a:r>
              <a:rPr lang="en-GB" dirty="0"/>
              <a:t>https://www.thetimes.co.uk/article/three-types-of-drug-that-help-in-fight-against-coronavirus-mlfmsxds2 [modified]</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646877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task 2</a:t>
            </a:r>
          </a:p>
          <a:p>
            <a:r>
              <a:rPr lang="en-GB" dirty="0"/>
              <a:t>https://academic-englishuk.com/paraphrasing/</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934871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a:t>
            </a:r>
            <a:r>
              <a:rPr lang="en-GB" baseline="0" dirty="0"/>
              <a:t> task whereby </a:t>
            </a:r>
            <a:r>
              <a:rPr lang="en-GB" baseline="0" dirty="0" err="1"/>
              <a:t>ss</a:t>
            </a:r>
            <a:r>
              <a:rPr lang="en-GB" baseline="0" dirty="0"/>
              <a:t> will r</a:t>
            </a:r>
            <a:r>
              <a:rPr lang="en-GB" dirty="0"/>
              <a:t>esearch</a:t>
            </a:r>
            <a:r>
              <a:rPr lang="en-GB" baseline="0" dirty="0"/>
              <a:t> and paraphrase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167657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341341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11/4/2021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11/4/2021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11/4/2021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59101299" TargetMode="External"/><Relationship Id="rId2" Type="http://schemas.openxmlformats.org/officeDocument/2006/relationships/hyperlink" Target="https://academic-englishuk.com/paraphrasing/" TargetMode="External"/><Relationship Id="rId1" Type="http://schemas.openxmlformats.org/officeDocument/2006/relationships/slideLayout" Target="../slideLayouts/slideLayout11.xml"/><Relationship Id="rId5" Type="http://schemas.openxmlformats.org/officeDocument/2006/relationships/hyperlink" Target="http://www.uefap.net/writing/writing-reporting/writing-reporting-paraphrase" TargetMode="External"/><Relationship Id="rId4" Type="http://schemas.openxmlformats.org/officeDocument/2006/relationships/hyperlink" Target="https://www.thetimes.co.uk/article/three-types-of-drug-that-help-in-fight-against-coronavirus-mlfmsxds2"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bristol.ac.uk/arts/exercises/referencing/page_05.htm" TargetMode="External"/><Relationship Id="rId2" Type="http://schemas.openxmlformats.org/officeDocument/2006/relationships/hyperlink" Target="https://www.ucl.ac.uk/ioe-writing-centre/reference-effectively-avoid-plagiarism/paraphrasing" TargetMode="External"/><Relationship Id="rId1" Type="http://schemas.openxmlformats.org/officeDocument/2006/relationships/slideLayout" Target="../slideLayouts/slideLayout11.xml"/><Relationship Id="rId4" Type="http://schemas.openxmlformats.org/officeDocument/2006/relationships/hyperlink" Target="https://www.futurelearn.com/info/courses/english-for-study-intermediate/0/steps/352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542925" y="1883654"/>
            <a:ext cx="8058149" cy="1321459"/>
          </a:xfrm>
        </p:spPr>
        <p:txBody>
          <a:bodyPr/>
          <a:lstStyle/>
          <a:p>
            <a:pPr algn="ctr"/>
            <a:r>
              <a:rPr lang="en-GB" altLang="en-US" sz="4800" b="1">
                <a:solidFill>
                  <a:schemeClr val="accent2"/>
                </a:solidFill>
                <a:effectLst>
                  <a:outerShdw blurRad="38100" dist="38100" dir="2700000" algn="tl">
                    <a:srgbClr val="000000">
                      <a:alpha val="43137"/>
                    </a:srgbClr>
                  </a:outerShdw>
                </a:effectLst>
              </a:rPr>
              <a:t>Paraphrasing</a:t>
            </a:r>
            <a:endParaRPr lang="en-GB" sz="4800" b="1" dirty="0"/>
          </a:p>
        </p:txBody>
      </p:sp>
      <p:sp>
        <p:nvSpPr>
          <p:cNvPr id="2" name="TextBox 1">
            <a:extLst>
              <a:ext uri="{FF2B5EF4-FFF2-40B4-BE49-F238E27FC236}">
                <a16:creationId xmlns:a16="http://schemas.microsoft.com/office/drawing/2014/main" id="{2982A480-DB30-4726-81F0-6FC36C06A26C}"/>
              </a:ext>
            </a:extLst>
          </p:cNvPr>
          <p:cNvSpPr txBox="1"/>
          <p:nvPr/>
        </p:nvSpPr>
        <p:spPr>
          <a:xfrm>
            <a:off x="1046375" y="3874416"/>
            <a:ext cx="7456602" cy="584775"/>
          </a:xfrm>
          <a:prstGeom prst="rect">
            <a:avLst/>
          </a:prstGeom>
          <a:noFill/>
        </p:spPr>
        <p:txBody>
          <a:bodyPr wrap="square" rtlCol="0">
            <a:spAutoFit/>
          </a:bodyPr>
          <a:lstStyle/>
          <a:p>
            <a:pPr algn="ctr"/>
            <a:r>
              <a:rPr lang="en-US" sz="3200" b="1" dirty="0">
                <a:solidFill>
                  <a:schemeClr val="accent4">
                    <a:lumMod val="60000"/>
                    <a:lumOff val="40000"/>
                  </a:schemeClr>
                </a:solidFill>
              </a:rPr>
              <a:t>From the Academic Workshops series </a:t>
            </a: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Aims </a:t>
            </a:r>
          </a:p>
        </p:txBody>
      </p:sp>
      <p:sp>
        <p:nvSpPr>
          <p:cNvPr id="3" name="Content Placeholder 2"/>
          <p:cNvSpPr>
            <a:spLocks noGrp="1"/>
          </p:cNvSpPr>
          <p:nvPr>
            <p:ph idx="1"/>
          </p:nvPr>
        </p:nvSpPr>
        <p:spPr>
          <a:xfrm>
            <a:off x="628650" y="1548534"/>
            <a:ext cx="7886700" cy="4351338"/>
          </a:xfrm>
        </p:spPr>
        <p:txBody>
          <a:bodyPr/>
          <a:lstStyle/>
          <a:p>
            <a:pPr>
              <a:buClrTx/>
              <a:buFont typeface="Wingdings" panose="05000000000000000000" pitchFamily="2" charset="2"/>
              <a:buChar char="v"/>
            </a:pPr>
            <a:r>
              <a:rPr lang="en-GB" dirty="0"/>
              <a:t>Understand what is paraphrasing and its importance in academia </a:t>
            </a:r>
          </a:p>
          <a:p>
            <a:pPr>
              <a:buClrTx/>
              <a:buFont typeface="Wingdings" panose="05000000000000000000" pitchFamily="2" charset="2"/>
              <a:buChar char="v"/>
            </a:pPr>
            <a:endParaRPr lang="en-GB" dirty="0"/>
          </a:p>
          <a:p>
            <a:pPr>
              <a:buClrTx/>
              <a:buFont typeface="Wingdings" panose="05000000000000000000" pitchFamily="2" charset="2"/>
              <a:buChar char="v"/>
            </a:pPr>
            <a:r>
              <a:rPr lang="en-GB" dirty="0"/>
              <a:t>Recognise effective strategies for paraphrasing </a:t>
            </a:r>
          </a:p>
          <a:p>
            <a:pPr marL="0" indent="0">
              <a:buClrTx/>
              <a:buNone/>
            </a:pPr>
            <a:r>
              <a:rPr lang="en-GB" dirty="0"/>
              <a:t>    </a:t>
            </a:r>
          </a:p>
          <a:p>
            <a:pPr>
              <a:buClrTx/>
              <a:buFont typeface="Wingdings" panose="05000000000000000000" pitchFamily="2" charset="2"/>
              <a:buChar char="v"/>
            </a:pPr>
            <a:r>
              <a:rPr lang="en-GB" dirty="0"/>
              <a:t>Practise paraphrasing using these strategies </a:t>
            </a:r>
          </a:p>
          <a:p>
            <a:pPr marL="0" indent="0">
              <a:buNone/>
            </a:pPr>
            <a:r>
              <a:rPr lang="en-GB" dirty="0"/>
              <a:t> </a:t>
            </a:r>
          </a:p>
          <a:p>
            <a:endParaRPr lang="en-GB" dirty="0"/>
          </a:p>
        </p:txBody>
      </p:sp>
    </p:spTree>
    <p:extLst>
      <p:ext uri="{BB962C8B-B14F-4D97-AF65-F5344CB8AC3E}">
        <p14:creationId xmlns:p14="http://schemas.microsoft.com/office/powerpoint/2010/main" val="2848235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6717"/>
            <a:ext cx="7886700" cy="816119"/>
          </a:xfrm>
        </p:spPr>
        <p:txBody>
          <a:bodyPr/>
          <a:lstStyle/>
          <a:p>
            <a:pPr algn="ctr"/>
            <a:r>
              <a:rPr lang="en-GB" dirty="0"/>
              <a:t>What is paraphrasing?</a:t>
            </a:r>
            <a:r>
              <a:rPr lang="en-GB" sz="1200" dirty="0"/>
              <a:t> (use an online dictionary)</a:t>
            </a:r>
          </a:p>
        </p:txBody>
      </p:sp>
      <p:sp>
        <p:nvSpPr>
          <p:cNvPr id="3" name="Content Placeholder 2"/>
          <p:cNvSpPr>
            <a:spLocks noGrp="1"/>
          </p:cNvSpPr>
          <p:nvPr>
            <p:ph idx="1"/>
          </p:nvPr>
        </p:nvSpPr>
        <p:spPr>
          <a:xfrm>
            <a:off x="193964" y="1105189"/>
            <a:ext cx="8756072" cy="4769138"/>
          </a:xfrm>
        </p:spPr>
        <p:txBody>
          <a:bodyPr/>
          <a:lstStyle/>
          <a:p>
            <a:r>
              <a:rPr lang="en-GB" sz="2400" dirty="0"/>
              <a:t>It is a </a:t>
            </a:r>
            <a:r>
              <a:rPr lang="en-GB" sz="2400" b="1" dirty="0"/>
              <a:t>key skill </a:t>
            </a:r>
            <a:r>
              <a:rPr lang="en-GB" sz="2400" dirty="0"/>
              <a:t>that you should be using in your academic writing and presentations</a:t>
            </a:r>
          </a:p>
          <a:p>
            <a:endParaRPr lang="en-GB" sz="2400" dirty="0"/>
          </a:p>
          <a:p>
            <a:r>
              <a:rPr lang="en-GB" sz="2400" dirty="0"/>
              <a:t>You are </a:t>
            </a:r>
            <a:r>
              <a:rPr lang="en-GB" sz="2400" b="1" dirty="0"/>
              <a:t>borrowing</a:t>
            </a:r>
            <a:r>
              <a:rPr lang="en-GB" sz="2400" dirty="0"/>
              <a:t> the idea of another person (source) and creating space for it in your own work</a:t>
            </a:r>
          </a:p>
          <a:p>
            <a:endParaRPr lang="en-GB" sz="2400" dirty="0"/>
          </a:p>
          <a:p>
            <a:r>
              <a:rPr lang="en-GB" sz="2400" dirty="0"/>
              <a:t>It can be used to </a:t>
            </a:r>
            <a:r>
              <a:rPr lang="en-GB" sz="2400" b="1" dirty="0"/>
              <a:t>support</a:t>
            </a:r>
            <a:r>
              <a:rPr lang="en-GB" sz="2400" dirty="0"/>
              <a:t> the arguments that you are making </a:t>
            </a:r>
          </a:p>
          <a:p>
            <a:endParaRPr lang="en-GB" sz="2400" dirty="0"/>
          </a:p>
          <a:p>
            <a:r>
              <a:rPr lang="en-GB" sz="2400" dirty="0"/>
              <a:t>It is their idea but you will </a:t>
            </a:r>
            <a:r>
              <a:rPr lang="en-GB" sz="2400" b="1" dirty="0"/>
              <a:t>rephrase</a:t>
            </a:r>
            <a:r>
              <a:rPr lang="en-GB" sz="2400" dirty="0"/>
              <a:t> it using your own words</a:t>
            </a:r>
          </a:p>
          <a:p>
            <a:endParaRPr lang="en-GB" sz="2400" dirty="0"/>
          </a:p>
          <a:p>
            <a:r>
              <a:rPr lang="en-GB" sz="2400" dirty="0"/>
              <a:t>Their idea must be </a:t>
            </a:r>
            <a:r>
              <a:rPr lang="en-GB" sz="2400" b="1" dirty="0"/>
              <a:t>acknowledged</a:t>
            </a:r>
            <a:r>
              <a:rPr lang="en-GB" sz="2400" dirty="0"/>
              <a:t> by you as belonging to them </a:t>
            </a:r>
          </a:p>
          <a:p>
            <a:endParaRPr lang="en-GB" sz="2000" dirty="0"/>
          </a:p>
        </p:txBody>
      </p:sp>
    </p:spTree>
    <p:extLst>
      <p:ext uri="{BB962C8B-B14F-4D97-AF65-F5344CB8AC3E}">
        <p14:creationId xmlns:p14="http://schemas.microsoft.com/office/powerpoint/2010/main" val="333322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Example </a:t>
            </a:r>
          </a:p>
        </p:txBody>
      </p:sp>
      <p:sp>
        <p:nvSpPr>
          <p:cNvPr id="3" name="Content Placeholder 2"/>
          <p:cNvSpPr>
            <a:spLocks noGrp="1"/>
          </p:cNvSpPr>
          <p:nvPr>
            <p:ph idx="1"/>
          </p:nvPr>
        </p:nvSpPr>
        <p:spPr>
          <a:xfrm>
            <a:off x="457200" y="1394108"/>
            <a:ext cx="8229600" cy="3917032"/>
          </a:xfrm>
        </p:spPr>
        <p:txBody>
          <a:bodyPr/>
          <a:lstStyle/>
          <a:p>
            <a:pPr algn="just"/>
            <a:r>
              <a:rPr lang="en-GB" sz="2400" b="1" dirty="0">
                <a:solidFill>
                  <a:schemeClr val="accent4">
                    <a:lumMod val="75000"/>
                  </a:schemeClr>
                </a:solidFill>
              </a:rPr>
              <a:t>Their idea</a:t>
            </a:r>
          </a:p>
          <a:p>
            <a:pPr marL="0" indent="0" algn="just">
              <a:buNone/>
            </a:pPr>
            <a:r>
              <a:rPr lang="en-GB" sz="2400" b="0" dirty="0"/>
              <a:t>It has long been known that </a:t>
            </a:r>
            <a:r>
              <a:rPr lang="en-GB" sz="2400" b="1" dirty="0"/>
              <a:t>Cairo</a:t>
            </a:r>
            <a:r>
              <a:rPr lang="en-GB" sz="2400" b="0" dirty="0"/>
              <a:t> is the </a:t>
            </a:r>
            <a:r>
              <a:rPr lang="en-GB" sz="2400" b="0" dirty="0">
                <a:solidFill>
                  <a:srgbClr val="00B050"/>
                </a:solidFill>
              </a:rPr>
              <a:t>most populous </a:t>
            </a:r>
            <a:r>
              <a:rPr lang="en-GB" sz="2400" b="1" dirty="0"/>
              <a:t>city</a:t>
            </a:r>
            <a:r>
              <a:rPr lang="en-GB" sz="2400" b="0" dirty="0">
                <a:solidFill>
                  <a:srgbClr val="00B050"/>
                </a:solidFill>
              </a:rPr>
              <a:t> </a:t>
            </a:r>
            <a:r>
              <a:rPr lang="en-GB" sz="2400" b="0" dirty="0">
                <a:solidFill>
                  <a:srgbClr val="FF0000"/>
                </a:solidFill>
              </a:rPr>
              <a:t>on earth</a:t>
            </a:r>
            <a:r>
              <a:rPr lang="en-GB" sz="2400" b="0" dirty="0"/>
              <a:t>, but no-one knew exactly how populous it was until </a:t>
            </a:r>
            <a:r>
              <a:rPr lang="en-GB" sz="2400" b="0" dirty="0">
                <a:solidFill>
                  <a:srgbClr val="00B0F0"/>
                </a:solidFill>
              </a:rPr>
              <a:t>last month</a:t>
            </a:r>
            <a:r>
              <a:rPr lang="en-GB" sz="2400" b="0" dirty="0"/>
              <a:t>.</a:t>
            </a:r>
          </a:p>
          <a:p>
            <a:pPr algn="just"/>
            <a:endParaRPr lang="en-GB" sz="2400" dirty="0"/>
          </a:p>
          <a:p>
            <a:pPr algn="just"/>
            <a:r>
              <a:rPr lang="en-GB" sz="2400" b="1" dirty="0">
                <a:solidFill>
                  <a:schemeClr val="accent6">
                    <a:lumMod val="75000"/>
                  </a:schemeClr>
                </a:solidFill>
              </a:rPr>
              <a:t>My paraphrase</a:t>
            </a:r>
          </a:p>
          <a:p>
            <a:pPr marL="0" indent="0" algn="just">
              <a:buNone/>
            </a:pPr>
            <a:r>
              <a:rPr lang="en-GB" sz="2400" b="0" dirty="0"/>
              <a:t>Although </a:t>
            </a:r>
            <a:r>
              <a:rPr lang="en-GB" sz="2400" b="1" dirty="0"/>
              <a:t>Cairo</a:t>
            </a:r>
            <a:r>
              <a:rPr lang="en-GB" sz="2400" b="0" dirty="0"/>
              <a:t> has been </a:t>
            </a:r>
            <a:r>
              <a:rPr lang="en-GB" sz="2400" b="0" dirty="0">
                <a:solidFill>
                  <a:srgbClr val="FF0000"/>
                </a:solidFill>
              </a:rPr>
              <a:t>the world</a:t>
            </a:r>
            <a:r>
              <a:rPr lang="en-GB" sz="2400" b="0" dirty="0"/>
              <a:t>'s </a:t>
            </a:r>
            <a:r>
              <a:rPr lang="en-GB" sz="2400" b="0" dirty="0">
                <a:solidFill>
                  <a:srgbClr val="00B050"/>
                </a:solidFill>
              </a:rPr>
              <a:t>most</a:t>
            </a:r>
            <a:r>
              <a:rPr lang="en-GB" sz="2400" b="0" dirty="0"/>
              <a:t> </a:t>
            </a:r>
            <a:r>
              <a:rPr lang="en-GB" sz="2400" b="0" dirty="0">
                <a:solidFill>
                  <a:srgbClr val="00B050"/>
                </a:solidFill>
              </a:rPr>
              <a:t>heavily populated </a:t>
            </a:r>
            <a:r>
              <a:rPr lang="en-GB" sz="2400" b="1" dirty="0"/>
              <a:t>city</a:t>
            </a:r>
            <a:r>
              <a:rPr lang="en-GB" sz="2400" b="0" dirty="0"/>
              <a:t> for many years, the precise population was not known until </a:t>
            </a:r>
            <a:r>
              <a:rPr lang="en-GB" sz="2400" b="0" dirty="0">
                <a:solidFill>
                  <a:srgbClr val="00B0F0"/>
                </a:solidFill>
              </a:rPr>
              <a:t>four weeks ago</a:t>
            </a:r>
            <a:r>
              <a:rPr lang="en-GB" sz="2400" b="0" dirty="0"/>
              <a:t>.</a:t>
            </a:r>
          </a:p>
          <a:p>
            <a:endParaRPr lang="en-GB" dirty="0"/>
          </a:p>
          <a:p>
            <a:endParaRPr lang="en-GB" dirty="0"/>
          </a:p>
          <a:p>
            <a:endParaRPr lang="en-GB" dirty="0"/>
          </a:p>
        </p:txBody>
      </p:sp>
    </p:spTree>
    <p:extLst>
      <p:ext uri="{BB962C8B-B14F-4D97-AF65-F5344CB8AC3E}">
        <p14:creationId xmlns:p14="http://schemas.microsoft.com/office/powerpoint/2010/main" val="194387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530" y="0"/>
            <a:ext cx="8229600" cy="764704"/>
          </a:xfrm>
        </p:spPr>
        <p:txBody>
          <a:bodyPr/>
          <a:lstStyle/>
          <a:p>
            <a:r>
              <a:rPr lang="en-GB" sz="4000" b="1" dirty="0"/>
              <a:t>How is paraphrasing done? </a:t>
            </a:r>
            <a:endParaRPr lang="en-GB" sz="1800" b="1" dirty="0"/>
          </a:p>
        </p:txBody>
      </p:sp>
      <p:sp>
        <p:nvSpPr>
          <p:cNvPr id="3" name="Content Placeholder 2"/>
          <p:cNvSpPr>
            <a:spLocks noGrp="1"/>
          </p:cNvSpPr>
          <p:nvPr>
            <p:ph idx="1"/>
          </p:nvPr>
        </p:nvSpPr>
        <p:spPr>
          <a:xfrm>
            <a:off x="107504" y="908720"/>
            <a:ext cx="9036496" cy="4752528"/>
          </a:xfrm>
        </p:spPr>
        <p:txBody>
          <a:bodyPr/>
          <a:lstStyle/>
          <a:p>
            <a:r>
              <a:rPr lang="en-GB" sz="2000" b="0" dirty="0"/>
              <a:t>Pay close attention to the words and meaning of their idea </a:t>
            </a:r>
          </a:p>
          <a:p>
            <a:endParaRPr lang="en-GB" sz="2000" b="0" dirty="0"/>
          </a:p>
          <a:p>
            <a:r>
              <a:rPr lang="en-GB" sz="2000" dirty="0"/>
              <a:t>Stick closely to their original meaning when recreating the idea in your words</a:t>
            </a:r>
          </a:p>
          <a:p>
            <a:endParaRPr lang="en-GB" sz="2000" dirty="0"/>
          </a:p>
          <a:p>
            <a:r>
              <a:rPr lang="en-GB" sz="2000" dirty="0"/>
              <a:t>Think about how you can change:</a:t>
            </a:r>
            <a:endParaRPr lang="en-GB" sz="2000" b="0" dirty="0"/>
          </a:p>
          <a:p>
            <a:pPr lvl="1">
              <a:buFont typeface="Wingdings" panose="05000000000000000000" pitchFamily="2" charset="2"/>
              <a:buChar char="Ø"/>
            </a:pPr>
            <a:r>
              <a:rPr lang="en-GB" sz="2000" b="0" dirty="0"/>
              <a:t>the </a:t>
            </a:r>
            <a:r>
              <a:rPr lang="en-GB" sz="2000" b="1" dirty="0"/>
              <a:t>words</a:t>
            </a:r>
            <a:r>
              <a:rPr lang="en-GB" sz="2000" b="0" dirty="0"/>
              <a:t> (use </a:t>
            </a:r>
            <a:r>
              <a:rPr lang="en-GB" sz="2000" dirty="0"/>
              <a:t>synonyms)</a:t>
            </a:r>
          </a:p>
          <a:p>
            <a:pPr lvl="1">
              <a:buFont typeface="Wingdings" panose="05000000000000000000" pitchFamily="2" charset="2"/>
              <a:buChar char="Ø"/>
            </a:pPr>
            <a:r>
              <a:rPr lang="en-GB" sz="2000" dirty="0"/>
              <a:t>the grammatical </a:t>
            </a:r>
            <a:r>
              <a:rPr lang="en-GB" sz="2000" b="1" dirty="0"/>
              <a:t>structure</a:t>
            </a:r>
            <a:r>
              <a:rPr lang="en-GB" sz="2000" dirty="0"/>
              <a:t> (e.g. verbs to nouns)</a:t>
            </a:r>
          </a:p>
          <a:p>
            <a:pPr lvl="1">
              <a:buFont typeface="Wingdings" panose="05000000000000000000" pitchFamily="2" charset="2"/>
              <a:buChar char="Ø"/>
            </a:pPr>
            <a:r>
              <a:rPr lang="en-GB" sz="2000" dirty="0"/>
              <a:t>the </a:t>
            </a:r>
            <a:r>
              <a:rPr lang="en-GB" sz="2000" b="1" dirty="0"/>
              <a:t>order</a:t>
            </a:r>
            <a:r>
              <a:rPr lang="en-GB" sz="2000" dirty="0"/>
              <a:t> of the original sentence </a:t>
            </a:r>
            <a:endParaRPr lang="en-GB" sz="2000" b="0" dirty="0"/>
          </a:p>
          <a:p>
            <a:endParaRPr lang="en-GB" sz="2000" b="0" dirty="0"/>
          </a:p>
          <a:p>
            <a:r>
              <a:rPr lang="en-GB" sz="2000" dirty="0"/>
              <a:t>The length of the paraphrase should be of similar </a:t>
            </a:r>
            <a:r>
              <a:rPr lang="en-GB" sz="2000" b="1" dirty="0"/>
              <a:t>length</a:t>
            </a:r>
            <a:r>
              <a:rPr lang="en-GB" sz="2000" dirty="0"/>
              <a:t> to the original statement</a:t>
            </a:r>
          </a:p>
          <a:p>
            <a:endParaRPr lang="en-GB" sz="2000" b="0" dirty="0"/>
          </a:p>
          <a:p>
            <a:r>
              <a:rPr lang="en-GB" sz="2000" b="0" dirty="0"/>
              <a:t>Provide a </a:t>
            </a:r>
            <a:r>
              <a:rPr lang="en-GB" sz="2000" b="1" dirty="0"/>
              <a:t>reference</a:t>
            </a:r>
            <a:r>
              <a:rPr lang="en-GB" sz="2000" b="0" dirty="0"/>
              <a:t> to confirm that this idea belongs to them  </a:t>
            </a:r>
          </a:p>
          <a:p>
            <a:endParaRPr lang="en-GB" dirty="0"/>
          </a:p>
        </p:txBody>
      </p:sp>
    </p:spTree>
    <p:extLst>
      <p:ext uri="{BB962C8B-B14F-4D97-AF65-F5344CB8AC3E}">
        <p14:creationId xmlns:p14="http://schemas.microsoft.com/office/powerpoint/2010/main" val="331327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Task: paraphrase this source</a:t>
            </a:r>
          </a:p>
        </p:txBody>
      </p:sp>
      <p:sp>
        <p:nvSpPr>
          <p:cNvPr id="3" name="Content Placeholder 2"/>
          <p:cNvSpPr>
            <a:spLocks noGrp="1"/>
          </p:cNvSpPr>
          <p:nvPr>
            <p:ph idx="1"/>
          </p:nvPr>
        </p:nvSpPr>
        <p:spPr>
          <a:xfrm>
            <a:off x="457200" y="1394108"/>
            <a:ext cx="8229600" cy="3917032"/>
          </a:xfrm>
        </p:spPr>
        <p:txBody>
          <a:bodyPr/>
          <a:lstStyle/>
          <a:p>
            <a:pPr algn="just"/>
            <a:r>
              <a:rPr lang="en-GB" sz="2400" b="1" dirty="0">
                <a:solidFill>
                  <a:srgbClr val="7030A0"/>
                </a:solidFill>
              </a:rPr>
              <a:t>Their idea </a:t>
            </a:r>
          </a:p>
          <a:p>
            <a:pPr marL="0" indent="0" algn="just">
              <a:buNone/>
            </a:pPr>
            <a:r>
              <a:rPr lang="en-GB" sz="1400" dirty="0"/>
              <a:t>taken from a BBC News article that was written on 31</a:t>
            </a:r>
            <a:r>
              <a:rPr lang="en-GB" sz="1400" baseline="30000" dirty="0"/>
              <a:t>st</a:t>
            </a:r>
            <a:r>
              <a:rPr lang="en-GB" sz="1400" dirty="0"/>
              <a:t> October, 2021 </a:t>
            </a:r>
            <a:endParaRPr lang="en-GB" sz="1400" b="1" dirty="0">
              <a:solidFill>
                <a:srgbClr val="0070C0"/>
              </a:solidFill>
            </a:endParaRPr>
          </a:p>
          <a:p>
            <a:pPr marL="0" indent="0" algn="just">
              <a:buNone/>
            </a:pPr>
            <a:r>
              <a:rPr lang="en-GB" sz="2400" dirty="0"/>
              <a:t>The whole country wishes the Queen well after she was advised by doctors to rest for two more weeks</a:t>
            </a:r>
          </a:p>
          <a:p>
            <a:pPr marL="0" indent="0" algn="just">
              <a:buNone/>
            </a:pPr>
            <a:endParaRPr lang="en-GB" sz="2400" b="1" dirty="0">
              <a:solidFill>
                <a:schemeClr val="accent6">
                  <a:lumMod val="75000"/>
                </a:schemeClr>
              </a:solidFill>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644056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Task: paraphrase this source</a:t>
            </a:r>
          </a:p>
        </p:txBody>
      </p:sp>
      <p:sp>
        <p:nvSpPr>
          <p:cNvPr id="3" name="Content Placeholder 2"/>
          <p:cNvSpPr>
            <a:spLocks noGrp="1"/>
          </p:cNvSpPr>
          <p:nvPr>
            <p:ph idx="1"/>
          </p:nvPr>
        </p:nvSpPr>
        <p:spPr>
          <a:xfrm>
            <a:off x="457200" y="1394108"/>
            <a:ext cx="8229600" cy="3917032"/>
          </a:xfrm>
        </p:spPr>
        <p:txBody>
          <a:bodyPr/>
          <a:lstStyle/>
          <a:p>
            <a:pPr algn="just"/>
            <a:r>
              <a:rPr lang="en-GB" sz="2400" b="1" dirty="0">
                <a:solidFill>
                  <a:srgbClr val="7030A0"/>
                </a:solidFill>
              </a:rPr>
              <a:t>Their idea </a:t>
            </a:r>
          </a:p>
          <a:p>
            <a:pPr marL="0" indent="0" algn="just">
              <a:buNone/>
            </a:pPr>
            <a:r>
              <a:rPr lang="en-GB" sz="1400" dirty="0"/>
              <a:t>taken from a BBC News article that was written on 31</a:t>
            </a:r>
            <a:r>
              <a:rPr lang="en-GB" sz="1400" baseline="30000" dirty="0"/>
              <a:t>st</a:t>
            </a:r>
            <a:r>
              <a:rPr lang="en-GB" sz="1400" dirty="0"/>
              <a:t> October, 2021 </a:t>
            </a:r>
            <a:endParaRPr lang="en-GB" sz="1400" b="1" dirty="0">
              <a:solidFill>
                <a:srgbClr val="0070C0"/>
              </a:solidFill>
            </a:endParaRPr>
          </a:p>
          <a:p>
            <a:pPr marL="0" indent="0" algn="just">
              <a:buNone/>
            </a:pPr>
            <a:r>
              <a:rPr lang="en-GB" sz="2400" strike="sngStrike" dirty="0"/>
              <a:t>The whole country wishes </a:t>
            </a:r>
            <a:r>
              <a:rPr lang="en-GB" sz="2400" dirty="0">
                <a:solidFill>
                  <a:srgbClr val="FF0000"/>
                </a:solidFill>
              </a:rPr>
              <a:t>the Queen </a:t>
            </a:r>
            <a:r>
              <a:rPr lang="en-GB" sz="2400" strike="sngStrike" dirty="0"/>
              <a:t>well</a:t>
            </a:r>
            <a:r>
              <a:rPr lang="en-GB" sz="2400" dirty="0"/>
              <a:t> </a:t>
            </a:r>
            <a:r>
              <a:rPr lang="en-GB" sz="2400" strike="sngStrike" dirty="0"/>
              <a:t>after she</a:t>
            </a:r>
            <a:r>
              <a:rPr lang="en-GB" sz="2400" dirty="0"/>
              <a:t> was advised by </a:t>
            </a:r>
            <a:r>
              <a:rPr lang="en-GB" sz="2400" b="1" dirty="0"/>
              <a:t>doctors</a:t>
            </a:r>
            <a:r>
              <a:rPr lang="en-GB" sz="2400" dirty="0"/>
              <a:t> to </a:t>
            </a:r>
            <a:r>
              <a:rPr lang="en-GB" sz="2400" b="1" dirty="0"/>
              <a:t>rest</a:t>
            </a:r>
            <a:r>
              <a:rPr lang="en-GB" sz="2400" dirty="0"/>
              <a:t> for </a:t>
            </a:r>
            <a:r>
              <a:rPr lang="en-GB" sz="2400" dirty="0">
                <a:solidFill>
                  <a:srgbClr val="00B050"/>
                </a:solidFill>
              </a:rPr>
              <a:t>two more weeks</a:t>
            </a:r>
          </a:p>
          <a:p>
            <a:pPr marL="0" indent="0" algn="just">
              <a:buNone/>
            </a:pPr>
            <a:endParaRPr lang="en-GB" sz="2400" b="1" dirty="0">
              <a:solidFill>
                <a:schemeClr val="accent6">
                  <a:lumMod val="75000"/>
                </a:schemeClr>
              </a:solidFill>
            </a:endParaRPr>
          </a:p>
          <a:p>
            <a:pPr algn="just"/>
            <a:r>
              <a:rPr lang="en-GB" sz="2400" b="1" dirty="0">
                <a:solidFill>
                  <a:schemeClr val="accent6">
                    <a:lumMod val="75000"/>
                  </a:schemeClr>
                </a:solidFill>
              </a:rPr>
              <a:t>My paraphrase</a:t>
            </a:r>
          </a:p>
          <a:p>
            <a:pPr marL="0" indent="0" algn="just">
              <a:buNone/>
            </a:pPr>
            <a:r>
              <a:rPr lang="en-GB" sz="2400" dirty="0"/>
              <a:t>The British </a:t>
            </a:r>
            <a:r>
              <a:rPr lang="en-GB" sz="2400" dirty="0">
                <a:solidFill>
                  <a:srgbClr val="FF0000"/>
                </a:solidFill>
              </a:rPr>
              <a:t>Monarch</a:t>
            </a:r>
            <a:r>
              <a:rPr lang="en-GB" sz="2400" dirty="0"/>
              <a:t> will be </a:t>
            </a:r>
            <a:r>
              <a:rPr lang="en-GB" sz="2400" b="1" dirty="0"/>
              <a:t>rest</a:t>
            </a:r>
            <a:r>
              <a:rPr lang="en-GB" sz="2400" dirty="0"/>
              <a:t>ing for </a:t>
            </a:r>
            <a:r>
              <a:rPr lang="en-GB" sz="2400" dirty="0">
                <a:solidFill>
                  <a:srgbClr val="00B050"/>
                </a:solidFill>
              </a:rPr>
              <a:t>another fourteen days </a:t>
            </a:r>
            <a:r>
              <a:rPr lang="en-GB" sz="2400" dirty="0"/>
              <a:t>upon advice from her </a:t>
            </a:r>
            <a:r>
              <a:rPr lang="en-GB" sz="2400" b="1" dirty="0"/>
              <a:t>doctors</a:t>
            </a:r>
            <a:r>
              <a:rPr lang="en-GB" sz="2400" dirty="0"/>
              <a:t> </a:t>
            </a:r>
            <a:r>
              <a:rPr lang="en-GB" sz="2400" dirty="0">
                <a:solidFill>
                  <a:srgbClr val="0070C0"/>
                </a:solidFill>
              </a:rPr>
              <a:t>(BBC, 2021)</a:t>
            </a:r>
          </a:p>
          <a:p>
            <a:endParaRPr lang="en-GB" dirty="0"/>
          </a:p>
          <a:p>
            <a:endParaRPr lang="en-GB" dirty="0"/>
          </a:p>
          <a:p>
            <a:endParaRPr lang="en-GB" dirty="0"/>
          </a:p>
        </p:txBody>
      </p:sp>
      <p:cxnSp>
        <p:nvCxnSpPr>
          <p:cNvPr id="5" name="Straight Arrow Connector 4"/>
          <p:cNvCxnSpPr/>
          <p:nvPr/>
        </p:nvCxnSpPr>
        <p:spPr>
          <a:xfrm flipH="1" flipV="1">
            <a:off x="5148064" y="4941168"/>
            <a:ext cx="432048" cy="252028"/>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580112" y="5193196"/>
            <a:ext cx="2232248" cy="369332"/>
          </a:xfrm>
          <a:prstGeom prst="rect">
            <a:avLst/>
          </a:prstGeom>
          <a:noFill/>
        </p:spPr>
        <p:txBody>
          <a:bodyPr wrap="square" rtlCol="0">
            <a:spAutoFit/>
          </a:bodyPr>
          <a:lstStyle/>
          <a:p>
            <a:r>
              <a:rPr lang="en-GB" dirty="0"/>
              <a:t>In-text reference</a:t>
            </a:r>
          </a:p>
        </p:txBody>
      </p:sp>
    </p:spTree>
    <p:extLst>
      <p:ext uri="{BB962C8B-B14F-4D97-AF65-F5344CB8AC3E}">
        <p14:creationId xmlns:p14="http://schemas.microsoft.com/office/powerpoint/2010/main" val="735312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94108"/>
            <a:ext cx="8229600" cy="3917032"/>
          </a:xfrm>
        </p:spPr>
        <p:txBody>
          <a:bodyPr/>
          <a:lstStyle/>
          <a:p>
            <a:pPr marL="0" indent="0" algn="just">
              <a:buNone/>
            </a:pPr>
            <a:r>
              <a:rPr lang="en-GB" sz="2400" b="1" dirty="0">
                <a:solidFill>
                  <a:schemeClr val="accent6">
                    <a:lumMod val="75000"/>
                  </a:schemeClr>
                </a:solidFill>
              </a:rPr>
              <a:t>Paraphrase 1</a:t>
            </a:r>
          </a:p>
          <a:p>
            <a:pPr marL="0" indent="0" algn="just">
              <a:buNone/>
            </a:pPr>
            <a:r>
              <a:rPr lang="en-GB" sz="2400" dirty="0"/>
              <a:t>The British </a:t>
            </a:r>
            <a:r>
              <a:rPr lang="en-GB" sz="2400" dirty="0">
                <a:solidFill>
                  <a:srgbClr val="FF0000"/>
                </a:solidFill>
              </a:rPr>
              <a:t>Monarch</a:t>
            </a:r>
            <a:r>
              <a:rPr lang="en-GB" sz="2400" dirty="0"/>
              <a:t> will be </a:t>
            </a:r>
            <a:r>
              <a:rPr lang="en-GB" sz="2400" dirty="0">
                <a:solidFill>
                  <a:srgbClr val="7030A0"/>
                </a:solidFill>
              </a:rPr>
              <a:t>resting</a:t>
            </a:r>
            <a:r>
              <a:rPr lang="en-GB" sz="2400" dirty="0"/>
              <a:t> for </a:t>
            </a:r>
            <a:r>
              <a:rPr lang="en-GB" sz="2400" dirty="0">
                <a:solidFill>
                  <a:srgbClr val="00B050"/>
                </a:solidFill>
              </a:rPr>
              <a:t>a number of days </a:t>
            </a:r>
            <a:r>
              <a:rPr lang="en-GB" sz="2400" dirty="0"/>
              <a:t>upon advice from her </a:t>
            </a:r>
            <a:r>
              <a:rPr lang="en-GB" sz="2400" b="1" dirty="0"/>
              <a:t>doctors</a:t>
            </a:r>
            <a:r>
              <a:rPr lang="en-GB" sz="2400" dirty="0"/>
              <a:t> </a:t>
            </a:r>
            <a:r>
              <a:rPr lang="en-GB" sz="2400" dirty="0">
                <a:solidFill>
                  <a:srgbClr val="0070C0"/>
                </a:solidFill>
              </a:rPr>
              <a:t>(BBC, 2021)</a:t>
            </a:r>
          </a:p>
          <a:p>
            <a:pPr marL="0" indent="0" algn="just">
              <a:buNone/>
            </a:pPr>
            <a:endParaRPr lang="en-GB" sz="2400" dirty="0">
              <a:solidFill>
                <a:srgbClr val="0070C0"/>
              </a:solidFill>
            </a:endParaRPr>
          </a:p>
          <a:p>
            <a:pPr marL="0" indent="0" algn="just">
              <a:buNone/>
            </a:pPr>
            <a:endParaRPr lang="en-GB" sz="2400" dirty="0">
              <a:solidFill>
                <a:srgbClr val="0070C0"/>
              </a:solidFill>
            </a:endParaRPr>
          </a:p>
          <a:p>
            <a:pPr marL="0" indent="0" algn="just">
              <a:buNone/>
            </a:pPr>
            <a:r>
              <a:rPr lang="en-GB" sz="2400" b="1" dirty="0">
                <a:solidFill>
                  <a:schemeClr val="accent6">
                    <a:lumMod val="75000"/>
                  </a:schemeClr>
                </a:solidFill>
              </a:rPr>
              <a:t>Paraphrase 2</a:t>
            </a:r>
          </a:p>
          <a:p>
            <a:pPr marL="0" indent="0" algn="just">
              <a:buNone/>
            </a:pPr>
            <a:r>
              <a:rPr lang="en-GB" sz="2400" dirty="0">
                <a:solidFill>
                  <a:srgbClr val="7030A0"/>
                </a:solidFill>
              </a:rPr>
              <a:t>Rest </a:t>
            </a:r>
            <a:r>
              <a:rPr lang="en-GB" sz="2400" dirty="0"/>
              <a:t>for </a:t>
            </a:r>
            <a:r>
              <a:rPr lang="en-GB" sz="2400" dirty="0">
                <a:solidFill>
                  <a:srgbClr val="FF0000"/>
                </a:solidFill>
              </a:rPr>
              <a:t>Queen Elizabeth II</a:t>
            </a:r>
            <a:r>
              <a:rPr lang="en-GB" sz="2400" dirty="0"/>
              <a:t> is to be extended by </a:t>
            </a:r>
            <a:r>
              <a:rPr lang="en-GB" sz="2400" dirty="0">
                <a:solidFill>
                  <a:srgbClr val="00B050"/>
                </a:solidFill>
              </a:rPr>
              <a:t>another fourteen days </a:t>
            </a:r>
            <a:r>
              <a:rPr lang="en-GB" sz="2400" dirty="0"/>
              <a:t>as per advice from her </a:t>
            </a:r>
            <a:r>
              <a:rPr lang="en-GB" sz="2400" b="1" dirty="0"/>
              <a:t>doctors</a:t>
            </a:r>
            <a:r>
              <a:rPr lang="en-GB" sz="2400" dirty="0"/>
              <a:t> </a:t>
            </a:r>
            <a:r>
              <a:rPr lang="en-GB" sz="2400" dirty="0">
                <a:solidFill>
                  <a:srgbClr val="0070C0"/>
                </a:solidFill>
              </a:rPr>
              <a:t>(BBC, 2021)</a:t>
            </a:r>
          </a:p>
          <a:p>
            <a:pPr marL="0" indent="0" algn="just">
              <a:buNone/>
            </a:pPr>
            <a:endParaRPr lang="en-GB" sz="2400" dirty="0">
              <a:solidFill>
                <a:srgbClr val="0070C0"/>
              </a:solidFill>
            </a:endParaRPr>
          </a:p>
          <a:p>
            <a:endParaRPr lang="en-GB" dirty="0"/>
          </a:p>
          <a:p>
            <a:endParaRPr lang="en-GB" dirty="0"/>
          </a:p>
          <a:p>
            <a:endParaRPr lang="en-GB" dirty="0"/>
          </a:p>
        </p:txBody>
      </p:sp>
      <p:sp>
        <p:nvSpPr>
          <p:cNvPr id="4" name="Curved Down Arrow 3"/>
          <p:cNvSpPr/>
          <p:nvPr/>
        </p:nvSpPr>
        <p:spPr>
          <a:xfrm>
            <a:off x="817540" y="3526930"/>
            <a:ext cx="1728192" cy="504056"/>
          </a:xfrm>
          <a:prstGeom prst="curvedDownArrow">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Down Arrow 6"/>
          <p:cNvSpPr/>
          <p:nvPr/>
        </p:nvSpPr>
        <p:spPr>
          <a:xfrm flipH="1">
            <a:off x="2555776" y="1484319"/>
            <a:ext cx="1872208" cy="504056"/>
          </a:xfrm>
          <a:prstGeom prst="curvedDownArrow">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chemeClr val="accent1">
                    <a:lumMod val="20000"/>
                    <a:lumOff val="80000"/>
                  </a:schemeClr>
                </a:solidFill>
              </a:ln>
              <a:solidFill>
                <a:schemeClr val="tx1"/>
              </a:solidFill>
            </a:endParaRPr>
          </a:p>
        </p:txBody>
      </p:sp>
      <p:cxnSp>
        <p:nvCxnSpPr>
          <p:cNvPr id="9" name="Straight Arrow Connector 8"/>
          <p:cNvCxnSpPr/>
          <p:nvPr/>
        </p:nvCxnSpPr>
        <p:spPr>
          <a:xfrm flipH="1" flipV="1">
            <a:off x="1016264" y="4283134"/>
            <a:ext cx="720080" cy="8740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p:cNvCxnSpPr/>
          <p:nvPr/>
        </p:nvCxnSpPr>
        <p:spPr>
          <a:xfrm flipH="1" flipV="1">
            <a:off x="5004048" y="2109259"/>
            <a:ext cx="720080" cy="8740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p:cNvSpPr txBox="1"/>
          <p:nvPr/>
        </p:nvSpPr>
        <p:spPr>
          <a:xfrm>
            <a:off x="5477272" y="2983287"/>
            <a:ext cx="1728192" cy="369332"/>
          </a:xfrm>
          <a:prstGeom prst="rect">
            <a:avLst/>
          </a:prstGeom>
          <a:noFill/>
        </p:spPr>
        <p:txBody>
          <a:bodyPr wrap="square" rtlCol="0">
            <a:spAutoFit/>
          </a:bodyPr>
          <a:lstStyle/>
          <a:p>
            <a:r>
              <a:rPr lang="en-GB" dirty="0"/>
              <a:t>verb</a:t>
            </a:r>
          </a:p>
        </p:txBody>
      </p:sp>
      <p:sp>
        <p:nvSpPr>
          <p:cNvPr id="12" name="TextBox 11"/>
          <p:cNvSpPr txBox="1"/>
          <p:nvPr/>
        </p:nvSpPr>
        <p:spPr>
          <a:xfrm>
            <a:off x="1431312" y="5157162"/>
            <a:ext cx="1728192" cy="369332"/>
          </a:xfrm>
          <a:prstGeom prst="rect">
            <a:avLst/>
          </a:prstGeom>
          <a:noFill/>
        </p:spPr>
        <p:txBody>
          <a:bodyPr wrap="square" rtlCol="0">
            <a:spAutoFit/>
          </a:bodyPr>
          <a:lstStyle/>
          <a:p>
            <a:r>
              <a:rPr lang="en-GB" dirty="0"/>
              <a:t>Noun </a:t>
            </a:r>
          </a:p>
        </p:txBody>
      </p:sp>
      <p:sp>
        <p:nvSpPr>
          <p:cNvPr id="13" name="Rectangle 12"/>
          <p:cNvSpPr/>
          <p:nvPr/>
        </p:nvSpPr>
        <p:spPr>
          <a:xfrm>
            <a:off x="457200" y="-469"/>
            <a:ext cx="8363272" cy="923330"/>
          </a:xfrm>
          <a:prstGeom prst="rect">
            <a:avLst/>
          </a:prstGeom>
        </p:spPr>
        <p:txBody>
          <a:bodyPr wrap="square">
            <a:spAutoFit/>
          </a:bodyPr>
          <a:lstStyle/>
          <a:p>
            <a:pPr algn="just"/>
            <a:r>
              <a:rPr lang="en-GB" b="1" dirty="0">
                <a:solidFill>
                  <a:srgbClr val="7030A0"/>
                </a:solidFill>
              </a:rPr>
              <a:t>Original Source</a:t>
            </a:r>
          </a:p>
          <a:p>
            <a:pPr marL="0" indent="0" algn="just">
              <a:buNone/>
            </a:pPr>
            <a:r>
              <a:rPr lang="en-GB" dirty="0"/>
              <a:t>The whole country wishes </a:t>
            </a:r>
            <a:r>
              <a:rPr lang="en-GB" dirty="0">
                <a:solidFill>
                  <a:srgbClr val="FF0000"/>
                </a:solidFill>
              </a:rPr>
              <a:t>the Queen </a:t>
            </a:r>
            <a:r>
              <a:rPr lang="en-GB" dirty="0"/>
              <a:t>well after she was advised by </a:t>
            </a:r>
            <a:r>
              <a:rPr lang="en-GB" b="1" dirty="0"/>
              <a:t>doctors</a:t>
            </a:r>
            <a:r>
              <a:rPr lang="en-GB" dirty="0"/>
              <a:t> to rest for </a:t>
            </a:r>
            <a:r>
              <a:rPr lang="en-GB" dirty="0">
                <a:solidFill>
                  <a:srgbClr val="00B050"/>
                </a:solidFill>
              </a:rPr>
              <a:t>two more weeks</a:t>
            </a:r>
          </a:p>
        </p:txBody>
      </p:sp>
      <p:sp>
        <p:nvSpPr>
          <p:cNvPr id="14" name="Curved Down Arrow 13"/>
          <p:cNvSpPr/>
          <p:nvPr/>
        </p:nvSpPr>
        <p:spPr>
          <a:xfrm rot="10800000" flipH="1">
            <a:off x="1736344" y="670034"/>
            <a:ext cx="5494780" cy="686076"/>
          </a:xfrm>
          <a:prstGeom prst="curvedDownArrow">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rot="10345673">
            <a:off x="4427984" y="4640126"/>
            <a:ext cx="3528392" cy="662496"/>
          </a:xfrm>
          <a:prstGeom prst="curvedDownArrow">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241714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4"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353" y="0"/>
            <a:ext cx="8229600" cy="692696"/>
          </a:xfrm>
        </p:spPr>
        <p:txBody>
          <a:bodyPr/>
          <a:lstStyle/>
          <a:p>
            <a:r>
              <a:rPr lang="en-GB" sz="3200" dirty="0"/>
              <a:t>Which paraphrase is most accurate? Why?</a:t>
            </a:r>
          </a:p>
        </p:txBody>
      </p:sp>
      <p:sp>
        <p:nvSpPr>
          <p:cNvPr id="3" name="Content Placeholder 2"/>
          <p:cNvSpPr>
            <a:spLocks noGrp="1"/>
          </p:cNvSpPr>
          <p:nvPr>
            <p:ph idx="1"/>
          </p:nvPr>
        </p:nvSpPr>
        <p:spPr>
          <a:xfrm>
            <a:off x="158664" y="836712"/>
            <a:ext cx="8985336" cy="4824536"/>
          </a:xfrm>
        </p:spPr>
        <p:txBody>
          <a:bodyPr/>
          <a:lstStyle/>
          <a:p>
            <a:r>
              <a:rPr lang="en-GB" sz="2000" b="1" dirty="0">
                <a:solidFill>
                  <a:srgbClr val="7030A0"/>
                </a:solidFill>
              </a:rPr>
              <a:t>Original source </a:t>
            </a:r>
          </a:p>
          <a:p>
            <a:pPr marL="0" indent="0">
              <a:buNone/>
            </a:pPr>
            <a:r>
              <a:rPr lang="en-GB" sz="2000" dirty="0"/>
              <a:t>During the first months of the pandemic, doctors could not be sure which of their patients were most vulnerable. They didn’t understand how the virus attacked the body, and nobody knew what treatments worked. (Blakely, 2021)</a:t>
            </a:r>
          </a:p>
          <a:p>
            <a:pPr marL="0" indent="0">
              <a:buNone/>
            </a:pPr>
            <a:endParaRPr lang="en-GB" sz="2000" dirty="0"/>
          </a:p>
          <a:p>
            <a:r>
              <a:rPr lang="en-GB" sz="2000" b="1" dirty="0">
                <a:solidFill>
                  <a:schemeClr val="accent6">
                    <a:lumMod val="75000"/>
                  </a:schemeClr>
                </a:solidFill>
              </a:rPr>
              <a:t>Paraphrase 1</a:t>
            </a:r>
          </a:p>
          <a:p>
            <a:pPr marL="0" indent="0">
              <a:buNone/>
            </a:pPr>
            <a:r>
              <a:rPr lang="en-GB" sz="2000" dirty="0"/>
              <a:t>Doctors were unsure about numerous factors throughout the pandemic. Treatment options needed to be researched (Blakely, 2021)</a:t>
            </a:r>
          </a:p>
          <a:p>
            <a:endParaRPr lang="en-GB" sz="2000" dirty="0"/>
          </a:p>
          <a:p>
            <a:r>
              <a:rPr lang="en-GB" sz="2000" b="1" dirty="0">
                <a:solidFill>
                  <a:schemeClr val="accent6">
                    <a:lumMod val="75000"/>
                  </a:schemeClr>
                </a:solidFill>
              </a:rPr>
              <a:t>Paraphrase 2 </a:t>
            </a:r>
          </a:p>
          <a:p>
            <a:pPr marL="0" indent="0">
              <a:buNone/>
            </a:pPr>
            <a:r>
              <a:rPr lang="en-GB" sz="2000" dirty="0"/>
              <a:t>Clinicians struggled in the initial months of this pandemic as it became difficult for them to identify the most vulnerable patients. They were also unable to recognise effective treatment options (Blakely,  2021)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3043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8435" y="0"/>
            <a:ext cx="4897517" cy="692696"/>
          </a:xfrm>
        </p:spPr>
        <p:txBody>
          <a:bodyPr/>
          <a:lstStyle/>
          <a:p>
            <a:r>
              <a:rPr lang="en-GB" sz="3200" dirty="0"/>
              <a:t>Task: Answer</a:t>
            </a:r>
          </a:p>
        </p:txBody>
      </p:sp>
      <p:sp>
        <p:nvSpPr>
          <p:cNvPr id="3" name="Content Placeholder 2"/>
          <p:cNvSpPr>
            <a:spLocks noGrp="1"/>
          </p:cNvSpPr>
          <p:nvPr>
            <p:ph idx="1"/>
          </p:nvPr>
        </p:nvSpPr>
        <p:spPr>
          <a:xfrm>
            <a:off x="158664" y="836712"/>
            <a:ext cx="8985336" cy="4824536"/>
          </a:xfrm>
        </p:spPr>
        <p:txBody>
          <a:bodyPr/>
          <a:lstStyle/>
          <a:p>
            <a:r>
              <a:rPr lang="en-GB" sz="2000" b="1" dirty="0">
                <a:solidFill>
                  <a:srgbClr val="7030A0"/>
                </a:solidFill>
              </a:rPr>
              <a:t>Original source </a:t>
            </a:r>
          </a:p>
          <a:p>
            <a:pPr marL="0" indent="0">
              <a:buNone/>
            </a:pPr>
            <a:r>
              <a:rPr lang="en-GB" sz="2000" dirty="0"/>
              <a:t>During the </a:t>
            </a:r>
            <a:r>
              <a:rPr lang="en-GB" sz="2000" dirty="0">
                <a:solidFill>
                  <a:srgbClr val="00B0F0"/>
                </a:solidFill>
              </a:rPr>
              <a:t>first months </a:t>
            </a:r>
            <a:r>
              <a:rPr lang="en-GB" sz="2000" dirty="0"/>
              <a:t>of the pandemic, doctors could not be sure which of their patients were most vulnerable. They </a:t>
            </a:r>
            <a:r>
              <a:rPr lang="en-GB" sz="2000" dirty="0">
                <a:solidFill>
                  <a:srgbClr val="00B0F0"/>
                </a:solidFill>
              </a:rPr>
              <a:t>didn’t understand </a:t>
            </a:r>
            <a:r>
              <a:rPr lang="en-GB" sz="2000" dirty="0"/>
              <a:t>how the virus attacked the body, and nobody knew </a:t>
            </a:r>
            <a:r>
              <a:rPr lang="en-GB" sz="2000" dirty="0">
                <a:solidFill>
                  <a:srgbClr val="00B0F0"/>
                </a:solidFill>
              </a:rPr>
              <a:t>what treatments worked</a:t>
            </a:r>
            <a:r>
              <a:rPr lang="en-GB" sz="2000" dirty="0"/>
              <a:t> (Blakely, 2021)</a:t>
            </a:r>
          </a:p>
          <a:p>
            <a:pPr marL="0" indent="0">
              <a:buNone/>
            </a:pPr>
            <a:endParaRPr lang="en-GB" sz="2000" dirty="0"/>
          </a:p>
          <a:p>
            <a:r>
              <a:rPr lang="en-GB" sz="2000" b="1" dirty="0">
                <a:solidFill>
                  <a:schemeClr val="accent6">
                    <a:lumMod val="75000"/>
                  </a:schemeClr>
                </a:solidFill>
              </a:rPr>
              <a:t>Paraphrase 1</a:t>
            </a:r>
          </a:p>
          <a:p>
            <a:pPr marL="0" indent="0">
              <a:buNone/>
            </a:pPr>
            <a:r>
              <a:rPr lang="en-GB" sz="2000" dirty="0"/>
              <a:t>Doctors were unsure about numerous factors throughout the pandemic. Treatment options needed to be researched (Blakely, 2021)</a:t>
            </a:r>
          </a:p>
          <a:p>
            <a:endParaRPr lang="en-GB" sz="2000" dirty="0"/>
          </a:p>
          <a:p>
            <a:r>
              <a:rPr lang="en-GB" sz="2000" b="1" dirty="0">
                <a:solidFill>
                  <a:schemeClr val="accent6">
                    <a:lumMod val="75000"/>
                  </a:schemeClr>
                </a:solidFill>
              </a:rPr>
              <a:t>Paraphrase 2 </a:t>
            </a:r>
          </a:p>
          <a:p>
            <a:pPr marL="0" indent="0">
              <a:buNone/>
            </a:pPr>
            <a:r>
              <a:rPr lang="en-GB" sz="2000" dirty="0"/>
              <a:t>Clinicians struggled in </a:t>
            </a:r>
            <a:r>
              <a:rPr lang="en-GB" sz="2000" dirty="0">
                <a:solidFill>
                  <a:srgbClr val="00B0F0"/>
                </a:solidFill>
              </a:rPr>
              <a:t>the initial months </a:t>
            </a:r>
            <a:r>
              <a:rPr lang="en-GB" sz="2000" dirty="0"/>
              <a:t>of this pandemic as it became difficult for them to identify the most vulnerable patients. They were also </a:t>
            </a:r>
            <a:r>
              <a:rPr lang="en-GB" sz="2000" dirty="0">
                <a:solidFill>
                  <a:srgbClr val="00B0F0"/>
                </a:solidFill>
              </a:rPr>
              <a:t>unable to recognise </a:t>
            </a:r>
            <a:r>
              <a:rPr lang="en-GB" sz="2000" dirty="0"/>
              <a:t>effective </a:t>
            </a:r>
            <a:r>
              <a:rPr lang="en-GB" sz="2000" dirty="0">
                <a:solidFill>
                  <a:srgbClr val="00B0F0"/>
                </a:solidFill>
              </a:rPr>
              <a:t>treatment options </a:t>
            </a:r>
            <a:r>
              <a:rPr lang="en-GB" sz="2000" dirty="0"/>
              <a:t>(Blakely,  2021)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Graphic 6" descr="Close with solid fill">
            <a:extLst>
              <a:ext uri="{FF2B5EF4-FFF2-40B4-BE49-F238E27FC236}">
                <a16:creationId xmlns:a16="http://schemas.microsoft.com/office/drawing/2014/main" id="{79959DB9-63C3-4372-9336-16A358EF936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29945" y="2907792"/>
            <a:ext cx="521208" cy="521208"/>
          </a:xfrm>
          <a:prstGeom prst="rect">
            <a:avLst/>
          </a:prstGeom>
        </p:spPr>
      </p:pic>
      <p:pic>
        <p:nvPicPr>
          <p:cNvPr id="8" name="Graphic 7" descr="Close with solid fill">
            <a:extLst>
              <a:ext uri="{FF2B5EF4-FFF2-40B4-BE49-F238E27FC236}">
                <a16:creationId xmlns:a16="http://schemas.microsoft.com/office/drawing/2014/main" id="{8D6F0CAC-FEF6-48E4-A716-4A49146582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25446" y="3248980"/>
            <a:ext cx="521208" cy="521208"/>
          </a:xfrm>
          <a:prstGeom prst="rect">
            <a:avLst/>
          </a:prstGeom>
        </p:spPr>
      </p:pic>
    </p:spTree>
    <p:extLst>
      <p:ext uri="{BB962C8B-B14F-4D97-AF65-F5344CB8AC3E}">
        <p14:creationId xmlns:p14="http://schemas.microsoft.com/office/powerpoint/2010/main" val="3883053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00" y="390798"/>
            <a:ext cx="9144000" cy="1143000"/>
          </a:xfrm>
        </p:spPr>
        <p:txBody>
          <a:bodyPr/>
          <a:lstStyle/>
          <a:p>
            <a:r>
              <a:rPr lang="en-GB" sz="3200" dirty="0"/>
              <a:t>Task: why is this a poor example of paraphrasing?</a:t>
            </a:r>
          </a:p>
        </p:txBody>
      </p:sp>
      <p:sp>
        <p:nvSpPr>
          <p:cNvPr id="3" name="Content Placeholder 2"/>
          <p:cNvSpPr>
            <a:spLocks noGrp="1"/>
          </p:cNvSpPr>
          <p:nvPr>
            <p:ph idx="1"/>
          </p:nvPr>
        </p:nvSpPr>
        <p:spPr>
          <a:xfrm>
            <a:off x="457200" y="1700808"/>
            <a:ext cx="8229600" cy="3917032"/>
          </a:xfrm>
        </p:spPr>
        <p:txBody>
          <a:bodyPr/>
          <a:lstStyle/>
          <a:p>
            <a:r>
              <a:rPr lang="en-GB" sz="2000" b="1" dirty="0">
                <a:solidFill>
                  <a:srgbClr val="7030A0"/>
                </a:solidFill>
              </a:rPr>
              <a:t>Original source</a:t>
            </a:r>
            <a:endParaRPr lang="en-GB" sz="2000" dirty="0">
              <a:solidFill>
                <a:srgbClr val="7030A0"/>
              </a:solidFill>
            </a:endParaRPr>
          </a:p>
          <a:p>
            <a:pPr marL="0" indent="0">
              <a:buNone/>
            </a:pPr>
            <a:r>
              <a:rPr lang="en-GB" sz="2000" dirty="0"/>
              <a:t>“Exeter Council spends £3.3 million each year on biofuel heating rather than £7 million it would spend if it still relied on oil and gas” (Smith, 2021, p.221).</a:t>
            </a:r>
          </a:p>
          <a:p>
            <a:endParaRPr lang="en-GB" sz="2000" b="1" dirty="0"/>
          </a:p>
          <a:p>
            <a:r>
              <a:rPr lang="en-GB" sz="2000" b="1" dirty="0">
                <a:solidFill>
                  <a:schemeClr val="accent6">
                    <a:lumMod val="75000"/>
                  </a:schemeClr>
                </a:solidFill>
              </a:rPr>
              <a:t>Poor paraphrase</a:t>
            </a:r>
            <a:endParaRPr lang="en-GB" sz="2000" dirty="0">
              <a:solidFill>
                <a:schemeClr val="accent6">
                  <a:lumMod val="75000"/>
                </a:schemeClr>
              </a:solidFill>
            </a:endParaRPr>
          </a:p>
          <a:p>
            <a:pPr marL="0" indent="0">
              <a:buNone/>
            </a:pPr>
            <a:r>
              <a:rPr lang="en-GB" sz="2000" dirty="0"/>
              <a:t>Smith (2021) highlights Exeter Council pays £3.3 million every year on biofuel heating instead of £7 million if it relied on oil and gas.</a:t>
            </a:r>
          </a:p>
          <a:p>
            <a:pPr marL="0" indent="0">
              <a:buNone/>
            </a:pPr>
            <a:endParaRPr lang="en-GB" sz="2000" dirty="0"/>
          </a:p>
          <a:p>
            <a:pPr marL="0" indent="0">
              <a:buNone/>
            </a:pPr>
            <a:endParaRPr lang="en-GB" sz="2000" dirty="0"/>
          </a:p>
          <a:p>
            <a:pPr marL="0" indent="0">
              <a:buNone/>
            </a:pPr>
            <a:r>
              <a:rPr lang="en-GB" sz="2000" dirty="0"/>
              <a:t>                                                                                                     Academic English UK</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22087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0" y="274638"/>
            <a:ext cx="5969000" cy="1143000"/>
          </a:xfrm>
        </p:spPr>
        <p:txBody>
          <a:bodyPr/>
          <a:lstStyle/>
          <a:p>
            <a:r>
              <a:rPr lang="en-GB" sz="3200" dirty="0"/>
              <a:t>Task: answer</a:t>
            </a:r>
          </a:p>
        </p:txBody>
      </p:sp>
      <p:sp>
        <p:nvSpPr>
          <p:cNvPr id="3" name="Content Placeholder 2"/>
          <p:cNvSpPr>
            <a:spLocks noGrp="1"/>
          </p:cNvSpPr>
          <p:nvPr>
            <p:ph idx="1"/>
          </p:nvPr>
        </p:nvSpPr>
        <p:spPr>
          <a:xfrm>
            <a:off x="444146" y="1268760"/>
            <a:ext cx="8229600" cy="4248472"/>
          </a:xfrm>
        </p:spPr>
        <p:txBody>
          <a:bodyPr/>
          <a:lstStyle/>
          <a:p>
            <a:r>
              <a:rPr lang="en-GB" sz="2000" b="1" dirty="0">
                <a:solidFill>
                  <a:srgbClr val="7030A0"/>
                </a:solidFill>
              </a:rPr>
              <a:t>Original source</a:t>
            </a:r>
            <a:endParaRPr lang="en-GB" sz="2000" dirty="0">
              <a:solidFill>
                <a:srgbClr val="7030A0"/>
              </a:solidFill>
            </a:endParaRPr>
          </a:p>
          <a:p>
            <a:pPr marL="0" indent="0">
              <a:buNone/>
            </a:pPr>
            <a:r>
              <a:rPr lang="en-GB" sz="2000" dirty="0"/>
              <a:t>“Exeter Council </a:t>
            </a:r>
            <a:r>
              <a:rPr lang="en-GB" sz="2000" dirty="0">
                <a:solidFill>
                  <a:srgbClr val="FF0000"/>
                </a:solidFill>
              </a:rPr>
              <a:t>spends</a:t>
            </a:r>
            <a:r>
              <a:rPr lang="en-GB" sz="2000" dirty="0"/>
              <a:t> £3.3 million </a:t>
            </a:r>
            <a:r>
              <a:rPr lang="en-GB" sz="2000" dirty="0">
                <a:solidFill>
                  <a:srgbClr val="FF0000"/>
                </a:solidFill>
              </a:rPr>
              <a:t>each</a:t>
            </a:r>
            <a:r>
              <a:rPr lang="en-GB" sz="2000" dirty="0"/>
              <a:t> </a:t>
            </a:r>
            <a:r>
              <a:rPr lang="en-GB" sz="2000" dirty="0">
                <a:solidFill>
                  <a:srgbClr val="FF0000"/>
                </a:solidFill>
              </a:rPr>
              <a:t>year</a:t>
            </a:r>
            <a:r>
              <a:rPr lang="en-GB" sz="2000" dirty="0"/>
              <a:t> on biofuel heating </a:t>
            </a:r>
            <a:r>
              <a:rPr lang="en-GB" sz="2000" dirty="0">
                <a:solidFill>
                  <a:srgbClr val="FF0000"/>
                </a:solidFill>
              </a:rPr>
              <a:t>rather than</a:t>
            </a:r>
            <a:r>
              <a:rPr lang="en-GB" sz="2000" dirty="0"/>
              <a:t> £7 million it would spend if it still relied on oil and gas” (Smith, 2021, p.221).</a:t>
            </a:r>
          </a:p>
          <a:p>
            <a:endParaRPr lang="en-GB" sz="2000" b="1" dirty="0"/>
          </a:p>
          <a:p>
            <a:r>
              <a:rPr lang="en-GB" sz="2000" b="1" dirty="0">
                <a:solidFill>
                  <a:schemeClr val="accent6">
                    <a:lumMod val="75000"/>
                  </a:schemeClr>
                </a:solidFill>
              </a:rPr>
              <a:t>Poor paraphrase</a:t>
            </a:r>
            <a:endParaRPr lang="en-GB" sz="2000" dirty="0">
              <a:solidFill>
                <a:schemeClr val="accent6">
                  <a:lumMod val="75000"/>
                </a:schemeClr>
              </a:solidFill>
            </a:endParaRPr>
          </a:p>
          <a:p>
            <a:pPr marL="0" indent="0">
              <a:buNone/>
            </a:pPr>
            <a:r>
              <a:rPr lang="en-GB" sz="2000" dirty="0"/>
              <a:t>Smith (2021) highlights that Exeter Council </a:t>
            </a:r>
            <a:r>
              <a:rPr lang="en-GB" sz="2000" dirty="0">
                <a:solidFill>
                  <a:srgbClr val="FF0000"/>
                </a:solidFill>
              </a:rPr>
              <a:t>pays</a:t>
            </a:r>
            <a:r>
              <a:rPr lang="en-GB" sz="2000" dirty="0"/>
              <a:t> £3.3 million </a:t>
            </a:r>
            <a:r>
              <a:rPr lang="en-GB" sz="2000" dirty="0">
                <a:solidFill>
                  <a:srgbClr val="FF0000"/>
                </a:solidFill>
              </a:rPr>
              <a:t>every year </a:t>
            </a:r>
            <a:r>
              <a:rPr lang="en-GB" sz="2000" dirty="0"/>
              <a:t>on biofuel heating </a:t>
            </a:r>
            <a:r>
              <a:rPr lang="en-GB" sz="2000" dirty="0">
                <a:solidFill>
                  <a:srgbClr val="FF0000"/>
                </a:solidFill>
              </a:rPr>
              <a:t>instead of</a:t>
            </a:r>
            <a:r>
              <a:rPr lang="en-GB" sz="2000" dirty="0"/>
              <a:t> £7 million if it relied on oil and gas.</a:t>
            </a:r>
          </a:p>
          <a:p>
            <a:endParaRPr lang="en-GB" sz="2000" dirty="0"/>
          </a:p>
          <a:p>
            <a:pPr marL="0" indent="0">
              <a:buNone/>
            </a:pPr>
            <a:r>
              <a:rPr lang="en-GB" sz="2000" dirty="0"/>
              <a:t>	It’s poor because the writer has only changed a couple of the 	words. 	If this was put through a plagiarism checker it would score a 	very 	high originality score. </a:t>
            </a:r>
          </a:p>
          <a:p>
            <a:pPr marL="0" indent="0">
              <a:buNone/>
            </a:pPr>
            <a:endParaRPr lang="en-GB" sz="2000" dirty="0"/>
          </a:p>
          <a:p>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031535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092" y="21309"/>
            <a:ext cx="8229600" cy="1143000"/>
          </a:xfrm>
        </p:spPr>
        <p:txBody>
          <a:bodyPr/>
          <a:lstStyle/>
          <a:p>
            <a:r>
              <a:rPr lang="en-GB" dirty="0"/>
              <a:t>Task: Research and Paraphrase</a:t>
            </a:r>
          </a:p>
        </p:txBody>
      </p:sp>
      <p:sp>
        <p:nvSpPr>
          <p:cNvPr id="3" name="Content Placeholder 2"/>
          <p:cNvSpPr>
            <a:spLocks noGrp="1"/>
          </p:cNvSpPr>
          <p:nvPr>
            <p:ph idx="1"/>
          </p:nvPr>
        </p:nvSpPr>
        <p:spPr>
          <a:xfrm>
            <a:off x="443289" y="1170786"/>
            <a:ext cx="8229600" cy="4418454"/>
          </a:xfrm>
        </p:spPr>
        <p:txBody>
          <a:bodyPr/>
          <a:lstStyle/>
          <a:p>
            <a:pPr marL="457200" indent="-457200">
              <a:buFont typeface="+mj-lt"/>
              <a:buAutoNum type="arabicPeriod"/>
            </a:pPr>
            <a:r>
              <a:rPr lang="en-GB" sz="2400" dirty="0"/>
              <a:t>Carry out a quick internet search on the topic of </a:t>
            </a:r>
            <a:r>
              <a:rPr lang="en-GB" sz="2400" b="1" dirty="0">
                <a:solidFill>
                  <a:srgbClr val="0070C0"/>
                </a:solidFill>
              </a:rPr>
              <a:t>Happiness</a:t>
            </a:r>
            <a:endParaRPr lang="en-GB" sz="2400" b="1" dirty="0"/>
          </a:p>
          <a:p>
            <a:pPr marL="457200" indent="-457200">
              <a:buFont typeface="+mj-lt"/>
              <a:buAutoNum type="arabicPeriod"/>
            </a:pPr>
            <a:endParaRPr lang="en-GB" sz="2400" dirty="0"/>
          </a:p>
          <a:p>
            <a:pPr marL="457200" indent="-457200">
              <a:buFont typeface="+mj-lt"/>
              <a:buAutoNum type="arabicPeriod"/>
            </a:pPr>
            <a:r>
              <a:rPr lang="en-GB" sz="2400" dirty="0"/>
              <a:t>Find a credible source who has made a short statement on this topic</a:t>
            </a:r>
          </a:p>
          <a:p>
            <a:pPr marL="0" indent="0">
              <a:buNone/>
            </a:pPr>
            <a:r>
              <a:rPr lang="en-GB" sz="2400" dirty="0">
                <a:solidFill>
                  <a:schemeClr val="bg1">
                    <a:lumMod val="65000"/>
                  </a:schemeClr>
                </a:solidFill>
              </a:rPr>
              <a:t>       Example: The Dalai Lama (</a:t>
            </a:r>
            <a:r>
              <a:rPr lang="en-GB" sz="2400" dirty="0" err="1">
                <a:solidFill>
                  <a:schemeClr val="bg1">
                    <a:lumMod val="65000"/>
                  </a:schemeClr>
                </a:solidFill>
              </a:rPr>
              <a:t>n.d.</a:t>
            </a:r>
            <a:r>
              <a:rPr lang="en-GB" sz="2400" dirty="0">
                <a:solidFill>
                  <a:schemeClr val="bg1">
                    <a:lumMod val="65000"/>
                  </a:schemeClr>
                </a:solidFill>
              </a:rPr>
              <a:t>) has said “happiness is not   </a:t>
            </a:r>
          </a:p>
          <a:p>
            <a:pPr marL="0" indent="0">
              <a:buNone/>
            </a:pPr>
            <a:r>
              <a:rPr lang="en-GB" sz="2400" dirty="0">
                <a:solidFill>
                  <a:schemeClr val="bg1">
                    <a:lumMod val="65000"/>
                  </a:schemeClr>
                </a:solidFill>
              </a:rPr>
              <a:t>       something readymade. It comes from your own actions”</a:t>
            </a:r>
          </a:p>
          <a:p>
            <a:pPr marL="457200" indent="-457200">
              <a:buFont typeface="+mj-lt"/>
              <a:buAutoNum type="arabicPeriod"/>
            </a:pPr>
            <a:endParaRPr lang="en-GB" sz="2400" dirty="0"/>
          </a:p>
          <a:p>
            <a:pPr marL="457200" indent="-457200">
              <a:buFont typeface="+mj-lt"/>
              <a:buAutoNum type="arabicPeriod" startAt="3"/>
            </a:pPr>
            <a:r>
              <a:rPr lang="en-GB" sz="2400" dirty="0"/>
              <a:t>Paraphrase their idea and provide a reference </a:t>
            </a:r>
          </a:p>
          <a:p>
            <a:pPr marL="457200" indent="-457200">
              <a:buFont typeface="+mj-lt"/>
              <a:buAutoNum type="arabicPeriod" startAt="3"/>
            </a:pPr>
            <a:endParaRPr lang="en-GB" sz="2400" dirty="0"/>
          </a:p>
          <a:p>
            <a:pPr marL="457200" indent="-457200">
              <a:buFont typeface="+mj-lt"/>
              <a:buAutoNum type="arabicPeriod" startAt="3"/>
            </a:pPr>
            <a:r>
              <a:rPr lang="en-GB" sz="2400" dirty="0"/>
              <a:t>Be prepared to share your work with the group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95894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Benefits of paraphrasing</a:t>
            </a:r>
          </a:p>
        </p:txBody>
      </p:sp>
      <p:sp>
        <p:nvSpPr>
          <p:cNvPr id="3" name="Content Placeholder 2"/>
          <p:cNvSpPr>
            <a:spLocks noGrp="1"/>
          </p:cNvSpPr>
          <p:nvPr>
            <p:ph idx="1"/>
          </p:nvPr>
        </p:nvSpPr>
        <p:spPr>
          <a:xfrm>
            <a:off x="449367" y="1268760"/>
            <a:ext cx="8229600" cy="3917032"/>
          </a:xfrm>
        </p:spPr>
        <p:txBody>
          <a:bodyPr/>
          <a:lstStyle/>
          <a:p>
            <a:r>
              <a:rPr lang="en-GB" dirty="0"/>
              <a:t>You are demonstrating an academic skill</a:t>
            </a:r>
          </a:p>
          <a:p>
            <a:endParaRPr lang="en-GB" dirty="0"/>
          </a:p>
          <a:p>
            <a:r>
              <a:rPr lang="en-GB" dirty="0"/>
              <a:t>You can save on words in your work</a:t>
            </a:r>
          </a:p>
          <a:p>
            <a:endParaRPr lang="en-GB" dirty="0"/>
          </a:p>
          <a:p>
            <a:r>
              <a:rPr lang="en-GB" dirty="0"/>
              <a:t>You are strengthening your own ideas</a:t>
            </a:r>
          </a:p>
          <a:p>
            <a:endParaRPr lang="en-GB" dirty="0"/>
          </a:p>
          <a:p>
            <a:r>
              <a:rPr lang="en-GB" dirty="0"/>
              <a:t>Your work is gaining credibility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Picture 7"/>
          <p:cNvPicPr>
            <a:picLocks noChangeAspect="1"/>
          </p:cNvPicPr>
          <p:nvPr/>
        </p:nvPicPr>
        <p:blipFill>
          <a:blip r:embed="rId3"/>
          <a:stretch>
            <a:fillRect/>
          </a:stretch>
        </p:blipFill>
        <p:spPr>
          <a:xfrm>
            <a:off x="326409" y="1268760"/>
            <a:ext cx="428625" cy="428625"/>
          </a:xfrm>
          <a:prstGeom prst="rect">
            <a:avLst/>
          </a:prstGeom>
        </p:spPr>
      </p:pic>
      <p:pic>
        <p:nvPicPr>
          <p:cNvPr id="9" name="Picture 8"/>
          <p:cNvPicPr>
            <a:picLocks noChangeAspect="1"/>
          </p:cNvPicPr>
          <p:nvPr/>
        </p:nvPicPr>
        <p:blipFill>
          <a:blip r:embed="rId3"/>
          <a:stretch>
            <a:fillRect/>
          </a:stretch>
        </p:blipFill>
        <p:spPr>
          <a:xfrm>
            <a:off x="343976" y="4455378"/>
            <a:ext cx="428625" cy="428625"/>
          </a:xfrm>
          <a:prstGeom prst="rect">
            <a:avLst/>
          </a:prstGeom>
        </p:spPr>
      </p:pic>
      <p:pic>
        <p:nvPicPr>
          <p:cNvPr id="10" name="Picture 9"/>
          <p:cNvPicPr>
            <a:picLocks noChangeAspect="1"/>
          </p:cNvPicPr>
          <p:nvPr/>
        </p:nvPicPr>
        <p:blipFill>
          <a:blip r:embed="rId3"/>
          <a:stretch>
            <a:fillRect/>
          </a:stretch>
        </p:blipFill>
        <p:spPr>
          <a:xfrm>
            <a:off x="343976" y="3419088"/>
            <a:ext cx="428625" cy="428625"/>
          </a:xfrm>
          <a:prstGeom prst="rect">
            <a:avLst/>
          </a:prstGeom>
        </p:spPr>
      </p:pic>
      <p:pic>
        <p:nvPicPr>
          <p:cNvPr id="11" name="Picture 10"/>
          <p:cNvPicPr>
            <a:picLocks noChangeAspect="1"/>
          </p:cNvPicPr>
          <p:nvPr/>
        </p:nvPicPr>
        <p:blipFill>
          <a:blip r:embed="rId3"/>
          <a:stretch>
            <a:fillRect/>
          </a:stretch>
        </p:blipFill>
        <p:spPr>
          <a:xfrm>
            <a:off x="325542" y="2305050"/>
            <a:ext cx="428625" cy="428625"/>
          </a:xfrm>
          <a:prstGeom prst="rect">
            <a:avLst/>
          </a:prstGeom>
        </p:spPr>
      </p:pic>
    </p:spTree>
    <p:extLst>
      <p:ext uri="{BB962C8B-B14F-4D97-AF65-F5344CB8AC3E}">
        <p14:creationId xmlns:p14="http://schemas.microsoft.com/office/powerpoint/2010/main" val="761203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90066"/>
          </a:xfrm>
        </p:spPr>
        <p:txBody>
          <a:bodyPr/>
          <a:lstStyle/>
          <a:p>
            <a:r>
              <a:rPr lang="en-GB" sz="3600" b="1" dirty="0"/>
              <a:t>Top Tips</a:t>
            </a:r>
          </a:p>
        </p:txBody>
      </p:sp>
      <p:sp>
        <p:nvSpPr>
          <p:cNvPr id="3" name="Content Placeholder 2"/>
          <p:cNvSpPr>
            <a:spLocks noGrp="1"/>
          </p:cNvSpPr>
          <p:nvPr>
            <p:ph idx="1"/>
          </p:nvPr>
        </p:nvSpPr>
        <p:spPr>
          <a:xfrm>
            <a:off x="125760" y="908720"/>
            <a:ext cx="8892480" cy="4752528"/>
          </a:xfrm>
        </p:spPr>
        <p:txBody>
          <a:bodyPr/>
          <a:lstStyle/>
          <a:p>
            <a:r>
              <a:rPr lang="en-GB" sz="2400" b="0" dirty="0"/>
              <a:t>Note down the main ideas stated by the original source </a:t>
            </a:r>
          </a:p>
          <a:p>
            <a:pPr marL="0" indent="0">
              <a:buNone/>
            </a:pPr>
            <a:r>
              <a:rPr lang="en-GB" sz="2400" dirty="0"/>
              <a:t>                                                       OR</a:t>
            </a:r>
          </a:p>
          <a:p>
            <a:r>
              <a:rPr lang="en-GB" sz="2400" dirty="0"/>
              <a:t>Underline, circle or highlight these ideas</a:t>
            </a:r>
          </a:p>
          <a:p>
            <a:endParaRPr lang="en-GB" sz="2400" b="0" dirty="0"/>
          </a:p>
          <a:p>
            <a:r>
              <a:rPr lang="en-GB" sz="2400" dirty="0"/>
              <a:t>D</a:t>
            </a:r>
            <a:r>
              <a:rPr lang="en-GB" sz="2400" b="0" dirty="0"/>
              <a:t>ecide which of their words or phrases must remain unchanged (e.g. specialist vocabulary)</a:t>
            </a:r>
          </a:p>
          <a:p>
            <a:endParaRPr lang="en-GB" sz="2400" dirty="0"/>
          </a:p>
          <a:p>
            <a:r>
              <a:rPr lang="en-GB" sz="2400" b="0" dirty="0"/>
              <a:t>Mark the words that can be changed and now draw up a list of synonyms they could be replaced with </a:t>
            </a:r>
          </a:p>
          <a:p>
            <a:endParaRPr lang="en-GB" sz="2400" dirty="0"/>
          </a:p>
          <a:p>
            <a:r>
              <a:rPr lang="en-GB" sz="2400" b="0" dirty="0"/>
              <a:t>Think about how you can reorder ideas in a sentence </a:t>
            </a:r>
          </a:p>
        </p:txBody>
      </p:sp>
    </p:spTree>
    <p:extLst>
      <p:ext uri="{BB962C8B-B14F-4D97-AF65-F5344CB8AC3E}">
        <p14:creationId xmlns:p14="http://schemas.microsoft.com/office/powerpoint/2010/main" val="2982380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0304" y="274638"/>
            <a:ext cx="6566495" cy="490066"/>
          </a:xfrm>
        </p:spPr>
        <p:txBody>
          <a:bodyPr/>
          <a:lstStyle/>
          <a:p>
            <a:r>
              <a:rPr lang="en-GB" sz="3600" b="1" dirty="0"/>
              <a:t>Paraphrasing Checklist</a:t>
            </a:r>
          </a:p>
        </p:txBody>
      </p:sp>
      <p:sp>
        <p:nvSpPr>
          <p:cNvPr id="3" name="Content Placeholder 2"/>
          <p:cNvSpPr>
            <a:spLocks noGrp="1"/>
          </p:cNvSpPr>
          <p:nvPr>
            <p:ph idx="1"/>
          </p:nvPr>
        </p:nvSpPr>
        <p:spPr>
          <a:xfrm>
            <a:off x="323528" y="1196752"/>
            <a:ext cx="8640960" cy="4464496"/>
          </a:xfrm>
        </p:spPr>
        <p:txBody>
          <a:bodyPr/>
          <a:lstStyle/>
          <a:p>
            <a:pPr marL="0" indent="0">
              <a:buNone/>
            </a:pPr>
            <a:r>
              <a:rPr lang="en-GB" sz="2400" dirty="0"/>
              <a:t>Once you have written a paraphrase check it to ensure:</a:t>
            </a:r>
          </a:p>
          <a:p>
            <a:endParaRPr lang="en-GB" sz="2400" dirty="0"/>
          </a:p>
          <a:p>
            <a:pPr lvl="1">
              <a:buFont typeface="Wingdings" panose="05000000000000000000" pitchFamily="2" charset="2"/>
              <a:buChar char="Ø"/>
            </a:pPr>
            <a:r>
              <a:rPr lang="en-GB" sz="2400" dirty="0"/>
              <a:t>the meaning here is the same as the original source</a:t>
            </a:r>
          </a:p>
          <a:p>
            <a:pPr lvl="1">
              <a:buFont typeface="Wingdings" panose="05000000000000000000" pitchFamily="2" charset="2"/>
              <a:buChar char="Ø"/>
            </a:pPr>
            <a:endParaRPr lang="en-GB" sz="2400" dirty="0"/>
          </a:p>
          <a:p>
            <a:pPr lvl="1">
              <a:buFont typeface="Wingdings" panose="05000000000000000000" pitchFamily="2" charset="2"/>
              <a:buChar char="Ø"/>
            </a:pPr>
            <a:r>
              <a:rPr lang="en-GB" sz="2400" dirty="0"/>
              <a:t>the wording is largely your own</a:t>
            </a:r>
          </a:p>
          <a:p>
            <a:pPr lvl="1">
              <a:buFont typeface="Wingdings" panose="05000000000000000000" pitchFamily="2" charset="2"/>
              <a:buChar char="Ø"/>
            </a:pPr>
            <a:endParaRPr lang="en-GB" sz="2400" dirty="0"/>
          </a:p>
          <a:p>
            <a:pPr lvl="1">
              <a:buFont typeface="Wingdings" panose="05000000000000000000" pitchFamily="2" charset="2"/>
              <a:buChar char="Ø"/>
            </a:pPr>
            <a:r>
              <a:rPr lang="en-GB" sz="2400" dirty="0"/>
              <a:t>It is of a similar length to the original statement</a:t>
            </a:r>
          </a:p>
          <a:p>
            <a:pPr lvl="1">
              <a:buFont typeface="Wingdings" panose="05000000000000000000" pitchFamily="2" charset="2"/>
              <a:buChar char="Ø"/>
            </a:pPr>
            <a:endParaRPr lang="en-GB" sz="2400" dirty="0"/>
          </a:p>
          <a:p>
            <a:pPr lvl="1">
              <a:buFont typeface="Wingdings" panose="05000000000000000000" pitchFamily="2" charset="2"/>
              <a:buChar char="Ø"/>
            </a:pPr>
            <a:r>
              <a:rPr lang="en-GB" sz="2400" dirty="0"/>
              <a:t>a reference has been provided to acknowledge the source</a:t>
            </a:r>
          </a:p>
          <a:p>
            <a:endParaRPr lang="en-GB" b="0" dirty="0"/>
          </a:p>
        </p:txBody>
      </p:sp>
      <p:pic>
        <p:nvPicPr>
          <p:cNvPr id="4" name="Picture 3"/>
          <p:cNvPicPr>
            <a:picLocks noChangeAspect="1"/>
          </p:cNvPicPr>
          <p:nvPr/>
        </p:nvPicPr>
        <p:blipFill>
          <a:blip r:embed="rId2"/>
          <a:stretch>
            <a:fillRect/>
          </a:stretch>
        </p:blipFill>
        <p:spPr>
          <a:xfrm>
            <a:off x="1691680" y="202283"/>
            <a:ext cx="428625" cy="428625"/>
          </a:xfrm>
          <a:prstGeom prst="rect">
            <a:avLst/>
          </a:prstGeom>
        </p:spPr>
      </p:pic>
    </p:spTree>
    <p:extLst>
      <p:ext uri="{BB962C8B-B14F-4D97-AF65-F5344CB8AC3E}">
        <p14:creationId xmlns:p14="http://schemas.microsoft.com/office/powerpoint/2010/main" val="1467865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3917032"/>
          </a:xfrm>
        </p:spPr>
        <p:txBody>
          <a:bodyPr/>
          <a:lstStyle/>
          <a:p>
            <a:pPr marL="0" indent="0" algn="ctr">
              <a:buNone/>
            </a:pPr>
            <a:endParaRPr lang="en-GB" dirty="0"/>
          </a:p>
          <a:p>
            <a:pPr marL="0" indent="0" algn="ctr">
              <a:buNone/>
            </a:pPr>
            <a:endParaRPr lang="en-GB" dirty="0"/>
          </a:p>
          <a:p>
            <a:pPr marL="0" indent="0" algn="ctr">
              <a:buNone/>
            </a:pPr>
            <a:r>
              <a:rPr lang="en-GB" dirty="0"/>
              <a:t>Any Questions or Comments?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6" name="AutoShape 2" descr="Question marks – 7 of the best worksheets, activities and resources for  Year 1 and Year 2 Englis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2"/>
          <a:stretch>
            <a:fillRect/>
          </a:stretch>
        </p:blipFill>
        <p:spPr>
          <a:xfrm>
            <a:off x="3131840" y="2852936"/>
            <a:ext cx="2619375" cy="1743075"/>
          </a:xfrm>
          <a:prstGeom prst="rect">
            <a:avLst/>
          </a:prstGeom>
        </p:spPr>
      </p:pic>
      <p:sp>
        <p:nvSpPr>
          <p:cNvPr id="9" name="TextBox 8"/>
          <p:cNvSpPr txBox="1"/>
          <p:nvPr/>
        </p:nvSpPr>
        <p:spPr>
          <a:xfrm>
            <a:off x="4770735" y="4596011"/>
            <a:ext cx="2448272" cy="230832"/>
          </a:xfrm>
          <a:prstGeom prst="rect">
            <a:avLst/>
          </a:prstGeom>
          <a:noFill/>
        </p:spPr>
        <p:txBody>
          <a:bodyPr wrap="square" rtlCol="0">
            <a:spAutoFit/>
          </a:bodyPr>
          <a:lstStyle/>
          <a:p>
            <a:r>
              <a:rPr lang="en-GB" sz="900" dirty="0"/>
              <a:t>(</a:t>
            </a:r>
            <a:r>
              <a:rPr lang="en-GB" sz="900" dirty="0" err="1"/>
              <a:t>Teachwire</a:t>
            </a:r>
            <a:r>
              <a:rPr lang="en-GB" sz="900" dirty="0"/>
              <a:t>, 2020)</a:t>
            </a:r>
          </a:p>
        </p:txBody>
      </p:sp>
    </p:spTree>
    <p:extLst>
      <p:ext uri="{BB962C8B-B14F-4D97-AF65-F5344CB8AC3E}">
        <p14:creationId xmlns:p14="http://schemas.microsoft.com/office/powerpoint/2010/main" val="3269065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136524"/>
            <a:ext cx="5700232" cy="835075"/>
          </a:xfrm>
        </p:spPr>
        <p:txBody>
          <a:bodyPr/>
          <a:lstStyle/>
          <a:p>
            <a:r>
              <a:rPr lang="en-GB" b="1" dirty="0"/>
              <a:t>References</a:t>
            </a:r>
          </a:p>
        </p:txBody>
      </p:sp>
      <p:sp>
        <p:nvSpPr>
          <p:cNvPr id="3" name="Content Placeholder 2"/>
          <p:cNvSpPr>
            <a:spLocks noGrp="1"/>
          </p:cNvSpPr>
          <p:nvPr>
            <p:ph idx="1"/>
          </p:nvPr>
        </p:nvSpPr>
        <p:spPr>
          <a:xfrm>
            <a:off x="250825" y="925561"/>
            <a:ext cx="8713663" cy="5023719"/>
          </a:xfrm>
        </p:spPr>
        <p:txBody>
          <a:bodyPr>
            <a:noAutofit/>
          </a:bodyPr>
          <a:lstStyle/>
          <a:p>
            <a:r>
              <a:rPr lang="en-GB" altLang="en-US" sz="2000" dirty="0"/>
              <a:t>Academic English UK (</a:t>
            </a:r>
            <a:r>
              <a:rPr lang="en-GB" altLang="en-US" sz="2000" dirty="0" err="1"/>
              <a:t>n.d.</a:t>
            </a:r>
            <a:r>
              <a:rPr lang="en-GB" altLang="en-US" sz="2000" dirty="0"/>
              <a:t>). ‘Academic Paraphrasing Skills’. Online. </a:t>
            </a:r>
            <a:r>
              <a:rPr lang="en-GB" sz="2000" dirty="0">
                <a:hlinkClick r:id="rId2"/>
              </a:rPr>
              <a:t>https://academic-englishuk.com/paraphrasing/</a:t>
            </a:r>
            <a:r>
              <a:rPr lang="en-GB" sz="2000" dirty="0"/>
              <a:t> (accessed 1 November 2021) </a:t>
            </a:r>
          </a:p>
          <a:p>
            <a:endParaRPr lang="en-GB" sz="2000" dirty="0"/>
          </a:p>
          <a:p>
            <a:r>
              <a:rPr lang="en-GB" sz="2000" dirty="0"/>
              <a:t>BBC (2021). ‘Whole country wishes Queen well - Boris Johnson’. Online.</a:t>
            </a:r>
          </a:p>
          <a:p>
            <a:pPr marL="0" indent="0">
              <a:buNone/>
            </a:pPr>
            <a:r>
              <a:rPr lang="en-GB" sz="2000" u="sng" dirty="0">
                <a:hlinkClick r:id="rId3"/>
              </a:rPr>
              <a:t>      </a:t>
            </a:r>
            <a:r>
              <a:rPr lang="en-GB" sz="2000" dirty="0">
                <a:hlinkClick r:id="rId3"/>
              </a:rPr>
              <a:t>https://www.bbc.co.uk/news/uk-59101299</a:t>
            </a:r>
            <a:r>
              <a:rPr lang="en-GB" sz="2000" dirty="0"/>
              <a:t> (accessed 2 November 2021)</a:t>
            </a:r>
          </a:p>
          <a:p>
            <a:endParaRPr lang="en-GB" sz="2000" dirty="0"/>
          </a:p>
          <a:p>
            <a:r>
              <a:rPr lang="en-GB" sz="2000" dirty="0"/>
              <a:t>Blakely, R. (2021). ‘Three types of drug that help in fight against coronavirus’. Online. </a:t>
            </a:r>
            <a:r>
              <a:rPr lang="en-GB" sz="2000" dirty="0">
                <a:hlinkClick r:id="rId4"/>
              </a:rPr>
              <a:t>https://www.thetimes.co.uk/article/three-types-of-drug-that-help-in-fight-against-coronavirus-mlfmsxds2</a:t>
            </a:r>
            <a:r>
              <a:rPr lang="en-GB" sz="2000" dirty="0"/>
              <a:t> (accessed 2 November 2021)</a:t>
            </a:r>
          </a:p>
          <a:p>
            <a:endParaRPr lang="en-GB" sz="2000" dirty="0"/>
          </a:p>
          <a:p>
            <a:r>
              <a:rPr lang="en-GB" altLang="en-US" sz="2000" dirty="0" err="1"/>
              <a:t>UEfAP</a:t>
            </a:r>
            <a:r>
              <a:rPr lang="en-GB" altLang="en-US" sz="2000" dirty="0"/>
              <a:t> (2019). ‘Academic Writing: Reporting - paraphrase, summary &amp; synthesis’. Online. </a:t>
            </a:r>
            <a:r>
              <a:rPr lang="en-GB" altLang="en-US" sz="2000" dirty="0">
                <a:hlinkClick r:id="rId5"/>
              </a:rPr>
              <a:t>http://www.uefap.net/writing/writing-reporting/writing-reporting-paraphrase</a:t>
            </a:r>
            <a:r>
              <a:rPr lang="en-GB" altLang="en-US" sz="2000" dirty="0"/>
              <a:t> (accessed 6 July 2019)</a:t>
            </a:r>
          </a:p>
          <a:p>
            <a:endParaRPr lang="en-GB" sz="2000" dirty="0"/>
          </a:p>
          <a:p>
            <a:endParaRPr lang="en-GB" alt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6200" y="48767"/>
            <a:ext cx="7340600" cy="1143000"/>
          </a:xfrm>
        </p:spPr>
        <p:txBody>
          <a:bodyPr/>
          <a:lstStyle/>
          <a:p>
            <a:r>
              <a:rPr lang="en-GB" b="1" dirty="0"/>
              <a:t>Recommended Reading</a:t>
            </a:r>
          </a:p>
        </p:txBody>
      </p:sp>
      <p:sp>
        <p:nvSpPr>
          <p:cNvPr id="3" name="Content Placeholder 2"/>
          <p:cNvSpPr>
            <a:spLocks noGrp="1"/>
          </p:cNvSpPr>
          <p:nvPr>
            <p:ph idx="1"/>
          </p:nvPr>
        </p:nvSpPr>
        <p:spPr>
          <a:xfrm>
            <a:off x="457200" y="1052736"/>
            <a:ext cx="8229600" cy="4464497"/>
          </a:xfrm>
        </p:spPr>
        <p:txBody>
          <a:bodyPr>
            <a:noAutofit/>
          </a:bodyPr>
          <a:lstStyle/>
          <a:p>
            <a:r>
              <a:rPr lang="en-GB" sz="2000" dirty="0"/>
              <a:t>UCL (2021) ‘Paraphrasing for Beginners.’ Online. </a:t>
            </a:r>
            <a:r>
              <a:rPr lang="en-GB" sz="2000" dirty="0">
                <a:hlinkClick r:id="rId2"/>
              </a:rPr>
              <a:t>https://www.ucl.ac.uk/ioe-writing-centre/reference-effectively-avoid-plagiarism/paraphrasing</a:t>
            </a:r>
            <a:r>
              <a:rPr lang="en-GB" sz="2000" dirty="0"/>
              <a:t> (accessed 05.03.2021) </a:t>
            </a:r>
          </a:p>
          <a:p>
            <a:endParaRPr lang="en-GB" sz="2000" dirty="0"/>
          </a:p>
          <a:p>
            <a:r>
              <a:rPr lang="en-GB" sz="2000" dirty="0"/>
              <a:t>University of Bristol (2015). ‘Paraphrasing.’ Online. </a:t>
            </a:r>
            <a:r>
              <a:rPr lang="en-GB" sz="2000" dirty="0">
                <a:hlinkClick r:id="rId3"/>
              </a:rPr>
              <a:t>https://www.bristol.ac.uk/arts/exercises/referencing/page_05.htm</a:t>
            </a:r>
            <a:r>
              <a:rPr lang="en-GB" sz="2000" dirty="0"/>
              <a:t> (accessed 05.03.2021) </a:t>
            </a:r>
          </a:p>
          <a:p>
            <a:endParaRPr lang="en-GB" sz="2000" dirty="0"/>
          </a:p>
          <a:p>
            <a:r>
              <a:rPr lang="en-GB" sz="2000" dirty="0"/>
              <a:t>Future Learn (n.d.) ‘Techniques for paraphrasing.’ Online. </a:t>
            </a:r>
            <a:r>
              <a:rPr lang="en-GB" sz="2000" dirty="0">
                <a:hlinkClick r:id="rId4"/>
              </a:rPr>
              <a:t>https://www.futurelearn.com/info/courses/english-for-study-intermediate/0/steps/35241</a:t>
            </a:r>
            <a:r>
              <a:rPr lang="en-GB" sz="2000" dirty="0"/>
              <a:t> (accessed 05.03.2021) </a:t>
            </a:r>
          </a:p>
          <a:p>
            <a:endParaRPr lang="en-GB" alt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10270198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http://schemas.microsoft.com/office/2006/documentManagement/types"/>
    <ds:schemaRef ds:uri="http://www.w3.org/XML/1998/namespace"/>
    <ds:schemaRef ds:uri="http://schemas.microsoft.com/office/2006/metadata/properties"/>
    <ds:schemaRef ds:uri="http://purl.org/dc/dcmitype/"/>
    <ds:schemaRef ds:uri="http://schemas.openxmlformats.org/package/2006/metadata/core-properties"/>
    <ds:schemaRef ds:uri="http://purl.org/dc/elements/1.1/"/>
    <ds:schemaRef ds:uri="http://schemas.microsoft.com/office/infopath/2007/PartnerControls"/>
    <ds:schemaRef ds:uri="303dbf9b-b85b-46a0-94f1-894078c07ecd"/>
    <ds:schemaRef ds:uri="211f9404-bca0-4bcf-9c1d-965ccb6f8d2d"/>
    <ds:schemaRef ds:uri="http://purl.org/dc/te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652</TotalTime>
  <Words>1472</Words>
  <Application>Microsoft Office PowerPoint</Application>
  <PresentationFormat>On-screen Show (4:3)</PresentationFormat>
  <Paragraphs>198</Paragraphs>
  <Slides>19</Slides>
  <Notes>9</Notes>
  <HiddenSlides>0</HiddenSlides>
  <MMClips>0</MMClips>
  <ScaleCrop>false</ScaleCrop>
  <HeadingPairs>
    <vt:vector size="6" baseType="variant">
      <vt:variant>
        <vt:lpstr>Fonts Used</vt:lpstr>
      </vt:variant>
      <vt:variant>
        <vt:i4>4</vt:i4>
      </vt:variant>
      <vt:variant>
        <vt:lpstr>Theme</vt:lpstr>
      </vt:variant>
      <vt:variant>
        <vt:i4>15</vt:i4>
      </vt:variant>
      <vt:variant>
        <vt:lpstr>Slide Titles</vt:lpstr>
      </vt:variant>
      <vt:variant>
        <vt:i4>19</vt:i4>
      </vt:variant>
    </vt:vector>
  </HeadingPairs>
  <TitlesOfParts>
    <vt:vector size="38" baseType="lpstr">
      <vt:lpstr>Arial</vt:lpstr>
      <vt:lpstr>Calibri</vt:lpstr>
      <vt:lpstr>Calibri Light</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Paraphrasing</vt:lpstr>
      <vt:lpstr>Session Aims </vt:lpstr>
      <vt:lpstr>What is paraphrasing? (use an online dictionary)</vt:lpstr>
      <vt:lpstr>Example </vt:lpstr>
      <vt:lpstr>How is paraphrasing done? </vt:lpstr>
      <vt:lpstr>Task: paraphrase this source</vt:lpstr>
      <vt:lpstr>Task: paraphrase this source</vt:lpstr>
      <vt:lpstr>PowerPoint Presentation</vt:lpstr>
      <vt:lpstr>Which paraphrase is most accurate? Why?</vt:lpstr>
      <vt:lpstr>Task: Answer</vt:lpstr>
      <vt:lpstr>Task: why is this a poor example of paraphrasing?</vt:lpstr>
      <vt:lpstr>Task: answer</vt:lpstr>
      <vt:lpstr>Task: Research and Paraphrase</vt:lpstr>
      <vt:lpstr>Benefits of paraphrasing</vt:lpstr>
      <vt:lpstr>Top Tips</vt:lpstr>
      <vt:lpstr>Paraphrasing Checklist</vt:lpstr>
      <vt:lpstr>PowerPoint Presentation</vt:lpstr>
      <vt:lpstr>References</vt:lpstr>
      <vt:lpstr>Recommended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Sukhpreet Grewal</cp:lastModifiedBy>
  <cp:revision>82</cp:revision>
  <dcterms:created xsi:type="dcterms:W3CDTF">2021-03-10T12:10:47Z</dcterms:created>
  <dcterms:modified xsi:type="dcterms:W3CDTF">2021-11-04T17:55:24Z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