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71" r:id="rId4"/>
    <p:sldId id="270" r:id="rId5"/>
    <p:sldId id="258" r:id="rId6"/>
    <p:sldId id="259" r:id="rId7"/>
    <p:sldId id="260" r:id="rId8"/>
    <p:sldId id="261" r:id="rId9"/>
    <p:sldId id="262" r:id="rId10"/>
    <p:sldId id="263" r:id="rId11"/>
    <p:sldId id="264" r:id="rId12"/>
    <p:sldId id="265" r:id="rId13"/>
    <p:sldId id="266" r:id="rId14"/>
    <p:sldId id="267" r:id="rId15"/>
    <p:sldId id="268" r:id="rId16"/>
    <p:sldId id="272" r:id="rId17"/>
    <p:sldId id="273" r:id="rId18"/>
    <p:sldId id="274" r:id="rId19"/>
    <p:sldId id="269" r:id="rId20"/>
  </p:sldIdLst>
  <p:sldSz cx="18288000" cy="10287000"/>
  <p:notesSz cx="6858000" cy="9144000"/>
  <p:embeddedFontLst>
    <p:embeddedFont>
      <p:font typeface="Poppins Bold" pitchFamily="2" charset="77"/>
      <p:regular r:id="rId21"/>
      <p:bold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617" autoAdjust="0"/>
    <p:restoredTop sz="94581" autoAdjust="0"/>
  </p:normalViewPr>
  <p:slideViewPr>
    <p:cSldViewPr>
      <p:cViewPr varScale="1">
        <p:scale>
          <a:sx n="80" d="100"/>
          <a:sy n="80" d="100"/>
        </p:scale>
        <p:origin x="256" y="8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7/18/26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7/18/26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7/18/26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7/18/26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xml"/><Relationship Id="rId7" Type="http://schemas.openxmlformats.org/officeDocument/2006/relationships/image" Target="../media/image15.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xml"/><Relationship Id="rId7" Type="http://schemas.openxmlformats.org/officeDocument/2006/relationships/image" Target="../media/image19.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5.png"/><Relationship Id="rId5" Type="http://schemas.openxmlformats.org/officeDocument/2006/relationships/image" Target="../media/image24.sv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27.sv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xml"/><Relationship Id="rId7" Type="http://schemas.openxmlformats.org/officeDocument/2006/relationships/image" Target="../media/image3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33.png"/><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27.svg"/><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hyperlink" Target="https://my.clevelandclinic.org/health/articles/continuous-glucose-monitoring-cgm" TargetMode="External"/><Relationship Id="rId2" Type="http://schemas.openxmlformats.org/officeDocument/2006/relationships/hyperlink" Target="https://diabetes.org/newsroom/insulin-producing-beta-cells"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myfooddiary.com/blog/understanding-type-2-diabetes" TargetMode="External"/><Relationship Id="rId2" Type="http://schemas.openxmlformats.org/officeDocument/2006/relationships/hyperlink" Target="https://researchoutreach.org/articles/focus-beta-cell-mass-could-help-prevent-type-2-diabetes/" TargetMode="External"/><Relationship Id="rId1" Type="http://schemas.openxmlformats.org/officeDocument/2006/relationships/slideLayout" Target="../slideLayouts/slideLayout7.xml"/><Relationship Id="rId4" Type="http://schemas.openxmlformats.org/officeDocument/2006/relationships/hyperlink" Target="https://www.myhealthexplained.com/diabetes-information/what-is-type-2-diabetes"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england.nhs.uk/2024/06/nhs-identifies-over-half-a-million-more-people-at-risk-of-type-2-diabetes-in-a-year/" TargetMode="External"/><Relationship Id="rId3" Type="http://schemas.openxmlformats.org/officeDocument/2006/relationships/hyperlink" Target="https://cks.nice.org.uk/topics/diabetes-type-2/diagnosis/diagnosis-in-adults/" TargetMode="External"/><Relationship Id="rId7" Type="http://schemas.openxmlformats.org/officeDocument/2006/relationships/hyperlink" Target="https://www.nhs.uk/conditions/type-2-diabetes/what-is-type-2-diabetes/" TargetMode="External"/><Relationship Id="rId2" Type="http://schemas.openxmlformats.org/officeDocument/2006/relationships/hyperlink" Target="https://cks.nice.org.uk/topics/diabetes-type-2/background-information/prevalence/" TargetMode="External"/><Relationship Id="rId1" Type="http://schemas.openxmlformats.org/officeDocument/2006/relationships/slideLayout" Target="../slideLayouts/slideLayout7.xml"/><Relationship Id="rId6" Type="http://schemas.openxmlformats.org/officeDocument/2006/relationships/hyperlink" Target="https://www.nhs.uk/conditions/type-2-diabetes/symptoms/" TargetMode="External"/><Relationship Id="rId5" Type="http://schemas.openxmlformats.org/officeDocument/2006/relationships/hyperlink" Target="https://www.nhs.uk/live-well/exercise/physical-activity-guidelines-for-adults-aged-19-to-64/" TargetMode="External"/><Relationship Id="rId4" Type="http://schemas.openxmlformats.org/officeDocument/2006/relationships/hyperlink" Target="https://www.nice.org.uk/guidance/ng28/chapter/Dietary-advice-and-interventions" TargetMode="External"/><Relationship Id="rId9" Type="http://schemas.openxmlformats.org/officeDocument/2006/relationships/hyperlink" Target="https://www.nursingtimes.net/anatomy-and-physiology/a-guide-to-the-disease-processes-underlying-type-2-diabetes-26-08-2025/"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44D8F"/>
        </a:solidFill>
        <a:effectLst/>
      </p:bgPr>
    </p:bg>
    <p:spTree>
      <p:nvGrpSpPr>
        <p:cNvPr id="1" name=""/>
        <p:cNvGrpSpPr/>
        <p:nvPr/>
      </p:nvGrpSpPr>
      <p:grpSpPr>
        <a:xfrm>
          <a:off x="0" y="0"/>
          <a:ext cx="0" cy="0"/>
          <a:chOff x="0" y="0"/>
          <a:chExt cx="0" cy="0"/>
        </a:xfrm>
      </p:grpSpPr>
      <p:sp>
        <p:nvSpPr>
          <p:cNvPr id="4" name="TextBox 4"/>
          <p:cNvSpPr txBox="1"/>
          <p:nvPr/>
        </p:nvSpPr>
        <p:spPr>
          <a:xfrm>
            <a:off x="6852523" y="968092"/>
            <a:ext cx="10678953" cy="2346796"/>
          </a:xfrm>
          <a:prstGeom prst="rect">
            <a:avLst/>
          </a:prstGeom>
        </p:spPr>
        <p:txBody>
          <a:bodyPr wrap="square" lIns="0" tIns="0" rIns="0" bIns="0" rtlCol="0" anchor="t">
            <a:spAutoFit/>
          </a:bodyPr>
          <a:lstStyle/>
          <a:p>
            <a:pPr marL="0" lvl="0" indent="0" algn="ctr">
              <a:lnSpc>
                <a:spcPts val="6131"/>
              </a:lnSpc>
            </a:pPr>
            <a:r>
              <a:rPr lang="en-US" sz="5400" b="1" dirty="0">
                <a:solidFill>
                  <a:srgbClr val="D6E6F7"/>
                </a:solidFill>
                <a:latin typeface="Arial" panose="020B0604020202020204" pitchFamily="34" charset="0"/>
                <a:ea typeface="Poppins Bold"/>
                <a:cs typeface="Arial" panose="020B0604020202020204" pitchFamily="34" charset="0"/>
                <a:sym typeface="Poppins Bold"/>
              </a:rPr>
              <a:t>Type 2 Diabetes Care Plan: Anatomy, Physiology and  Evidence-Based Management</a:t>
            </a:r>
          </a:p>
        </p:txBody>
      </p:sp>
      <p:sp>
        <p:nvSpPr>
          <p:cNvPr id="5" name="TextBox 5"/>
          <p:cNvSpPr txBox="1"/>
          <p:nvPr/>
        </p:nvSpPr>
        <p:spPr>
          <a:xfrm>
            <a:off x="7391400" y="3848100"/>
            <a:ext cx="10140076" cy="615553"/>
          </a:xfrm>
          <a:prstGeom prst="rect">
            <a:avLst/>
          </a:prstGeom>
        </p:spPr>
        <p:txBody>
          <a:bodyPr wrap="square" lIns="0" tIns="0" rIns="0" bIns="0" rtlCol="0" anchor="t">
            <a:spAutoFit/>
          </a:bodyPr>
          <a:lstStyle/>
          <a:p>
            <a:pPr marL="0" lvl="0" indent="0" algn="r"/>
            <a:r>
              <a:rPr lang="en-US" sz="4000" dirty="0">
                <a:solidFill>
                  <a:srgbClr val="D6E6F7"/>
                </a:solidFill>
                <a:latin typeface="Arial" panose="020B0604020202020204" pitchFamily="34" charset="0"/>
                <a:ea typeface="Poppins"/>
                <a:cs typeface="Arial" panose="020B0604020202020204" pitchFamily="34" charset="0"/>
                <a:sym typeface="Poppins"/>
              </a:rPr>
              <a:t>Following UK NHS and NICE Guidelines</a:t>
            </a:r>
          </a:p>
        </p:txBody>
      </p:sp>
      <p:sp>
        <p:nvSpPr>
          <p:cNvPr id="7" name="TextBox 6">
            <a:extLst>
              <a:ext uri="{FF2B5EF4-FFF2-40B4-BE49-F238E27FC236}">
                <a16:creationId xmlns:a16="http://schemas.microsoft.com/office/drawing/2014/main" id="{139805F0-C6B6-8530-7D98-69B0E1D8C3EE}"/>
              </a:ext>
            </a:extLst>
          </p:cNvPr>
          <p:cNvSpPr txBox="1"/>
          <p:nvPr/>
        </p:nvSpPr>
        <p:spPr>
          <a:xfrm>
            <a:off x="582730" y="3085174"/>
            <a:ext cx="7113470" cy="5529719"/>
          </a:xfrm>
          <a:prstGeom prst="rect">
            <a:avLst/>
          </a:prstGeom>
          <a:noFill/>
        </p:spPr>
        <p:txBody>
          <a:bodyPr wrap="square">
            <a:spAutoFit/>
          </a:bodyPr>
          <a:lstStyle/>
          <a:p>
            <a:pPr>
              <a:lnSpc>
                <a:spcPct val="150000"/>
              </a:lnSpc>
              <a:spcAft>
                <a:spcPts val="800"/>
              </a:spcAft>
              <a:buNone/>
            </a:pPr>
            <a:r>
              <a:rPr lang="en-GB" sz="3200" b="1" kern="100" dirty="0">
                <a:solidFill>
                  <a:schemeClr val="bg1"/>
                </a:solidFill>
                <a:latin typeface="Arial" panose="020B0604020202020204" pitchFamily="34" charset="0"/>
                <a:ea typeface="Aptos" panose="020B0004020202020204" pitchFamily="34" charset="0"/>
                <a:cs typeface="Arial" panose="020B0604020202020204" pitchFamily="34" charset="0"/>
              </a:rPr>
              <a:t>Student Name:</a:t>
            </a:r>
            <a:r>
              <a:rPr lang="en-GB" sz="3200" kern="100" dirty="0">
                <a:solidFill>
                  <a:schemeClr val="bg1"/>
                </a:solidFill>
                <a:latin typeface="Arial" panose="020B0604020202020204" pitchFamily="34" charset="0"/>
                <a:ea typeface="Aptos" panose="020B0004020202020204" pitchFamily="34" charset="0"/>
                <a:cs typeface="Arial" panose="020B0604020202020204" pitchFamily="34" charset="0"/>
              </a:rPr>
              <a:t> Ansar Ali</a:t>
            </a:r>
          </a:p>
          <a:p>
            <a:pPr>
              <a:lnSpc>
                <a:spcPct val="150000"/>
              </a:lnSpc>
              <a:spcAft>
                <a:spcPts val="800"/>
              </a:spcAft>
              <a:buNone/>
            </a:pPr>
            <a:r>
              <a:rPr lang="en-GB" sz="3200" b="1" kern="100" dirty="0">
                <a:solidFill>
                  <a:schemeClr val="bg1"/>
                </a:solidFill>
                <a:latin typeface="Arial" panose="020B0604020202020204" pitchFamily="34" charset="0"/>
                <a:ea typeface="Aptos" panose="020B0004020202020204" pitchFamily="34" charset="0"/>
                <a:cs typeface="Arial" panose="020B0604020202020204" pitchFamily="34" charset="0"/>
              </a:rPr>
              <a:t>Student Number:</a:t>
            </a:r>
            <a:r>
              <a:rPr lang="en-GB" sz="3200" kern="100" dirty="0">
                <a:solidFill>
                  <a:schemeClr val="bg1"/>
                </a:solidFill>
                <a:latin typeface="Arial" panose="020B0604020202020204" pitchFamily="34" charset="0"/>
                <a:ea typeface="Aptos" panose="020B0004020202020204" pitchFamily="34" charset="0"/>
                <a:cs typeface="Arial" panose="020B0604020202020204" pitchFamily="34" charset="0"/>
              </a:rPr>
              <a:t> 2433274</a:t>
            </a:r>
          </a:p>
          <a:p>
            <a:pPr>
              <a:lnSpc>
                <a:spcPct val="150000"/>
              </a:lnSpc>
              <a:spcAft>
                <a:spcPts val="800"/>
              </a:spcAft>
              <a:buNone/>
            </a:pPr>
            <a:r>
              <a:rPr lang="en-GB" sz="3200" b="1" kern="100" dirty="0">
                <a:solidFill>
                  <a:schemeClr val="bg1"/>
                </a:solidFill>
                <a:latin typeface="Arial" panose="020B0604020202020204" pitchFamily="34" charset="0"/>
                <a:ea typeface="Aptos" panose="020B0004020202020204" pitchFamily="34" charset="0"/>
                <a:cs typeface="Arial" panose="020B0604020202020204" pitchFamily="34" charset="0"/>
              </a:rPr>
              <a:t>Module Name:</a:t>
            </a:r>
            <a:r>
              <a:rPr lang="en-GB" sz="3200" kern="100" dirty="0">
                <a:solidFill>
                  <a:schemeClr val="bg1"/>
                </a:solidFill>
                <a:latin typeface="Arial" panose="020B0604020202020204" pitchFamily="34" charset="0"/>
                <a:ea typeface="Aptos" panose="020B0004020202020204" pitchFamily="34" charset="0"/>
                <a:cs typeface="Arial" panose="020B0604020202020204" pitchFamily="34" charset="0"/>
              </a:rPr>
              <a:t> Introduction to Physiology</a:t>
            </a:r>
          </a:p>
          <a:p>
            <a:pPr>
              <a:lnSpc>
                <a:spcPct val="150000"/>
              </a:lnSpc>
              <a:spcAft>
                <a:spcPts val="800"/>
              </a:spcAft>
              <a:buNone/>
            </a:pPr>
            <a:r>
              <a:rPr lang="en-GB" sz="3200" b="1" kern="100" dirty="0">
                <a:solidFill>
                  <a:schemeClr val="bg1"/>
                </a:solidFill>
                <a:latin typeface="Arial" panose="020B0604020202020204" pitchFamily="34" charset="0"/>
                <a:ea typeface="Aptos" panose="020B0004020202020204" pitchFamily="34" charset="0"/>
                <a:cs typeface="Arial" panose="020B0604020202020204" pitchFamily="34" charset="0"/>
              </a:rPr>
              <a:t>Module Code:</a:t>
            </a:r>
            <a:r>
              <a:rPr lang="en-GB" sz="3200" kern="100" dirty="0">
                <a:solidFill>
                  <a:schemeClr val="bg1"/>
                </a:solidFill>
                <a:latin typeface="Arial" panose="020B0604020202020204" pitchFamily="34" charset="0"/>
                <a:ea typeface="Aptos" panose="020B0004020202020204" pitchFamily="34" charset="0"/>
                <a:cs typeface="Arial" panose="020B0604020202020204" pitchFamily="34" charset="0"/>
              </a:rPr>
              <a:t> BMHP5023</a:t>
            </a:r>
          </a:p>
          <a:p>
            <a:pPr>
              <a:lnSpc>
                <a:spcPct val="150000"/>
              </a:lnSpc>
              <a:spcAft>
                <a:spcPts val="800"/>
              </a:spcAft>
              <a:buNone/>
            </a:pPr>
            <a:r>
              <a:rPr lang="en-GB" sz="3200" b="1" kern="100" dirty="0">
                <a:solidFill>
                  <a:schemeClr val="bg1"/>
                </a:solidFill>
                <a:latin typeface="Arial" panose="020B0604020202020204" pitchFamily="34" charset="0"/>
                <a:ea typeface="Aptos" panose="020B0004020202020204" pitchFamily="34" charset="0"/>
                <a:cs typeface="Arial" panose="020B0604020202020204" pitchFamily="34" charset="0"/>
              </a:rPr>
              <a:t>Lecturer:</a:t>
            </a:r>
            <a:r>
              <a:rPr lang="en-GB" sz="3200" kern="100" dirty="0">
                <a:solidFill>
                  <a:schemeClr val="bg1"/>
                </a:solidFill>
                <a:latin typeface="Arial" panose="020B0604020202020204" pitchFamily="34" charset="0"/>
                <a:ea typeface="Aptos" panose="020B0004020202020204" pitchFamily="34" charset="0"/>
                <a:cs typeface="Arial" panose="020B0604020202020204" pitchFamily="34" charset="0"/>
              </a:rPr>
              <a:t> Phillip</a:t>
            </a:r>
          </a:p>
          <a:p>
            <a:r>
              <a:rPr lang="en-GB" sz="3200" b="1" dirty="0">
                <a:solidFill>
                  <a:schemeClr val="bg1"/>
                </a:solidFill>
                <a:latin typeface="Arial" panose="020B0604020202020204" pitchFamily="34" charset="0"/>
                <a:ea typeface="Aptos" panose="020B0004020202020204" pitchFamily="34" charset="0"/>
                <a:cs typeface="Arial" panose="020B0604020202020204" pitchFamily="34" charset="0"/>
              </a:rPr>
              <a:t>Title: </a:t>
            </a:r>
            <a:r>
              <a:rPr lang="en-GB" sz="3200" b="1" dirty="0">
                <a:solidFill>
                  <a:schemeClr val="bg1"/>
                </a:solidFill>
                <a:latin typeface="Arial" panose="020B0604020202020204" pitchFamily="34" charset="0"/>
                <a:cs typeface="Arial" panose="020B0604020202020204" pitchFamily="34" charset="0"/>
              </a:rPr>
              <a:t>Component 2: Presentation</a:t>
            </a:r>
            <a:endParaRPr lang="en-GB" sz="3200" dirty="0">
              <a:solidFill>
                <a:schemeClr val="bg1"/>
              </a:solidFill>
              <a:latin typeface="Arial" panose="020B0604020202020204" pitchFamily="34" charset="0"/>
              <a:cs typeface="Arial" panose="020B0604020202020204" pitchFamily="34" charset="0"/>
            </a:endParaRPr>
          </a:p>
        </p:txBody>
      </p:sp>
      <p:pic>
        <p:nvPicPr>
          <p:cNvPr id="6" name="Audio 5">
            <a:extLst>
              <a:ext uri="{FF2B5EF4-FFF2-40B4-BE49-F238E27FC236}">
                <a16:creationId xmlns:a16="http://schemas.microsoft.com/office/drawing/2014/main" id="{4F7AC7D5-53A0-5B6B-488B-9BB52EFDBC0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399000" y="93599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5408"/>
    </mc:Choice>
    <mc:Fallback xmlns="">
      <p:transition spd="slow" advTm="25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6E6F7"/>
        </a:solidFill>
        <a:effectLst/>
      </p:bgPr>
    </p:bg>
    <p:spTree>
      <p:nvGrpSpPr>
        <p:cNvPr id="1" name=""/>
        <p:cNvGrpSpPr/>
        <p:nvPr/>
      </p:nvGrpSpPr>
      <p:grpSpPr>
        <a:xfrm>
          <a:off x="0" y="0"/>
          <a:ext cx="0" cy="0"/>
          <a:chOff x="0" y="0"/>
          <a:chExt cx="0" cy="0"/>
        </a:xfrm>
      </p:grpSpPr>
      <p:sp>
        <p:nvSpPr>
          <p:cNvPr id="8" name="TextBox 8"/>
          <p:cNvSpPr txBox="1"/>
          <p:nvPr/>
        </p:nvSpPr>
        <p:spPr>
          <a:xfrm>
            <a:off x="1455815" y="1334457"/>
            <a:ext cx="8730540" cy="743793"/>
          </a:xfrm>
          <a:prstGeom prst="rect">
            <a:avLst/>
          </a:prstGeom>
        </p:spPr>
        <p:txBody>
          <a:bodyPr lIns="0" tIns="0" rIns="0" bIns="0" rtlCol="0" anchor="t">
            <a:spAutoFit/>
          </a:bodyPr>
          <a:lstStyle/>
          <a:p>
            <a:pPr marL="0" lvl="0" indent="0" algn="l">
              <a:lnSpc>
                <a:spcPts val="5838"/>
              </a:lnSpc>
            </a:pPr>
            <a:r>
              <a:rPr lang="en-US" sz="6345" b="1" dirty="0">
                <a:latin typeface="Arial" panose="020B0604020202020204" pitchFamily="34" charset="0"/>
                <a:ea typeface="Poppins Bold"/>
                <a:cs typeface="Arial" panose="020B0604020202020204" pitchFamily="34" charset="0"/>
                <a:sym typeface="Poppins Bold"/>
              </a:rPr>
              <a:t>Contents</a:t>
            </a:r>
          </a:p>
        </p:txBody>
      </p:sp>
      <p:sp>
        <p:nvSpPr>
          <p:cNvPr id="9" name="TextBox 9"/>
          <p:cNvSpPr txBox="1"/>
          <p:nvPr/>
        </p:nvSpPr>
        <p:spPr>
          <a:xfrm>
            <a:off x="1575755" y="2857500"/>
            <a:ext cx="8610600" cy="6406241"/>
          </a:xfrm>
          <a:prstGeom prst="rect">
            <a:avLst/>
          </a:prstGeom>
        </p:spPr>
        <p:txBody>
          <a:bodyPr wrap="square" lIns="0" tIns="0" rIns="0" bIns="0" rtlCol="0" anchor="t">
            <a:spAutoFit/>
          </a:bodyPr>
          <a:lstStyle/>
          <a:p>
            <a:pPr lvl="0">
              <a:lnSpc>
                <a:spcPct val="150000"/>
              </a:lnSpc>
            </a:pPr>
            <a:r>
              <a:rPr lang="en-US" sz="2000" dirty="0">
                <a:latin typeface="Arial" panose="020B0604020202020204" pitchFamily="34" charset="0"/>
                <a:ea typeface="Poppins"/>
                <a:cs typeface="Arial" panose="020B0604020202020204" pitchFamily="34" charset="0"/>
                <a:sym typeface="Poppins"/>
              </a:rPr>
              <a:t>Introduction to Type 2 Diabetes</a:t>
            </a:r>
          </a:p>
          <a:p>
            <a:pPr lvl="0">
              <a:lnSpc>
                <a:spcPct val="150000"/>
              </a:lnSpc>
            </a:pPr>
            <a:r>
              <a:rPr lang="en-US" sz="2000" dirty="0">
                <a:latin typeface="Arial" panose="020B0604020202020204" pitchFamily="34" charset="0"/>
                <a:ea typeface="Poppins"/>
                <a:cs typeface="Arial" panose="020B0604020202020204" pitchFamily="34" charset="0"/>
                <a:sym typeface="Poppins"/>
              </a:rPr>
              <a:t>Anatomy: The Endocrine Pancreas</a:t>
            </a:r>
          </a:p>
          <a:p>
            <a:pPr lvl="0">
              <a:lnSpc>
                <a:spcPct val="150000"/>
              </a:lnSpc>
            </a:pPr>
            <a:r>
              <a:rPr lang="en-US" sz="2000" dirty="0">
                <a:latin typeface="Arial" panose="020B0604020202020204" pitchFamily="34" charset="0"/>
                <a:ea typeface="Poppins"/>
                <a:cs typeface="Arial" panose="020B0604020202020204" pitchFamily="34" charset="0"/>
                <a:sym typeface="Poppins"/>
              </a:rPr>
              <a:t>Physiology: Insulin Production and Glucose Regulation</a:t>
            </a:r>
          </a:p>
          <a:p>
            <a:pPr lvl="0">
              <a:lnSpc>
                <a:spcPct val="150000"/>
              </a:lnSpc>
            </a:pPr>
            <a:r>
              <a:rPr lang="en-US" sz="2000" dirty="0">
                <a:latin typeface="Arial" panose="020B0604020202020204" pitchFamily="34" charset="0"/>
                <a:ea typeface="Poppins"/>
                <a:cs typeface="Arial" panose="020B0604020202020204" pitchFamily="34" charset="0"/>
                <a:sym typeface="Poppins"/>
              </a:rPr>
              <a:t>Impact of Type 2 Diabetes on Pancreatic Function</a:t>
            </a:r>
          </a:p>
          <a:p>
            <a:pPr lvl="0">
              <a:lnSpc>
                <a:spcPct val="150000"/>
              </a:lnSpc>
            </a:pPr>
            <a:r>
              <a:rPr lang="en-US" sz="2000" dirty="0">
                <a:latin typeface="Arial" panose="020B0604020202020204" pitchFamily="34" charset="0"/>
                <a:ea typeface="Poppins"/>
                <a:cs typeface="Arial" panose="020B0604020202020204" pitchFamily="34" charset="0"/>
                <a:sym typeface="Poppins"/>
              </a:rPr>
              <a:t>Pathophysiology Changes and Complications</a:t>
            </a:r>
          </a:p>
          <a:p>
            <a:pPr lvl="0">
              <a:lnSpc>
                <a:spcPct val="150000"/>
              </a:lnSpc>
            </a:pPr>
            <a:r>
              <a:rPr lang="en-US" sz="2000" dirty="0">
                <a:latin typeface="Arial" panose="020B0604020202020204" pitchFamily="34" charset="0"/>
                <a:ea typeface="Poppins"/>
                <a:cs typeface="Arial" panose="020B0604020202020204" pitchFamily="34" charset="0"/>
                <a:sym typeface="Poppins"/>
              </a:rPr>
              <a:t>Fictional Patient Profile</a:t>
            </a:r>
          </a:p>
          <a:p>
            <a:pPr>
              <a:lnSpc>
                <a:spcPct val="150000"/>
              </a:lnSpc>
            </a:pPr>
            <a:r>
              <a:rPr lang="en-US" sz="2000" dirty="0">
                <a:latin typeface="Arial" panose="020B0604020202020204" pitchFamily="34" charset="0"/>
                <a:ea typeface="Poppins"/>
                <a:cs typeface="Arial" panose="020B0604020202020204" pitchFamily="34" charset="0"/>
                <a:sym typeface="Poppins"/>
              </a:rPr>
              <a:t>Diagnosis and Assessment Criteria Lifestyle Recommendations</a:t>
            </a:r>
          </a:p>
          <a:p>
            <a:pPr lvl="0">
              <a:lnSpc>
                <a:spcPct val="150000"/>
              </a:lnSpc>
            </a:pPr>
            <a:r>
              <a:rPr lang="en-US" sz="2000" dirty="0">
                <a:latin typeface="Arial" panose="020B0604020202020204" pitchFamily="34" charset="0"/>
                <a:ea typeface="Poppins"/>
                <a:cs typeface="Arial" panose="020B0604020202020204" pitchFamily="34" charset="0"/>
                <a:sym typeface="Poppins"/>
              </a:rPr>
              <a:t>Lifestyle Recommendations</a:t>
            </a:r>
          </a:p>
          <a:p>
            <a:pPr lvl="0">
              <a:lnSpc>
                <a:spcPct val="150000"/>
              </a:lnSpc>
            </a:pPr>
            <a:r>
              <a:rPr lang="en-US" sz="2000" dirty="0">
                <a:latin typeface="Arial" panose="020B0604020202020204" pitchFamily="34" charset="0"/>
                <a:ea typeface="Poppins"/>
                <a:cs typeface="Arial" panose="020B0604020202020204" pitchFamily="34" charset="0"/>
                <a:sym typeface="Poppins"/>
              </a:rPr>
              <a:t>Management and Monitoring</a:t>
            </a:r>
          </a:p>
          <a:p>
            <a:pPr lvl="0">
              <a:lnSpc>
                <a:spcPct val="150000"/>
              </a:lnSpc>
            </a:pPr>
            <a:r>
              <a:rPr lang="en-US" sz="2000" dirty="0">
                <a:latin typeface="Arial" panose="020B0604020202020204" pitchFamily="34" charset="0"/>
                <a:ea typeface="Poppins"/>
                <a:cs typeface="Arial" panose="020B0604020202020204" pitchFamily="34" charset="0"/>
                <a:sym typeface="Poppins"/>
              </a:rPr>
              <a:t>Multidisciplinary Care Team</a:t>
            </a:r>
          </a:p>
          <a:p>
            <a:pPr lvl="0">
              <a:lnSpc>
                <a:spcPct val="150000"/>
              </a:lnSpc>
            </a:pPr>
            <a:r>
              <a:rPr lang="en-US" sz="2000" dirty="0">
                <a:latin typeface="Arial" panose="020B0604020202020204" pitchFamily="34" charset="0"/>
                <a:ea typeface="Poppins"/>
                <a:cs typeface="Arial" panose="020B0604020202020204" pitchFamily="34" charset="0"/>
                <a:sym typeface="Poppins"/>
              </a:rPr>
              <a:t>Effective Communication Strategies</a:t>
            </a:r>
          </a:p>
          <a:p>
            <a:pPr lvl="0">
              <a:lnSpc>
                <a:spcPct val="150000"/>
              </a:lnSpc>
            </a:pPr>
            <a:r>
              <a:rPr lang="en-US" sz="2000" dirty="0">
                <a:latin typeface="Arial" panose="020B0604020202020204" pitchFamily="34" charset="0"/>
                <a:ea typeface="Poppins"/>
                <a:cs typeface="Arial" panose="020B0604020202020204" pitchFamily="34" charset="0"/>
                <a:sym typeface="Poppins"/>
              </a:rPr>
              <a:t>Ethical Considerations </a:t>
            </a:r>
          </a:p>
          <a:p>
            <a:pPr lvl="0">
              <a:lnSpc>
                <a:spcPct val="150000"/>
              </a:lnSpc>
            </a:pPr>
            <a:r>
              <a:rPr lang="en-US" sz="2000" dirty="0">
                <a:latin typeface="Arial" panose="020B0604020202020204" pitchFamily="34" charset="0"/>
                <a:ea typeface="Poppins"/>
                <a:cs typeface="Arial" panose="020B0604020202020204" pitchFamily="34" charset="0"/>
                <a:sym typeface="Poppins"/>
              </a:rPr>
              <a:t>Summary </a:t>
            </a:r>
          </a:p>
          <a:p>
            <a:pPr lvl="0">
              <a:lnSpc>
                <a:spcPct val="150000"/>
              </a:lnSpc>
            </a:pPr>
            <a:r>
              <a:rPr lang="en-US" sz="2000" dirty="0">
                <a:latin typeface="Arial" panose="020B0604020202020204" pitchFamily="34" charset="0"/>
                <a:ea typeface="Poppins"/>
                <a:cs typeface="Arial" panose="020B0604020202020204" pitchFamily="34" charset="0"/>
                <a:sym typeface="Poppins"/>
              </a:rPr>
              <a:t>References</a:t>
            </a:r>
          </a:p>
        </p:txBody>
      </p:sp>
      <p:sp>
        <p:nvSpPr>
          <p:cNvPr id="2" name="Freeform 3">
            <a:extLst>
              <a:ext uri="{FF2B5EF4-FFF2-40B4-BE49-F238E27FC236}">
                <a16:creationId xmlns:a16="http://schemas.microsoft.com/office/drawing/2014/main" id="{6396D487-5A4C-03CB-E16B-101F5CE89A00}"/>
              </a:ext>
            </a:extLst>
          </p:cNvPr>
          <p:cNvSpPr/>
          <p:nvPr/>
        </p:nvSpPr>
        <p:spPr>
          <a:xfrm>
            <a:off x="10591800" y="5295900"/>
            <a:ext cx="6808670" cy="3849993"/>
          </a:xfrm>
          <a:custGeom>
            <a:avLst/>
            <a:gdLst/>
            <a:ahLst/>
            <a:cxnLst/>
            <a:rect l="l" t="t" r="r" b="b"/>
            <a:pathLst>
              <a:path w="6808670" h="3849993">
                <a:moveTo>
                  <a:pt x="0" y="0"/>
                </a:moveTo>
                <a:lnTo>
                  <a:pt x="6808670" y="0"/>
                </a:lnTo>
                <a:lnTo>
                  <a:pt x="6808670" y="3849994"/>
                </a:lnTo>
                <a:lnTo>
                  <a:pt x="0" y="384999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pic>
        <p:nvPicPr>
          <p:cNvPr id="4" name="Audio 3">
            <a:extLst>
              <a:ext uri="{FF2B5EF4-FFF2-40B4-BE49-F238E27FC236}">
                <a16:creationId xmlns:a16="http://schemas.microsoft.com/office/drawing/2014/main" id="{FE5486C7-67DC-9833-71A2-591C7FA1FBC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4734"/>
    </mc:Choice>
    <mc:Fallback xmlns="">
      <p:transition spd="slow" advTm="247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a:extLst>
            <a:ext uri="{FF2B5EF4-FFF2-40B4-BE49-F238E27FC236}">
              <a16:creationId xmlns:a16="http://schemas.microsoft.com/office/drawing/2014/main" id="{E6606422-4B36-BF93-39CF-71B88F6D63E1}"/>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81D28E20-5603-802E-1BDF-303E9ACBF194}"/>
              </a:ext>
            </a:extLst>
          </p:cNvPr>
          <p:cNvSpPr txBox="1"/>
          <p:nvPr/>
        </p:nvSpPr>
        <p:spPr>
          <a:xfrm>
            <a:off x="762000" y="1181100"/>
            <a:ext cx="9231153" cy="1625317"/>
          </a:xfrm>
          <a:prstGeom prst="rect">
            <a:avLst/>
          </a:prstGeom>
        </p:spPr>
        <p:txBody>
          <a:bodyPr wrap="square" lIns="0" tIns="0" rIns="0" bIns="0" rtlCol="0" anchor="t">
            <a:spAutoFit/>
          </a:bodyPr>
          <a:lstStyle/>
          <a:p>
            <a:pPr marL="0" lvl="0" indent="0" algn="ctr">
              <a:lnSpc>
                <a:spcPts val="6131"/>
              </a:lnSpc>
            </a:pPr>
            <a:r>
              <a:rPr lang="en-US" sz="5400" b="1" dirty="0">
                <a:latin typeface="Arial" panose="020B0604020202020204" pitchFamily="34" charset="0"/>
                <a:ea typeface="Poppins Bold"/>
                <a:cs typeface="Arial" panose="020B0604020202020204" pitchFamily="34" charset="0"/>
                <a:sym typeface="Poppins Bold"/>
              </a:rPr>
              <a:t>Introduction to Type 2 Diabetes</a:t>
            </a:r>
          </a:p>
        </p:txBody>
      </p:sp>
      <p:sp>
        <p:nvSpPr>
          <p:cNvPr id="7" name="TextBox 6">
            <a:extLst>
              <a:ext uri="{FF2B5EF4-FFF2-40B4-BE49-F238E27FC236}">
                <a16:creationId xmlns:a16="http://schemas.microsoft.com/office/drawing/2014/main" id="{B4DB74DC-4BCE-4AC3-A0AA-12CA3C970455}"/>
              </a:ext>
            </a:extLst>
          </p:cNvPr>
          <p:cNvSpPr txBox="1"/>
          <p:nvPr/>
        </p:nvSpPr>
        <p:spPr>
          <a:xfrm>
            <a:off x="762000" y="3924300"/>
            <a:ext cx="10363200" cy="5940088"/>
          </a:xfrm>
          <a:prstGeom prst="rect">
            <a:avLst/>
          </a:prstGeom>
          <a:noFill/>
        </p:spPr>
        <p:txBody>
          <a:bodyPr wrap="square">
            <a:spAutoFit/>
          </a:bodyPr>
          <a:lstStyle/>
          <a:p>
            <a:pPr marL="285750" indent="-285750">
              <a:buFont typeface="Wingdings" pitchFamily="2" charset="2"/>
              <a:buChar char="v"/>
            </a:pPr>
            <a:r>
              <a:rPr lang="en-US" sz="2000" dirty="0">
                <a:latin typeface="Arial" panose="020B0604020202020204" pitchFamily="34" charset="0"/>
                <a:cs typeface="Arial" panose="020B0604020202020204" pitchFamily="34" charset="0"/>
              </a:rPr>
              <a:t>Type 2 diabetes occurs when the hormone insulin is ineffective or insufficient in quantity. This results in an excessive concentration of glucose (sugar) in your bloodstream. It impacts both adults and, on occasion, children (NHS, 2025)</a:t>
            </a:r>
          </a:p>
          <a:p>
            <a:pPr marL="285750" indent="-285750">
              <a:buFont typeface="Wingdings" pitchFamily="2" charset="2"/>
              <a:buChar char="v"/>
            </a:pPr>
            <a:endParaRPr lang="en-US" sz="2400" dirty="0">
              <a:latin typeface="Arial" panose="020B0604020202020204" pitchFamily="34" charset="0"/>
              <a:cs typeface="Arial" panose="020B0604020202020204" pitchFamily="34" charset="0"/>
            </a:endParaRPr>
          </a:p>
          <a:p>
            <a:pPr marL="285750" indent="-285750">
              <a:buFont typeface="Wingdings" pitchFamily="2" charset="2"/>
              <a:buChar char="v"/>
            </a:pPr>
            <a:r>
              <a:rPr lang="en-US" sz="2000" dirty="0">
                <a:latin typeface="Arial" panose="020B0604020202020204" pitchFamily="34" charset="0"/>
                <a:cs typeface="Arial" panose="020B0604020202020204" pitchFamily="34" charset="0"/>
              </a:rPr>
              <a:t>Diabetes remains among the most prevalent chronic illnesses in the UK, and its incidence is on the rise (NICE, 2026).</a:t>
            </a:r>
          </a:p>
          <a:p>
            <a:pPr marL="285750" indent="-285750">
              <a:buFont typeface="Wingdings" pitchFamily="2" charset="2"/>
              <a:buChar char="v"/>
            </a:pPr>
            <a:endParaRPr lang="en-US" sz="2400" dirty="0">
              <a:latin typeface="Arial" panose="020B0604020202020204" pitchFamily="34" charset="0"/>
              <a:cs typeface="Arial" panose="020B0604020202020204" pitchFamily="34" charset="0"/>
            </a:endParaRPr>
          </a:p>
          <a:p>
            <a:pPr marL="285750" indent="-285750">
              <a:buFont typeface="Wingdings" pitchFamily="2" charset="2"/>
              <a:buChar char="v"/>
            </a:pPr>
            <a:r>
              <a:rPr lang="en-US" sz="2000" dirty="0">
                <a:latin typeface="Arial" panose="020B0604020202020204" pitchFamily="34" charset="0"/>
                <a:cs typeface="Arial" panose="020B0604020202020204" pitchFamily="34" charset="0"/>
              </a:rPr>
              <a:t>According to NHS statistics, an additional 549,000 individuals in England have been recognised as at risk of getting type 2 diabetes within a year (NHS England, 2024).</a:t>
            </a:r>
          </a:p>
          <a:p>
            <a:pPr marL="285750" indent="-285750">
              <a:buFont typeface="Wingdings" pitchFamily="2" charset="2"/>
              <a:buChar char="v"/>
            </a:pPr>
            <a:endParaRPr lang="en-US" sz="2000" dirty="0">
              <a:latin typeface="Arial" panose="020B0604020202020204" pitchFamily="34" charset="0"/>
              <a:cs typeface="Arial" panose="020B0604020202020204" pitchFamily="34" charset="0"/>
            </a:endParaRPr>
          </a:p>
          <a:p>
            <a:pPr marL="285750" indent="-285750">
              <a:buFont typeface="Wingdings" pitchFamily="2" charset="2"/>
              <a:buChar char="v"/>
            </a:pPr>
            <a:r>
              <a:rPr lang="en-US" sz="2000" dirty="0">
                <a:latin typeface="Arial" panose="020B0604020202020204" pitchFamily="34" charset="0"/>
                <a:cs typeface="Arial" panose="020B0604020202020204" pitchFamily="34" charset="0"/>
              </a:rPr>
              <a:t>The onset of type 2 diabetes relies on a combination of risk factors. Despite the inability to alter risk variables associated with family background, age, race, or ethnicity, it is possible to avoid some risks by the maintenance of a healthy weight and consistent physical exercise (National Institute of Diabetes and Digestive and Kidney Disease, 2022).</a:t>
            </a: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p:txBody>
      </p:sp>
      <p:pic>
        <p:nvPicPr>
          <p:cNvPr id="9" name="Picture 8" descr="A diagram of diabetes&#10;&#10;AI-generated content may be incorrect.">
            <a:extLst>
              <a:ext uri="{FF2B5EF4-FFF2-40B4-BE49-F238E27FC236}">
                <a16:creationId xmlns:a16="http://schemas.microsoft.com/office/drawing/2014/main" id="{941DEB77-261F-8052-E222-1D864D89D5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06200" y="3619500"/>
            <a:ext cx="6374371" cy="4869185"/>
          </a:xfrm>
          <a:prstGeom prst="rect">
            <a:avLst/>
          </a:prstGeom>
        </p:spPr>
      </p:pic>
      <p:sp>
        <p:nvSpPr>
          <p:cNvPr id="11" name="TextBox 10">
            <a:extLst>
              <a:ext uri="{FF2B5EF4-FFF2-40B4-BE49-F238E27FC236}">
                <a16:creationId xmlns:a16="http://schemas.microsoft.com/office/drawing/2014/main" id="{F0D14AE4-F845-3713-357A-DE86EA48E5D5}"/>
              </a:ext>
            </a:extLst>
          </p:cNvPr>
          <p:cNvSpPr txBox="1"/>
          <p:nvPr/>
        </p:nvSpPr>
        <p:spPr>
          <a:xfrm>
            <a:off x="14401800" y="8488685"/>
            <a:ext cx="3478771" cy="400110"/>
          </a:xfrm>
          <a:prstGeom prst="rect">
            <a:avLst/>
          </a:prstGeom>
          <a:noFill/>
        </p:spPr>
        <p:txBody>
          <a:bodyPr wrap="square">
            <a:spAutoFit/>
          </a:bodyPr>
          <a:lstStyle/>
          <a:p>
            <a:pPr algn="r"/>
            <a:r>
              <a:rPr lang="en-US" sz="2000" dirty="0">
                <a:latin typeface="Arial" panose="020B0604020202020204" pitchFamily="34" charset="0"/>
                <a:cs typeface="Arial" panose="020B0604020202020204" pitchFamily="34" charset="0"/>
              </a:rPr>
              <a:t>(My Health Explained, 2026)</a:t>
            </a:r>
          </a:p>
        </p:txBody>
      </p:sp>
      <p:pic>
        <p:nvPicPr>
          <p:cNvPr id="3" name="Audio 2">
            <a:extLst>
              <a:ext uri="{FF2B5EF4-FFF2-40B4-BE49-F238E27FC236}">
                <a16:creationId xmlns:a16="http://schemas.microsoft.com/office/drawing/2014/main" id="{BEE71A36-1C14-E952-41FA-BB6EFA4F726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322800" y="9321800"/>
            <a:ext cx="812800" cy="812800"/>
          </a:xfrm>
          <a:prstGeom prst="rect">
            <a:avLst/>
          </a:prstGeom>
        </p:spPr>
      </p:pic>
    </p:spTree>
    <p:extLst>
      <p:ext uri="{BB962C8B-B14F-4D97-AF65-F5344CB8AC3E}">
        <p14:creationId xmlns:p14="http://schemas.microsoft.com/office/powerpoint/2010/main" val="3751310601"/>
      </p:ext>
    </p:extLst>
  </p:cSld>
  <p:clrMapOvr>
    <a:masterClrMapping/>
  </p:clrMapOvr>
  <mc:AlternateContent xmlns:mc="http://schemas.openxmlformats.org/markup-compatibility/2006" xmlns:p14="http://schemas.microsoft.com/office/powerpoint/2010/main">
    <mc:Choice Requires="p14">
      <p:transition spd="slow" p14:dur="2000" advTm="57057"/>
    </mc:Choice>
    <mc:Fallback xmlns="">
      <p:transition spd="slow" advTm="57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6E6F7"/>
        </a:solidFill>
        <a:effectLst/>
      </p:bgPr>
    </p:bg>
    <p:spTree>
      <p:nvGrpSpPr>
        <p:cNvPr id="1" name="">
          <a:extLst>
            <a:ext uri="{FF2B5EF4-FFF2-40B4-BE49-F238E27FC236}">
              <a16:creationId xmlns:a16="http://schemas.microsoft.com/office/drawing/2014/main" id="{9E4E9F5D-5395-0CAE-482D-EBDDD61FB85D}"/>
            </a:ext>
          </a:extLst>
        </p:cNvPr>
        <p:cNvGrpSpPr/>
        <p:nvPr/>
      </p:nvGrpSpPr>
      <p:grpSpPr>
        <a:xfrm>
          <a:off x="0" y="0"/>
          <a:ext cx="0" cy="0"/>
          <a:chOff x="0" y="0"/>
          <a:chExt cx="0" cy="0"/>
        </a:xfrm>
      </p:grpSpPr>
      <p:sp>
        <p:nvSpPr>
          <p:cNvPr id="8" name="TextBox 8">
            <a:extLst>
              <a:ext uri="{FF2B5EF4-FFF2-40B4-BE49-F238E27FC236}">
                <a16:creationId xmlns:a16="http://schemas.microsoft.com/office/drawing/2014/main" id="{7CDB341B-14F6-4355-91AF-5EE011F29F3E}"/>
              </a:ext>
            </a:extLst>
          </p:cNvPr>
          <p:cNvSpPr txBox="1"/>
          <p:nvPr/>
        </p:nvSpPr>
        <p:spPr>
          <a:xfrm>
            <a:off x="1455815" y="1334457"/>
            <a:ext cx="8730540" cy="1509388"/>
          </a:xfrm>
          <a:prstGeom prst="rect">
            <a:avLst/>
          </a:prstGeom>
        </p:spPr>
        <p:txBody>
          <a:bodyPr lIns="0" tIns="0" rIns="0" bIns="0" rtlCol="0" anchor="t">
            <a:spAutoFit/>
          </a:bodyPr>
          <a:lstStyle/>
          <a:p>
            <a:pPr marL="0" lvl="0" indent="0" algn="l">
              <a:lnSpc>
                <a:spcPts val="5838"/>
              </a:lnSpc>
            </a:pPr>
            <a:r>
              <a:rPr lang="en-US" sz="5400" b="1" dirty="0">
                <a:latin typeface="Arial" panose="020B0604020202020204" pitchFamily="34" charset="0"/>
                <a:ea typeface="Poppins Bold"/>
                <a:cs typeface="Arial" panose="020B0604020202020204" pitchFamily="34" charset="0"/>
                <a:sym typeface="Poppins Bold"/>
              </a:rPr>
              <a:t>Anatomy: The Endocrine Pancreas</a:t>
            </a:r>
          </a:p>
        </p:txBody>
      </p:sp>
      <p:sp>
        <p:nvSpPr>
          <p:cNvPr id="9" name="TextBox 9">
            <a:extLst>
              <a:ext uri="{FF2B5EF4-FFF2-40B4-BE49-F238E27FC236}">
                <a16:creationId xmlns:a16="http://schemas.microsoft.com/office/drawing/2014/main" id="{336B1200-3D69-F328-B78E-F75D8C85808B}"/>
              </a:ext>
            </a:extLst>
          </p:cNvPr>
          <p:cNvSpPr txBox="1"/>
          <p:nvPr/>
        </p:nvSpPr>
        <p:spPr>
          <a:xfrm>
            <a:off x="990600" y="3442324"/>
            <a:ext cx="7353479" cy="1780296"/>
          </a:xfrm>
          <a:prstGeom prst="rect">
            <a:avLst/>
          </a:prstGeom>
        </p:spPr>
        <p:txBody>
          <a:bodyPr lIns="0" tIns="0" rIns="0" bIns="0" rtlCol="0" anchor="t">
            <a:spAutoFit/>
          </a:bodyPr>
          <a:lstStyle/>
          <a:p>
            <a:pPr lvl="0">
              <a:lnSpc>
                <a:spcPts val="2842"/>
              </a:lnSpc>
            </a:pPr>
            <a:r>
              <a:rPr lang="en-US" sz="2000" dirty="0">
                <a:latin typeface="Arial" panose="020B0604020202020204" pitchFamily="34" charset="0"/>
                <a:ea typeface="Poppins"/>
                <a:cs typeface="Arial" panose="020B0604020202020204" pitchFamily="34" charset="0"/>
                <a:sym typeface="Poppins"/>
              </a:rPr>
              <a:t>The pancreas includes groups of endocrine cells referred to as the Islets of Langerhans. These islets are dispersed within the exocrine tissue and constitute roughly 1–2% of the overall pancreatic mass, however they are essential for regulating blood glucose levels (</a:t>
            </a:r>
            <a:r>
              <a:rPr lang="en-GB" sz="2000" dirty="0">
                <a:latin typeface="Arial" panose="020B0604020202020204" pitchFamily="34" charset="0"/>
                <a:cs typeface="Arial" panose="020B0604020202020204" pitchFamily="34" charset="0"/>
              </a:rPr>
              <a:t>Ma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2025).</a:t>
            </a:r>
            <a:endParaRPr lang="en-US" sz="2000" dirty="0">
              <a:latin typeface="Arial" panose="020B0604020202020204" pitchFamily="34" charset="0"/>
              <a:ea typeface="Poppins"/>
              <a:cs typeface="Arial" panose="020B0604020202020204" pitchFamily="34" charset="0"/>
              <a:sym typeface="Poppins"/>
            </a:endParaRPr>
          </a:p>
        </p:txBody>
      </p:sp>
      <p:sp>
        <p:nvSpPr>
          <p:cNvPr id="10" name="TextBox 10">
            <a:extLst>
              <a:ext uri="{FF2B5EF4-FFF2-40B4-BE49-F238E27FC236}">
                <a16:creationId xmlns:a16="http://schemas.microsoft.com/office/drawing/2014/main" id="{D658AD3D-255B-28B5-B6F4-80F92A73D960}"/>
              </a:ext>
            </a:extLst>
          </p:cNvPr>
          <p:cNvSpPr txBox="1"/>
          <p:nvPr/>
        </p:nvSpPr>
        <p:spPr>
          <a:xfrm>
            <a:off x="9525000" y="3442324"/>
            <a:ext cx="7353479" cy="1780296"/>
          </a:xfrm>
          <a:prstGeom prst="rect">
            <a:avLst/>
          </a:prstGeom>
        </p:spPr>
        <p:txBody>
          <a:bodyPr lIns="0" tIns="0" rIns="0" bIns="0" rtlCol="0" anchor="t">
            <a:spAutoFit/>
          </a:bodyPr>
          <a:lstStyle/>
          <a:p>
            <a:pPr lvl="0">
              <a:lnSpc>
                <a:spcPts val="2842"/>
              </a:lnSpc>
            </a:pPr>
            <a:r>
              <a:rPr lang="en-US" sz="2000" dirty="0">
                <a:latin typeface="Arial" panose="020B0604020202020204" pitchFamily="34" charset="0"/>
                <a:ea typeface="Poppins"/>
                <a:cs typeface="Arial" panose="020B0604020202020204" pitchFamily="34" charset="0"/>
                <a:sym typeface="Poppins"/>
              </a:rPr>
              <a:t>Alpha cells (20–25%) release glucagon to elevate blood glucose levels, whereas beta cells (60–70%) generate insulin to decrease them. In Type 2 Diabetes, a slow decline of beta-cell activity reduces insulin release, disrupting normal glucose regulation (</a:t>
            </a:r>
            <a:r>
              <a:rPr lang="en-GB" sz="2000" dirty="0">
                <a:latin typeface="Arial" panose="020B0604020202020204" pitchFamily="34" charset="0"/>
                <a:cs typeface="Arial" panose="020B0604020202020204" pitchFamily="34" charset="0"/>
              </a:rPr>
              <a:t>Carroll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2024).</a:t>
            </a:r>
            <a:endParaRPr lang="en-US" sz="2000" dirty="0">
              <a:latin typeface="Arial" panose="020B0604020202020204" pitchFamily="34" charset="0"/>
              <a:ea typeface="Poppins"/>
              <a:cs typeface="Arial" panose="020B0604020202020204" pitchFamily="34" charset="0"/>
              <a:sym typeface="Poppins"/>
            </a:endParaRPr>
          </a:p>
        </p:txBody>
      </p:sp>
      <p:pic>
        <p:nvPicPr>
          <p:cNvPr id="13" name="Picture 12" descr="A diagram of a pancreas&#10;&#10;AI-generated content may be incorrect.">
            <a:extLst>
              <a:ext uri="{FF2B5EF4-FFF2-40B4-BE49-F238E27FC236}">
                <a16:creationId xmlns:a16="http://schemas.microsoft.com/office/drawing/2014/main" id="{82D5B14B-81C8-E996-ED1B-C15EE1D92A3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76400" y="5523164"/>
            <a:ext cx="5662531" cy="4271561"/>
          </a:xfrm>
          <a:prstGeom prst="rect">
            <a:avLst/>
          </a:prstGeom>
        </p:spPr>
      </p:pic>
      <p:sp>
        <p:nvSpPr>
          <p:cNvPr id="17" name="TextBox 16">
            <a:extLst>
              <a:ext uri="{FF2B5EF4-FFF2-40B4-BE49-F238E27FC236}">
                <a16:creationId xmlns:a16="http://schemas.microsoft.com/office/drawing/2014/main" id="{66326671-4E3F-0AC8-B8FF-ABE59F092C71}"/>
              </a:ext>
            </a:extLst>
          </p:cNvPr>
          <p:cNvSpPr txBox="1"/>
          <p:nvPr/>
        </p:nvSpPr>
        <p:spPr>
          <a:xfrm>
            <a:off x="5298637" y="9943327"/>
            <a:ext cx="2057400" cy="400110"/>
          </a:xfrm>
          <a:prstGeom prst="rect">
            <a:avLst/>
          </a:prstGeom>
          <a:noFill/>
        </p:spPr>
        <p:txBody>
          <a:bodyPr wrap="square">
            <a:spAutoFit/>
          </a:bodyPr>
          <a:lstStyle/>
          <a:p>
            <a:pPr algn="r"/>
            <a:r>
              <a:rPr lang="en-US" sz="2000" dirty="0">
                <a:latin typeface="Arial" panose="020B0604020202020204" pitchFamily="34" charset="0"/>
                <a:ea typeface="Poppins"/>
                <a:cs typeface="Arial" panose="020B0604020202020204" pitchFamily="34" charset="0"/>
                <a:sym typeface="Poppins"/>
              </a:rPr>
              <a:t>(Yates, 2025)</a:t>
            </a:r>
            <a:endParaRPr lang="en-US" sz="2000" dirty="0">
              <a:latin typeface="Arial" panose="020B0604020202020204" pitchFamily="34" charset="0"/>
              <a:cs typeface="Arial" panose="020B0604020202020204" pitchFamily="34" charset="0"/>
            </a:endParaRPr>
          </a:p>
        </p:txBody>
      </p:sp>
      <p:pic>
        <p:nvPicPr>
          <p:cNvPr id="19" name="Picture 18" descr="Diagram of a cell structure&#10;&#10;AI-generated content may be incorrect.">
            <a:extLst>
              <a:ext uri="{FF2B5EF4-FFF2-40B4-BE49-F238E27FC236}">
                <a16:creationId xmlns:a16="http://schemas.microsoft.com/office/drawing/2014/main" id="{ED23F4FD-863C-116A-31B9-B98D20E92A1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375349" y="5539493"/>
            <a:ext cx="6236251" cy="4146702"/>
          </a:xfrm>
          <a:prstGeom prst="rect">
            <a:avLst/>
          </a:prstGeom>
        </p:spPr>
      </p:pic>
      <p:sp>
        <p:nvSpPr>
          <p:cNvPr id="3" name="TextBox 2">
            <a:extLst>
              <a:ext uri="{FF2B5EF4-FFF2-40B4-BE49-F238E27FC236}">
                <a16:creationId xmlns:a16="http://schemas.microsoft.com/office/drawing/2014/main" id="{77D9B762-DAD9-094F-CCA3-6DBAA45770B1}"/>
              </a:ext>
            </a:extLst>
          </p:cNvPr>
          <p:cNvSpPr txBox="1"/>
          <p:nvPr/>
        </p:nvSpPr>
        <p:spPr>
          <a:xfrm>
            <a:off x="13868400" y="9758661"/>
            <a:ext cx="2773017" cy="400110"/>
          </a:xfrm>
          <a:prstGeom prst="rect">
            <a:avLst/>
          </a:prstGeom>
          <a:noFill/>
        </p:spPr>
        <p:txBody>
          <a:bodyPr wrap="square">
            <a:spAutoFit/>
          </a:bodyPr>
          <a:lstStyle/>
          <a:p>
            <a:pPr algn="r"/>
            <a:r>
              <a:rPr lang="en-GB" sz="2000" dirty="0">
                <a:latin typeface="Arial" panose="020B0604020202020204" pitchFamily="34" charset="0"/>
                <a:cs typeface="Arial" panose="020B0604020202020204" pitchFamily="34" charset="0"/>
              </a:rPr>
              <a:t>(Carroll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2024)</a:t>
            </a:r>
            <a:endParaRPr lang="en-US" sz="2000" dirty="0"/>
          </a:p>
        </p:txBody>
      </p:sp>
      <p:pic>
        <p:nvPicPr>
          <p:cNvPr id="4" name="Audio 3">
            <a:extLst>
              <a:ext uri="{FF2B5EF4-FFF2-40B4-BE49-F238E27FC236}">
                <a16:creationId xmlns:a16="http://schemas.microsoft.com/office/drawing/2014/main" id="{A8A49D5D-5119-D5A1-BB4C-6768A201B32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extLst>
      <p:ext uri="{BB962C8B-B14F-4D97-AF65-F5344CB8AC3E}">
        <p14:creationId xmlns:p14="http://schemas.microsoft.com/office/powerpoint/2010/main" val="3211192002"/>
      </p:ext>
    </p:extLst>
  </p:cSld>
  <p:clrMapOvr>
    <a:masterClrMapping/>
  </p:clrMapOvr>
  <mc:AlternateContent xmlns:mc="http://schemas.openxmlformats.org/markup-compatibility/2006" xmlns:p14="http://schemas.microsoft.com/office/powerpoint/2010/main">
    <mc:Choice Requires="p14">
      <p:transition spd="slow" p14:dur="2000" advTm="49691"/>
    </mc:Choice>
    <mc:Fallback xmlns="">
      <p:transition spd="slow" advTm="49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6E6F7"/>
        </a:solidFill>
        <a:effectLst/>
      </p:bgPr>
    </p:bg>
    <p:spTree>
      <p:nvGrpSpPr>
        <p:cNvPr id="1" name=""/>
        <p:cNvGrpSpPr/>
        <p:nvPr/>
      </p:nvGrpSpPr>
      <p:grpSpPr>
        <a:xfrm>
          <a:off x="0" y="0"/>
          <a:ext cx="0" cy="0"/>
          <a:chOff x="0" y="0"/>
          <a:chExt cx="0" cy="0"/>
        </a:xfrm>
      </p:grpSpPr>
      <p:sp>
        <p:nvSpPr>
          <p:cNvPr id="2" name="Freeform 2"/>
          <p:cNvSpPr/>
          <p:nvPr/>
        </p:nvSpPr>
        <p:spPr>
          <a:xfrm>
            <a:off x="1469473" y="4026438"/>
            <a:ext cx="1421764" cy="1548193"/>
          </a:xfrm>
          <a:custGeom>
            <a:avLst/>
            <a:gdLst/>
            <a:ahLst/>
            <a:cxnLst/>
            <a:rect l="l" t="t" r="r" b="b"/>
            <a:pathLst>
              <a:path w="1421764" h="1548193">
                <a:moveTo>
                  <a:pt x="0" y="0"/>
                </a:moveTo>
                <a:lnTo>
                  <a:pt x="1421765" y="0"/>
                </a:lnTo>
                <a:lnTo>
                  <a:pt x="1421765" y="1548193"/>
                </a:lnTo>
                <a:lnTo>
                  <a:pt x="0" y="1548193"/>
                </a:lnTo>
                <a:lnTo>
                  <a:pt x="0" y="0"/>
                </a:lnTo>
                <a:close/>
              </a:path>
            </a:pathLst>
          </a:custGeom>
          <a:blipFill>
            <a:blip r:embed="rId4"/>
            <a:stretch>
              <a:fillRect/>
            </a:stretch>
          </a:blipFill>
        </p:spPr>
        <p:txBody>
          <a:bodyPr/>
          <a:lstStyle/>
          <a:p>
            <a:endParaRPr lang="en-US" dirty="0"/>
          </a:p>
        </p:txBody>
      </p:sp>
      <p:sp>
        <p:nvSpPr>
          <p:cNvPr id="3" name="TextBox 3"/>
          <p:cNvSpPr txBox="1"/>
          <p:nvPr/>
        </p:nvSpPr>
        <p:spPr>
          <a:xfrm>
            <a:off x="1295400" y="1032791"/>
            <a:ext cx="11769653" cy="1509388"/>
          </a:xfrm>
          <a:prstGeom prst="rect">
            <a:avLst/>
          </a:prstGeom>
        </p:spPr>
        <p:txBody>
          <a:bodyPr lIns="0" tIns="0" rIns="0" bIns="0" rtlCol="0" anchor="t">
            <a:spAutoFit/>
          </a:bodyPr>
          <a:lstStyle/>
          <a:p>
            <a:pPr marL="0" lvl="0" indent="0" algn="l">
              <a:lnSpc>
                <a:spcPts val="5838"/>
              </a:lnSpc>
            </a:pPr>
            <a:r>
              <a:rPr lang="en-US" sz="5400" b="1" dirty="0">
                <a:latin typeface="Arial" panose="020B0604020202020204" pitchFamily="34" charset="0"/>
                <a:ea typeface="Poppins Bold"/>
                <a:cs typeface="Arial" panose="020B0604020202020204" pitchFamily="34" charset="0"/>
                <a:sym typeface="Poppins Bold"/>
              </a:rPr>
              <a:t>Physiology: Insulin Production and Glucose Regulation</a:t>
            </a:r>
          </a:p>
        </p:txBody>
      </p:sp>
      <p:sp>
        <p:nvSpPr>
          <p:cNvPr id="4" name="TextBox 4"/>
          <p:cNvSpPr txBox="1"/>
          <p:nvPr/>
        </p:nvSpPr>
        <p:spPr>
          <a:xfrm>
            <a:off x="3207206" y="4103012"/>
            <a:ext cx="13477090" cy="1276953"/>
          </a:xfrm>
          <a:prstGeom prst="rect">
            <a:avLst/>
          </a:prstGeom>
        </p:spPr>
        <p:txBody>
          <a:bodyPr lIns="0" tIns="0" rIns="0" bIns="0" rtlCol="0" anchor="t">
            <a:spAutoFit/>
          </a:bodyPr>
          <a:lstStyle/>
          <a:p>
            <a:pPr lvl="0">
              <a:lnSpc>
                <a:spcPts val="2478"/>
              </a:lnSpc>
            </a:pPr>
            <a:r>
              <a:rPr lang="en-US" sz="2000" dirty="0">
                <a:latin typeface="Arial" panose="020B0604020202020204" pitchFamily="34" charset="0"/>
                <a:ea typeface="Poppins"/>
                <a:cs typeface="Arial" panose="020B0604020202020204" pitchFamily="34" charset="0"/>
                <a:sym typeface="Poppins"/>
              </a:rPr>
              <a:t>Beta cells within the islets of Langerhans form and release insulin in reaction to elevated blood glucose concentrations. Glucose is transported into beta cells through GLUT2 transporters, resulting in the closure of ATP-sensitive potassium channels, membrane depolarisation, and the exocytosis of insulin granules into the portal circulation (</a:t>
            </a:r>
            <a:r>
              <a:rPr lang="en-GB" sz="2000" dirty="0">
                <a:latin typeface="Arial" panose="020B0604020202020204" pitchFamily="34" charset="0"/>
                <a:cs typeface="Arial" panose="020B0604020202020204" pitchFamily="34" charset="0"/>
              </a:rPr>
              <a:t>Dalle and Abderrahmani, 2024).</a:t>
            </a:r>
            <a:endParaRPr lang="en-US" sz="2000" dirty="0">
              <a:latin typeface="Arial" panose="020B0604020202020204" pitchFamily="34" charset="0"/>
              <a:ea typeface="Poppins"/>
              <a:cs typeface="Arial" panose="020B0604020202020204" pitchFamily="34" charset="0"/>
              <a:sym typeface="Poppins"/>
            </a:endParaRPr>
          </a:p>
        </p:txBody>
      </p:sp>
      <p:sp>
        <p:nvSpPr>
          <p:cNvPr id="5" name="Freeform 5"/>
          <p:cNvSpPr/>
          <p:nvPr/>
        </p:nvSpPr>
        <p:spPr>
          <a:xfrm>
            <a:off x="1456422" y="5729224"/>
            <a:ext cx="1389871" cy="1394270"/>
          </a:xfrm>
          <a:custGeom>
            <a:avLst/>
            <a:gdLst/>
            <a:ahLst/>
            <a:cxnLst/>
            <a:rect l="l" t="t" r="r" b="b"/>
            <a:pathLst>
              <a:path w="1389871" h="1394270">
                <a:moveTo>
                  <a:pt x="0" y="0"/>
                </a:moveTo>
                <a:lnTo>
                  <a:pt x="1389871" y="0"/>
                </a:lnTo>
                <a:lnTo>
                  <a:pt x="1389871" y="1394269"/>
                </a:lnTo>
                <a:lnTo>
                  <a:pt x="0" y="1394269"/>
                </a:lnTo>
                <a:lnTo>
                  <a:pt x="0" y="0"/>
                </a:lnTo>
                <a:close/>
              </a:path>
            </a:pathLst>
          </a:custGeom>
          <a:blipFill>
            <a:blip r:embed="rId5"/>
            <a:stretch>
              <a:fillRect/>
            </a:stretch>
          </a:blipFill>
        </p:spPr>
        <p:txBody>
          <a:bodyPr/>
          <a:lstStyle/>
          <a:p>
            <a:endParaRPr lang="en-US" dirty="0"/>
          </a:p>
        </p:txBody>
      </p:sp>
      <p:sp>
        <p:nvSpPr>
          <p:cNvPr id="6" name="TextBox 6"/>
          <p:cNvSpPr txBox="1"/>
          <p:nvPr/>
        </p:nvSpPr>
        <p:spPr>
          <a:xfrm>
            <a:off x="3207206" y="5732549"/>
            <a:ext cx="13477090" cy="961802"/>
          </a:xfrm>
          <a:prstGeom prst="rect">
            <a:avLst/>
          </a:prstGeom>
        </p:spPr>
        <p:txBody>
          <a:bodyPr lIns="0" tIns="0" rIns="0" bIns="0" rtlCol="0" anchor="t">
            <a:spAutoFit/>
          </a:bodyPr>
          <a:lstStyle/>
          <a:p>
            <a:pPr lvl="0">
              <a:lnSpc>
                <a:spcPts val="2478"/>
              </a:lnSpc>
            </a:pPr>
            <a:r>
              <a:rPr lang="en-US" sz="2000" dirty="0">
                <a:latin typeface="Arial" panose="020B0604020202020204" pitchFamily="34" charset="0"/>
                <a:ea typeface="Poppins"/>
                <a:cs typeface="Arial" panose="020B0604020202020204" pitchFamily="34" charset="0"/>
                <a:sym typeface="Poppins"/>
              </a:rPr>
              <a:t>Insulin enhances glucose absorption in skeletal muscle, adipose tissue, and the liver by encouraging the movement of GLUT4 transporters to the cell membrane. It concurrently slows the creation of hepatic glucose and promotes glycogen formation, therefore reducing blood glucose levels (</a:t>
            </a:r>
            <a:r>
              <a:rPr lang="en-GB" sz="2000" dirty="0" err="1">
                <a:latin typeface="Arial" panose="020B0604020202020204" pitchFamily="34" charset="0"/>
                <a:cs typeface="Arial" panose="020B0604020202020204" pitchFamily="34" charset="0"/>
              </a:rPr>
              <a:t>Chadt</a:t>
            </a:r>
            <a:r>
              <a:rPr lang="en-GB" sz="2000" dirty="0">
                <a:latin typeface="Arial" panose="020B0604020202020204" pitchFamily="34" charset="0"/>
                <a:cs typeface="Arial" panose="020B0604020202020204" pitchFamily="34" charset="0"/>
              </a:rPr>
              <a:t> and Al-Hasani, 2020).</a:t>
            </a:r>
            <a:endParaRPr lang="en-US" sz="2000" dirty="0">
              <a:latin typeface="Arial" panose="020B0604020202020204" pitchFamily="34" charset="0"/>
              <a:ea typeface="Poppins"/>
              <a:cs typeface="Arial" panose="020B0604020202020204" pitchFamily="34" charset="0"/>
              <a:sym typeface="Poppins"/>
            </a:endParaRPr>
          </a:p>
        </p:txBody>
      </p:sp>
      <p:sp>
        <p:nvSpPr>
          <p:cNvPr id="7" name="Freeform 7"/>
          <p:cNvSpPr/>
          <p:nvPr/>
        </p:nvSpPr>
        <p:spPr>
          <a:xfrm>
            <a:off x="1564610" y="7524457"/>
            <a:ext cx="1172184" cy="1319585"/>
          </a:xfrm>
          <a:custGeom>
            <a:avLst/>
            <a:gdLst/>
            <a:ahLst/>
            <a:cxnLst/>
            <a:rect l="l" t="t" r="r" b="b"/>
            <a:pathLst>
              <a:path w="1172184" h="1319585">
                <a:moveTo>
                  <a:pt x="0" y="0"/>
                </a:moveTo>
                <a:lnTo>
                  <a:pt x="1172184" y="0"/>
                </a:lnTo>
                <a:lnTo>
                  <a:pt x="1172184" y="1319584"/>
                </a:lnTo>
                <a:lnTo>
                  <a:pt x="0" y="1319584"/>
                </a:lnTo>
                <a:lnTo>
                  <a:pt x="0" y="0"/>
                </a:lnTo>
                <a:close/>
              </a:path>
            </a:pathLst>
          </a:custGeom>
          <a:blipFill>
            <a:blip r:embed="rId6"/>
            <a:stretch>
              <a:fillRect/>
            </a:stretch>
          </a:blipFill>
        </p:spPr>
        <p:txBody>
          <a:bodyPr/>
          <a:lstStyle/>
          <a:p>
            <a:endParaRPr lang="en-US"/>
          </a:p>
        </p:txBody>
      </p:sp>
      <p:sp>
        <p:nvSpPr>
          <p:cNvPr id="8" name="TextBox 8"/>
          <p:cNvSpPr txBox="1"/>
          <p:nvPr/>
        </p:nvSpPr>
        <p:spPr>
          <a:xfrm>
            <a:off x="3207206" y="7625976"/>
            <a:ext cx="13477090" cy="1276953"/>
          </a:xfrm>
          <a:prstGeom prst="rect">
            <a:avLst/>
          </a:prstGeom>
        </p:spPr>
        <p:txBody>
          <a:bodyPr lIns="0" tIns="0" rIns="0" bIns="0" rtlCol="0" anchor="t">
            <a:spAutoFit/>
          </a:bodyPr>
          <a:lstStyle/>
          <a:p>
            <a:pPr lvl="0">
              <a:lnSpc>
                <a:spcPts val="2478"/>
              </a:lnSpc>
            </a:pPr>
            <a:r>
              <a:rPr lang="en-US" sz="2000" dirty="0">
                <a:latin typeface="Arial" panose="020B0604020202020204" pitchFamily="34" charset="0"/>
                <a:ea typeface="Poppins"/>
                <a:cs typeface="Arial" panose="020B0604020202020204" pitchFamily="34" charset="0"/>
                <a:sym typeface="Poppins"/>
              </a:rPr>
              <a:t>Homeostasis of blood glucose is regulated via a negative feedback mechanism: an increase in postprandial blood sugar prompts insulin secretion, facilitating the uptake of glucose by cells until concentrations revert to the fasting range (4–6 mmol/L). Glucagon produced by alpha cells mitigates hypoglycemia, maintaining a strictly controlled physiological balance (</a:t>
            </a:r>
            <a:r>
              <a:rPr lang="en-GB" sz="2000" dirty="0" err="1">
                <a:latin typeface="Arial" panose="020B0604020202020204" pitchFamily="34" charset="0"/>
                <a:cs typeface="Arial" panose="020B0604020202020204" pitchFamily="34" charset="0"/>
              </a:rPr>
              <a:t>Hantzidiamantis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2024)</a:t>
            </a:r>
            <a:r>
              <a:rPr lang="en-US" sz="2000" dirty="0">
                <a:latin typeface="Arial" panose="020B0604020202020204" pitchFamily="34" charset="0"/>
                <a:ea typeface="Poppins"/>
                <a:cs typeface="Arial" panose="020B0604020202020204" pitchFamily="34" charset="0"/>
                <a:sym typeface="Poppins"/>
              </a:rPr>
              <a:t>.</a:t>
            </a:r>
          </a:p>
        </p:txBody>
      </p:sp>
      <p:pic>
        <p:nvPicPr>
          <p:cNvPr id="10" name="Audio 9">
            <a:extLst>
              <a:ext uri="{FF2B5EF4-FFF2-40B4-BE49-F238E27FC236}">
                <a16:creationId xmlns:a16="http://schemas.microsoft.com/office/drawing/2014/main" id="{75BB0DAF-D8C7-177B-EB0F-9F7334A9EB9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2703"/>
    </mc:Choice>
    <mc:Fallback xmlns="">
      <p:transition spd="slow" advTm="52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6E6F7"/>
        </a:solidFill>
        <a:effectLst/>
      </p:bgPr>
    </p:bg>
    <p:spTree>
      <p:nvGrpSpPr>
        <p:cNvPr id="1" name=""/>
        <p:cNvGrpSpPr/>
        <p:nvPr/>
      </p:nvGrpSpPr>
      <p:grpSpPr>
        <a:xfrm>
          <a:off x="0" y="0"/>
          <a:ext cx="0" cy="0"/>
          <a:chOff x="0" y="0"/>
          <a:chExt cx="0" cy="0"/>
        </a:xfrm>
      </p:grpSpPr>
      <p:sp>
        <p:nvSpPr>
          <p:cNvPr id="3" name="TextBox 3"/>
          <p:cNvSpPr txBox="1"/>
          <p:nvPr/>
        </p:nvSpPr>
        <p:spPr>
          <a:xfrm>
            <a:off x="1455815" y="1353507"/>
            <a:ext cx="11769653" cy="1702582"/>
          </a:xfrm>
          <a:prstGeom prst="rect">
            <a:avLst/>
          </a:prstGeom>
        </p:spPr>
        <p:txBody>
          <a:bodyPr lIns="0" tIns="0" rIns="0" bIns="0" rtlCol="0" anchor="t">
            <a:spAutoFit/>
          </a:bodyPr>
          <a:lstStyle/>
          <a:p>
            <a:pPr marL="0" lvl="0" indent="0" algn="l">
              <a:lnSpc>
                <a:spcPts val="6369"/>
              </a:lnSpc>
            </a:pPr>
            <a:r>
              <a:rPr lang="en-US" sz="5400" b="1" dirty="0">
                <a:latin typeface="Arial" panose="020B0604020202020204" pitchFamily="34" charset="0"/>
                <a:ea typeface="Poppins Bold"/>
                <a:cs typeface="Arial" panose="020B0604020202020204" pitchFamily="34" charset="0"/>
                <a:sym typeface="Poppins Bold"/>
              </a:rPr>
              <a:t>Impact of Type 2 Diabetes on Pancreatic Function</a:t>
            </a:r>
          </a:p>
        </p:txBody>
      </p:sp>
      <p:sp>
        <p:nvSpPr>
          <p:cNvPr id="4" name="TextBox 4"/>
          <p:cNvSpPr txBox="1"/>
          <p:nvPr/>
        </p:nvSpPr>
        <p:spPr>
          <a:xfrm>
            <a:off x="6248400" y="3741948"/>
            <a:ext cx="10280386" cy="2769989"/>
          </a:xfrm>
          <a:prstGeom prst="rect">
            <a:avLst/>
          </a:prstGeom>
        </p:spPr>
        <p:txBody>
          <a:bodyPr wrap="square" lIns="0" tIns="0" rIns="0" bIns="0" rtlCol="0" anchor="t">
            <a:spAutoFit/>
          </a:bodyPr>
          <a:lstStyle/>
          <a:p>
            <a:pPr marL="342900" lvl="0" indent="-342900">
              <a:lnSpc>
                <a:spcPts val="2445"/>
              </a:lnSpc>
              <a:buFont typeface="Wingdings" pitchFamily="2" charset="2"/>
              <a:buChar char="v"/>
            </a:pPr>
            <a:r>
              <a:rPr lang="en-US" sz="2000" dirty="0">
                <a:latin typeface="Arial" panose="020B0604020202020204" pitchFamily="34" charset="0"/>
                <a:ea typeface="Poppins"/>
                <a:cs typeface="Arial" panose="020B0604020202020204" pitchFamily="34" charset="0"/>
                <a:sym typeface="Poppins"/>
              </a:rPr>
              <a:t>Insulin Resistance in Peripheral Tissues: In Type 2 Diabetes, muscle, fatty tissue, and hepatic cells exhibit decreased response to insulin signals. The pancreatic beta cells respond by increasing insulin production; despite this, glucose absorption in peripheral tissues continues to be hindered, resulting in heightened blood glucose concentrations (</a:t>
            </a:r>
            <a:r>
              <a:rPr lang="en-GB" sz="2000" dirty="0">
                <a:latin typeface="Arial" panose="020B0604020202020204" pitchFamily="34" charset="0"/>
                <a:cs typeface="Arial" panose="020B0604020202020204" pitchFamily="34" charset="0"/>
              </a:rPr>
              <a:t>Mu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2019)</a:t>
            </a:r>
            <a:r>
              <a:rPr lang="en-US" sz="2000" dirty="0">
                <a:latin typeface="Arial" panose="020B0604020202020204" pitchFamily="34" charset="0"/>
                <a:ea typeface="Poppins"/>
                <a:cs typeface="Arial" panose="020B0604020202020204" pitchFamily="34" charset="0"/>
                <a:sym typeface="Poppins"/>
              </a:rPr>
              <a:t>.</a:t>
            </a:r>
          </a:p>
          <a:p>
            <a:pPr marL="342900" lvl="0" indent="-342900">
              <a:lnSpc>
                <a:spcPts val="2445"/>
              </a:lnSpc>
              <a:buFont typeface="Wingdings" pitchFamily="2" charset="2"/>
              <a:buChar char="v"/>
            </a:pPr>
            <a:endParaRPr lang="en-US" sz="2000" dirty="0">
              <a:latin typeface="Arial" panose="020B0604020202020204" pitchFamily="34" charset="0"/>
              <a:ea typeface="Poppins"/>
              <a:cs typeface="Arial" panose="020B0604020202020204" pitchFamily="34" charset="0"/>
              <a:sym typeface="Poppins"/>
            </a:endParaRPr>
          </a:p>
          <a:p>
            <a:pPr marL="342900" indent="-342900">
              <a:lnSpc>
                <a:spcPts val="2445"/>
              </a:lnSpc>
              <a:buFont typeface="Wingdings" pitchFamily="2" charset="2"/>
              <a:buChar char="v"/>
            </a:pPr>
            <a:r>
              <a:rPr lang="en-US" sz="2000" dirty="0">
                <a:latin typeface="Arial" panose="020B0604020202020204" pitchFamily="34" charset="0"/>
                <a:ea typeface="Poppins"/>
                <a:cs typeface="Arial" panose="020B0604020202020204" pitchFamily="34" charset="0"/>
                <a:sym typeface="Poppins"/>
              </a:rPr>
              <a:t>Prolonged stress on beta cells in the islets of Langerhans results in gradual impairment and reduced insulin secretion. As time progresses, the beta cells decrease their ability to </a:t>
            </a:r>
            <a:r>
              <a:rPr lang="en-US" sz="2000" dirty="0" err="1">
                <a:latin typeface="Arial" panose="020B0604020202020204" pitchFamily="34" charset="0"/>
                <a:ea typeface="Poppins"/>
                <a:cs typeface="Arial" panose="020B0604020202020204" pitchFamily="34" charset="0"/>
                <a:sym typeface="Poppins"/>
              </a:rPr>
              <a:t>neutralise</a:t>
            </a:r>
            <a:r>
              <a:rPr lang="en-US" sz="2000" dirty="0">
                <a:latin typeface="Arial" panose="020B0604020202020204" pitchFamily="34" charset="0"/>
                <a:ea typeface="Poppins"/>
                <a:cs typeface="Arial" panose="020B0604020202020204" pitchFamily="34" charset="0"/>
                <a:sym typeface="Poppins"/>
              </a:rPr>
              <a:t> insulin resistance, increasing </a:t>
            </a:r>
            <a:r>
              <a:rPr lang="en-US" sz="2000" dirty="0" err="1">
                <a:latin typeface="Arial" panose="020B0604020202020204" pitchFamily="34" charset="0"/>
                <a:ea typeface="Poppins"/>
                <a:cs typeface="Arial" panose="020B0604020202020204" pitchFamily="34" charset="0"/>
                <a:sym typeface="Poppins"/>
              </a:rPr>
              <a:t>glycaemic</a:t>
            </a:r>
            <a:r>
              <a:rPr lang="en-US" sz="2000" dirty="0">
                <a:latin typeface="Arial" panose="020B0604020202020204" pitchFamily="34" charset="0"/>
                <a:ea typeface="Poppins"/>
                <a:cs typeface="Arial" panose="020B0604020202020204" pitchFamily="34" charset="0"/>
                <a:sym typeface="Poppins"/>
              </a:rPr>
              <a:t> regulation (</a:t>
            </a:r>
            <a:r>
              <a:rPr lang="en-GB" sz="2000" dirty="0" err="1">
                <a:latin typeface="Arial" panose="020B0604020202020204" pitchFamily="34" charset="0"/>
                <a:cs typeface="Arial" panose="020B0604020202020204" pitchFamily="34" charset="0"/>
              </a:rPr>
              <a:t>Lv</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2022).</a:t>
            </a:r>
            <a:endParaRPr lang="en-US" sz="2000" dirty="0">
              <a:latin typeface="Arial" panose="020B0604020202020204" pitchFamily="34" charset="0"/>
              <a:ea typeface="Poppins"/>
              <a:cs typeface="Arial" panose="020B0604020202020204" pitchFamily="34" charset="0"/>
              <a:sym typeface="Poppins"/>
            </a:endParaRPr>
          </a:p>
        </p:txBody>
      </p:sp>
      <p:sp>
        <p:nvSpPr>
          <p:cNvPr id="8" name="TextBox 8"/>
          <p:cNvSpPr txBox="1"/>
          <p:nvPr/>
        </p:nvSpPr>
        <p:spPr>
          <a:xfrm>
            <a:off x="2590800" y="7872417"/>
            <a:ext cx="6120882" cy="1846659"/>
          </a:xfrm>
          <a:prstGeom prst="rect">
            <a:avLst/>
          </a:prstGeom>
        </p:spPr>
        <p:txBody>
          <a:bodyPr wrap="square" lIns="0" tIns="0" rIns="0" bIns="0" rtlCol="0" anchor="t">
            <a:spAutoFit/>
          </a:bodyPr>
          <a:lstStyle/>
          <a:p>
            <a:pPr marL="342900" lvl="0" indent="-342900">
              <a:lnSpc>
                <a:spcPts val="2445"/>
              </a:lnSpc>
              <a:buFont typeface="Wingdings" pitchFamily="2" charset="2"/>
              <a:buChar char="v"/>
            </a:pPr>
            <a:r>
              <a:rPr lang="en-US" sz="2000" dirty="0">
                <a:latin typeface="Arial" panose="020B0604020202020204" pitchFamily="34" charset="0"/>
                <a:ea typeface="Poppins"/>
                <a:cs typeface="Arial" panose="020B0604020202020204" pitchFamily="34" charset="0"/>
                <a:sym typeface="Poppins"/>
              </a:rPr>
              <a:t>Chronic hyper-glycaemia arises from the interplay of insulin resistance and beta-cell dysfunction. This interferes with lipid and protein metabolism, stimulates inflammatory processes, and triggers harm to blood vessels and nerves across the body (</a:t>
            </a:r>
            <a:r>
              <a:rPr lang="en-GB" sz="2000" dirty="0">
                <a:latin typeface="Arial" panose="020B0604020202020204" pitchFamily="34" charset="0"/>
                <a:cs typeface="Arial" panose="020B0604020202020204" pitchFamily="34" charset="0"/>
              </a:rPr>
              <a:t>Dludla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2023).</a:t>
            </a:r>
            <a:endParaRPr lang="en-US" sz="2000" dirty="0">
              <a:latin typeface="Arial" panose="020B0604020202020204" pitchFamily="34" charset="0"/>
              <a:ea typeface="Poppins"/>
              <a:cs typeface="Arial" panose="020B0604020202020204" pitchFamily="34" charset="0"/>
              <a:sym typeface="Poppins"/>
            </a:endParaRPr>
          </a:p>
        </p:txBody>
      </p:sp>
      <p:pic>
        <p:nvPicPr>
          <p:cNvPr id="10" name="Picture 9" descr="A person using a smart watch&#10;&#10;AI-generated content may be incorrect.">
            <a:extLst>
              <a:ext uri="{FF2B5EF4-FFF2-40B4-BE49-F238E27FC236}">
                <a16:creationId xmlns:a16="http://schemas.microsoft.com/office/drawing/2014/main" id="{EB1BFC5B-EE2E-3A01-6B2D-B301CCDFD5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63811" y="6791589"/>
            <a:ext cx="3601963" cy="3355173"/>
          </a:xfrm>
          <a:prstGeom prst="rect">
            <a:avLst/>
          </a:prstGeom>
        </p:spPr>
      </p:pic>
      <p:pic>
        <p:nvPicPr>
          <p:cNvPr id="12" name="Picture 11" descr="A diagram of pancreas and insulin&#10;&#10;AI-generated content may be incorrect.">
            <a:extLst>
              <a:ext uri="{FF2B5EF4-FFF2-40B4-BE49-F238E27FC236}">
                <a16:creationId xmlns:a16="http://schemas.microsoft.com/office/drawing/2014/main" id="{424A5056-95E3-E014-D56E-D1161F29D1F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1830" y="3493603"/>
            <a:ext cx="4282537" cy="2979156"/>
          </a:xfrm>
          <a:prstGeom prst="rect">
            <a:avLst/>
          </a:prstGeom>
        </p:spPr>
      </p:pic>
      <p:sp>
        <p:nvSpPr>
          <p:cNvPr id="14" name="TextBox 13">
            <a:extLst>
              <a:ext uri="{FF2B5EF4-FFF2-40B4-BE49-F238E27FC236}">
                <a16:creationId xmlns:a16="http://schemas.microsoft.com/office/drawing/2014/main" id="{06E3A3FB-6900-2638-36ED-A32CCF0DB84E}"/>
              </a:ext>
            </a:extLst>
          </p:cNvPr>
          <p:cNvSpPr txBox="1"/>
          <p:nvPr/>
        </p:nvSpPr>
        <p:spPr>
          <a:xfrm>
            <a:off x="1981200" y="6454956"/>
            <a:ext cx="3373167" cy="400110"/>
          </a:xfrm>
          <a:prstGeom prst="rect">
            <a:avLst/>
          </a:prstGeom>
          <a:noFill/>
        </p:spPr>
        <p:txBody>
          <a:bodyPr wrap="square">
            <a:spAutoFit/>
          </a:bodyPr>
          <a:lstStyle/>
          <a:p>
            <a:pPr algn="r"/>
            <a:r>
              <a:rPr lang="en-US" sz="2000" dirty="0">
                <a:latin typeface="Arial" panose="020B0604020202020204" pitchFamily="34" charset="0"/>
                <a:cs typeface="Arial" panose="020B0604020202020204" pitchFamily="34" charset="0"/>
              </a:rPr>
              <a:t>(Health and Medicine, 2020)</a:t>
            </a:r>
          </a:p>
        </p:txBody>
      </p:sp>
      <p:pic>
        <p:nvPicPr>
          <p:cNvPr id="5" name="Audio 4">
            <a:extLst>
              <a:ext uri="{FF2B5EF4-FFF2-40B4-BE49-F238E27FC236}">
                <a16:creationId xmlns:a16="http://schemas.microsoft.com/office/drawing/2014/main" id="{97EB5C7B-94DE-C70F-BF59-90D6C75365B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2894"/>
    </mc:Choice>
    <mc:Fallback xmlns="">
      <p:transition spd="slow" advTm="528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Freeform 2"/>
          <p:cNvSpPr/>
          <p:nvPr/>
        </p:nvSpPr>
        <p:spPr>
          <a:xfrm>
            <a:off x="1482094" y="3363016"/>
            <a:ext cx="1055596" cy="1058674"/>
          </a:xfrm>
          <a:custGeom>
            <a:avLst/>
            <a:gdLst/>
            <a:ahLst/>
            <a:cxnLst/>
            <a:rect l="l" t="t" r="r" b="b"/>
            <a:pathLst>
              <a:path w="1055596" h="1058674">
                <a:moveTo>
                  <a:pt x="0" y="0"/>
                </a:moveTo>
                <a:lnTo>
                  <a:pt x="1055596" y="0"/>
                </a:lnTo>
                <a:lnTo>
                  <a:pt x="1055596" y="1058674"/>
                </a:lnTo>
                <a:lnTo>
                  <a:pt x="0" y="1058674"/>
                </a:lnTo>
                <a:lnTo>
                  <a:pt x="0" y="0"/>
                </a:lnTo>
                <a:close/>
              </a:path>
            </a:pathLst>
          </a:custGeom>
          <a:blipFill>
            <a:blip r:embed="rId4"/>
            <a:stretch>
              <a:fillRect/>
            </a:stretch>
          </a:blipFill>
        </p:spPr>
        <p:txBody>
          <a:bodyPr/>
          <a:lstStyle/>
          <a:p>
            <a:endParaRPr lang="en-US"/>
          </a:p>
        </p:txBody>
      </p:sp>
      <p:sp>
        <p:nvSpPr>
          <p:cNvPr id="4" name="Freeform 4"/>
          <p:cNvSpPr/>
          <p:nvPr/>
        </p:nvSpPr>
        <p:spPr>
          <a:xfrm>
            <a:off x="1460551" y="5406185"/>
            <a:ext cx="1108143" cy="1095128"/>
          </a:xfrm>
          <a:custGeom>
            <a:avLst/>
            <a:gdLst/>
            <a:ahLst/>
            <a:cxnLst/>
            <a:rect l="l" t="t" r="r" b="b"/>
            <a:pathLst>
              <a:path w="1108143" h="1095128">
                <a:moveTo>
                  <a:pt x="0" y="0"/>
                </a:moveTo>
                <a:lnTo>
                  <a:pt x="1108143" y="0"/>
                </a:lnTo>
                <a:lnTo>
                  <a:pt x="1108143" y="1095127"/>
                </a:lnTo>
                <a:lnTo>
                  <a:pt x="0" y="1095127"/>
                </a:lnTo>
                <a:lnTo>
                  <a:pt x="0" y="0"/>
                </a:lnTo>
                <a:close/>
              </a:path>
            </a:pathLst>
          </a:custGeom>
          <a:blipFill>
            <a:blip r:embed="rId5"/>
            <a:stretch>
              <a:fillRect/>
            </a:stretch>
          </a:blipFill>
        </p:spPr>
        <p:txBody>
          <a:bodyPr/>
          <a:lstStyle/>
          <a:p>
            <a:endParaRPr lang="en-US"/>
          </a:p>
        </p:txBody>
      </p:sp>
      <p:sp>
        <p:nvSpPr>
          <p:cNvPr id="5" name="Freeform 5"/>
          <p:cNvSpPr/>
          <p:nvPr/>
        </p:nvSpPr>
        <p:spPr>
          <a:xfrm>
            <a:off x="1608051" y="7867063"/>
            <a:ext cx="1054200" cy="1056842"/>
          </a:xfrm>
          <a:custGeom>
            <a:avLst/>
            <a:gdLst/>
            <a:ahLst/>
            <a:cxnLst/>
            <a:rect l="l" t="t" r="r" b="b"/>
            <a:pathLst>
              <a:path w="1054200" h="1056842">
                <a:moveTo>
                  <a:pt x="0" y="0"/>
                </a:moveTo>
                <a:lnTo>
                  <a:pt x="1054199" y="0"/>
                </a:lnTo>
                <a:lnTo>
                  <a:pt x="1054199" y="1056842"/>
                </a:lnTo>
                <a:lnTo>
                  <a:pt x="0" y="1056842"/>
                </a:lnTo>
                <a:lnTo>
                  <a:pt x="0" y="0"/>
                </a:lnTo>
                <a:close/>
              </a:path>
            </a:pathLst>
          </a:custGeom>
          <a:blipFill>
            <a:blip r:embed="rId6"/>
            <a:stretch>
              <a:fillRect/>
            </a:stretch>
          </a:blipFill>
        </p:spPr>
        <p:txBody>
          <a:bodyPr/>
          <a:lstStyle/>
          <a:p>
            <a:endParaRPr lang="en-US"/>
          </a:p>
        </p:txBody>
      </p:sp>
      <p:sp>
        <p:nvSpPr>
          <p:cNvPr id="12" name="TextBox 12"/>
          <p:cNvSpPr txBox="1"/>
          <p:nvPr/>
        </p:nvSpPr>
        <p:spPr>
          <a:xfrm>
            <a:off x="1455815" y="1324932"/>
            <a:ext cx="11183158" cy="1234890"/>
          </a:xfrm>
          <a:prstGeom prst="rect">
            <a:avLst/>
          </a:prstGeom>
        </p:spPr>
        <p:txBody>
          <a:bodyPr lIns="0" tIns="0" rIns="0" bIns="0" rtlCol="0" anchor="t">
            <a:spAutoFit/>
          </a:bodyPr>
          <a:lstStyle/>
          <a:p>
            <a:pPr marL="0" lvl="0" indent="0" algn="l">
              <a:lnSpc>
                <a:spcPts val="4776"/>
              </a:lnSpc>
            </a:pPr>
            <a:r>
              <a:rPr lang="en-US" sz="5400" b="1" dirty="0">
                <a:latin typeface="Arial" panose="020B0604020202020204" pitchFamily="34" charset="0"/>
                <a:ea typeface="Poppins Bold"/>
                <a:cs typeface="Arial" panose="020B0604020202020204" pitchFamily="34" charset="0"/>
                <a:sym typeface="Poppins Bold"/>
              </a:rPr>
              <a:t>Pathophysiological Changes and  Complications </a:t>
            </a:r>
          </a:p>
        </p:txBody>
      </p:sp>
      <p:sp>
        <p:nvSpPr>
          <p:cNvPr id="13" name="TextBox 13"/>
          <p:cNvSpPr txBox="1"/>
          <p:nvPr/>
        </p:nvSpPr>
        <p:spPr>
          <a:xfrm>
            <a:off x="3017148" y="3341849"/>
            <a:ext cx="7018993" cy="1581202"/>
          </a:xfrm>
          <a:prstGeom prst="rect">
            <a:avLst/>
          </a:prstGeom>
          <a:solidFill>
            <a:schemeClr val="tx2">
              <a:lumMod val="60000"/>
              <a:lumOff val="40000"/>
            </a:schemeClr>
          </a:solidFill>
        </p:spPr>
        <p:txBody>
          <a:bodyPr wrap="square" lIns="0" tIns="0" rIns="0" bIns="0" rtlCol="0" anchor="t">
            <a:spAutoFit/>
          </a:bodyPr>
          <a:lstStyle/>
          <a:p>
            <a:pPr lvl="0">
              <a:lnSpc>
                <a:spcPts val="2511"/>
              </a:lnSpc>
            </a:pPr>
            <a:r>
              <a:rPr lang="en-US" sz="2000" dirty="0">
                <a:latin typeface="Arial" panose="020B0604020202020204" pitchFamily="34" charset="0"/>
                <a:ea typeface="Poppins"/>
                <a:cs typeface="Arial" panose="020B0604020202020204" pitchFamily="34" charset="0"/>
                <a:sym typeface="Poppins"/>
              </a:rPr>
              <a:t>Chronic hyperglycemia induces capillary impairment, resulting in injury to micro vessels (retinopathy, nephropathy) and macro vasculature (cardiovascular disease, stroke), hence markedly elevating morbidity and mortality risk (</a:t>
            </a:r>
            <a:r>
              <a:rPr lang="en-GB" sz="2000" dirty="0">
                <a:latin typeface="Arial" panose="020B0604020202020204" pitchFamily="34" charset="0"/>
                <a:cs typeface="Arial" panose="020B0604020202020204" pitchFamily="34" charset="0"/>
              </a:rPr>
              <a:t>Hussain, 2025).</a:t>
            </a:r>
            <a:endParaRPr lang="en-US" sz="2000" dirty="0">
              <a:latin typeface="Arial" panose="020B0604020202020204" pitchFamily="34" charset="0"/>
              <a:ea typeface="Poppins"/>
              <a:cs typeface="Arial" panose="020B0604020202020204" pitchFamily="34" charset="0"/>
              <a:sym typeface="Poppins"/>
            </a:endParaRPr>
          </a:p>
        </p:txBody>
      </p:sp>
      <p:sp>
        <p:nvSpPr>
          <p:cNvPr id="14" name="TextBox 14"/>
          <p:cNvSpPr txBox="1"/>
          <p:nvPr/>
        </p:nvSpPr>
        <p:spPr>
          <a:xfrm>
            <a:off x="3017147" y="5363950"/>
            <a:ext cx="7150101" cy="1901803"/>
          </a:xfrm>
          <a:prstGeom prst="rect">
            <a:avLst/>
          </a:prstGeom>
          <a:solidFill>
            <a:schemeClr val="tx2">
              <a:lumMod val="60000"/>
              <a:lumOff val="40000"/>
            </a:schemeClr>
          </a:solidFill>
        </p:spPr>
        <p:txBody>
          <a:bodyPr wrap="square" lIns="0" tIns="0" rIns="0" bIns="0" rtlCol="0" anchor="t">
            <a:spAutoFit/>
          </a:bodyPr>
          <a:lstStyle/>
          <a:p>
            <a:pPr lvl="0">
              <a:lnSpc>
                <a:spcPts val="2511"/>
              </a:lnSpc>
            </a:pPr>
            <a:r>
              <a:rPr lang="en-US" sz="2000" dirty="0">
                <a:latin typeface="Arial" panose="020B0604020202020204" pitchFamily="34" charset="0"/>
                <a:ea typeface="Poppins"/>
                <a:cs typeface="Arial" panose="020B0604020202020204" pitchFamily="34" charset="0"/>
                <a:sym typeface="Poppins"/>
              </a:rPr>
              <a:t>Beta-Cell Fatigue: Extended insulin resistance compels beta cells to excessively generate insulin, resulting in gradual beta-cell depletion and cell death (American Diabetes Association, 2019). With the passage of time, the ability to secrete insulin diminishes, exacerbating hyperglycemia and sometimes necessitating insulin treatment.</a:t>
            </a:r>
          </a:p>
        </p:txBody>
      </p:sp>
      <p:sp>
        <p:nvSpPr>
          <p:cNvPr id="15" name="TextBox 15"/>
          <p:cNvSpPr txBox="1"/>
          <p:nvPr/>
        </p:nvSpPr>
        <p:spPr>
          <a:xfrm>
            <a:off x="3013875" y="7604883"/>
            <a:ext cx="7150101" cy="1581202"/>
          </a:xfrm>
          <a:prstGeom prst="rect">
            <a:avLst/>
          </a:prstGeom>
          <a:solidFill>
            <a:schemeClr val="tx2">
              <a:lumMod val="60000"/>
              <a:lumOff val="40000"/>
            </a:schemeClr>
          </a:solidFill>
        </p:spPr>
        <p:txBody>
          <a:bodyPr wrap="square" lIns="0" tIns="0" rIns="0" bIns="0" rtlCol="0" anchor="t">
            <a:spAutoFit/>
          </a:bodyPr>
          <a:lstStyle/>
          <a:p>
            <a:pPr lvl="0">
              <a:lnSpc>
                <a:spcPts val="2511"/>
              </a:lnSpc>
            </a:pPr>
            <a:r>
              <a:rPr lang="en-US" sz="2000" dirty="0">
                <a:latin typeface="Arial" panose="020B0604020202020204" pitchFamily="34" charset="0"/>
                <a:ea typeface="Poppins"/>
                <a:cs typeface="Arial" panose="020B0604020202020204" pitchFamily="34" charset="0"/>
                <a:sym typeface="Poppins"/>
              </a:rPr>
              <a:t>Peripheral Neuropathy and Associated Conditions: Prolonged </a:t>
            </a:r>
            <a:r>
              <a:rPr lang="en-US" sz="2000" dirty="0" err="1">
                <a:latin typeface="Arial" panose="020B0604020202020204" pitchFamily="34" charset="0"/>
                <a:ea typeface="Poppins"/>
                <a:cs typeface="Arial" panose="020B0604020202020204" pitchFamily="34" charset="0"/>
                <a:sym typeface="Poppins"/>
              </a:rPr>
              <a:t>hyperglycaemia</a:t>
            </a:r>
            <a:r>
              <a:rPr lang="en-US" sz="2000" dirty="0">
                <a:latin typeface="Arial" panose="020B0604020202020204" pitchFamily="34" charset="0"/>
                <a:ea typeface="Poppins"/>
                <a:cs typeface="Arial" panose="020B0604020202020204" pitchFamily="34" charset="0"/>
                <a:sym typeface="Poppins"/>
              </a:rPr>
              <a:t> leads to early nerve impairment, heightening the likelihood of diabetic foot ulcers, infections, and even amputations (</a:t>
            </a:r>
            <a:r>
              <a:rPr lang="en-GB" sz="2000" dirty="0">
                <a:latin typeface="Arial" panose="020B0604020202020204" pitchFamily="34" charset="0"/>
                <a:cs typeface="Arial" panose="020B0604020202020204" pitchFamily="34" charset="0"/>
              </a:rPr>
              <a:t>Wang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2022)</a:t>
            </a:r>
            <a:r>
              <a:rPr lang="en-US" sz="2000" dirty="0">
                <a:latin typeface="Arial" panose="020B0604020202020204" pitchFamily="34" charset="0"/>
                <a:ea typeface="Poppins"/>
                <a:cs typeface="Arial" panose="020B0604020202020204" pitchFamily="34" charset="0"/>
                <a:sym typeface="Poppins"/>
              </a:rPr>
              <a:t>. Autonomic neuropathy can also influence cardiac, digestive, and urine functions.</a:t>
            </a:r>
          </a:p>
        </p:txBody>
      </p:sp>
      <p:pic>
        <p:nvPicPr>
          <p:cNvPr id="17" name="Picture 16" descr="A diagram of a human body&#10;&#10;AI-generated content may be incorrect.">
            <a:extLst>
              <a:ext uri="{FF2B5EF4-FFF2-40B4-BE49-F238E27FC236}">
                <a16:creationId xmlns:a16="http://schemas.microsoft.com/office/drawing/2014/main" id="{28A9D143-FAA7-D13C-7BF0-8B3B8CE88D7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515600" y="3270754"/>
            <a:ext cx="7150100" cy="4749800"/>
          </a:xfrm>
          <a:prstGeom prst="rect">
            <a:avLst/>
          </a:prstGeom>
        </p:spPr>
      </p:pic>
      <p:sp>
        <p:nvSpPr>
          <p:cNvPr id="19" name="TextBox 18">
            <a:extLst>
              <a:ext uri="{FF2B5EF4-FFF2-40B4-BE49-F238E27FC236}">
                <a16:creationId xmlns:a16="http://schemas.microsoft.com/office/drawing/2014/main" id="{9D8012A7-363C-EB62-195B-117C3540A985}"/>
              </a:ext>
            </a:extLst>
          </p:cNvPr>
          <p:cNvSpPr txBox="1"/>
          <p:nvPr/>
        </p:nvSpPr>
        <p:spPr>
          <a:xfrm>
            <a:off x="14382750" y="8195429"/>
            <a:ext cx="3282950" cy="400110"/>
          </a:xfrm>
          <a:prstGeom prst="rect">
            <a:avLst/>
          </a:prstGeom>
          <a:noFill/>
        </p:spPr>
        <p:txBody>
          <a:bodyPr wrap="square">
            <a:spAutoFit/>
          </a:bodyPr>
          <a:lstStyle/>
          <a:p>
            <a:pPr algn="r"/>
            <a:r>
              <a:rPr lang="en-US" sz="2000" dirty="0">
                <a:latin typeface="Arial" panose="020B0604020202020204" pitchFamily="34" charset="0"/>
                <a:cs typeface="Arial" panose="020B0604020202020204" pitchFamily="34" charset="0"/>
              </a:rPr>
              <a:t>(My Food Diary, no date)</a:t>
            </a:r>
          </a:p>
        </p:txBody>
      </p:sp>
      <p:pic>
        <p:nvPicPr>
          <p:cNvPr id="10" name="Audio 9">
            <a:extLst>
              <a:ext uri="{FF2B5EF4-FFF2-40B4-BE49-F238E27FC236}">
                <a16:creationId xmlns:a16="http://schemas.microsoft.com/office/drawing/2014/main" id="{A2D2FFDB-B1BB-1B5C-D86B-EB78DFB2049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4497"/>
    </mc:Choice>
    <mc:Fallback xmlns="">
      <p:transition spd="slow" advTm="544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12346233" y="-1908610"/>
            <a:ext cx="13246304" cy="13246304"/>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6E6F7"/>
            </a:solidFill>
          </p:spPr>
          <p:txBody>
            <a:bodyPr/>
            <a:lstStyle/>
            <a:p>
              <a:endParaRPr lang="en-US" dirty="0"/>
            </a:p>
          </p:txBody>
        </p:sp>
        <p:sp>
          <p:nvSpPr>
            <p:cNvPr id="4" name="TextBox 4"/>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dirty="0"/>
            </a:p>
          </p:txBody>
        </p:sp>
      </p:grpSp>
      <p:grpSp>
        <p:nvGrpSpPr>
          <p:cNvPr id="5" name="Group 5"/>
          <p:cNvGrpSpPr/>
          <p:nvPr/>
        </p:nvGrpSpPr>
        <p:grpSpPr>
          <a:xfrm>
            <a:off x="10525516" y="2247255"/>
            <a:ext cx="7011045" cy="701104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a:stretch>
            </a:blipFill>
            <a:ln w="161925" cap="sq">
              <a:solidFill>
                <a:srgbClr val="044D8F"/>
              </a:solidFill>
              <a:prstDash val="solid"/>
              <a:miter/>
            </a:ln>
          </p:spPr>
          <p:txBody>
            <a:bodyPr/>
            <a:lstStyle/>
            <a:p>
              <a:endParaRPr lang="en-US" dirty="0"/>
            </a:p>
          </p:txBody>
        </p:sp>
      </p:grpSp>
      <p:sp>
        <p:nvSpPr>
          <p:cNvPr id="7" name="Freeform 7"/>
          <p:cNvSpPr/>
          <p:nvPr/>
        </p:nvSpPr>
        <p:spPr>
          <a:xfrm>
            <a:off x="1523178" y="3261476"/>
            <a:ext cx="1037245" cy="1167083"/>
          </a:xfrm>
          <a:custGeom>
            <a:avLst/>
            <a:gdLst/>
            <a:ahLst/>
            <a:cxnLst/>
            <a:rect l="l" t="t" r="r" b="b"/>
            <a:pathLst>
              <a:path w="1037245" h="1167083">
                <a:moveTo>
                  <a:pt x="0" y="0"/>
                </a:moveTo>
                <a:lnTo>
                  <a:pt x="1037245" y="0"/>
                </a:lnTo>
                <a:lnTo>
                  <a:pt x="1037245" y="1167084"/>
                </a:lnTo>
                <a:lnTo>
                  <a:pt x="0" y="1167084"/>
                </a:lnTo>
                <a:lnTo>
                  <a:pt x="0" y="0"/>
                </a:lnTo>
                <a:close/>
              </a:path>
            </a:pathLst>
          </a:custGeom>
          <a:blipFill>
            <a:blip r:embed="rId5"/>
            <a:stretch>
              <a:fillRect/>
            </a:stretch>
          </a:blipFill>
        </p:spPr>
        <p:txBody>
          <a:bodyPr/>
          <a:lstStyle/>
          <a:p>
            <a:endParaRPr lang="en-US" dirty="0"/>
          </a:p>
        </p:txBody>
      </p:sp>
      <p:sp>
        <p:nvSpPr>
          <p:cNvPr id="8" name="Freeform 8"/>
          <p:cNvSpPr/>
          <p:nvPr/>
        </p:nvSpPr>
        <p:spPr>
          <a:xfrm>
            <a:off x="1455640" y="5291911"/>
            <a:ext cx="1171541" cy="1006944"/>
          </a:xfrm>
          <a:custGeom>
            <a:avLst/>
            <a:gdLst/>
            <a:ahLst/>
            <a:cxnLst/>
            <a:rect l="l" t="t" r="r" b="b"/>
            <a:pathLst>
              <a:path w="1171541" h="1006944">
                <a:moveTo>
                  <a:pt x="0" y="0"/>
                </a:moveTo>
                <a:lnTo>
                  <a:pt x="1171540" y="0"/>
                </a:lnTo>
                <a:lnTo>
                  <a:pt x="1171540" y="1006944"/>
                </a:lnTo>
                <a:lnTo>
                  <a:pt x="0" y="1006944"/>
                </a:lnTo>
                <a:lnTo>
                  <a:pt x="0" y="0"/>
                </a:lnTo>
                <a:close/>
              </a:path>
            </a:pathLst>
          </a:custGeom>
          <a:blipFill>
            <a:blip r:embed="rId6"/>
            <a:stretch>
              <a:fillRect/>
            </a:stretch>
          </a:blipFill>
        </p:spPr>
        <p:txBody>
          <a:bodyPr/>
          <a:lstStyle/>
          <a:p>
            <a:endParaRPr lang="en-US" dirty="0"/>
          </a:p>
        </p:txBody>
      </p:sp>
      <p:sp>
        <p:nvSpPr>
          <p:cNvPr id="9" name="Freeform 9"/>
          <p:cNvSpPr/>
          <p:nvPr/>
        </p:nvSpPr>
        <p:spPr>
          <a:xfrm>
            <a:off x="1451600" y="6899796"/>
            <a:ext cx="1173753" cy="2677625"/>
          </a:xfrm>
          <a:custGeom>
            <a:avLst/>
            <a:gdLst/>
            <a:ahLst/>
            <a:cxnLst/>
            <a:rect l="l" t="t" r="r" b="b"/>
            <a:pathLst>
              <a:path w="1173753" h="2677625">
                <a:moveTo>
                  <a:pt x="0" y="0"/>
                </a:moveTo>
                <a:lnTo>
                  <a:pt x="1173753" y="0"/>
                </a:lnTo>
                <a:lnTo>
                  <a:pt x="1173753" y="2677625"/>
                </a:lnTo>
                <a:lnTo>
                  <a:pt x="0" y="2677625"/>
                </a:lnTo>
                <a:lnTo>
                  <a:pt x="0" y="0"/>
                </a:lnTo>
                <a:close/>
              </a:path>
            </a:pathLst>
          </a:custGeom>
          <a:blipFill>
            <a:blip r:embed="rId7"/>
            <a:stretch>
              <a:fillRect/>
            </a:stretch>
          </a:blipFill>
        </p:spPr>
        <p:txBody>
          <a:bodyPr/>
          <a:lstStyle/>
          <a:p>
            <a:endParaRPr lang="en-US" dirty="0"/>
          </a:p>
        </p:txBody>
      </p:sp>
      <p:sp>
        <p:nvSpPr>
          <p:cNvPr id="10" name="TextBox 10"/>
          <p:cNvSpPr txBox="1"/>
          <p:nvPr/>
        </p:nvSpPr>
        <p:spPr>
          <a:xfrm>
            <a:off x="2852895" y="3230353"/>
            <a:ext cx="7457701" cy="1474763"/>
          </a:xfrm>
          <a:prstGeom prst="rect">
            <a:avLst/>
          </a:prstGeom>
          <a:solidFill>
            <a:schemeClr val="tx2">
              <a:lumMod val="60000"/>
              <a:lumOff val="40000"/>
            </a:schemeClr>
          </a:solidFill>
        </p:spPr>
        <p:txBody>
          <a:bodyPr lIns="0" tIns="0" rIns="0" bIns="0" rtlCol="0" anchor="t">
            <a:spAutoFit/>
          </a:bodyPr>
          <a:lstStyle/>
          <a:p>
            <a:pPr marL="0" lvl="0" indent="0" algn="l">
              <a:lnSpc>
                <a:spcPts val="2314"/>
              </a:lnSpc>
            </a:pPr>
            <a:r>
              <a:rPr lang="en-US" sz="2000" dirty="0">
                <a:latin typeface="Arial" panose="020B0604020202020204" pitchFamily="34" charset="0"/>
                <a:ea typeface="Poppins"/>
                <a:cs typeface="Arial" panose="020B0604020202020204" pitchFamily="34" charset="0"/>
                <a:sym typeface="Poppins"/>
              </a:rPr>
              <a:t>Demographics &amp; Social Context</a:t>
            </a:r>
          </a:p>
          <a:p>
            <a:pPr marL="0" lvl="0" indent="0" algn="l">
              <a:lnSpc>
                <a:spcPts val="2314"/>
              </a:lnSpc>
            </a:pPr>
            <a:r>
              <a:rPr lang="en-US" sz="2000" dirty="0">
                <a:latin typeface="Arial" panose="020B0604020202020204" pitchFamily="34" charset="0"/>
                <a:ea typeface="Poppins"/>
                <a:cs typeface="Arial" panose="020B0604020202020204" pitchFamily="34" charset="0"/>
                <a:sym typeface="Poppins"/>
              </a:rPr>
              <a:t>Mr. Joe Hamilton, 54, male, White British. Works a sedentary office role, lives in an urban area with limited access to green spaces. Low-moderate income household; limited time for meal preparation</a:t>
            </a:r>
            <a:r>
              <a:rPr lang="en-US" sz="2000" dirty="0">
                <a:solidFill>
                  <a:srgbClr val="FFFFFF"/>
                </a:solidFill>
                <a:latin typeface="Arial" panose="020B0604020202020204" pitchFamily="34" charset="0"/>
                <a:ea typeface="Poppins"/>
                <a:cs typeface="Arial" panose="020B0604020202020204" pitchFamily="34" charset="0"/>
                <a:sym typeface="Poppins"/>
              </a:rPr>
              <a:t>.</a:t>
            </a:r>
          </a:p>
        </p:txBody>
      </p:sp>
      <p:sp>
        <p:nvSpPr>
          <p:cNvPr id="11" name="TextBox 11"/>
          <p:cNvSpPr txBox="1"/>
          <p:nvPr/>
        </p:nvSpPr>
        <p:spPr>
          <a:xfrm>
            <a:off x="1455815" y="1391607"/>
            <a:ext cx="12356149" cy="965585"/>
          </a:xfrm>
          <a:prstGeom prst="rect">
            <a:avLst/>
          </a:prstGeom>
        </p:spPr>
        <p:txBody>
          <a:bodyPr lIns="0" tIns="0" rIns="0" bIns="0" rtlCol="0" anchor="t">
            <a:spAutoFit/>
          </a:bodyPr>
          <a:lstStyle/>
          <a:p>
            <a:pPr marL="0" lvl="0" indent="0" algn="l">
              <a:lnSpc>
                <a:spcPts val="8449"/>
              </a:lnSpc>
            </a:pPr>
            <a:r>
              <a:rPr lang="en-US" sz="5400" b="1" dirty="0" err="1">
                <a:latin typeface="Arial" panose="020B0604020202020204" pitchFamily="34" charset="0"/>
                <a:ea typeface="Poppins Bold"/>
                <a:cs typeface="Arial" panose="020B0604020202020204" pitchFamily="34" charset="0"/>
                <a:sym typeface="Poppins Bold"/>
              </a:rPr>
              <a:t>Fitcional</a:t>
            </a:r>
            <a:r>
              <a:rPr lang="en-US" sz="5400" b="1" dirty="0">
                <a:latin typeface="Arial" panose="020B0604020202020204" pitchFamily="34" charset="0"/>
                <a:ea typeface="Poppins Bold"/>
                <a:cs typeface="Arial" panose="020B0604020202020204" pitchFamily="34" charset="0"/>
                <a:sym typeface="Poppins Bold"/>
              </a:rPr>
              <a:t> Patient Profile</a:t>
            </a:r>
          </a:p>
        </p:txBody>
      </p:sp>
      <p:sp>
        <p:nvSpPr>
          <p:cNvPr id="12" name="TextBox 12"/>
          <p:cNvSpPr txBox="1"/>
          <p:nvPr/>
        </p:nvSpPr>
        <p:spPr>
          <a:xfrm>
            <a:off x="2878295" y="5291911"/>
            <a:ext cx="7457701" cy="1474763"/>
          </a:xfrm>
          <a:prstGeom prst="rect">
            <a:avLst/>
          </a:prstGeom>
          <a:solidFill>
            <a:schemeClr val="tx2">
              <a:lumMod val="60000"/>
              <a:lumOff val="40000"/>
            </a:schemeClr>
          </a:solidFill>
        </p:spPr>
        <p:txBody>
          <a:bodyPr lIns="0" tIns="0" rIns="0" bIns="0" rtlCol="0" anchor="t">
            <a:spAutoFit/>
          </a:bodyPr>
          <a:lstStyle/>
          <a:p>
            <a:pPr marL="0" lvl="0" indent="0" algn="l">
              <a:lnSpc>
                <a:spcPts val="2314"/>
              </a:lnSpc>
            </a:pPr>
            <a:r>
              <a:rPr lang="en-US" sz="2000" dirty="0">
                <a:latin typeface="Arial" panose="020B0604020202020204" pitchFamily="34" charset="0"/>
                <a:ea typeface="Poppins"/>
                <a:cs typeface="Arial" panose="020B0604020202020204" pitchFamily="34" charset="0"/>
                <a:sym typeface="Poppins"/>
              </a:rPr>
              <a:t>Lifestyle Risk Factors</a:t>
            </a:r>
          </a:p>
          <a:p>
            <a:pPr marL="0" lvl="0" indent="0" algn="l">
              <a:lnSpc>
                <a:spcPts val="2314"/>
              </a:lnSpc>
            </a:pPr>
            <a:r>
              <a:rPr lang="en-US" sz="2000" dirty="0">
                <a:latin typeface="Arial" panose="020B0604020202020204" pitchFamily="34" charset="0"/>
                <a:ea typeface="Poppins"/>
                <a:cs typeface="Arial" panose="020B0604020202020204" pitchFamily="34" charset="0"/>
                <a:sym typeface="Poppins"/>
              </a:rPr>
              <a:t>BMI 31.4 kg/m² (obese). Undertakes fewer than 60 minutes of physical activity per week. Diet high in refined carbohydrates and processed foods. Smokes 10 cigarettes/day; drinks approximately 18 units of alcohol per week.</a:t>
            </a:r>
          </a:p>
        </p:txBody>
      </p:sp>
      <p:sp>
        <p:nvSpPr>
          <p:cNvPr id="13" name="TextBox 13"/>
          <p:cNvSpPr txBox="1"/>
          <p:nvPr/>
        </p:nvSpPr>
        <p:spPr>
          <a:xfrm>
            <a:off x="2844428" y="7793031"/>
            <a:ext cx="7457701" cy="1477969"/>
          </a:xfrm>
          <a:prstGeom prst="rect">
            <a:avLst/>
          </a:prstGeom>
          <a:solidFill>
            <a:schemeClr val="tx2">
              <a:lumMod val="60000"/>
              <a:lumOff val="40000"/>
            </a:schemeClr>
          </a:solidFill>
        </p:spPr>
        <p:txBody>
          <a:bodyPr lIns="0" tIns="0" rIns="0" bIns="0" rtlCol="0" anchor="t">
            <a:spAutoFit/>
          </a:bodyPr>
          <a:lstStyle/>
          <a:p>
            <a:pPr marL="0" lvl="0" indent="0" algn="l">
              <a:lnSpc>
                <a:spcPts val="2314"/>
              </a:lnSpc>
            </a:pPr>
            <a:r>
              <a:rPr lang="en-US" sz="2000" dirty="0">
                <a:latin typeface="Arial" panose="020B0604020202020204" pitchFamily="34" charset="0"/>
                <a:ea typeface="Poppins"/>
                <a:cs typeface="Arial" panose="020B0604020202020204" pitchFamily="34" charset="0"/>
                <a:sym typeface="Poppins"/>
              </a:rPr>
              <a:t>Contribution to Type 2 Diabetes Risk</a:t>
            </a:r>
          </a:p>
          <a:p>
            <a:pPr marL="0" lvl="0" indent="0" algn="l">
              <a:lnSpc>
                <a:spcPts val="2314"/>
              </a:lnSpc>
            </a:pPr>
            <a:r>
              <a:rPr lang="en-US" sz="2000" dirty="0">
                <a:latin typeface="Arial" panose="020B0604020202020204" pitchFamily="34" charset="0"/>
                <a:ea typeface="Poppins"/>
                <a:cs typeface="Arial" panose="020B0604020202020204" pitchFamily="34" charset="0"/>
                <a:sym typeface="Poppins"/>
              </a:rPr>
              <a:t>Strong family history (father and paternal aunt diagnosed with T2DM). Obesity and inactivity drive insulin resistance. Smoking and alcohol use compound metabolic dysfunction, significantly elevating his overall risk profile.</a:t>
            </a:r>
          </a:p>
        </p:txBody>
      </p:sp>
      <p:pic>
        <p:nvPicPr>
          <p:cNvPr id="23" name="Audio 22">
            <a:extLst>
              <a:ext uri="{FF2B5EF4-FFF2-40B4-BE49-F238E27FC236}">
                <a16:creationId xmlns:a16="http://schemas.microsoft.com/office/drawing/2014/main" id="{88CD3448-8CA0-27F8-283F-633205E5345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1014"/>
    </mc:Choice>
    <mc:Fallback xmlns="">
      <p:transition spd="slow" advTm="1110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6E6F7"/>
        </a:solidFill>
        <a:effectLst/>
      </p:bgPr>
    </p:bg>
    <p:spTree>
      <p:nvGrpSpPr>
        <p:cNvPr id="1" name=""/>
        <p:cNvGrpSpPr/>
        <p:nvPr/>
      </p:nvGrpSpPr>
      <p:grpSpPr>
        <a:xfrm>
          <a:off x="0" y="0"/>
          <a:ext cx="0" cy="0"/>
          <a:chOff x="0" y="0"/>
          <a:chExt cx="0" cy="0"/>
        </a:xfrm>
      </p:grpSpPr>
      <p:sp>
        <p:nvSpPr>
          <p:cNvPr id="2" name="Freeform 2"/>
          <p:cNvSpPr/>
          <p:nvPr/>
        </p:nvSpPr>
        <p:spPr>
          <a:xfrm>
            <a:off x="1503673" y="4004328"/>
            <a:ext cx="1294109" cy="1308833"/>
          </a:xfrm>
          <a:custGeom>
            <a:avLst/>
            <a:gdLst/>
            <a:ahLst/>
            <a:cxnLst/>
            <a:rect l="l" t="t" r="r" b="b"/>
            <a:pathLst>
              <a:path w="1294109" h="1308833">
                <a:moveTo>
                  <a:pt x="0" y="0"/>
                </a:moveTo>
                <a:lnTo>
                  <a:pt x="1294109" y="0"/>
                </a:lnTo>
                <a:lnTo>
                  <a:pt x="1294109" y="1308833"/>
                </a:lnTo>
                <a:lnTo>
                  <a:pt x="0" y="1308833"/>
                </a:lnTo>
                <a:lnTo>
                  <a:pt x="0" y="0"/>
                </a:lnTo>
                <a:close/>
              </a:path>
            </a:pathLst>
          </a:custGeom>
          <a:blipFill>
            <a:blip r:embed="rId4"/>
            <a:stretch>
              <a:fillRect/>
            </a:stretch>
          </a:blipFill>
        </p:spPr>
        <p:txBody>
          <a:bodyPr/>
          <a:lstStyle/>
          <a:p>
            <a:endParaRPr lang="en-US" dirty="0"/>
          </a:p>
        </p:txBody>
      </p:sp>
      <p:sp>
        <p:nvSpPr>
          <p:cNvPr id="3" name="TextBox 3"/>
          <p:cNvSpPr txBox="1"/>
          <p:nvPr/>
        </p:nvSpPr>
        <p:spPr>
          <a:xfrm>
            <a:off x="1455815" y="1372557"/>
            <a:ext cx="11769653" cy="936731"/>
          </a:xfrm>
          <a:prstGeom prst="rect">
            <a:avLst/>
          </a:prstGeom>
        </p:spPr>
        <p:txBody>
          <a:bodyPr lIns="0" tIns="0" rIns="0" bIns="0" rtlCol="0" anchor="t">
            <a:spAutoFit/>
          </a:bodyPr>
          <a:lstStyle/>
          <a:p>
            <a:pPr marL="0" lvl="0" indent="0" algn="l">
              <a:lnSpc>
                <a:spcPts val="8139"/>
              </a:lnSpc>
            </a:pPr>
            <a:r>
              <a:rPr lang="en-US" sz="5400" b="1" dirty="0">
                <a:latin typeface="Arial" panose="020B0604020202020204" pitchFamily="34" charset="0"/>
                <a:ea typeface="Poppins Bold"/>
                <a:cs typeface="Arial" panose="020B0604020202020204" pitchFamily="34" charset="0"/>
                <a:sym typeface="Poppins Bold"/>
              </a:rPr>
              <a:t>Diagnosis and Assessment Criteria</a:t>
            </a:r>
          </a:p>
        </p:txBody>
      </p:sp>
      <p:sp>
        <p:nvSpPr>
          <p:cNvPr id="4" name="TextBox 4"/>
          <p:cNvSpPr txBox="1"/>
          <p:nvPr/>
        </p:nvSpPr>
        <p:spPr>
          <a:xfrm>
            <a:off x="3207206" y="4093487"/>
            <a:ext cx="13477090" cy="940001"/>
          </a:xfrm>
          <a:prstGeom prst="rect">
            <a:avLst/>
          </a:prstGeom>
        </p:spPr>
        <p:txBody>
          <a:bodyPr lIns="0" tIns="0" rIns="0" bIns="0" rtlCol="0" anchor="t">
            <a:spAutoFit/>
          </a:bodyPr>
          <a:lstStyle/>
          <a:p>
            <a:pPr lvl="0">
              <a:lnSpc>
                <a:spcPts val="2544"/>
              </a:lnSpc>
            </a:pPr>
            <a:r>
              <a:rPr lang="en-US" sz="2000" dirty="0">
                <a:latin typeface="Arial" panose="020B0604020202020204" pitchFamily="34" charset="0"/>
                <a:ea typeface="Poppins"/>
                <a:cs typeface="Arial" panose="020B0604020202020204" pitchFamily="34" charset="0"/>
                <a:sym typeface="Poppins"/>
              </a:rPr>
              <a:t>The symptoms exhibited are polyuria (increased urination), polydipsia (intense thirst), and ongoing weariness. Supplementary symptoms could encompass unaccounted weight reduction, impaired vision, and protracted wound healing (NHS, 2025). A comprehensive symptom history is crucial for validating clinical diagnosis.</a:t>
            </a:r>
          </a:p>
        </p:txBody>
      </p:sp>
      <p:sp>
        <p:nvSpPr>
          <p:cNvPr id="5" name="Freeform 5"/>
          <p:cNvSpPr/>
          <p:nvPr/>
        </p:nvSpPr>
        <p:spPr>
          <a:xfrm>
            <a:off x="1408685" y="5706444"/>
            <a:ext cx="1417669" cy="1462787"/>
          </a:xfrm>
          <a:custGeom>
            <a:avLst/>
            <a:gdLst/>
            <a:ahLst/>
            <a:cxnLst/>
            <a:rect l="l" t="t" r="r" b="b"/>
            <a:pathLst>
              <a:path w="1417669" h="1462787">
                <a:moveTo>
                  <a:pt x="0" y="0"/>
                </a:moveTo>
                <a:lnTo>
                  <a:pt x="1417669" y="0"/>
                </a:lnTo>
                <a:lnTo>
                  <a:pt x="1417669" y="1462787"/>
                </a:lnTo>
                <a:lnTo>
                  <a:pt x="0" y="1462787"/>
                </a:lnTo>
                <a:lnTo>
                  <a:pt x="0" y="0"/>
                </a:lnTo>
                <a:close/>
              </a:path>
            </a:pathLst>
          </a:custGeom>
          <a:blipFill>
            <a:blip r:embed="rId5"/>
            <a:stretch>
              <a:fillRect/>
            </a:stretch>
          </a:blipFill>
        </p:spPr>
        <p:txBody>
          <a:bodyPr/>
          <a:lstStyle/>
          <a:p>
            <a:endParaRPr lang="en-US" dirty="0"/>
          </a:p>
        </p:txBody>
      </p:sp>
      <p:sp>
        <p:nvSpPr>
          <p:cNvPr id="6" name="TextBox 6"/>
          <p:cNvSpPr txBox="1"/>
          <p:nvPr/>
        </p:nvSpPr>
        <p:spPr>
          <a:xfrm>
            <a:off x="3207206" y="5723024"/>
            <a:ext cx="13477090" cy="1285929"/>
          </a:xfrm>
          <a:prstGeom prst="rect">
            <a:avLst/>
          </a:prstGeom>
        </p:spPr>
        <p:txBody>
          <a:bodyPr lIns="0" tIns="0" rIns="0" bIns="0" rtlCol="0" anchor="t">
            <a:spAutoFit/>
          </a:bodyPr>
          <a:lstStyle/>
          <a:p>
            <a:pPr lvl="0">
              <a:lnSpc>
                <a:spcPts val="2544"/>
              </a:lnSpc>
            </a:pPr>
            <a:r>
              <a:rPr lang="en-US" sz="2000" dirty="0">
                <a:latin typeface="Arial" panose="020B0604020202020204" pitchFamily="34" charset="0"/>
                <a:ea typeface="Poppins"/>
                <a:cs typeface="Arial" panose="020B0604020202020204" pitchFamily="34" charset="0"/>
                <a:sym typeface="Poppins"/>
              </a:rPr>
              <a:t>Diagnostic assessments according to NICE standards: a fasting plasma glucose level of ≥7.0 mmol/L or a HbA1c of ≥48 mmol/mol (6.5%) on two distinct instances verifies the presence of Type 2 Diabetes. A random plasma glucose level of 11.1 mmol/L or above, accompanied by symptoms, is also indicative of a diagnosis. Repetitive testing is necessary for asymptomatic individuals (NICE, 2026). </a:t>
            </a:r>
          </a:p>
        </p:txBody>
      </p:sp>
      <p:sp>
        <p:nvSpPr>
          <p:cNvPr id="7" name="Freeform 7"/>
          <p:cNvSpPr/>
          <p:nvPr/>
        </p:nvSpPr>
        <p:spPr>
          <a:xfrm>
            <a:off x="1500188" y="7531845"/>
            <a:ext cx="1306374" cy="1294847"/>
          </a:xfrm>
          <a:custGeom>
            <a:avLst/>
            <a:gdLst/>
            <a:ahLst/>
            <a:cxnLst/>
            <a:rect l="l" t="t" r="r" b="b"/>
            <a:pathLst>
              <a:path w="1306374" h="1294847">
                <a:moveTo>
                  <a:pt x="0" y="0"/>
                </a:moveTo>
                <a:lnTo>
                  <a:pt x="1306374" y="0"/>
                </a:lnTo>
                <a:lnTo>
                  <a:pt x="1306374" y="1294847"/>
                </a:lnTo>
                <a:lnTo>
                  <a:pt x="0" y="1294847"/>
                </a:lnTo>
                <a:lnTo>
                  <a:pt x="0" y="0"/>
                </a:lnTo>
                <a:close/>
              </a:path>
            </a:pathLst>
          </a:custGeom>
          <a:blipFill>
            <a:blip r:embed="rId6"/>
            <a:stretch>
              <a:fillRect/>
            </a:stretch>
          </a:blipFill>
        </p:spPr>
        <p:txBody>
          <a:bodyPr/>
          <a:lstStyle/>
          <a:p>
            <a:endParaRPr lang="en-US" dirty="0"/>
          </a:p>
        </p:txBody>
      </p:sp>
      <p:sp>
        <p:nvSpPr>
          <p:cNvPr id="8" name="TextBox 8"/>
          <p:cNvSpPr txBox="1"/>
          <p:nvPr/>
        </p:nvSpPr>
        <p:spPr>
          <a:xfrm>
            <a:off x="3207206" y="7616451"/>
            <a:ext cx="13477090" cy="1262653"/>
          </a:xfrm>
          <a:prstGeom prst="rect">
            <a:avLst/>
          </a:prstGeom>
        </p:spPr>
        <p:txBody>
          <a:bodyPr lIns="0" tIns="0" rIns="0" bIns="0" rtlCol="0" anchor="t">
            <a:spAutoFit/>
          </a:bodyPr>
          <a:lstStyle/>
          <a:p>
            <a:pPr lvl="0">
              <a:lnSpc>
                <a:spcPts val="2544"/>
              </a:lnSpc>
            </a:pPr>
            <a:r>
              <a:rPr lang="en-US" sz="2000" dirty="0">
                <a:latin typeface="Arial" panose="020B0604020202020204" pitchFamily="34" charset="0"/>
                <a:ea typeface="Poppins"/>
                <a:cs typeface="Arial" panose="020B0604020202020204" pitchFamily="34" charset="0"/>
                <a:sym typeface="Poppins"/>
              </a:rPr>
              <a:t>Clinical records and risk evaluation instruments are employed to </a:t>
            </a:r>
            <a:r>
              <a:rPr lang="en-US" sz="2000" dirty="0" err="1">
                <a:latin typeface="Arial" panose="020B0604020202020204" pitchFamily="34" charset="0"/>
                <a:ea typeface="Poppins"/>
                <a:cs typeface="Arial" panose="020B0604020202020204" pitchFamily="34" charset="0"/>
                <a:sym typeface="Poppins"/>
              </a:rPr>
              <a:t>contextualise</a:t>
            </a:r>
            <a:r>
              <a:rPr lang="en-US" sz="2000" dirty="0">
                <a:latin typeface="Arial" panose="020B0604020202020204" pitchFamily="34" charset="0"/>
                <a:ea typeface="Poppins"/>
                <a:cs typeface="Arial" panose="020B0604020202020204" pitchFamily="34" charset="0"/>
                <a:sym typeface="Poppins"/>
              </a:rPr>
              <a:t> findings. The FINDRISC score and QRisk3 instrument aid in </a:t>
            </a:r>
            <a:r>
              <a:rPr lang="en-US" sz="2000" dirty="0" err="1">
                <a:latin typeface="Arial" panose="020B0604020202020204" pitchFamily="34" charset="0"/>
                <a:ea typeface="Poppins"/>
                <a:cs typeface="Arial" panose="020B0604020202020204" pitchFamily="34" charset="0"/>
                <a:sym typeface="Poppins"/>
              </a:rPr>
              <a:t>recognising</a:t>
            </a:r>
            <a:r>
              <a:rPr lang="en-US" sz="2000" dirty="0">
                <a:latin typeface="Arial" panose="020B0604020202020204" pitchFamily="34" charset="0"/>
                <a:ea typeface="Poppins"/>
                <a:cs typeface="Arial" panose="020B0604020202020204" pitchFamily="34" charset="0"/>
                <a:sym typeface="Poppins"/>
              </a:rPr>
              <a:t> persons at elevated risk. Family background, body mass index, ethnic background, and lifestyle elements are examined in conjunction with laboratory findings to inform diagnosis and treatment strategies (</a:t>
            </a:r>
            <a:r>
              <a:rPr lang="en-GB" sz="2000" dirty="0">
                <a:latin typeface="Arial" panose="020B0604020202020204" pitchFamily="34" charset="0"/>
                <a:cs typeface="Arial" panose="020B0604020202020204" pitchFamily="34" charset="0"/>
              </a:rPr>
              <a:t>Chen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2023).</a:t>
            </a:r>
            <a:endParaRPr lang="en-US" sz="2000" dirty="0">
              <a:latin typeface="Arial" panose="020B0604020202020204" pitchFamily="34" charset="0"/>
              <a:ea typeface="Poppins"/>
              <a:cs typeface="Arial" panose="020B0604020202020204" pitchFamily="34" charset="0"/>
              <a:sym typeface="Poppins"/>
            </a:endParaRPr>
          </a:p>
        </p:txBody>
      </p:sp>
      <p:pic>
        <p:nvPicPr>
          <p:cNvPr id="14" name="Audio 13">
            <a:extLst>
              <a:ext uri="{FF2B5EF4-FFF2-40B4-BE49-F238E27FC236}">
                <a16:creationId xmlns:a16="http://schemas.microsoft.com/office/drawing/2014/main" id="{E3D45683-9A38-DC8F-A8CD-1BF909C6184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6526"/>
    </mc:Choice>
    <mc:Fallback xmlns="">
      <p:transition spd="slow" advTm="965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Freeform 2"/>
          <p:cNvSpPr/>
          <p:nvPr/>
        </p:nvSpPr>
        <p:spPr>
          <a:xfrm>
            <a:off x="1455815" y="3305311"/>
            <a:ext cx="1128349" cy="1128349"/>
          </a:xfrm>
          <a:custGeom>
            <a:avLst/>
            <a:gdLst/>
            <a:ahLst/>
            <a:cxnLst/>
            <a:rect l="l" t="t" r="r" b="b"/>
            <a:pathLst>
              <a:path w="1128349" h="1128349">
                <a:moveTo>
                  <a:pt x="0" y="0"/>
                </a:moveTo>
                <a:lnTo>
                  <a:pt x="1128348" y="0"/>
                </a:lnTo>
                <a:lnTo>
                  <a:pt x="1128348" y="1128349"/>
                </a:lnTo>
                <a:lnTo>
                  <a:pt x="0" y="112834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sp>
        <p:nvSpPr>
          <p:cNvPr id="3" name="Freeform 3"/>
          <p:cNvSpPr/>
          <p:nvPr/>
        </p:nvSpPr>
        <p:spPr>
          <a:xfrm flipH="1">
            <a:off x="13084531" y="1438339"/>
            <a:ext cx="4621838" cy="7123216"/>
          </a:xfrm>
          <a:custGeom>
            <a:avLst/>
            <a:gdLst/>
            <a:ahLst/>
            <a:cxnLst/>
            <a:rect l="l" t="t" r="r" b="b"/>
            <a:pathLst>
              <a:path w="6290964" h="9942616">
                <a:moveTo>
                  <a:pt x="6290964" y="0"/>
                </a:moveTo>
                <a:lnTo>
                  <a:pt x="0" y="0"/>
                </a:lnTo>
                <a:lnTo>
                  <a:pt x="0" y="9942616"/>
                </a:lnTo>
                <a:lnTo>
                  <a:pt x="6290964" y="9942616"/>
                </a:lnTo>
                <a:lnTo>
                  <a:pt x="6290964" y="0"/>
                </a:lnTo>
                <a:close/>
              </a:path>
            </a:pathLst>
          </a:custGeom>
          <a:blipFill>
            <a:blip r:embed="rId6"/>
            <a:stretch>
              <a:fillRect/>
            </a:stretch>
          </a:blipFill>
        </p:spPr>
        <p:txBody>
          <a:bodyPr/>
          <a:lstStyle/>
          <a:p>
            <a:endParaRPr lang="en-US" dirty="0"/>
          </a:p>
        </p:txBody>
      </p:sp>
      <p:sp>
        <p:nvSpPr>
          <p:cNvPr id="4" name="Freeform 4"/>
          <p:cNvSpPr/>
          <p:nvPr/>
        </p:nvSpPr>
        <p:spPr>
          <a:xfrm>
            <a:off x="1460175" y="5369259"/>
            <a:ext cx="1128349" cy="1128349"/>
          </a:xfrm>
          <a:custGeom>
            <a:avLst/>
            <a:gdLst/>
            <a:ahLst/>
            <a:cxnLst/>
            <a:rect l="l" t="t" r="r" b="b"/>
            <a:pathLst>
              <a:path w="1128349" h="1128349">
                <a:moveTo>
                  <a:pt x="0" y="0"/>
                </a:moveTo>
                <a:lnTo>
                  <a:pt x="1128349" y="0"/>
                </a:lnTo>
                <a:lnTo>
                  <a:pt x="1128349" y="1128349"/>
                </a:lnTo>
                <a:lnTo>
                  <a:pt x="0" y="112834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sp>
        <p:nvSpPr>
          <p:cNvPr id="5" name="Freeform 5"/>
          <p:cNvSpPr/>
          <p:nvPr/>
        </p:nvSpPr>
        <p:spPr>
          <a:xfrm>
            <a:off x="1455815" y="7433206"/>
            <a:ext cx="1128349" cy="1128349"/>
          </a:xfrm>
          <a:custGeom>
            <a:avLst/>
            <a:gdLst/>
            <a:ahLst/>
            <a:cxnLst/>
            <a:rect l="l" t="t" r="r" b="b"/>
            <a:pathLst>
              <a:path w="1128349" h="1128349">
                <a:moveTo>
                  <a:pt x="0" y="0"/>
                </a:moveTo>
                <a:lnTo>
                  <a:pt x="1128348" y="0"/>
                </a:lnTo>
                <a:lnTo>
                  <a:pt x="1128348" y="1128349"/>
                </a:lnTo>
                <a:lnTo>
                  <a:pt x="0" y="112834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grpSp>
        <p:nvGrpSpPr>
          <p:cNvPr id="6" name="Group 6"/>
          <p:cNvGrpSpPr/>
          <p:nvPr/>
        </p:nvGrpSpPr>
        <p:grpSpPr>
          <a:xfrm>
            <a:off x="15175221" y="2272517"/>
            <a:ext cx="352497" cy="352497"/>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C4AD"/>
            </a:solidFill>
          </p:spPr>
          <p:txBody>
            <a:bodyPr/>
            <a:lstStyle/>
            <a:p>
              <a:endParaRPr lang="en-US" dirty="0"/>
            </a:p>
          </p:txBody>
        </p:sp>
        <p:sp>
          <p:nvSpPr>
            <p:cNvPr id="8" name="TextBox 8"/>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dirty="0"/>
            </a:p>
          </p:txBody>
        </p:sp>
      </p:grpSp>
      <p:grpSp>
        <p:nvGrpSpPr>
          <p:cNvPr id="9" name="Group 9"/>
          <p:cNvGrpSpPr/>
          <p:nvPr/>
        </p:nvGrpSpPr>
        <p:grpSpPr>
          <a:xfrm>
            <a:off x="15442410" y="2187209"/>
            <a:ext cx="437806" cy="437806"/>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C4AD"/>
            </a:solidFill>
          </p:spPr>
          <p:txBody>
            <a:bodyPr/>
            <a:lstStyle/>
            <a:p>
              <a:endParaRPr lang="en-US" dirty="0"/>
            </a:p>
          </p:txBody>
        </p:sp>
        <p:sp>
          <p:nvSpPr>
            <p:cNvPr id="11" name="TextBox 11"/>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dirty="0"/>
            </a:p>
          </p:txBody>
        </p:sp>
      </p:grpSp>
      <p:sp>
        <p:nvSpPr>
          <p:cNvPr id="12" name="TextBox 12"/>
          <p:cNvSpPr txBox="1"/>
          <p:nvPr/>
        </p:nvSpPr>
        <p:spPr>
          <a:xfrm>
            <a:off x="1455815" y="1334457"/>
            <a:ext cx="11183158" cy="718145"/>
          </a:xfrm>
          <a:prstGeom prst="rect">
            <a:avLst/>
          </a:prstGeom>
        </p:spPr>
        <p:txBody>
          <a:bodyPr lIns="0" tIns="0" rIns="0" bIns="0" rtlCol="0" anchor="t">
            <a:spAutoFit/>
          </a:bodyPr>
          <a:lstStyle/>
          <a:p>
            <a:pPr marL="0" lvl="0" indent="0" algn="l">
              <a:lnSpc>
                <a:spcPts val="5617"/>
              </a:lnSpc>
            </a:pPr>
            <a:r>
              <a:rPr lang="en-US" sz="5400" b="1" dirty="0">
                <a:latin typeface="Arial" panose="020B0604020202020204" pitchFamily="34" charset="0"/>
                <a:ea typeface="Poppins Bold"/>
                <a:cs typeface="Arial" panose="020B0604020202020204" pitchFamily="34" charset="0"/>
                <a:sym typeface="Poppins Bold"/>
              </a:rPr>
              <a:t>Lifestyle Recommendations</a:t>
            </a:r>
          </a:p>
        </p:txBody>
      </p:sp>
      <p:sp>
        <p:nvSpPr>
          <p:cNvPr id="13" name="TextBox 13"/>
          <p:cNvSpPr txBox="1"/>
          <p:nvPr/>
        </p:nvSpPr>
        <p:spPr>
          <a:xfrm>
            <a:off x="3017149" y="3045192"/>
            <a:ext cx="9188839" cy="1599797"/>
          </a:xfrm>
          <a:prstGeom prst="rect">
            <a:avLst/>
          </a:prstGeom>
          <a:solidFill>
            <a:schemeClr val="tx2">
              <a:lumMod val="60000"/>
              <a:lumOff val="40000"/>
            </a:schemeClr>
          </a:solidFill>
        </p:spPr>
        <p:txBody>
          <a:bodyPr lIns="0" tIns="0" rIns="0" bIns="0" rtlCol="0" anchor="t">
            <a:spAutoFit/>
          </a:bodyPr>
          <a:lstStyle/>
          <a:p>
            <a:pPr lvl="0">
              <a:lnSpc>
                <a:spcPts val="2511"/>
              </a:lnSpc>
            </a:pPr>
            <a:r>
              <a:rPr lang="en-US" sz="2000" dirty="0">
                <a:latin typeface="Arial" panose="020B0604020202020204" pitchFamily="34" charset="0"/>
                <a:ea typeface="Poppins"/>
                <a:cs typeface="Arial" panose="020B0604020202020204" pitchFamily="34" charset="0"/>
                <a:sym typeface="Poppins"/>
              </a:rPr>
              <a:t>Nutritional Guidance: Promote the consumption of low </a:t>
            </a:r>
            <a:r>
              <a:rPr lang="en-US" sz="2000" dirty="0" err="1">
                <a:latin typeface="Arial" panose="020B0604020202020204" pitchFamily="34" charset="0"/>
                <a:ea typeface="Poppins"/>
                <a:cs typeface="Arial" panose="020B0604020202020204" pitchFamily="34" charset="0"/>
                <a:sym typeface="Poppins"/>
              </a:rPr>
              <a:t>glycaemic</a:t>
            </a:r>
            <a:r>
              <a:rPr lang="en-US" sz="2000" dirty="0">
                <a:latin typeface="Arial" panose="020B0604020202020204" pitchFamily="34" charset="0"/>
                <a:ea typeface="Poppins"/>
                <a:cs typeface="Arial" panose="020B0604020202020204" pitchFamily="34" charset="0"/>
                <a:sym typeface="Poppins"/>
              </a:rPr>
              <a:t> index (GI) meals to maintain stable blood sugar levels. Encourage a balanced intake of macronutrients by </a:t>
            </a:r>
            <a:r>
              <a:rPr lang="en-US" sz="2000" dirty="0" err="1">
                <a:latin typeface="Arial" panose="020B0604020202020204" pitchFamily="34" charset="0"/>
                <a:ea typeface="Poppins"/>
                <a:cs typeface="Arial" panose="020B0604020202020204" pitchFamily="34" charset="0"/>
                <a:sym typeface="Poppins"/>
              </a:rPr>
              <a:t>minimising</a:t>
            </a:r>
            <a:r>
              <a:rPr lang="en-US" sz="2000" dirty="0">
                <a:latin typeface="Arial" panose="020B0604020202020204" pitchFamily="34" charset="0"/>
                <a:ea typeface="Poppins"/>
                <a:cs typeface="Arial" panose="020B0604020202020204" pitchFamily="34" charset="0"/>
                <a:sym typeface="Poppins"/>
              </a:rPr>
              <a:t> saturated fats, enhancing </a:t>
            </a:r>
            <a:r>
              <a:rPr lang="en-US" sz="2000" dirty="0" err="1">
                <a:latin typeface="Arial" panose="020B0604020202020204" pitchFamily="34" charset="0"/>
                <a:ea typeface="Poppins"/>
                <a:cs typeface="Arial" panose="020B0604020202020204" pitchFamily="34" charset="0"/>
                <a:sym typeface="Poppins"/>
              </a:rPr>
              <a:t>fibre</a:t>
            </a:r>
            <a:r>
              <a:rPr lang="en-US" sz="2000" dirty="0">
                <a:latin typeface="Arial" panose="020B0604020202020204" pitchFamily="34" charset="0"/>
                <a:ea typeface="Poppins"/>
                <a:cs typeface="Arial" panose="020B0604020202020204" pitchFamily="34" charset="0"/>
                <a:sym typeface="Poppins"/>
              </a:rPr>
              <a:t> consumption, and regulating portion sizes. Consult a licensed dietitian for tailored meal planning that adheres to NICE guidelines (NICE, 2026a).</a:t>
            </a:r>
          </a:p>
        </p:txBody>
      </p:sp>
      <p:sp>
        <p:nvSpPr>
          <p:cNvPr id="14" name="TextBox 14"/>
          <p:cNvSpPr txBox="1"/>
          <p:nvPr/>
        </p:nvSpPr>
        <p:spPr>
          <a:xfrm>
            <a:off x="3017149" y="5124450"/>
            <a:ext cx="9188839" cy="1581202"/>
          </a:xfrm>
          <a:prstGeom prst="rect">
            <a:avLst/>
          </a:prstGeom>
        </p:spPr>
        <p:txBody>
          <a:bodyPr lIns="0" tIns="0" rIns="0" bIns="0" rtlCol="0" anchor="t">
            <a:spAutoFit/>
          </a:bodyPr>
          <a:lstStyle/>
          <a:p>
            <a:pPr lvl="0">
              <a:lnSpc>
                <a:spcPts val="2511"/>
              </a:lnSpc>
            </a:pPr>
            <a:r>
              <a:rPr lang="en-US" sz="2000" dirty="0">
                <a:latin typeface="Arial" panose="020B0604020202020204" pitchFamily="34" charset="0"/>
                <a:ea typeface="Poppins"/>
                <a:cs typeface="Arial" panose="020B0604020202020204" pitchFamily="34" charset="0"/>
                <a:sym typeface="Poppins"/>
              </a:rPr>
              <a:t>Physical Activity: Engage in at least 150 minutes of moderate-intensity aerobic exercise weekly (such as brisk walking or cycling). Integrate strength training biweekly. Incremental, patient-focused activity objectives enhance insulin sensitivity and facilitate weight control according to NHS recommendations (NHS, 2024).</a:t>
            </a:r>
          </a:p>
        </p:txBody>
      </p:sp>
      <p:sp>
        <p:nvSpPr>
          <p:cNvPr id="15" name="TextBox 15"/>
          <p:cNvSpPr txBox="1"/>
          <p:nvPr/>
        </p:nvSpPr>
        <p:spPr>
          <a:xfrm>
            <a:off x="3017149" y="7173087"/>
            <a:ext cx="9188839" cy="1599797"/>
          </a:xfrm>
          <a:prstGeom prst="rect">
            <a:avLst/>
          </a:prstGeom>
        </p:spPr>
        <p:txBody>
          <a:bodyPr lIns="0" tIns="0" rIns="0" bIns="0" rtlCol="0" anchor="t">
            <a:spAutoFit/>
          </a:bodyPr>
          <a:lstStyle/>
          <a:p>
            <a:pPr lvl="0">
              <a:lnSpc>
                <a:spcPts val="2511"/>
              </a:lnSpc>
            </a:pPr>
            <a:r>
              <a:rPr lang="en-US" sz="2000" dirty="0">
                <a:latin typeface="Arial" panose="020B0604020202020204" pitchFamily="34" charset="0"/>
                <a:ea typeface="Poppins"/>
                <a:cs typeface="Arial" panose="020B0604020202020204" pitchFamily="34" charset="0"/>
                <a:sym typeface="Poppins"/>
              </a:rPr>
              <a:t>Smoking cessation, alcohol moderation, and self-regulation: Refer to NHS Stop Smoking services and recommend adhering to prescribed alcohol consumption limits. Facilitate patient empowerment via </a:t>
            </a:r>
            <a:r>
              <a:rPr lang="en-US" sz="2000" dirty="0" err="1">
                <a:latin typeface="Arial" panose="020B0604020202020204" pitchFamily="34" charset="0"/>
                <a:ea typeface="Poppins"/>
                <a:cs typeface="Arial" panose="020B0604020202020204" pitchFamily="34" charset="0"/>
                <a:sym typeface="Poppins"/>
              </a:rPr>
              <a:t>organised</a:t>
            </a:r>
            <a:r>
              <a:rPr lang="en-US" sz="2000" dirty="0">
                <a:latin typeface="Arial" panose="020B0604020202020204" pitchFamily="34" charset="0"/>
                <a:ea typeface="Poppins"/>
                <a:cs typeface="Arial" panose="020B0604020202020204" pitchFamily="34" charset="0"/>
                <a:sym typeface="Poppins"/>
              </a:rPr>
              <a:t> educational initiatives (e.g. DESMOND) to enhance self-monitoring, compliance, and sustained </a:t>
            </a:r>
            <a:r>
              <a:rPr lang="en-US" sz="2000" dirty="0" err="1">
                <a:latin typeface="Arial" panose="020B0604020202020204" pitchFamily="34" charset="0"/>
                <a:ea typeface="Poppins"/>
                <a:cs typeface="Arial" panose="020B0604020202020204" pitchFamily="34" charset="0"/>
                <a:sym typeface="Poppins"/>
              </a:rPr>
              <a:t>behavioural</a:t>
            </a:r>
            <a:r>
              <a:rPr lang="en-US" sz="2000" dirty="0">
                <a:latin typeface="Arial" panose="020B0604020202020204" pitchFamily="34" charset="0"/>
                <a:ea typeface="Poppins"/>
                <a:cs typeface="Arial" panose="020B0604020202020204" pitchFamily="34" charset="0"/>
                <a:sym typeface="Poppins"/>
              </a:rPr>
              <a:t> modification (</a:t>
            </a:r>
            <a:r>
              <a:rPr lang="en-GB" sz="2000" dirty="0">
                <a:latin typeface="Arial" panose="020B0604020202020204" pitchFamily="34" charset="0"/>
                <a:cs typeface="Arial" panose="020B0604020202020204" pitchFamily="34" charset="0"/>
              </a:rPr>
              <a:t>Harvie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2023)</a:t>
            </a:r>
            <a:r>
              <a:rPr lang="en-US" sz="2000" dirty="0">
                <a:latin typeface="Arial" panose="020B0604020202020204" pitchFamily="34" charset="0"/>
                <a:ea typeface="Poppins"/>
                <a:cs typeface="Arial" panose="020B0604020202020204" pitchFamily="34" charset="0"/>
                <a:sym typeface="Poppins"/>
              </a:rPr>
              <a:t>.</a:t>
            </a:r>
          </a:p>
        </p:txBody>
      </p:sp>
      <p:pic>
        <p:nvPicPr>
          <p:cNvPr id="19" name="Audio 18">
            <a:extLst>
              <a:ext uri="{FF2B5EF4-FFF2-40B4-BE49-F238E27FC236}">
                <a16:creationId xmlns:a16="http://schemas.microsoft.com/office/drawing/2014/main" id="{29867E48-3456-B3DD-E0F2-FB93494F754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8746"/>
    </mc:Choice>
    <mc:Fallback xmlns="">
      <p:transition spd="slow" advTm="48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6E6F7"/>
        </a:solidFill>
        <a:effectLst/>
      </p:bgPr>
    </p:bg>
    <p:spTree>
      <p:nvGrpSpPr>
        <p:cNvPr id="1" name=""/>
        <p:cNvGrpSpPr/>
        <p:nvPr/>
      </p:nvGrpSpPr>
      <p:grpSpPr>
        <a:xfrm>
          <a:off x="0" y="0"/>
          <a:ext cx="0" cy="0"/>
          <a:chOff x="0" y="0"/>
          <a:chExt cx="0" cy="0"/>
        </a:xfrm>
      </p:grpSpPr>
      <p:sp>
        <p:nvSpPr>
          <p:cNvPr id="2" name="Freeform 2"/>
          <p:cNvSpPr/>
          <p:nvPr/>
        </p:nvSpPr>
        <p:spPr>
          <a:xfrm>
            <a:off x="1455815" y="3979889"/>
            <a:ext cx="1389871" cy="1475732"/>
          </a:xfrm>
          <a:custGeom>
            <a:avLst/>
            <a:gdLst/>
            <a:ahLst/>
            <a:cxnLst/>
            <a:rect l="l" t="t" r="r" b="b"/>
            <a:pathLst>
              <a:path w="1389871" h="1475732">
                <a:moveTo>
                  <a:pt x="0" y="0"/>
                </a:moveTo>
                <a:lnTo>
                  <a:pt x="1389871" y="0"/>
                </a:lnTo>
                <a:lnTo>
                  <a:pt x="1389871" y="1475733"/>
                </a:lnTo>
                <a:lnTo>
                  <a:pt x="0" y="14757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sp>
        <p:nvSpPr>
          <p:cNvPr id="3" name="TextBox 3"/>
          <p:cNvSpPr txBox="1"/>
          <p:nvPr/>
        </p:nvSpPr>
        <p:spPr>
          <a:xfrm>
            <a:off x="1455815" y="1334457"/>
            <a:ext cx="11769653" cy="743793"/>
          </a:xfrm>
          <a:prstGeom prst="rect">
            <a:avLst/>
          </a:prstGeom>
        </p:spPr>
        <p:txBody>
          <a:bodyPr lIns="0" tIns="0" rIns="0" bIns="0" rtlCol="0" anchor="t">
            <a:spAutoFit/>
          </a:bodyPr>
          <a:lstStyle/>
          <a:p>
            <a:pPr marL="0" lvl="0" indent="0" algn="l">
              <a:lnSpc>
                <a:spcPts val="5838"/>
              </a:lnSpc>
            </a:pPr>
            <a:r>
              <a:rPr lang="en-US" sz="5400" b="1" dirty="0">
                <a:latin typeface="Arial" panose="020B0604020202020204" pitchFamily="34" charset="0"/>
                <a:ea typeface="Poppins Bold"/>
                <a:cs typeface="Arial" panose="020B0604020202020204" pitchFamily="34" charset="0"/>
                <a:sym typeface="Poppins Bold"/>
              </a:rPr>
              <a:t>Management and Monitoring</a:t>
            </a:r>
          </a:p>
        </p:txBody>
      </p:sp>
      <p:sp>
        <p:nvSpPr>
          <p:cNvPr id="4" name="TextBox 4"/>
          <p:cNvSpPr txBox="1"/>
          <p:nvPr/>
        </p:nvSpPr>
        <p:spPr>
          <a:xfrm>
            <a:off x="3207206" y="4093487"/>
            <a:ext cx="13477090" cy="923330"/>
          </a:xfrm>
          <a:prstGeom prst="rect">
            <a:avLst/>
          </a:prstGeom>
        </p:spPr>
        <p:txBody>
          <a:bodyPr lIns="0" tIns="0" rIns="0" bIns="0" rtlCol="0" anchor="t">
            <a:spAutoFit/>
          </a:bodyPr>
          <a:lstStyle/>
          <a:p>
            <a:pPr lvl="0">
              <a:lnSpc>
                <a:spcPts val="2445"/>
              </a:lnSpc>
            </a:pPr>
            <a:r>
              <a:rPr lang="en-US" sz="2000" dirty="0">
                <a:latin typeface="Arial" panose="020B0604020202020204" pitchFamily="34" charset="0"/>
                <a:ea typeface="Poppins"/>
                <a:cs typeface="Arial" panose="020B0604020202020204" pitchFamily="34" charset="0"/>
                <a:sym typeface="Poppins"/>
              </a:rPr>
              <a:t>First-line therapy: NICE endorses Metformin as the primary pharmacological intervention for Type 2 Diabetes, adjusted to reduce adverse effects. Modifications to dosage or the inclusion of supplementary medications (such as SGLT-2 inhibitors or GLP-1 agonists) are contemplated if HbA1c objectives remain unattained within a 3-6 month period.</a:t>
            </a:r>
          </a:p>
        </p:txBody>
      </p:sp>
      <p:sp>
        <p:nvSpPr>
          <p:cNvPr id="5" name="Freeform 5"/>
          <p:cNvSpPr/>
          <p:nvPr/>
        </p:nvSpPr>
        <p:spPr>
          <a:xfrm>
            <a:off x="1455815" y="5741372"/>
            <a:ext cx="1389871" cy="1475732"/>
          </a:xfrm>
          <a:custGeom>
            <a:avLst/>
            <a:gdLst/>
            <a:ahLst/>
            <a:cxnLst/>
            <a:rect l="l" t="t" r="r" b="b"/>
            <a:pathLst>
              <a:path w="1389871" h="1475732">
                <a:moveTo>
                  <a:pt x="0" y="0"/>
                </a:moveTo>
                <a:lnTo>
                  <a:pt x="1389871" y="0"/>
                </a:lnTo>
                <a:lnTo>
                  <a:pt x="1389871" y="1475732"/>
                </a:lnTo>
                <a:lnTo>
                  <a:pt x="0" y="14757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sp>
        <p:nvSpPr>
          <p:cNvPr id="6" name="TextBox 6"/>
          <p:cNvSpPr txBox="1"/>
          <p:nvPr/>
        </p:nvSpPr>
        <p:spPr>
          <a:xfrm>
            <a:off x="3207206" y="5723024"/>
            <a:ext cx="13477090" cy="1234569"/>
          </a:xfrm>
          <a:prstGeom prst="rect">
            <a:avLst/>
          </a:prstGeom>
        </p:spPr>
        <p:txBody>
          <a:bodyPr lIns="0" tIns="0" rIns="0" bIns="0" rtlCol="0" anchor="t">
            <a:spAutoFit/>
          </a:bodyPr>
          <a:lstStyle/>
          <a:p>
            <a:pPr lvl="0">
              <a:lnSpc>
                <a:spcPts val="2445"/>
              </a:lnSpc>
            </a:pPr>
            <a:r>
              <a:rPr lang="en-US" sz="2000" dirty="0">
                <a:latin typeface="Arial" panose="020B0604020202020204" pitchFamily="34" charset="0"/>
                <a:ea typeface="Poppins"/>
                <a:cs typeface="Arial" panose="020B0604020202020204" pitchFamily="34" charset="0"/>
                <a:sym typeface="Poppins"/>
              </a:rPr>
              <a:t>Regular assessment: HbA1c ought to be evaluated every 3–6 months until it </a:t>
            </a:r>
            <a:r>
              <a:rPr lang="en-US" sz="2000" dirty="0" err="1">
                <a:latin typeface="Arial" panose="020B0604020202020204" pitchFamily="34" charset="0"/>
                <a:ea typeface="Poppins"/>
                <a:cs typeface="Arial" panose="020B0604020202020204" pitchFamily="34" charset="0"/>
                <a:sym typeface="Poppins"/>
              </a:rPr>
              <a:t>stabilises</a:t>
            </a:r>
            <a:r>
              <a:rPr lang="en-US" sz="2000" dirty="0">
                <a:latin typeface="Arial" panose="020B0604020202020204" pitchFamily="34" charset="0"/>
                <a:ea typeface="Poppins"/>
                <a:cs typeface="Arial" panose="020B0604020202020204" pitchFamily="34" charset="0"/>
                <a:sym typeface="Poppins"/>
              </a:rPr>
              <a:t>, followed by biannual measurements. Blood pressure objectives are &lt;140/80 mmHg (or &lt;130/80 mmHg in the presence of end-organ disease). Lipid profiles and renal function (eGFR, urine ACR) ought to be assessed periodically in accordance with NICE NG28 recommendations.</a:t>
            </a:r>
          </a:p>
        </p:txBody>
      </p:sp>
      <p:sp>
        <p:nvSpPr>
          <p:cNvPr id="7" name="Freeform 7"/>
          <p:cNvSpPr/>
          <p:nvPr/>
        </p:nvSpPr>
        <p:spPr>
          <a:xfrm>
            <a:off x="1455815" y="7502854"/>
            <a:ext cx="1389871" cy="1475732"/>
          </a:xfrm>
          <a:custGeom>
            <a:avLst/>
            <a:gdLst/>
            <a:ahLst/>
            <a:cxnLst/>
            <a:rect l="l" t="t" r="r" b="b"/>
            <a:pathLst>
              <a:path w="1389871" h="1475732">
                <a:moveTo>
                  <a:pt x="0" y="0"/>
                </a:moveTo>
                <a:lnTo>
                  <a:pt x="1389871" y="0"/>
                </a:lnTo>
                <a:lnTo>
                  <a:pt x="1389871" y="1475732"/>
                </a:lnTo>
                <a:lnTo>
                  <a:pt x="0" y="14757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sp>
        <p:nvSpPr>
          <p:cNvPr id="8" name="TextBox 8"/>
          <p:cNvSpPr txBox="1"/>
          <p:nvPr/>
        </p:nvSpPr>
        <p:spPr>
          <a:xfrm>
            <a:off x="3207206" y="7616451"/>
            <a:ext cx="13477090" cy="923330"/>
          </a:xfrm>
          <a:prstGeom prst="rect">
            <a:avLst/>
          </a:prstGeom>
        </p:spPr>
        <p:txBody>
          <a:bodyPr lIns="0" tIns="0" rIns="0" bIns="0" rtlCol="0" anchor="t">
            <a:spAutoFit/>
          </a:bodyPr>
          <a:lstStyle/>
          <a:p>
            <a:pPr lvl="0">
              <a:lnSpc>
                <a:spcPts val="2445"/>
              </a:lnSpc>
            </a:pPr>
            <a:r>
              <a:rPr lang="en-US" sz="2000" dirty="0">
                <a:latin typeface="Arial" panose="020B0604020202020204" pitchFamily="34" charset="0"/>
                <a:ea typeface="Poppins"/>
                <a:cs typeface="Arial" panose="020B0604020202020204" pitchFamily="34" charset="0"/>
                <a:sym typeface="Poppins"/>
              </a:rPr>
              <a:t>Complication assessment: Yearly evaluations are crucial for diabetic retinopathy (digital retinal imaging), nephropathy (urine albumin-to-creatinine ratio and estimated glomerular filtration rate), and peripheral neuropathy (foot assessment). Prompt identification facilitates prompt action and diminishes the likelihood of severe enduring consequences.</a:t>
            </a:r>
          </a:p>
        </p:txBody>
      </p:sp>
      <p:pic>
        <p:nvPicPr>
          <p:cNvPr id="10" name="Audio 9">
            <a:extLst>
              <a:ext uri="{FF2B5EF4-FFF2-40B4-BE49-F238E27FC236}">
                <a16:creationId xmlns:a16="http://schemas.microsoft.com/office/drawing/2014/main" id="{2F5E2B96-8770-259C-78C9-9E1CC3DBE44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4722"/>
    </mc:Choice>
    <mc:Fallback xmlns="">
      <p:transition spd="slow" advTm="44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12346233" y="-1908610"/>
            <a:ext cx="13246304" cy="13246304"/>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6E6F7"/>
            </a:solidFill>
          </p:spPr>
          <p:txBody>
            <a:bodyPr/>
            <a:lstStyle/>
            <a:p>
              <a:endParaRPr lang="en-US" dirty="0"/>
            </a:p>
          </p:txBody>
        </p:sp>
        <p:sp>
          <p:nvSpPr>
            <p:cNvPr id="4" name="TextBox 4"/>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dirty="0"/>
            </a:p>
          </p:txBody>
        </p:sp>
      </p:grpSp>
      <p:grpSp>
        <p:nvGrpSpPr>
          <p:cNvPr id="5" name="Group 5"/>
          <p:cNvGrpSpPr/>
          <p:nvPr/>
        </p:nvGrpSpPr>
        <p:grpSpPr>
          <a:xfrm>
            <a:off x="10525516" y="2247255"/>
            <a:ext cx="7011045" cy="701104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a:stretch>
            </a:blipFill>
            <a:ln w="161925" cap="sq">
              <a:solidFill>
                <a:srgbClr val="044D8F"/>
              </a:solidFill>
              <a:prstDash val="solid"/>
              <a:miter/>
            </a:ln>
          </p:spPr>
          <p:txBody>
            <a:bodyPr/>
            <a:lstStyle/>
            <a:p>
              <a:endParaRPr lang="en-US" dirty="0"/>
            </a:p>
          </p:txBody>
        </p:sp>
      </p:grpSp>
      <p:sp>
        <p:nvSpPr>
          <p:cNvPr id="7" name="Freeform 7"/>
          <p:cNvSpPr/>
          <p:nvPr/>
        </p:nvSpPr>
        <p:spPr>
          <a:xfrm>
            <a:off x="1471331" y="3183929"/>
            <a:ext cx="1173753" cy="1380077"/>
          </a:xfrm>
          <a:custGeom>
            <a:avLst/>
            <a:gdLst/>
            <a:ahLst/>
            <a:cxnLst/>
            <a:rect l="l" t="t" r="r" b="b"/>
            <a:pathLst>
              <a:path w="1173753" h="1380077">
                <a:moveTo>
                  <a:pt x="0" y="0"/>
                </a:moveTo>
                <a:lnTo>
                  <a:pt x="1173754" y="0"/>
                </a:lnTo>
                <a:lnTo>
                  <a:pt x="1173754" y="1380077"/>
                </a:lnTo>
                <a:lnTo>
                  <a:pt x="0" y="1380077"/>
                </a:lnTo>
                <a:lnTo>
                  <a:pt x="0" y="0"/>
                </a:lnTo>
                <a:close/>
              </a:path>
            </a:pathLst>
          </a:custGeom>
          <a:blipFill>
            <a:blip r:embed="rId5"/>
            <a:stretch>
              <a:fillRect/>
            </a:stretch>
          </a:blipFill>
        </p:spPr>
        <p:txBody>
          <a:bodyPr/>
          <a:lstStyle/>
          <a:p>
            <a:endParaRPr lang="en-US" dirty="0"/>
          </a:p>
        </p:txBody>
      </p:sp>
      <p:sp>
        <p:nvSpPr>
          <p:cNvPr id="8" name="Freeform 8"/>
          <p:cNvSpPr/>
          <p:nvPr/>
        </p:nvSpPr>
        <p:spPr>
          <a:xfrm>
            <a:off x="1460661" y="5497828"/>
            <a:ext cx="1171541" cy="877250"/>
          </a:xfrm>
          <a:custGeom>
            <a:avLst/>
            <a:gdLst/>
            <a:ahLst/>
            <a:cxnLst/>
            <a:rect l="l" t="t" r="r" b="b"/>
            <a:pathLst>
              <a:path w="1171541" h="877250">
                <a:moveTo>
                  <a:pt x="0" y="0"/>
                </a:moveTo>
                <a:lnTo>
                  <a:pt x="1171540" y="0"/>
                </a:lnTo>
                <a:lnTo>
                  <a:pt x="1171540" y="877249"/>
                </a:lnTo>
                <a:lnTo>
                  <a:pt x="0" y="877249"/>
                </a:lnTo>
                <a:lnTo>
                  <a:pt x="0" y="0"/>
                </a:lnTo>
                <a:close/>
              </a:path>
            </a:pathLst>
          </a:custGeom>
          <a:blipFill>
            <a:blip r:embed="rId6"/>
            <a:stretch>
              <a:fillRect/>
            </a:stretch>
          </a:blipFill>
        </p:spPr>
        <p:txBody>
          <a:bodyPr/>
          <a:lstStyle/>
          <a:p>
            <a:endParaRPr lang="en-US" dirty="0"/>
          </a:p>
        </p:txBody>
      </p:sp>
      <p:sp>
        <p:nvSpPr>
          <p:cNvPr id="9" name="Freeform 9"/>
          <p:cNvSpPr/>
          <p:nvPr/>
        </p:nvSpPr>
        <p:spPr>
          <a:xfrm>
            <a:off x="1451591" y="7671624"/>
            <a:ext cx="1179412" cy="1082812"/>
          </a:xfrm>
          <a:custGeom>
            <a:avLst/>
            <a:gdLst/>
            <a:ahLst/>
            <a:cxnLst/>
            <a:rect l="l" t="t" r="r" b="b"/>
            <a:pathLst>
              <a:path w="1179412" h="1082812">
                <a:moveTo>
                  <a:pt x="0" y="0"/>
                </a:moveTo>
                <a:lnTo>
                  <a:pt x="1179412" y="0"/>
                </a:lnTo>
                <a:lnTo>
                  <a:pt x="1179412" y="1082812"/>
                </a:lnTo>
                <a:lnTo>
                  <a:pt x="0" y="1082812"/>
                </a:lnTo>
                <a:lnTo>
                  <a:pt x="0" y="0"/>
                </a:lnTo>
                <a:close/>
              </a:path>
            </a:pathLst>
          </a:custGeom>
          <a:blipFill>
            <a:blip r:embed="rId7"/>
            <a:stretch>
              <a:fillRect/>
            </a:stretch>
          </a:blipFill>
        </p:spPr>
        <p:txBody>
          <a:bodyPr/>
          <a:lstStyle/>
          <a:p>
            <a:endParaRPr lang="en-US" dirty="0"/>
          </a:p>
        </p:txBody>
      </p:sp>
      <p:sp>
        <p:nvSpPr>
          <p:cNvPr id="10" name="TextBox 10"/>
          <p:cNvSpPr txBox="1"/>
          <p:nvPr/>
        </p:nvSpPr>
        <p:spPr>
          <a:xfrm>
            <a:off x="2848740" y="2981732"/>
            <a:ext cx="7457701" cy="1474763"/>
          </a:xfrm>
          <a:prstGeom prst="rect">
            <a:avLst/>
          </a:prstGeom>
        </p:spPr>
        <p:txBody>
          <a:bodyPr lIns="0" tIns="0" rIns="0" bIns="0" rtlCol="0" anchor="t">
            <a:spAutoFit/>
          </a:bodyPr>
          <a:lstStyle/>
          <a:p>
            <a:pPr lvl="0">
              <a:lnSpc>
                <a:spcPts val="2314"/>
              </a:lnSpc>
            </a:pPr>
            <a:r>
              <a:rPr lang="en-US" sz="2000" dirty="0">
                <a:latin typeface="Arial" panose="020B0604020202020204" pitchFamily="34" charset="0"/>
                <a:ea typeface="Poppins"/>
                <a:cs typeface="Arial" panose="020B0604020202020204" pitchFamily="34" charset="0"/>
                <a:sym typeface="Poppins"/>
              </a:rPr>
              <a:t>The General Practitioner oversees comprehensive diabetes care, assessing HbA1c levels, blood pressure, and pharmacotherapy (Moon </a:t>
            </a:r>
            <a:r>
              <a:rPr lang="en-US" sz="2000" i="1" dirty="0">
                <a:latin typeface="Arial" panose="020B0604020202020204" pitchFamily="34" charset="0"/>
                <a:ea typeface="Poppins"/>
                <a:cs typeface="Arial" panose="020B0604020202020204" pitchFamily="34" charset="0"/>
                <a:sym typeface="Poppins"/>
              </a:rPr>
              <a:t>et al., </a:t>
            </a:r>
            <a:r>
              <a:rPr lang="en-US" sz="2000" dirty="0">
                <a:latin typeface="Arial" panose="020B0604020202020204" pitchFamily="34" charset="0"/>
                <a:ea typeface="Poppins"/>
                <a:cs typeface="Arial" panose="020B0604020202020204" pitchFamily="34" charset="0"/>
                <a:sym typeface="Poppins"/>
              </a:rPr>
              <a:t>2024). The diabetes specialist nurse offers instruction, facilitates the commencement of insulin therapy, and </a:t>
            </a:r>
            <a:r>
              <a:rPr lang="en-US" sz="2000" dirty="0" err="1">
                <a:latin typeface="Arial" panose="020B0604020202020204" pitchFamily="34" charset="0"/>
                <a:ea typeface="Poppins"/>
                <a:cs typeface="Arial" panose="020B0604020202020204" pitchFamily="34" charset="0"/>
                <a:sym typeface="Poppins"/>
              </a:rPr>
              <a:t>organises</a:t>
            </a:r>
            <a:r>
              <a:rPr lang="en-US" sz="2000" dirty="0">
                <a:latin typeface="Arial" panose="020B0604020202020204" pitchFamily="34" charset="0"/>
                <a:ea typeface="Poppins"/>
                <a:cs typeface="Arial" panose="020B0604020202020204" pitchFamily="34" charset="0"/>
                <a:sym typeface="Poppins"/>
              </a:rPr>
              <a:t> daily patient care and self-management.</a:t>
            </a:r>
          </a:p>
        </p:txBody>
      </p:sp>
      <p:sp>
        <p:nvSpPr>
          <p:cNvPr id="11" name="TextBox 11"/>
          <p:cNvSpPr txBox="1"/>
          <p:nvPr/>
        </p:nvSpPr>
        <p:spPr>
          <a:xfrm>
            <a:off x="1455815" y="1343982"/>
            <a:ext cx="12356149" cy="794448"/>
          </a:xfrm>
          <a:prstGeom prst="rect">
            <a:avLst/>
          </a:prstGeom>
        </p:spPr>
        <p:txBody>
          <a:bodyPr lIns="0" tIns="0" rIns="0" bIns="0" rtlCol="0" anchor="t">
            <a:spAutoFit/>
          </a:bodyPr>
          <a:lstStyle/>
          <a:p>
            <a:pPr marL="0" lvl="0" indent="0" algn="l">
              <a:lnSpc>
                <a:spcPts val="6148"/>
              </a:lnSpc>
            </a:pPr>
            <a:r>
              <a:rPr lang="en-US" sz="5400" b="1" dirty="0">
                <a:latin typeface="Arial" panose="020B0604020202020204" pitchFamily="34" charset="0"/>
                <a:ea typeface="Poppins Bold"/>
                <a:cs typeface="Arial" panose="020B0604020202020204" pitchFamily="34" charset="0"/>
                <a:sym typeface="Poppins Bold"/>
              </a:rPr>
              <a:t>Multidisciplinary Care Team</a:t>
            </a:r>
          </a:p>
        </p:txBody>
      </p:sp>
      <p:sp>
        <p:nvSpPr>
          <p:cNvPr id="12" name="TextBox 12"/>
          <p:cNvSpPr txBox="1"/>
          <p:nvPr/>
        </p:nvSpPr>
        <p:spPr>
          <a:xfrm>
            <a:off x="2848740" y="5139208"/>
            <a:ext cx="7457701" cy="1474763"/>
          </a:xfrm>
          <a:prstGeom prst="rect">
            <a:avLst/>
          </a:prstGeom>
        </p:spPr>
        <p:txBody>
          <a:bodyPr lIns="0" tIns="0" rIns="0" bIns="0" rtlCol="0" anchor="t">
            <a:spAutoFit/>
          </a:bodyPr>
          <a:lstStyle/>
          <a:p>
            <a:pPr lvl="0">
              <a:lnSpc>
                <a:spcPts val="2314"/>
              </a:lnSpc>
            </a:pPr>
            <a:r>
              <a:rPr lang="en-US" sz="2000" dirty="0">
                <a:latin typeface="Arial" panose="020B0604020202020204" pitchFamily="34" charset="0"/>
                <a:ea typeface="Poppins"/>
                <a:cs typeface="Arial" panose="020B0604020202020204" pitchFamily="34" charset="0"/>
                <a:sym typeface="Poppins"/>
              </a:rPr>
              <a:t>Nutritionist and Foot Specialist: The nutritionist provides tailored dietary advice in accordance with NICE standards, advocating for low-GI diets and effective weight control (</a:t>
            </a:r>
            <a:r>
              <a:rPr lang="en-GB" sz="2000" dirty="0" err="1">
                <a:latin typeface="Arial" panose="020B0604020202020204" pitchFamily="34" charset="0"/>
                <a:cs typeface="Arial" panose="020B0604020202020204" pitchFamily="34" charset="0"/>
              </a:rPr>
              <a:t>Gerontiti</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2024)</a:t>
            </a:r>
            <a:r>
              <a:rPr lang="en-US" sz="2000" dirty="0">
                <a:latin typeface="Arial" panose="020B0604020202020204" pitchFamily="34" charset="0"/>
                <a:ea typeface="Poppins"/>
                <a:cs typeface="Arial" panose="020B0604020202020204" pitchFamily="34" charset="0"/>
                <a:sym typeface="Poppins"/>
              </a:rPr>
              <a:t>. The podiatrist performs routine foot evaluations to avert ulceration, neuropathic issues, and lower limb hazards.</a:t>
            </a:r>
          </a:p>
        </p:txBody>
      </p:sp>
      <p:sp>
        <p:nvSpPr>
          <p:cNvPr id="13" name="TextBox 13"/>
          <p:cNvSpPr txBox="1"/>
          <p:nvPr/>
        </p:nvSpPr>
        <p:spPr>
          <a:xfrm>
            <a:off x="2848740" y="7296684"/>
            <a:ext cx="7457701" cy="1474763"/>
          </a:xfrm>
          <a:prstGeom prst="rect">
            <a:avLst/>
          </a:prstGeom>
        </p:spPr>
        <p:txBody>
          <a:bodyPr lIns="0" tIns="0" rIns="0" bIns="0" rtlCol="0" anchor="t">
            <a:spAutoFit/>
          </a:bodyPr>
          <a:lstStyle/>
          <a:p>
            <a:pPr lvl="0">
              <a:lnSpc>
                <a:spcPts val="2314"/>
              </a:lnSpc>
            </a:pPr>
            <a:r>
              <a:rPr lang="en-US" sz="2000" dirty="0">
                <a:latin typeface="Arial" panose="020B0604020202020204" pitchFamily="34" charset="0"/>
                <a:ea typeface="Poppins"/>
                <a:cs typeface="Arial" panose="020B0604020202020204" pitchFamily="34" charset="0"/>
                <a:sym typeface="Poppins"/>
              </a:rPr>
              <a:t>Pharmacist and Collaborative Decision-Making: The pharmacist evaluates drug compliance, oversees polypharmacy hazards, and facilitates Metformin enhancement (</a:t>
            </a:r>
            <a:r>
              <a:rPr lang="en-GB" sz="2000" dirty="0" err="1">
                <a:latin typeface="Arial" panose="020B0604020202020204" pitchFamily="34" charset="0"/>
                <a:cs typeface="Arial" panose="020B0604020202020204" pitchFamily="34" charset="0"/>
              </a:rPr>
              <a:t>AlJassas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2024)</a:t>
            </a:r>
            <a:r>
              <a:rPr lang="en-US" sz="2000" dirty="0">
                <a:latin typeface="Arial" panose="020B0604020202020204" pitchFamily="34" charset="0"/>
                <a:ea typeface="Poppins"/>
                <a:cs typeface="Arial" panose="020B0604020202020204" pitchFamily="34" charset="0"/>
                <a:sym typeface="Poppins"/>
              </a:rPr>
              <a:t>. Efficient MDT communication and collaborative decision-making guarantee patient-focused, integrated care among all </a:t>
            </a:r>
            <a:r>
              <a:rPr lang="en-US" sz="2000" dirty="0" err="1">
                <a:latin typeface="Arial" panose="020B0604020202020204" pitchFamily="34" charset="0"/>
                <a:ea typeface="Poppins"/>
                <a:cs typeface="Arial" panose="020B0604020202020204" pitchFamily="34" charset="0"/>
                <a:sym typeface="Poppins"/>
              </a:rPr>
              <a:t>specialities</a:t>
            </a:r>
            <a:r>
              <a:rPr lang="en-US" sz="2000" dirty="0">
                <a:latin typeface="Arial" panose="020B0604020202020204" pitchFamily="34" charset="0"/>
                <a:ea typeface="Poppins"/>
                <a:cs typeface="Arial" panose="020B0604020202020204" pitchFamily="34" charset="0"/>
                <a:sym typeface="Poppins"/>
              </a:rPr>
              <a:t>.</a:t>
            </a:r>
          </a:p>
        </p:txBody>
      </p:sp>
      <p:pic>
        <p:nvPicPr>
          <p:cNvPr id="15" name="Audio 14">
            <a:extLst>
              <a:ext uri="{FF2B5EF4-FFF2-40B4-BE49-F238E27FC236}">
                <a16:creationId xmlns:a16="http://schemas.microsoft.com/office/drawing/2014/main" id="{526502DB-0DF5-AAAA-7996-B6939E92CD7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6048"/>
    </mc:Choice>
    <mc:Fallback xmlns="">
      <p:transition spd="slow" advTm="46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6E6F7"/>
        </a:solidFill>
        <a:effectLst/>
      </p:bgPr>
    </p:bg>
    <p:spTree>
      <p:nvGrpSpPr>
        <p:cNvPr id="1" name=""/>
        <p:cNvGrpSpPr/>
        <p:nvPr/>
      </p:nvGrpSpPr>
      <p:grpSpPr>
        <a:xfrm>
          <a:off x="0" y="0"/>
          <a:ext cx="0" cy="0"/>
          <a:chOff x="0" y="0"/>
          <a:chExt cx="0" cy="0"/>
        </a:xfrm>
      </p:grpSpPr>
      <p:sp>
        <p:nvSpPr>
          <p:cNvPr id="2" name="Freeform 2"/>
          <p:cNvSpPr/>
          <p:nvPr/>
        </p:nvSpPr>
        <p:spPr>
          <a:xfrm>
            <a:off x="1646931" y="2980256"/>
            <a:ext cx="2440185" cy="2970857"/>
          </a:xfrm>
          <a:custGeom>
            <a:avLst/>
            <a:gdLst/>
            <a:ahLst/>
            <a:cxnLst/>
            <a:rect l="l" t="t" r="r" b="b"/>
            <a:pathLst>
              <a:path w="2440185" h="2970857">
                <a:moveTo>
                  <a:pt x="0" y="0"/>
                </a:moveTo>
                <a:lnTo>
                  <a:pt x="2440185" y="0"/>
                </a:lnTo>
                <a:lnTo>
                  <a:pt x="2440185" y="2970857"/>
                </a:lnTo>
                <a:lnTo>
                  <a:pt x="0" y="2970857"/>
                </a:lnTo>
                <a:lnTo>
                  <a:pt x="0" y="0"/>
                </a:lnTo>
                <a:close/>
              </a:path>
            </a:pathLst>
          </a:custGeom>
          <a:blipFill>
            <a:blip r:embed="rId4"/>
            <a:stretch>
              <a:fillRect/>
            </a:stretch>
          </a:blipFill>
        </p:spPr>
        <p:txBody>
          <a:bodyPr/>
          <a:lstStyle/>
          <a:p>
            <a:endParaRPr lang="en-US" dirty="0"/>
          </a:p>
        </p:txBody>
      </p:sp>
      <p:sp>
        <p:nvSpPr>
          <p:cNvPr id="3" name="Freeform 3"/>
          <p:cNvSpPr/>
          <p:nvPr/>
        </p:nvSpPr>
        <p:spPr>
          <a:xfrm>
            <a:off x="1575659" y="6344023"/>
            <a:ext cx="2775732" cy="2768793"/>
          </a:xfrm>
          <a:custGeom>
            <a:avLst/>
            <a:gdLst/>
            <a:ahLst/>
            <a:cxnLst/>
            <a:rect l="l" t="t" r="r" b="b"/>
            <a:pathLst>
              <a:path w="2775732" h="2768793">
                <a:moveTo>
                  <a:pt x="0" y="0"/>
                </a:moveTo>
                <a:lnTo>
                  <a:pt x="2775732" y="0"/>
                </a:lnTo>
                <a:lnTo>
                  <a:pt x="2775732" y="2768793"/>
                </a:lnTo>
                <a:lnTo>
                  <a:pt x="0" y="2768793"/>
                </a:lnTo>
                <a:lnTo>
                  <a:pt x="0" y="0"/>
                </a:lnTo>
                <a:close/>
              </a:path>
            </a:pathLst>
          </a:custGeom>
          <a:blipFill>
            <a:blip r:embed="rId5"/>
            <a:stretch>
              <a:fillRect/>
            </a:stretch>
          </a:blipFill>
        </p:spPr>
        <p:txBody>
          <a:bodyPr/>
          <a:lstStyle/>
          <a:p>
            <a:endParaRPr lang="en-US" dirty="0"/>
          </a:p>
        </p:txBody>
      </p:sp>
      <p:grpSp>
        <p:nvGrpSpPr>
          <p:cNvPr id="4" name="Group 4"/>
          <p:cNvGrpSpPr/>
          <p:nvPr/>
        </p:nvGrpSpPr>
        <p:grpSpPr>
          <a:xfrm>
            <a:off x="4724401" y="3269403"/>
            <a:ext cx="12191546" cy="2407498"/>
            <a:chOff x="0" y="0"/>
            <a:chExt cx="1080003" cy="247353"/>
          </a:xfrm>
        </p:grpSpPr>
        <p:sp>
          <p:nvSpPr>
            <p:cNvPr id="5" name="Freeform 5"/>
            <p:cNvSpPr/>
            <p:nvPr/>
          </p:nvSpPr>
          <p:spPr>
            <a:xfrm>
              <a:off x="0" y="0"/>
              <a:ext cx="1080003" cy="247353"/>
            </a:xfrm>
            <a:custGeom>
              <a:avLst/>
              <a:gdLst/>
              <a:ahLst/>
              <a:cxnLst/>
              <a:rect l="l" t="t" r="r" b="b"/>
              <a:pathLst>
                <a:path w="1080003" h="247353">
                  <a:moveTo>
                    <a:pt x="26638" y="0"/>
                  </a:moveTo>
                  <a:lnTo>
                    <a:pt x="1053365" y="0"/>
                  </a:lnTo>
                  <a:cubicBezTo>
                    <a:pt x="1068076" y="0"/>
                    <a:pt x="1080003" y="11926"/>
                    <a:pt x="1080003" y="26638"/>
                  </a:cubicBezTo>
                  <a:lnTo>
                    <a:pt x="1080003" y="220715"/>
                  </a:lnTo>
                  <a:cubicBezTo>
                    <a:pt x="1080003" y="227780"/>
                    <a:pt x="1077196" y="234555"/>
                    <a:pt x="1072201" y="239551"/>
                  </a:cubicBezTo>
                  <a:cubicBezTo>
                    <a:pt x="1067205" y="244546"/>
                    <a:pt x="1060430" y="247353"/>
                    <a:pt x="1053365" y="247353"/>
                  </a:cubicBezTo>
                  <a:lnTo>
                    <a:pt x="26638" y="247353"/>
                  </a:lnTo>
                  <a:cubicBezTo>
                    <a:pt x="11926" y="247353"/>
                    <a:pt x="0" y="235426"/>
                    <a:pt x="0" y="220715"/>
                  </a:cubicBezTo>
                  <a:lnTo>
                    <a:pt x="0" y="26638"/>
                  </a:lnTo>
                  <a:cubicBezTo>
                    <a:pt x="0" y="11926"/>
                    <a:pt x="11926" y="0"/>
                    <a:pt x="26638" y="0"/>
                  </a:cubicBezTo>
                  <a:close/>
                </a:path>
              </a:pathLst>
            </a:custGeom>
            <a:solidFill>
              <a:schemeClr val="tx2">
                <a:lumMod val="60000"/>
                <a:lumOff val="40000"/>
              </a:schemeClr>
            </a:solidFill>
            <a:ln w="133350" cap="rnd">
              <a:solidFill>
                <a:srgbClr val="FFFFFE"/>
              </a:solidFill>
              <a:prstDash val="solid"/>
              <a:round/>
            </a:ln>
          </p:spPr>
          <p:txBody>
            <a:bodyPr/>
            <a:lstStyle/>
            <a:p>
              <a:endParaRPr lang="en-US" dirty="0"/>
            </a:p>
          </p:txBody>
        </p:sp>
        <p:sp>
          <p:nvSpPr>
            <p:cNvPr id="6" name="TextBox 6"/>
            <p:cNvSpPr txBox="1"/>
            <p:nvPr/>
          </p:nvSpPr>
          <p:spPr>
            <a:xfrm>
              <a:off x="0" y="-38100"/>
              <a:ext cx="1080003" cy="285453"/>
            </a:xfrm>
            <a:prstGeom prst="rect">
              <a:avLst/>
            </a:prstGeom>
          </p:spPr>
          <p:txBody>
            <a:bodyPr lIns="50800" tIns="50800" rIns="50800" bIns="50800" rtlCol="0" anchor="ctr"/>
            <a:lstStyle/>
            <a:p>
              <a:pPr marL="0" lvl="0" indent="0" algn="ctr">
                <a:lnSpc>
                  <a:spcPts val="2659"/>
                </a:lnSpc>
              </a:pPr>
              <a:endParaRPr dirty="0"/>
            </a:p>
          </p:txBody>
        </p:sp>
      </p:grpSp>
      <p:sp>
        <p:nvSpPr>
          <p:cNvPr id="7" name="TextBox 7"/>
          <p:cNvSpPr txBox="1"/>
          <p:nvPr/>
        </p:nvSpPr>
        <p:spPr>
          <a:xfrm>
            <a:off x="1455815" y="1324932"/>
            <a:ext cx="12409467" cy="619337"/>
          </a:xfrm>
          <a:prstGeom prst="rect">
            <a:avLst/>
          </a:prstGeom>
        </p:spPr>
        <p:txBody>
          <a:bodyPr lIns="0" tIns="0" rIns="0" bIns="0" rtlCol="0" anchor="t">
            <a:spAutoFit/>
          </a:bodyPr>
          <a:lstStyle/>
          <a:p>
            <a:pPr marL="0" lvl="0" indent="0" algn="l">
              <a:lnSpc>
                <a:spcPts val="4776"/>
              </a:lnSpc>
            </a:pPr>
            <a:r>
              <a:rPr lang="en-US" sz="5400" b="1" dirty="0">
                <a:latin typeface="Arial" panose="020B0604020202020204" pitchFamily="34" charset="0"/>
                <a:ea typeface="Poppins Bold"/>
                <a:cs typeface="Arial" panose="020B0604020202020204" pitchFamily="34" charset="0"/>
                <a:sym typeface="Poppins Bold"/>
              </a:rPr>
              <a:t>Effective Communication Strategies</a:t>
            </a:r>
          </a:p>
        </p:txBody>
      </p:sp>
      <p:sp>
        <p:nvSpPr>
          <p:cNvPr id="8" name="TextBox 8"/>
          <p:cNvSpPr txBox="1"/>
          <p:nvPr/>
        </p:nvSpPr>
        <p:spPr>
          <a:xfrm>
            <a:off x="5372917" y="3759767"/>
            <a:ext cx="11051856" cy="1231106"/>
          </a:xfrm>
          <a:prstGeom prst="rect">
            <a:avLst/>
          </a:prstGeom>
        </p:spPr>
        <p:txBody>
          <a:bodyPr lIns="0" tIns="0" rIns="0" bIns="0" rtlCol="0" anchor="t">
            <a:spAutoFit/>
          </a:bodyPr>
          <a:lstStyle/>
          <a:p>
            <a:pPr lvl="0">
              <a:lnSpc>
                <a:spcPts val="2402"/>
              </a:lnSpc>
            </a:pPr>
            <a:r>
              <a:rPr lang="en-US" sz="2000" dirty="0">
                <a:latin typeface="Arial" panose="020B0604020202020204" pitchFamily="34" charset="0"/>
                <a:ea typeface="Poppins"/>
                <a:cs typeface="Arial" panose="020B0604020202020204" pitchFamily="34" charset="0"/>
                <a:sym typeface="Poppins"/>
              </a:rPr>
              <a:t>Motivational Interviewing: Employ open-ended enquiries and reflective listening to assess patients' willingness to change (</a:t>
            </a:r>
            <a:r>
              <a:rPr lang="en-GB" sz="2000" dirty="0">
                <a:latin typeface="Arial" panose="020B0604020202020204" pitchFamily="34" charset="0"/>
                <a:cs typeface="Arial" panose="020B0604020202020204" pitchFamily="34" charset="0"/>
              </a:rPr>
              <a:t>Voogt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2022)</a:t>
            </a:r>
            <a:r>
              <a:rPr lang="en-US" sz="2000" dirty="0">
                <a:latin typeface="Arial" panose="020B0604020202020204" pitchFamily="34" charset="0"/>
                <a:ea typeface="Poppins"/>
                <a:cs typeface="Arial" panose="020B0604020202020204" pitchFamily="34" charset="0"/>
                <a:sym typeface="Poppins"/>
              </a:rPr>
              <a:t>. </a:t>
            </a:r>
            <a:r>
              <a:rPr lang="en-US" sz="2000" dirty="0" err="1">
                <a:latin typeface="Arial" panose="020B0604020202020204" pitchFamily="34" charset="0"/>
                <a:ea typeface="Poppins"/>
                <a:cs typeface="Arial" panose="020B0604020202020204" pitchFamily="34" charset="0"/>
                <a:sym typeface="Poppins"/>
              </a:rPr>
              <a:t>Recognise</a:t>
            </a:r>
            <a:r>
              <a:rPr lang="en-US" sz="2000" dirty="0">
                <a:latin typeface="Arial" panose="020B0604020202020204" pitchFamily="34" charset="0"/>
                <a:ea typeface="Poppins"/>
                <a:cs typeface="Arial" panose="020B0604020202020204" pitchFamily="34" charset="0"/>
                <a:sym typeface="Poppins"/>
              </a:rPr>
              <a:t> uncertainty and bolster self-confidence. Jointly establish pragmatic, patient-focused objectives in accordance with NICE guidelines to enhance compliance with lifestyle changes and drug protocols.</a:t>
            </a:r>
          </a:p>
        </p:txBody>
      </p:sp>
      <p:sp>
        <p:nvSpPr>
          <p:cNvPr id="10" name="Freeform 10"/>
          <p:cNvSpPr/>
          <p:nvPr/>
        </p:nvSpPr>
        <p:spPr>
          <a:xfrm>
            <a:off x="4881743" y="6302285"/>
            <a:ext cx="12034204" cy="2498815"/>
          </a:xfrm>
          <a:custGeom>
            <a:avLst/>
            <a:gdLst/>
            <a:ahLst/>
            <a:cxnLst/>
            <a:rect l="l" t="t" r="r" b="b"/>
            <a:pathLst>
              <a:path w="1080003" h="247353">
                <a:moveTo>
                  <a:pt x="26638" y="0"/>
                </a:moveTo>
                <a:lnTo>
                  <a:pt x="1053365" y="0"/>
                </a:lnTo>
                <a:cubicBezTo>
                  <a:pt x="1068076" y="0"/>
                  <a:pt x="1080003" y="11926"/>
                  <a:pt x="1080003" y="26638"/>
                </a:cubicBezTo>
                <a:lnTo>
                  <a:pt x="1080003" y="220715"/>
                </a:lnTo>
                <a:cubicBezTo>
                  <a:pt x="1080003" y="227780"/>
                  <a:pt x="1077196" y="234555"/>
                  <a:pt x="1072201" y="239551"/>
                </a:cubicBezTo>
                <a:cubicBezTo>
                  <a:pt x="1067205" y="244546"/>
                  <a:pt x="1060430" y="247353"/>
                  <a:pt x="1053365" y="247353"/>
                </a:cubicBezTo>
                <a:lnTo>
                  <a:pt x="26638" y="247353"/>
                </a:lnTo>
                <a:cubicBezTo>
                  <a:pt x="11926" y="247353"/>
                  <a:pt x="0" y="235426"/>
                  <a:pt x="0" y="220715"/>
                </a:cubicBezTo>
                <a:lnTo>
                  <a:pt x="0" y="26638"/>
                </a:lnTo>
                <a:cubicBezTo>
                  <a:pt x="0" y="11926"/>
                  <a:pt x="11926" y="0"/>
                  <a:pt x="26638" y="0"/>
                </a:cubicBezTo>
                <a:close/>
              </a:path>
            </a:pathLst>
          </a:custGeom>
          <a:solidFill>
            <a:schemeClr val="tx2">
              <a:lumMod val="60000"/>
              <a:lumOff val="40000"/>
            </a:schemeClr>
          </a:solidFill>
          <a:ln w="133350" cap="rnd">
            <a:solidFill>
              <a:srgbClr val="FFFFFE"/>
            </a:solidFill>
            <a:prstDash val="solid"/>
            <a:round/>
          </a:ln>
        </p:spPr>
        <p:txBody>
          <a:bodyPr/>
          <a:lstStyle/>
          <a:p>
            <a:endParaRPr lang="en-US" dirty="0"/>
          </a:p>
        </p:txBody>
      </p:sp>
      <p:sp>
        <p:nvSpPr>
          <p:cNvPr id="12" name="TextBox 12"/>
          <p:cNvSpPr txBox="1"/>
          <p:nvPr/>
        </p:nvSpPr>
        <p:spPr>
          <a:xfrm>
            <a:off x="5372917" y="6910937"/>
            <a:ext cx="11051856" cy="1538883"/>
          </a:xfrm>
          <a:prstGeom prst="rect">
            <a:avLst/>
          </a:prstGeom>
        </p:spPr>
        <p:txBody>
          <a:bodyPr lIns="0" tIns="0" rIns="0" bIns="0" rtlCol="0" anchor="t">
            <a:spAutoFit/>
          </a:bodyPr>
          <a:lstStyle/>
          <a:p>
            <a:pPr lvl="0">
              <a:lnSpc>
                <a:spcPts val="2402"/>
              </a:lnSpc>
            </a:pPr>
            <a:r>
              <a:rPr lang="en-US" sz="2000" dirty="0">
                <a:latin typeface="Arial" panose="020B0604020202020204" pitchFamily="34" charset="0"/>
                <a:ea typeface="Poppins"/>
                <a:cs typeface="Arial" panose="020B0604020202020204" pitchFamily="34" charset="0"/>
                <a:sym typeface="Poppins"/>
              </a:rPr>
              <a:t>Culturally Informed Communication: </a:t>
            </a:r>
            <a:r>
              <a:rPr lang="en-US" sz="2000" dirty="0" err="1">
                <a:latin typeface="Arial" panose="020B0604020202020204" pitchFamily="34" charset="0"/>
                <a:ea typeface="Poppins"/>
                <a:cs typeface="Arial" panose="020B0604020202020204" pitchFamily="34" charset="0"/>
                <a:sym typeface="Poppins"/>
              </a:rPr>
              <a:t>Customise</a:t>
            </a:r>
            <a:r>
              <a:rPr lang="en-US" sz="2000" dirty="0">
                <a:latin typeface="Arial" panose="020B0604020202020204" pitchFamily="34" charset="0"/>
                <a:ea typeface="Poppins"/>
                <a:cs typeface="Arial" panose="020B0604020202020204" pitchFamily="34" charset="0"/>
                <a:sym typeface="Poppins"/>
              </a:rPr>
              <a:t> health information according to the patient's cultural context, linguistic proficiency, and reading capabilities. Engage the patient in collaborative decision-making and tackle obstacles to compliance, including health perceptions, financial limitations, and social assistance to foster empowerment via </a:t>
            </a:r>
            <a:r>
              <a:rPr lang="en-US" sz="2000" dirty="0" err="1">
                <a:latin typeface="Arial" panose="020B0604020202020204" pitchFamily="34" charset="0"/>
                <a:ea typeface="Poppins"/>
                <a:cs typeface="Arial" panose="020B0604020202020204" pitchFamily="34" charset="0"/>
                <a:sym typeface="Poppins"/>
              </a:rPr>
              <a:t>organised</a:t>
            </a:r>
            <a:r>
              <a:rPr lang="en-US" sz="2000" dirty="0">
                <a:latin typeface="Arial" panose="020B0604020202020204" pitchFamily="34" charset="0"/>
                <a:ea typeface="Poppins"/>
                <a:cs typeface="Arial" panose="020B0604020202020204" pitchFamily="34" charset="0"/>
                <a:sym typeface="Poppins"/>
              </a:rPr>
              <a:t> educational initiatives (</a:t>
            </a:r>
            <a:r>
              <a:rPr lang="en-GB" sz="2000" dirty="0">
                <a:latin typeface="Arial" panose="020B0604020202020204" pitchFamily="34" charset="0"/>
                <a:cs typeface="Arial" panose="020B0604020202020204" pitchFamily="34" charset="0"/>
              </a:rPr>
              <a:t>Longo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2022).</a:t>
            </a:r>
            <a:endParaRPr lang="en-US" sz="2000" dirty="0">
              <a:latin typeface="Arial" panose="020B0604020202020204" pitchFamily="34" charset="0"/>
              <a:ea typeface="Poppins"/>
              <a:cs typeface="Arial" panose="020B0604020202020204" pitchFamily="34" charset="0"/>
              <a:sym typeface="Poppins"/>
            </a:endParaRPr>
          </a:p>
        </p:txBody>
      </p:sp>
      <p:pic>
        <p:nvPicPr>
          <p:cNvPr id="11" name="Audio 10">
            <a:extLst>
              <a:ext uri="{FF2B5EF4-FFF2-40B4-BE49-F238E27FC236}">
                <a16:creationId xmlns:a16="http://schemas.microsoft.com/office/drawing/2014/main" id="{BEF7A6A2-B6E0-C689-DF7A-27DBFB32F48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6681"/>
    </mc:Choice>
    <mc:Fallback xmlns="">
      <p:transition spd="slow" advTm="36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6E6F7"/>
        </a:solidFill>
        <a:effectLst/>
      </p:bgPr>
    </p:bg>
    <p:spTree>
      <p:nvGrpSpPr>
        <p:cNvPr id="1" name=""/>
        <p:cNvGrpSpPr/>
        <p:nvPr/>
      </p:nvGrpSpPr>
      <p:grpSpPr>
        <a:xfrm>
          <a:off x="0" y="0"/>
          <a:ext cx="0" cy="0"/>
          <a:chOff x="0" y="0"/>
          <a:chExt cx="0" cy="0"/>
        </a:xfrm>
      </p:grpSpPr>
      <p:sp>
        <p:nvSpPr>
          <p:cNvPr id="2" name="Freeform 2"/>
          <p:cNvSpPr/>
          <p:nvPr/>
        </p:nvSpPr>
        <p:spPr>
          <a:xfrm>
            <a:off x="1455815" y="3979889"/>
            <a:ext cx="1389871" cy="1475732"/>
          </a:xfrm>
          <a:custGeom>
            <a:avLst/>
            <a:gdLst/>
            <a:ahLst/>
            <a:cxnLst/>
            <a:rect l="l" t="t" r="r" b="b"/>
            <a:pathLst>
              <a:path w="1389871" h="1475732">
                <a:moveTo>
                  <a:pt x="0" y="0"/>
                </a:moveTo>
                <a:lnTo>
                  <a:pt x="1389871" y="0"/>
                </a:lnTo>
                <a:lnTo>
                  <a:pt x="1389871" y="1475733"/>
                </a:lnTo>
                <a:lnTo>
                  <a:pt x="0" y="14757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sp>
        <p:nvSpPr>
          <p:cNvPr id="3" name="TextBox 3"/>
          <p:cNvSpPr txBox="1"/>
          <p:nvPr/>
        </p:nvSpPr>
        <p:spPr>
          <a:xfrm>
            <a:off x="1455815" y="1363032"/>
            <a:ext cx="11769653" cy="1846018"/>
          </a:xfrm>
          <a:prstGeom prst="rect">
            <a:avLst/>
          </a:prstGeom>
        </p:spPr>
        <p:txBody>
          <a:bodyPr lIns="0" tIns="0" rIns="0" bIns="0" rtlCol="0" anchor="t">
            <a:spAutoFit/>
          </a:bodyPr>
          <a:lstStyle/>
          <a:p>
            <a:pPr marL="0" lvl="0" indent="0" algn="l">
              <a:lnSpc>
                <a:spcPts val="7343"/>
              </a:lnSpc>
            </a:pPr>
            <a:r>
              <a:rPr lang="en-US" sz="5400" b="1" dirty="0">
                <a:latin typeface="Arial" panose="020B0604020202020204" pitchFamily="34" charset="0"/>
                <a:ea typeface="Poppins Bold"/>
                <a:cs typeface="Arial" panose="020B0604020202020204" pitchFamily="34" charset="0"/>
                <a:sym typeface="Poppins Bold"/>
              </a:rPr>
              <a:t>Ethical Considerations in Diabetes Care</a:t>
            </a:r>
          </a:p>
        </p:txBody>
      </p:sp>
      <p:sp>
        <p:nvSpPr>
          <p:cNvPr id="4" name="TextBox 4"/>
          <p:cNvSpPr txBox="1"/>
          <p:nvPr/>
        </p:nvSpPr>
        <p:spPr>
          <a:xfrm>
            <a:off x="3207206" y="4093487"/>
            <a:ext cx="13477090" cy="1260602"/>
          </a:xfrm>
          <a:prstGeom prst="rect">
            <a:avLst/>
          </a:prstGeom>
        </p:spPr>
        <p:txBody>
          <a:bodyPr lIns="0" tIns="0" rIns="0" bIns="0" rtlCol="0" anchor="t">
            <a:spAutoFit/>
          </a:bodyPr>
          <a:lstStyle/>
          <a:p>
            <a:pPr lvl="0">
              <a:lnSpc>
                <a:spcPts val="2544"/>
              </a:lnSpc>
            </a:pPr>
            <a:r>
              <a:rPr lang="en-US" sz="2000" dirty="0">
                <a:latin typeface="Arial" panose="020B0604020202020204" pitchFamily="34" charset="0"/>
                <a:ea typeface="Poppins"/>
                <a:cs typeface="Arial" panose="020B0604020202020204" pitchFamily="34" charset="0"/>
                <a:sym typeface="Poppins"/>
              </a:rPr>
              <a:t>Recognition of Patient Autonomy and Informed Consent: Patients should be thoroughly apprised of their diagnosis, treatment alternatives, and associated dangers. Collaborative decision-making guarantees that patients are actively involved in their treatment strategy, adhering to NHS and NICE directives on </a:t>
            </a:r>
            <a:r>
              <a:rPr lang="en-US" sz="2000" dirty="0" err="1">
                <a:latin typeface="Arial" panose="020B0604020202020204" pitchFamily="34" charset="0"/>
                <a:ea typeface="Poppins"/>
                <a:cs typeface="Arial" panose="020B0604020202020204" pitchFamily="34" charset="0"/>
                <a:sym typeface="Poppins"/>
              </a:rPr>
              <a:t>individualised</a:t>
            </a:r>
            <a:r>
              <a:rPr lang="en-US" sz="2000" dirty="0">
                <a:latin typeface="Arial" panose="020B0604020202020204" pitchFamily="34" charset="0"/>
                <a:ea typeface="Poppins"/>
                <a:cs typeface="Arial" panose="020B0604020202020204" pitchFamily="34" charset="0"/>
                <a:sym typeface="Poppins"/>
              </a:rPr>
              <a:t> care (</a:t>
            </a:r>
            <a:r>
              <a:rPr lang="en-GB" sz="2000" dirty="0" err="1">
                <a:latin typeface="Arial" panose="020B0604020202020204" pitchFamily="34" charset="0"/>
                <a:cs typeface="Arial" panose="020B0604020202020204" pitchFamily="34" charset="0"/>
              </a:rPr>
              <a:t>Piątkowska</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2025).</a:t>
            </a:r>
            <a:endParaRPr lang="en-US" sz="2000" dirty="0">
              <a:latin typeface="Arial" panose="020B0604020202020204" pitchFamily="34" charset="0"/>
              <a:ea typeface="Poppins"/>
              <a:cs typeface="Arial" panose="020B0604020202020204" pitchFamily="34" charset="0"/>
              <a:sym typeface="Poppins"/>
            </a:endParaRPr>
          </a:p>
        </p:txBody>
      </p:sp>
      <p:sp>
        <p:nvSpPr>
          <p:cNvPr id="5" name="Freeform 5"/>
          <p:cNvSpPr/>
          <p:nvPr/>
        </p:nvSpPr>
        <p:spPr>
          <a:xfrm>
            <a:off x="1455815" y="5741372"/>
            <a:ext cx="1389871" cy="1475732"/>
          </a:xfrm>
          <a:custGeom>
            <a:avLst/>
            <a:gdLst/>
            <a:ahLst/>
            <a:cxnLst/>
            <a:rect l="l" t="t" r="r" b="b"/>
            <a:pathLst>
              <a:path w="1389871" h="1475732">
                <a:moveTo>
                  <a:pt x="0" y="0"/>
                </a:moveTo>
                <a:lnTo>
                  <a:pt x="1389871" y="0"/>
                </a:lnTo>
                <a:lnTo>
                  <a:pt x="1389871" y="1475732"/>
                </a:lnTo>
                <a:lnTo>
                  <a:pt x="0" y="14757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sp>
        <p:nvSpPr>
          <p:cNvPr id="6" name="TextBox 6"/>
          <p:cNvSpPr txBox="1"/>
          <p:nvPr/>
        </p:nvSpPr>
        <p:spPr>
          <a:xfrm>
            <a:off x="3207206" y="5937908"/>
            <a:ext cx="13477090" cy="940001"/>
          </a:xfrm>
          <a:prstGeom prst="rect">
            <a:avLst/>
          </a:prstGeom>
        </p:spPr>
        <p:txBody>
          <a:bodyPr lIns="0" tIns="0" rIns="0" bIns="0" rtlCol="0" anchor="t">
            <a:spAutoFit/>
          </a:bodyPr>
          <a:lstStyle/>
          <a:p>
            <a:pPr lvl="0">
              <a:lnSpc>
                <a:spcPts val="2544"/>
              </a:lnSpc>
            </a:pPr>
            <a:r>
              <a:rPr lang="en-US" sz="2000" dirty="0">
                <a:latin typeface="Arial" panose="020B0604020202020204" pitchFamily="34" charset="0"/>
                <a:ea typeface="Poppins"/>
                <a:cs typeface="Arial" panose="020B0604020202020204" pitchFamily="34" charset="0"/>
                <a:sym typeface="Poppins"/>
              </a:rPr>
              <a:t>Confidentiality and Data Security: All patient data must be managed in compliance with the UK GDPR and the NHS Confidentiality Code of Practice (</a:t>
            </a:r>
            <a:r>
              <a:rPr lang="en-GB" sz="2000" dirty="0">
                <a:latin typeface="Arial" panose="020B0604020202020204" pitchFamily="34" charset="0"/>
                <a:cs typeface="Arial" panose="020B0604020202020204" pitchFamily="34" charset="0"/>
              </a:rPr>
              <a:t>Snelling and Quick, 2022)</a:t>
            </a:r>
            <a:r>
              <a:rPr lang="en-US" sz="2000" dirty="0">
                <a:latin typeface="Arial" panose="020B0604020202020204" pitchFamily="34" charset="0"/>
                <a:ea typeface="Poppins"/>
                <a:cs typeface="Arial" panose="020B0604020202020204" pitchFamily="34" charset="0"/>
                <a:sym typeface="Poppins"/>
              </a:rPr>
              <a:t>. Sensitive health information, such as diabetes records and medication information, must be securely held and provided exclusively with permission.</a:t>
            </a:r>
          </a:p>
        </p:txBody>
      </p:sp>
      <p:sp>
        <p:nvSpPr>
          <p:cNvPr id="7" name="Freeform 7"/>
          <p:cNvSpPr/>
          <p:nvPr/>
        </p:nvSpPr>
        <p:spPr>
          <a:xfrm>
            <a:off x="1455815" y="7703604"/>
            <a:ext cx="1389871" cy="1475732"/>
          </a:xfrm>
          <a:custGeom>
            <a:avLst/>
            <a:gdLst/>
            <a:ahLst/>
            <a:cxnLst/>
            <a:rect l="l" t="t" r="r" b="b"/>
            <a:pathLst>
              <a:path w="1389871" h="1475732">
                <a:moveTo>
                  <a:pt x="0" y="0"/>
                </a:moveTo>
                <a:lnTo>
                  <a:pt x="1389871" y="0"/>
                </a:lnTo>
                <a:lnTo>
                  <a:pt x="1389871" y="1475732"/>
                </a:lnTo>
                <a:lnTo>
                  <a:pt x="0" y="14757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sp>
        <p:nvSpPr>
          <p:cNvPr id="8" name="TextBox 8"/>
          <p:cNvSpPr txBox="1"/>
          <p:nvPr/>
        </p:nvSpPr>
        <p:spPr>
          <a:xfrm>
            <a:off x="3198346" y="7956314"/>
            <a:ext cx="13477090" cy="970312"/>
          </a:xfrm>
          <a:prstGeom prst="rect">
            <a:avLst/>
          </a:prstGeom>
        </p:spPr>
        <p:txBody>
          <a:bodyPr lIns="0" tIns="0" rIns="0" bIns="0" rtlCol="0" anchor="t">
            <a:spAutoFit/>
          </a:bodyPr>
          <a:lstStyle/>
          <a:p>
            <a:pPr lvl="0">
              <a:lnSpc>
                <a:spcPts val="2544"/>
              </a:lnSpc>
            </a:pPr>
            <a:r>
              <a:rPr lang="en-US" sz="2000" dirty="0">
                <a:latin typeface="Arial" panose="020B0604020202020204" pitchFamily="34" charset="0"/>
                <a:ea typeface="Poppins"/>
                <a:cs typeface="Arial" panose="020B0604020202020204" pitchFamily="34" charset="0"/>
                <a:sym typeface="Poppins"/>
              </a:rPr>
              <a:t>Equitable Access and Tackling Health Disparities: Healthcare practitioners must identify and confront obstacles to care, encompassing social, cultural, and language elements. Fair access to diabetes services and education enhances results for all patient demographics.</a:t>
            </a:r>
          </a:p>
        </p:txBody>
      </p:sp>
      <p:pic>
        <p:nvPicPr>
          <p:cNvPr id="16" name="Audio 15">
            <a:extLst>
              <a:ext uri="{FF2B5EF4-FFF2-40B4-BE49-F238E27FC236}">
                <a16:creationId xmlns:a16="http://schemas.microsoft.com/office/drawing/2014/main" id="{A661B0B7-6FD0-30EF-99B0-E2E3B5BAB48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9332"/>
    </mc:Choice>
    <mc:Fallback xmlns="">
      <p:transition spd="slow" advTm="393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888548" y="2467386"/>
            <a:ext cx="16298785" cy="6972300"/>
            <a:chOff x="0" y="0"/>
            <a:chExt cx="1080003" cy="451148"/>
          </a:xfrm>
        </p:grpSpPr>
        <p:sp>
          <p:nvSpPr>
            <p:cNvPr id="3" name="Freeform 3"/>
            <p:cNvSpPr/>
            <p:nvPr/>
          </p:nvSpPr>
          <p:spPr>
            <a:xfrm>
              <a:off x="0" y="0"/>
              <a:ext cx="1080003" cy="451148"/>
            </a:xfrm>
            <a:custGeom>
              <a:avLst/>
              <a:gdLst/>
              <a:ahLst/>
              <a:cxnLst/>
              <a:rect l="l" t="t" r="r" b="b"/>
              <a:pathLst>
                <a:path w="1080003" h="451148">
                  <a:moveTo>
                    <a:pt x="26638" y="0"/>
                  </a:moveTo>
                  <a:lnTo>
                    <a:pt x="1053365" y="0"/>
                  </a:lnTo>
                  <a:cubicBezTo>
                    <a:pt x="1068076" y="0"/>
                    <a:pt x="1080003" y="11926"/>
                    <a:pt x="1080003" y="26638"/>
                  </a:cubicBezTo>
                  <a:lnTo>
                    <a:pt x="1080003" y="424510"/>
                  </a:lnTo>
                  <a:cubicBezTo>
                    <a:pt x="1080003" y="439222"/>
                    <a:pt x="1068076" y="451148"/>
                    <a:pt x="1053365" y="451148"/>
                  </a:cubicBezTo>
                  <a:lnTo>
                    <a:pt x="26638" y="451148"/>
                  </a:lnTo>
                  <a:cubicBezTo>
                    <a:pt x="11926" y="451148"/>
                    <a:pt x="0" y="439222"/>
                    <a:pt x="0" y="424510"/>
                  </a:cubicBezTo>
                  <a:lnTo>
                    <a:pt x="0" y="26638"/>
                  </a:lnTo>
                  <a:cubicBezTo>
                    <a:pt x="0" y="11926"/>
                    <a:pt x="11926" y="0"/>
                    <a:pt x="26638" y="0"/>
                  </a:cubicBezTo>
                  <a:close/>
                </a:path>
              </a:pathLst>
            </a:custGeom>
            <a:solidFill>
              <a:srgbClr val="044D8F"/>
            </a:solidFill>
            <a:ln w="133350" cap="rnd">
              <a:solidFill>
                <a:srgbClr val="FFFFFE"/>
              </a:solidFill>
              <a:prstDash val="solid"/>
              <a:round/>
            </a:ln>
          </p:spPr>
          <p:txBody>
            <a:bodyPr/>
            <a:lstStyle/>
            <a:p>
              <a:endParaRPr lang="en-US" dirty="0"/>
            </a:p>
          </p:txBody>
        </p:sp>
        <p:sp>
          <p:nvSpPr>
            <p:cNvPr id="4" name="TextBox 4"/>
            <p:cNvSpPr txBox="1"/>
            <p:nvPr/>
          </p:nvSpPr>
          <p:spPr>
            <a:xfrm>
              <a:off x="0" y="-38100"/>
              <a:ext cx="1080003" cy="489248"/>
            </a:xfrm>
            <a:prstGeom prst="rect">
              <a:avLst/>
            </a:prstGeom>
          </p:spPr>
          <p:txBody>
            <a:bodyPr lIns="50800" tIns="50800" rIns="50800" bIns="50800" rtlCol="0" anchor="ctr"/>
            <a:lstStyle/>
            <a:p>
              <a:pPr marL="0" lvl="0" indent="0" algn="ctr">
                <a:lnSpc>
                  <a:spcPts val="2659"/>
                </a:lnSpc>
              </a:pPr>
              <a:endParaRPr dirty="0"/>
            </a:p>
          </p:txBody>
        </p:sp>
      </p:grpSp>
      <p:sp>
        <p:nvSpPr>
          <p:cNvPr id="7" name="TextBox 7"/>
          <p:cNvSpPr txBox="1"/>
          <p:nvPr/>
        </p:nvSpPr>
        <p:spPr>
          <a:xfrm>
            <a:off x="1727544" y="901336"/>
            <a:ext cx="8730540" cy="830997"/>
          </a:xfrm>
          <a:prstGeom prst="rect">
            <a:avLst/>
          </a:prstGeom>
        </p:spPr>
        <p:txBody>
          <a:bodyPr lIns="0" tIns="0" rIns="0" bIns="0" rtlCol="0" anchor="t">
            <a:spAutoFit/>
          </a:bodyPr>
          <a:lstStyle/>
          <a:p>
            <a:pPr marL="0" lvl="0" indent="0" algn="l"/>
            <a:r>
              <a:rPr lang="en-US" sz="5400" b="1" dirty="0">
                <a:latin typeface="Arial" panose="020B0604020202020204" pitchFamily="34" charset="0"/>
                <a:ea typeface="Poppins Bold"/>
                <a:cs typeface="Arial" panose="020B0604020202020204" pitchFamily="34" charset="0"/>
                <a:sym typeface="Poppins Bold"/>
              </a:rPr>
              <a:t>Summary </a:t>
            </a:r>
          </a:p>
        </p:txBody>
      </p:sp>
      <p:sp>
        <p:nvSpPr>
          <p:cNvPr id="8" name="TextBox 8"/>
          <p:cNvSpPr txBox="1"/>
          <p:nvPr/>
        </p:nvSpPr>
        <p:spPr>
          <a:xfrm>
            <a:off x="1291112" y="3645212"/>
            <a:ext cx="15493656" cy="4616648"/>
          </a:xfrm>
          <a:prstGeom prst="rect">
            <a:avLst/>
          </a:prstGeom>
        </p:spPr>
        <p:txBody>
          <a:bodyPr wrap="square" lIns="0" tIns="0" rIns="0" bIns="0" rtlCol="0" anchor="t">
            <a:spAutoFit/>
          </a:bodyPr>
          <a:lstStyle/>
          <a:p>
            <a:pPr marL="342900" lvl="0" indent="-342900">
              <a:lnSpc>
                <a:spcPts val="2379"/>
              </a:lnSpc>
              <a:buFont typeface="Wingdings" pitchFamily="2" charset="2"/>
              <a:buChar char="v"/>
            </a:pPr>
            <a:r>
              <a:rPr lang="en-US" sz="2000" dirty="0">
                <a:solidFill>
                  <a:srgbClr val="FFFFFF"/>
                </a:solidFill>
                <a:latin typeface="Arial" panose="020B0604020202020204" pitchFamily="34" charset="0"/>
                <a:ea typeface="Poppins"/>
                <a:cs typeface="Arial" panose="020B0604020202020204" pitchFamily="34" charset="0"/>
                <a:sym typeface="Poppins"/>
              </a:rPr>
              <a:t>Type 2 Diabetes necessitates a patient-focused, research-informed method of treatment.</a:t>
            </a:r>
          </a:p>
          <a:p>
            <a:pPr marL="342900" lvl="0" indent="-342900">
              <a:lnSpc>
                <a:spcPts val="2379"/>
              </a:lnSpc>
              <a:buFont typeface="Wingdings" pitchFamily="2" charset="2"/>
              <a:buChar char="v"/>
            </a:pPr>
            <a:endParaRPr lang="en-US" sz="2000" dirty="0">
              <a:solidFill>
                <a:srgbClr val="FFFFFF"/>
              </a:solidFill>
              <a:latin typeface="Arial" panose="020B0604020202020204" pitchFamily="34" charset="0"/>
              <a:ea typeface="Poppins"/>
              <a:cs typeface="Arial" panose="020B0604020202020204" pitchFamily="34" charset="0"/>
              <a:sym typeface="Poppins"/>
            </a:endParaRPr>
          </a:p>
          <a:p>
            <a:pPr marL="342900" lvl="0" indent="-342900">
              <a:lnSpc>
                <a:spcPts val="2379"/>
              </a:lnSpc>
              <a:buFont typeface="Wingdings" pitchFamily="2" charset="2"/>
              <a:buChar char="v"/>
            </a:pPr>
            <a:r>
              <a:rPr lang="en-US" sz="2000" dirty="0">
                <a:solidFill>
                  <a:srgbClr val="FFFFFF"/>
                </a:solidFill>
                <a:latin typeface="Arial" panose="020B0604020202020204" pitchFamily="34" charset="0"/>
                <a:ea typeface="Poppins"/>
                <a:cs typeface="Arial" panose="020B0604020202020204" pitchFamily="34" charset="0"/>
                <a:sym typeface="Poppins"/>
              </a:rPr>
              <a:t>Adherence to NHS and NICE protocols is essential for optimal health results.</a:t>
            </a:r>
          </a:p>
          <a:p>
            <a:pPr marL="342900" lvl="0" indent="-342900">
              <a:lnSpc>
                <a:spcPts val="2379"/>
              </a:lnSpc>
              <a:buFont typeface="Wingdings" pitchFamily="2" charset="2"/>
              <a:buChar char="v"/>
            </a:pPr>
            <a:endParaRPr lang="en-US" sz="2000" dirty="0">
              <a:solidFill>
                <a:srgbClr val="FFFFFF"/>
              </a:solidFill>
              <a:latin typeface="Arial" panose="020B0604020202020204" pitchFamily="34" charset="0"/>
              <a:ea typeface="Poppins"/>
              <a:cs typeface="Arial" panose="020B0604020202020204" pitchFamily="34" charset="0"/>
              <a:sym typeface="Poppins"/>
            </a:endParaRPr>
          </a:p>
          <a:p>
            <a:pPr marL="342900" lvl="0" indent="-342900">
              <a:lnSpc>
                <a:spcPts val="2379"/>
              </a:lnSpc>
              <a:buFont typeface="Wingdings" pitchFamily="2" charset="2"/>
              <a:buChar char="v"/>
            </a:pPr>
            <a:r>
              <a:rPr lang="en-US" sz="2000" dirty="0">
                <a:solidFill>
                  <a:srgbClr val="FFFFFF"/>
                </a:solidFill>
                <a:latin typeface="Arial" panose="020B0604020202020204" pitchFamily="34" charset="0"/>
                <a:ea typeface="Poppins"/>
                <a:cs typeface="Arial" panose="020B0604020202020204" pitchFamily="34" charset="0"/>
                <a:sym typeface="Poppins"/>
              </a:rPr>
              <a:t>Modifications in lifestyle (nutritious diet, consistent physical activity, weight control, and quitting smoking) are crucial for proficient diabetes treatment.</a:t>
            </a:r>
          </a:p>
          <a:p>
            <a:pPr marL="342900" lvl="0" indent="-342900">
              <a:lnSpc>
                <a:spcPts val="2379"/>
              </a:lnSpc>
              <a:buFont typeface="Wingdings" pitchFamily="2" charset="2"/>
              <a:buChar char="v"/>
            </a:pPr>
            <a:endParaRPr lang="en-US" sz="2000" dirty="0">
              <a:solidFill>
                <a:srgbClr val="FFFFFF"/>
              </a:solidFill>
              <a:latin typeface="Arial" panose="020B0604020202020204" pitchFamily="34" charset="0"/>
              <a:ea typeface="Poppins"/>
              <a:cs typeface="Arial" panose="020B0604020202020204" pitchFamily="34" charset="0"/>
              <a:sym typeface="Poppins"/>
            </a:endParaRPr>
          </a:p>
          <a:p>
            <a:pPr marL="342900" lvl="0" indent="-342900">
              <a:lnSpc>
                <a:spcPts val="2379"/>
              </a:lnSpc>
              <a:buFont typeface="Wingdings" pitchFamily="2" charset="2"/>
              <a:buChar char="v"/>
            </a:pPr>
            <a:r>
              <a:rPr lang="en-US" sz="2000" dirty="0">
                <a:solidFill>
                  <a:srgbClr val="FFFFFF"/>
                </a:solidFill>
                <a:latin typeface="Arial" panose="020B0604020202020204" pitchFamily="34" charset="0"/>
                <a:ea typeface="Poppins"/>
                <a:cs typeface="Arial" panose="020B0604020202020204" pitchFamily="34" charset="0"/>
                <a:sym typeface="Poppins"/>
              </a:rPr>
              <a:t>Consistent assessment of HbA1c, blood pressure, and cholesterol aids in averting problems.</a:t>
            </a:r>
          </a:p>
          <a:p>
            <a:pPr marL="342900" lvl="0" indent="-342900">
              <a:lnSpc>
                <a:spcPts val="2379"/>
              </a:lnSpc>
              <a:buFont typeface="Wingdings" pitchFamily="2" charset="2"/>
              <a:buChar char="v"/>
            </a:pPr>
            <a:endParaRPr lang="en-US" sz="2000" dirty="0">
              <a:solidFill>
                <a:srgbClr val="FFFFFF"/>
              </a:solidFill>
              <a:latin typeface="Arial" panose="020B0604020202020204" pitchFamily="34" charset="0"/>
              <a:ea typeface="Poppins"/>
              <a:cs typeface="Arial" panose="020B0604020202020204" pitchFamily="34" charset="0"/>
              <a:sym typeface="Poppins"/>
            </a:endParaRPr>
          </a:p>
          <a:p>
            <a:pPr marL="342900" lvl="0" indent="-342900">
              <a:lnSpc>
                <a:spcPts val="2379"/>
              </a:lnSpc>
              <a:buFont typeface="Wingdings" pitchFamily="2" charset="2"/>
              <a:buChar char="v"/>
            </a:pPr>
            <a:r>
              <a:rPr lang="en-US" sz="2000" dirty="0">
                <a:solidFill>
                  <a:srgbClr val="FFFFFF"/>
                </a:solidFill>
                <a:latin typeface="Arial" panose="020B0604020202020204" pitchFamily="34" charset="0"/>
                <a:ea typeface="Poppins"/>
                <a:cs typeface="Arial" panose="020B0604020202020204" pitchFamily="34" charset="0"/>
                <a:sym typeface="Poppins"/>
              </a:rPr>
              <a:t>A multidisciplinary team (MDT) of general practitioners, diabetes specialist nurses, dietitians, and various healthcare professionals delivers integrated treatment.</a:t>
            </a:r>
          </a:p>
          <a:p>
            <a:pPr marL="342900" lvl="0" indent="-342900">
              <a:lnSpc>
                <a:spcPts val="2379"/>
              </a:lnSpc>
              <a:buFont typeface="Wingdings" pitchFamily="2" charset="2"/>
              <a:buChar char="v"/>
            </a:pPr>
            <a:endParaRPr lang="en-US" sz="2000" dirty="0">
              <a:solidFill>
                <a:srgbClr val="FFFFFF"/>
              </a:solidFill>
              <a:latin typeface="Arial" panose="020B0604020202020204" pitchFamily="34" charset="0"/>
              <a:ea typeface="Poppins"/>
              <a:cs typeface="Arial" panose="020B0604020202020204" pitchFamily="34" charset="0"/>
              <a:sym typeface="Poppins"/>
            </a:endParaRPr>
          </a:p>
          <a:p>
            <a:pPr marL="342900" lvl="0" indent="-342900">
              <a:lnSpc>
                <a:spcPts val="2379"/>
              </a:lnSpc>
              <a:buFont typeface="Wingdings" pitchFamily="2" charset="2"/>
              <a:buChar char="v"/>
            </a:pPr>
            <a:r>
              <a:rPr lang="en-US" sz="2000" dirty="0">
                <a:solidFill>
                  <a:srgbClr val="FFFFFF"/>
                </a:solidFill>
                <a:latin typeface="Arial" panose="020B0604020202020204" pitchFamily="34" charset="0"/>
                <a:ea typeface="Poppins"/>
                <a:cs typeface="Arial" panose="020B0604020202020204" pitchFamily="34" charset="0"/>
                <a:sym typeface="Poppins"/>
              </a:rPr>
              <a:t>Patient education, self-regulation, and collaborative decision-making enable individuals to effectively oversee their health condition.</a:t>
            </a:r>
          </a:p>
          <a:p>
            <a:pPr marL="342900" lvl="0" indent="-342900">
              <a:lnSpc>
                <a:spcPts val="2379"/>
              </a:lnSpc>
              <a:buFont typeface="Wingdings" pitchFamily="2" charset="2"/>
              <a:buChar char="v"/>
            </a:pPr>
            <a:endParaRPr lang="en-US" sz="2000" dirty="0">
              <a:solidFill>
                <a:srgbClr val="FFFFFF"/>
              </a:solidFill>
              <a:latin typeface="Arial" panose="020B0604020202020204" pitchFamily="34" charset="0"/>
              <a:ea typeface="Poppins"/>
              <a:cs typeface="Arial" panose="020B0604020202020204" pitchFamily="34" charset="0"/>
              <a:sym typeface="Poppins"/>
            </a:endParaRPr>
          </a:p>
          <a:p>
            <a:pPr marL="342900" lvl="0" indent="-342900">
              <a:lnSpc>
                <a:spcPts val="2379"/>
              </a:lnSpc>
              <a:buFont typeface="Wingdings" pitchFamily="2" charset="2"/>
              <a:buChar char="v"/>
            </a:pPr>
            <a:r>
              <a:rPr lang="en-US" sz="2000" dirty="0">
                <a:solidFill>
                  <a:srgbClr val="FFFFFF"/>
                </a:solidFill>
                <a:latin typeface="Arial" panose="020B0604020202020204" pitchFamily="34" charset="0"/>
                <a:ea typeface="Poppins"/>
                <a:cs typeface="Arial" panose="020B0604020202020204" pitchFamily="34" charset="0"/>
                <a:sym typeface="Poppins"/>
              </a:rPr>
              <a:t>Proactive measures and continuous assistance enhance enduring health results and overall well-being.</a:t>
            </a:r>
          </a:p>
        </p:txBody>
      </p:sp>
      <p:pic>
        <p:nvPicPr>
          <p:cNvPr id="26" name="Audio 25">
            <a:extLst>
              <a:ext uri="{FF2B5EF4-FFF2-40B4-BE49-F238E27FC236}">
                <a16:creationId xmlns:a16="http://schemas.microsoft.com/office/drawing/2014/main" id="{01D5276E-B692-77D5-D8BE-A10B965182A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0853"/>
    </mc:Choice>
    <mc:Fallback xmlns="">
      <p:transition spd="slow" advTm="1208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4E8116-ABEF-9D10-18EA-BF7ED87AF6B6}"/>
              </a:ext>
            </a:extLst>
          </p:cNvPr>
          <p:cNvSpPr txBox="1"/>
          <p:nvPr/>
        </p:nvSpPr>
        <p:spPr>
          <a:xfrm>
            <a:off x="685800" y="2247900"/>
            <a:ext cx="16840200" cy="7571303"/>
          </a:xfrm>
          <a:prstGeom prst="rect">
            <a:avLst/>
          </a:prstGeom>
          <a:noFill/>
        </p:spPr>
        <p:txBody>
          <a:bodyPr wrap="square">
            <a:spAutoFit/>
          </a:bodyPr>
          <a:lstStyle/>
          <a:p>
            <a:r>
              <a:rPr lang="en-GB" dirty="0" err="1">
                <a:latin typeface="Arial" panose="020B0604020202020204" pitchFamily="34" charset="0"/>
                <a:cs typeface="Arial" panose="020B0604020202020204" pitchFamily="34" charset="0"/>
              </a:rPr>
              <a:t>AlJassas</a:t>
            </a:r>
            <a:r>
              <a:rPr lang="en-GB" dirty="0">
                <a:latin typeface="Arial" panose="020B0604020202020204" pitchFamily="34" charset="0"/>
                <a:cs typeface="Arial" panose="020B0604020202020204" pitchFamily="34" charset="0"/>
              </a:rPr>
              <a:t>, S.M., </a:t>
            </a:r>
            <a:r>
              <a:rPr lang="en-GB" dirty="0" err="1">
                <a:latin typeface="Arial" panose="020B0604020202020204" pitchFamily="34" charset="0"/>
                <a:cs typeface="Arial" panose="020B0604020202020204" pitchFamily="34" charset="0"/>
              </a:rPr>
              <a:t>Alzaidi</a:t>
            </a:r>
            <a:r>
              <a:rPr lang="en-GB" dirty="0">
                <a:latin typeface="Arial" panose="020B0604020202020204" pitchFamily="34" charset="0"/>
                <a:cs typeface="Arial" panose="020B0604020202020204" pitchFamily="34" charset="0"/>
              </a:rPr>
              <a:t>, N.A., </a:t>
            </a:r>
            <a:r>
              <a:rPr lang="en-GB" dirty="0" err="1">
                <a:latin typeface="Arial" panose="020B0604020202020204" pitchFamily="34" charset="0"/>
                <a:cs typeface="Arial" panose="020B0604020202020204" pitchFamily="34" charset="0"/>
              </a:rPr>
              <a:t>Algharqan</a:t>
            </a:r>
            <a:r>
              <a:rPr lang="en-GB" dirty="0">
                <a:latin typeface="Arial" panose="020B0604020202020204" pitchFamily="34" charset="0"/>
                <a:cs typeface="Arial" panose="020B0604020202020204" pitchFamily="34" charset="0"/>
              </a:rPr>
              <a:t>, S.M., </a:t>
            </a:r>
            <a:r>
              <a:rPr lang="en-GB" dirty="0" err="1">
                <a:latin typeface="Arial" panose="020B0604020202020204" pitchFamily="34" charset="0"/>
                <a:cs typeface="Arial" panose="020B0604020202020204" pitchFamily="34" charset="0"/>
              </a:rPr>
              <a:t>Aljawad</a:t>
            </a:r>
            <a:r>
              <a:rPr lang="en-GB" dirty="0">
                <a:latin typeface="Arial" panose="020B0604020202020204" pitchFamily="34" charset="0"/>
                <a:cs typeface="Arial" panose="020B0604020202020204" pitchFamily="34" charset="0"/>
              </a:rPr>
              <a:t>, S.H., Alsofyani, B.M. and Hadadi, F.A. (2024) ‘Evaluating the Impact of Drug-Drug Interactions in Polypharmacy Strategies for Safe Medication Management’, </a:t>
            </a:r>
            <a:r>
              <a:rPr lang="en-GB" i="1" dirty="0">
                <a:latin typeface="Arial" panose="020B0604020202020204" pitchFamily="34" charset="0"/>
                <a:cs typeface="Arial" panose="020B0604020202020204" pitchFamily="34" charset="0"/>
              </a:rPr>
              <a:t>JOHS</a:t>
            </a:r>
            <a:r>
              <a:rPr lang="en-GB" dirty="0">
                <a:latin typeface="Arial" panose="020B0604020202020204" pitchFamily="34" charset="0"/>
                <a:cs typeface="Arial" panose="020B0604020202020204" pitchFamily="34" charset="0"/>
              </a:rPr>
              <a:t>, 4(12), pp.1051-6.</a:t>
            </a:r>
            <a:endParaRPr lang="en-US" dirty="0">
              <a:latin typeface="Arial" panose="020B0604020202020204" pitchFamily="34" charset="0"/>
              <a:ea typeface="Poppins"/>
              <a:cs typeface="Arial" panose="020B0604020202020204" pitchFamily="34" charset="0"/>
              <a:sym typeface="Poppins"/>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American Diabetes Association (2019) </a:t>
            </a:r>
            <a:r>
              <a:rPr lang="en-GB" i="1" dirty="0">
                <a:latin typeface="Arial" panose="020B0604020202020204" pitchFamily="34" charset="0"/>
                <a:cs typeface="Arial" panose="020B0604020202020204" pitchFamily="34" charset="0"/>
              </a:rPr>
              <a:t>Insulin-Producing Beta Cells Are Not Irreversibly Lost in Early Type 2 Diabetes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https://diabetes.org/newsroom/insulin-producing-beta-cells</a:t>
            </a:r>
            <a:r>
              <a:rPr lang="en-GB" dirty="0">
                <a:latin typeface="Arial" panose="020B0604020202020204" pitchFamily="34" charset="0"/>
                <a:cs typeface="Arial" panose="020B0604020202020204" pitchFamily="34" charset="0"/>
              </a:rPr>
              <a:t> (Accessed: 16 July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Carroll, J., Chen, J., Mittal, R., Lemos, J.R., Mittal, M., Juneja, S., Assayed, A. and Hirani, K. (2024) ‘Decoding the significance of alpha cell function in the pathophysiology of type 1 diabetes’, </a:t>
            </a:r>
            <a:r>
              <a:rPr lang="en-GB" i="1" dirty="0">
                <a:latin typeface="Arial" panose="020B0604020202020204" pitchFamily="34" charset="0"/>
                <a:cs typeface="Arial" panose="020B0604020202020204" pitchFamily="34" charset="0"/>
              </a:rPr>
              <a:t>Cells</a:t>
            </a:r>
            <a:r>
              <a:rPr lang="en-GB" dirty="0">
                <a:latin typeface="Arial" panose="020B0604020202020204" pitchFamily="34" charset="0"/>
                <a:cs typeface="Arial" panose="020B0604020202020204" pitchFamily="34" charset="0"/>
              </a:rPr>
              <a:t>, 13(22), p.1914.</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Chen, X.Y., Fang, L., Zhang, J., Zhong, J.M., Lin, J.J. and Lu, F. (2023) ‘The association of body mass index and its interaction with family history of </a:t>
            </a:r>
            <a:r>
              <a:rPr lang="en-GB" dirty="0" err="1">
                <a:latin typeface="Arial" panose="020B0604020202020204" pitchFamily="34" charset="0"/>
                <a:cs typeface="Arial" panose="020B0604020202020204" pitchFamily="34" charset="0"/>
              </a:rPr>
              <a:t>dyslipidemia</a:t>
            </a:r>
            <a:r>
              <a:rPr lang="en-GB" dirty="0">
                <a:latin typeface="Arial" panose="020B0604020202020204" pitchFamily="34" charset="0"/>
                <a:cs typeface="Arial" panose="020B0604020202020204" pitchFamily="34" charset="0"/>
              </a:rPr>
              <a:t> towards </a:t>
            </a:r>
            <a:r>
              <a:rPr lang="en-GB" dirty="0" err="1">
                <a:latin typeface="Arial" panose="020B0604020202020204" pitchFamily="34" charset="0"/>
                <a:cs typeface="Arial" panose="020B0604020202020204" pitchFamily="34" charset="0"/>
              </a:rPr>
              <a:t>dyslipidemia</a:t>
            </a:r>
            <a:r>
              <a:rPr lang="en-GB" dirty="0">
                <a:latin typeface="Arial" panose="020B0604020202020204" pitchFamily="34" charset="0"/>
                <a:cs typeface="Arial" panose="020B0604020202020204" pitchFamily="34" charset="0"/>
              </a:rPr>
              <a:t> in patients with type 2 diabetes: a cross-sectional study in Zhejiang Province, China’, </a:t>
            </a:r>
            <a:r>
              <a:rPr lang="en-GB" i="1" dirty="0">
                <a:latin typeface="Arial" panose="020B0604020202020204" pitchFamily="34" charset="0"/>
                <a:cs typeface="Arial" panose="020B0604020202020204" pitchFamily="34" charset="0"/>
              </a:rPr>
              <a:t>Frontiers in Public Health</a:t>
            </a:r>
            <a:r>
              <a:rPr lang="en-GB" dirty="0">
                <a:latin typeface="Arial" panose="020B0604020202020204" pitchFamily="34" charset="0"/>
                <a:cs typeface="Arial" panose="020B0604020202020204" pitchFamily="34" charset="0"/>
              </a:rPr>
              <a:t>, 11, p.1188212.</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Cleveland clinic (2024) </a:t>
            </a:r>
            <a:r>
              <a:rPr lang="en-GB" i="1" dirty="0">
                <a:latin typeface="Arial" panose="020B0604020202020204" pitchFamily="34" charset="0"/>
                <a:cs typeface="Arial" panose="020B0604020202020204" pitchFamily="34" charset="0"/>
              </a:rPr>
              <a:t>Continuous Glucose Monitoring.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https://my.clevelandclinic.org/health/articles/continuous-glucose-monitoring-cgm</a:t>
            </a:r>
            <a:r>
              <a:rPr lang="en-GB" dirty="0">
                <a:latin typeface="Arial" panose="020B0604020202020204" pitchFamily="34" charset="0"/>
                <a:cs typeface="Arial" panose="020B0604020202020204" pitchFamily="34" charset="0"/>
              </a:rPr>
              <a:t>  (Accessed: 15 July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Dalle, S. and Abderrahmani, A. (2024) ‘Receptors and signaling pathways controlling beta-cell function and survival as targets for anti-diabetic therapeutic strategies’, </a:t>
            </a:r>
            <a:r>
              <a:rPr lang="en-GB" i="1" dirty="0">
                <a:latin typeface="Arial" panose="020B0604020202020204" pitchFamily="34" charset="0"/>
                <a:cs typeface="Arial" panose="020B0604020202020204" pitchFamily="34" charset="0"/>
              </a:rPr>
              <a:t>Cells</a:t>
            </a:r>
            <a:r>
              <a:rPr lang="en-GB" dirty="0">
                <a:latin typeface="Arial" panose="020B0604020202020204" pitchFamily="34" charset="0"/>
                <a:cs typeface="Arial" panose="020B0604020202020204" pitchFamily="34" charset="0"/>
              </a:rPr>
              <a:t>, 13(15), p.1244.</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Dludla, P.V., Mabhida, S.E., Ziqubu, K., Nkambule, B.B., Mazibuko-</a:t>
            </a:r>
            <a:r>
              <a:rPr lang="en-GB" dirty="0" err="1">
                <a:latin typeface="Arial" panose="020B0604020202020204" pitchFamily="34" charset="0"/>
                <a:cs typeface="Arial" panose="020B0604020202020204" pitchFamily="34" charset="0"/>
              </a:rPr>
              <a:t>Mbeje</a:t>
            </a:r>
            <a:r>
              <a:rPr lang="en-GB" dirty="0">
                <a:latin typeface="Arial" panose="020B0604020202020204" pitchFamily="34" charset="0"/>
                <a:cs typeface="Arial" panose="020B0604020202020204" pitchFamily="34" charset="0"/>
              </a:rPr>
              <a:t>, S.E., Hanser, S., Basson, A.K., Pheiffer, C. and Kengne, A.P. (2023) ‘Pancreatic </a:t>
            </a:r>
            <a:r>
              <a:rPr lang="el-GR" dirty="0">
                <a:latin typeface="Arial" panose="020B0604020202020204" pitchFamily="34" charset="0"/>
                <a:cs typeface="Arial" panose="020B0604020202020204" pitchFamily="34" charset="0"/>
              </a:rPr>
              <a:t>β-</a:t>
            </a:r>
            <a:r>
              <a:rPr lang="en-GB" dirty="0">
                <a:latin typeface="Arial" panose="020B0604020202020204" pitchFamily="34" charset="0"/>
                <a:cs typeface="Arial" panose="020B0604020202020204" pitchFamily="34" charset="0"/>
              </a:rPr>
              <a:t>cell dysfunction in type 2 diabetes: Implications of inflammation and oxidative stress’, </a:t>
            </a:r>
            <a:r>
              <a:rPr lang="en-GB" i="1" dirty="0">
                <a:latin typeface="Arial" panose="020B0604020202020204" pitchFamily="34" charset="0"/>
                <a:cs typeface="Arial" panose="020B0604020202020204" pitchFamily="34" charset="0"/>
              </a:rPr>
              <a:t>World journal of diabetes</a:t>
            </a:r>
            <a:r>
              <a:rPr lang="en-GB" dirty="0">
                <a:latin typeface="Arial" panose="020B0604020202020204" pitchFamily="34" charset="0"/>
                <a:cs typeface="Arial" panose="020B0604020202020204" pitchFamily="34" charset="0"/>
              </a:rPr>
              <a:t>, 14(3), p.130.</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Gerontiti</a:t>
            </a:r>
            <a:r>
              <a:rPr lang="en-GB" dirty="0">
                <a:latin typeface="Arial" panose="020B0604020202020204" pitchFamily="34" charset="0"/>
                <a:cs typeface="Arial" panose="020B0604020202020204" pitchFamily="34" charset="0"/>
              </a:rPr>
              <a:t>, E., Shalit, A., </a:t>
            </a:r>
            <a:r>
              <a:rPr lang="en-GB" dirty="0" err="1">
                <a:latin typeface="Arial" panose="020B0604020202020204" pitchFamily="34" charset="0"/>
                <a:cs typeface="Arial" panose="020B0604020202020204" pitchFamily="34" charset="0"/>
              </a:rPr>
              <a:t>Stefanaki</a:t>
            </a:r>
            <a:r>
              <a:rPr lang="en-GB" dirty="0">
                <a:latin typeface="Arial" panose="020B0604020202020204" pitchFamily="34" charset="0"/>
                <a:cs typeface="Arial" panose="020B0604020202020204" pitchFamily="34" charset="0"/>
              </a:rPr>
              <a:t>, K., </a:t>
            </a:r>
            <a:r>
              <a:rPr lang="en-GB" dirty="0" err="1">
                <a:latin typeface="Arial" panose="020B0604020202020204" pitchFamily="34" charset="0"/>
                <a:cs typeface="Arial" panose="020B0604020202020204" pitchFamily="34" charset="0"/>
              </a:rPr>
              <a:t>Kazakou</a:t>
            </a:r>
            <a:r>
              <a:rPr lang="en-GB" dirty="0">
                <a:latin typeface="Arial" panose="020B0604020202020204" pitchFamily="34" charset="0"/>
                <a:cs typeface="Arial" panose="020B0604020202020204" pitchFamily="34" charset="0"/>
              </a:rPr>
              <a:t>, P., Karagiannakis, D.S., Peppa, M., </a:t>
            </a:r>
            <a:r>
              <a:rPr lang="en-GB" dirty="0" err="1">
                <a:latin typeface="Arial" panose="020B0604020202020204" pitchFamily="34" charset="0"/>
                <a:cs typeface="Arial" panose="020B0604020202020204" pitchFamily="34" charset="0"/>
              </a:rPr>
              <a:t>Psaltopoulou</a:t>
            </a:r>
            <a:r>
              <a:rPr lang="en-GB" dirty="0">
                <a:latin typeface="Arial" panose="020B0604020202020204" pitchFamily="34" charset="0"/>
                <a:cs typeface="Arial" panose="020B0604020202020204" pitchFamily="34" charset="0"/>
              </a:rPr>
              <a:t>, T. and Paschou, S.A. (2024) ‘The role of low </a:t>
            </a:r>
            <a:r>
              <a:rPr lang="en-GB" dirty="0" err="1">
                <a:latin typeface="Arial" panose="020B0604020202020204" pitchFamily="34" charset="0"/>
                <a:cs typeface="Arial" panose="020B0604020202020204" pitchFamily="34" charset="0"/>
              </a:rPr>
              <a:t>glycemic</a:t>
            </a:r>
            <a:r>
              <a:rPr lang="en-GB" dirty="0">
                <a:latin typeface="Arial" panose="020B0604020202020204" pitchFamily="34" charset="0"/>
                <a:cs typeface="Arial" panose="020B0604020202020204" pitchFamily="34" charset="0"/>
              </a:rPr>
              <a:t> index and load diets in medical nutrition therapy for type 2 diabetes: an update’, </a:t>
            </a:r>
            <a:r>
              <a:rPr lang="en-GB" i="1" dirty="0">
                <a:latin typeface="Arial" panose="020B0604020202020204" pitchFamily="34" charset="0"/>
                <a:cs typeface="Arial" panose="020B0604020202020204" pitchFamily="34" charset="0"/>
              </a:rPr>
              <a:t>Hormones</a:t>
            </a:r>
            <a:r>
              <a:rPr lang="en-GB" dirty="0">
                <a:latin typeface="Arial" panose="020B0604020202020204" pitchFamily="34" charset="0"/>
                <a:cs typeface="Arial" panose="020B0604020202020204" pitchFamily="34" charset="0"/>
              </a:rPr>
              <a:t>, 23(4), pp.655-665.</a:t>
            </a:r>
            <a:endParaRPr lang="en-US" dirty="0">
              <a:latin typeface="Arial" panose="020B0604020202020204" pitchFamily="34" charset="0"/>
              <a:ea typeface="Poppins"/>
              <a:cs typeface="Arial" panose="020B0604020202020204" pitchFamily="34" charset="0"/>
              <a:sym typeface="Poppins"/>
            </a:endParaRP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Hantzidiamantis</a:t>
            </a:r>
            <a:r>
              <a:rPr lang="en-GB" dirty="0">
                <a:latin typeface="Arial" panose="020B0604020202020204" pitchFamily="34" charset="0"/>
                <a:cs typeface="Arial" panose="020B0604020202020204" pitchFamily="34" charset="0"/>
              </a:rPr>
              <a:t>, P.J., Awosika, A.O. and Lappin, S.L. (2024) Physiology, glucose. </a:t>
            </a:r>
            <a:r>
              <a:rPr lang="en-GB" i="1" dirty="0">
                <a:latin typeface="Arial" panose="020B0604020202020204" pitchFamily="34" charset="0"/>
                <a:cs typeface="Arial" panose="020B0604020202020204" pitchFamily="34" charset="0"/>
              </a:rPr>
              <a:t>In </a:t>
            </a:r>
            <a:r>
              <a:rPr lang="en-GB" i="1" dirty="0" err="1">
                <a:latin typeface="Arial" panose="020B0604020202020204" pitchFamily="34" charset="0"/>
                <a:cs typeface="Arial" panose="020B0604020202020204" pitchFamily="34" charset="0"/>
              </a:rPr>
              <a:t>StatPearls</a:t>
            </a:r>
            <a:r>
              <a:rPr lang="en-GB" i="1"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StatPearls</a:t>
            </a:r>
            <a:r>
              <a:rPr lang="en-GB" dirty="0">
                <a:latin typeface="Arial" panose="020B0604020202020204" pitchFamily="34" charset="0"/>
                <a:cs typeface="Arial" panose="020B0604020202020204" pitchFamily="34" charset="0"/>
              </a:rPr>
              <a:t> Publishing.</a:t>
            </a:r>
          </a:p>
          <a:p>
            <a:endParaRPr lang="en-GB"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3" name="TextBox 7">
            <a:extLst>
              <a:ext uri="{FF2B5EF4-FFF2-40B4-BE49-F238E27FC236}">
                <a16:creationId xmlns:a16="http://schemas.microsoft.com/office/drawing/2014/main" id="{E6843ED4-3BD7-0801-D4AC-8509B21E6E1C}"/>
              </a:ext>
            </a:extLst>
          </p:cNvPr>
          <p:cNvSpPr txBox="1"/>
          <p:nvPr/>
        </p:nvSpPr>
        <p:spPr>
          <a:xfrm>
            <a:off x="1727544" y="901336"/>
            <a:ext cx="8730540" cy="830997"/>
          </a:xfrm>
          <a:prstGeom prst="rect">
            <a:avLst/>
          </a:prstGeom>
        </p:spPr>
        <p:txBody>
          <a:bodyPr lIns="0" tIns="0" rIns="0" bIns="0" rtlCol="0" anchor="t">
            <a:spAutoFit/>
          </a:bodyPr>
          <a:lstStyle/>
          <a:p>
            <a:pPr marL="0" lvl="0" indent="0" algn="l"/>
            <a:r>
              <a:rPr lang="en-US" sz="5400" b="1" dirty="0">
                <a:latin typeface="Arial" panose="020B0604020202020204" pitchFamily="34" charset="0"/>
                <a:ea typeface="Poppins Bold"/>
                <a:cs typeface="Arial" panose="020B0604020202020204" pitchFamily="34" charset="0"/>
                <a:sym typeface="Poppins Bold"/>
              </a:rPr>
              <a:t>Reference List</a:t>
            </a:r>
          </a:p>
        </p:txBody>
      </p:sp>
    </p:spTree>
    <p:extLst>
      <p:ext uri="{BB962C8B-B14F-4D97-AF65-F5344CB8AC3E}">
        <p14:creationId xmlns:p14="http://schemas.microsoft.com/office/powerpoint/2010/main" val="25902476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D77DB95-F919-D34A-6464-89CFBE8E949E}"/>
              </a:ext>
            </a:extLst>
          </p:cNvPr>
          <p:cNvSpPr txBox="1"/>
          <p:nvPr/>
        </p:nvSpPr>
        <p:spPr>
          <a:xfrm>
            <a:off x="685800" y="1181100"/>
            <a:ext cx="17068800" cy="8125301"/>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Harvie, M., French, D.P., </a:t>
            </a:r>
            <a:r>
              <a:rPr lang="en-GB" dirty="0" err="1">
                <a:latin typeface="Arial" panose="020B0604020202020204" pitchFamily="34" charset="0"/>
                <a:cs typeface="Arial" panose="020B0604020202020204" pitchFamily="34" charset="0"/>
              </a:rPr>
              <a:t>Pegington</a:t>
            </a:r>
            <a:r>
              <a:rPr lang="en-GB" dirty="0">
                <a:latin typeface="Arial" panose="020B0604020202020204" pitchFamily="34" charset="0"/>
                <a:cs typeface="Arial" panose="020B0604020202020204" pitchFamily="34" charset="0"/>
              </a:rPr>
              <a:t>, M., </a:t>
            </a:r>
            <a:r>
              <a:rPr lang="en-GB" dirty="0" err="1">
                <a:latin typeface="Arial" panose="020B0604020202020204" pitchFamily="34" charset="0"/>
                <a:cs typeface="Arial" panose="020B0604020202020204" pitchFamily="34" charset="0"/>
              </a:rPr>
              <a:t>Lombardelli</a:t>
            </a:r>
            <a:r>
              <a:rPr lang="en-GB" dirty="0">
                <a:latin typeface="Arial" panose="020B0604020202020204" pitchFamily="34" charset="0"/>
                <a:cs typeface="Arial" panose="020B0604020202020204" pitchFamily="34" charset="0"/>
              </a:rPr>
              <a:t>, C., </a:t>
            </a:r>
            <a:r>
              <a:rPr lang="en-GB" dirty="0" err="1">
                <a:latin typeface="Arial" panose="020B0604020202020204" pitchFamily="34" charset="0"/>
                <a:cs typeface="Arial" panose="020B0604020202020204" pitchFamily="34" charset="0"/>
              </a:rPr>
              <a:t>Krizak</a:t>
            </a:r>
            <a:r>
              <a:rPr lang="en-GB" dirty="0">
                <a:latin typeface="Arial" panose="020B0604020202020204" pitchFamily="34" charset="0"/>
                <a:cs typeface="Arial" panose="020B0604020202020204" pitchFamily="34" charset="0"/>
              </a:rPr>
              <a:t>, S., Sellers, K., Barrett, E., Gareth Evans, D., Cutress, R., Wilding </a:t>
            </a:r>
            <a:r>
              <a:rPr lang="en-GB" dirty="0" err="1">
                <a:latin typeface="Arial" panose="020B0604020202020204" pitchFamily="34" charset="0"/>
                <a:cs typeface="Arial" panose="020B0604020202020204" pitchFamily="34" charset="0"/>
              </a:rPr>
              <a:t>Rgn</a:t>
            </a:r>
            <a:r>
              <a:rPr lang="en-GB" dirty="0">
                <a:latin typeface="Arial" panose="020B0604020202020204" pitchFamily="34" charset="0"/>
                <a:cs typeface="Arial" panose="020B0604020202020204" pitchFamily="34" charset="0"/>
              </a:rPr>
              <a:t>, A. and Graves, L. (2023) ‘Randomised controlled trial of breast cancer and multiple disease prevention weight loss programmes vs written advice amongst women attending a breast cancer family history clinic’, </a:t>
            </a:r>
            <a:r>
              <a:rPr lang="en-GB" i="1" dirty="0">
                <a:latin typeface="Arial" panose="020B0604020202020204" pitchFamily="34" charset="0"/>
                <a:cs typeface="Arial" panose="020B0604020202020204" pitchFamily="34" charset="0"/>
              </a:rPr>
              <a:t>British Journal of Cancer</a:t>
            </a:r>
            <a:r>
              <a:rPr lang="en-GB" dirty="0">
                <a:latin typeface="Arial" panose="020B0604020202020204" pitchFamily="34" charset="0"/>
                <a:cs typeface="Arial" panose="020B0604020202020204" pitchFamily="34" charset="0"/>
              </a:rPr>
              <a:t>, 128(9), pp.1690-1700.</a:t>
            </a:r>
            <a:endParaRPr lang="en-GB" b="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Health and Medicine (2020) </a:t>
            </a:r>
            <a:r>
              <a:rPr lang="en-GB" i="1" dirty="0">
                <a:latin typeface="Arial" panose="020B0604020202020204" pitchFamily="34" charset="0"/>
                <a:cs typeface="Arial" panose="020B0604020202020204" pitchFamily="34" charset="0"/>
              </a:rPr>
              <a:t>A focus on beta cells mass can help prevent type 2 diabetes.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https://researchoutreach.org/articles/focus-beta-cell-mass-could-help-prevent-type-2-diabetes/</a:t>
            </a:r>
            <a:r>
              <a:rPr lang="en-GB" dirty="0">
                <a:latin typeface="Arial" panose="020B0604020202020204" pitchFamily="34" charset="0"/>
                <a:cs typeface="Arial" panose="020B0604020202020204" pitchFamily="34" charset="0"/>
              </a:rPr>
              <a:t> (Accessed: 15 July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Hussain, A. (2025) ‘Chronic </a:t>
            </a:r>
            <a:r>
              <a:rPr lang="en-GB" dirty="0" err="1">
                <a:latin typeface="Arial" panose="020B0604020202020204" pitchFamily="34" charset="0"/>
                <a:cs typeface="Arial" panose="020B0604020202020204" pitchFamily="34" charset="0"/>
              </a:rPr>
              <a:t>hyperglycemia</a:t>
            </a:r>
            <a:r>
              <a:rPr lang="en-GB" dirty="0">
                <a:latin typeface="Arial" panose="020B0604020202020204" pitchFamily="34" charset="0"/>
                <a:cs typeface="Arial" panose="020B0604020202020204" pitchFamily="34" charset="0"/>
              </a:rPr>
              <a:t> and cardiovascular dysfunction: an in-depth exploration of metabolic and cellular pathways in type 2 diabetes mellitus’, </a:t>
            </a:r>
            <a:r>
              <a:rPr lang="en-GB" i="1" dirty="0">
                <a:latin typeface="Arial" panose="020B0604020202020204" pitchFamily="34" charset="0"/>
                <a:cs typeface="Arial" panose="020B0604020202020204" pitchFamily="34" charset="0"/>
              </a:rPr>
              <a:t>Cardiovascular Diabetology–Endocrinology Reports</a:t>
            </a:r>
            <a:r>
              <a:rPr lang="en-GB" dirty="0">
                <a:latin typeface="Arial" panose="020B0604020202020204" pitchFamily="34" charset="0"/>
                <a:cs typeface="Arial" panose="020B0604020202020204" pitchFamily="34" charset="0"/>
              </a:rPr>
              <a:t>, 11(1), p.39.</a:t>
            </a:r>
            <a:endParaRPr lang="en-US"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Longo, F., Barsanti, S., </a:t>
            </a:r>
            <a:r>
              <a:rPr lang="en-GB" dirty="0" err="1">
                <a:latin typeface="Arial" panose="020B0604020202020204" pitchFamily="34" charset="0"/>
                <a:cs typeface="Arial" panose="020B0604020202020204" pitchFamily="34" charset="0"/>
              </a:rPr>
              <a:t>Bonciani</a:t>
            </a:r>
            <a:r>
              <a:rPr lang="en-GB" dirty="0">
                <a:latin typeface="Arial" panose="020B0604020202020204" pitchFamily="34" charset="0"/>
                <a:cs typeface="Arial" panose="020B0604020202020204" pitchFamily="34" charset="0"/>
              </a:rPr>
              <a:t>, M., Bunea, A. and Zazzera, A. (2022) ‘Managing community engagement initiatives in health and social care: lessons learned from Italy and the United Kingdom’, </a:t>
            </a:r>
            <a:r>
              <a:rPr lang="en-GB" i="1" dirty="0">
                <a:latin typeface="Arial" panose="020B0604020202020204" pitchFamily="34" charset="0"/>
                <a:cs typeface="Arial" panose="020B0604020202020204" pitchFamily="34" charset="0"/>
              </a:rPr>
              <a:t>Health Care Management Review</a:t>
            </a:r>
            <a:r>
              <a:rPr lang="en-GB" dirty="0">
                <a:latin typeface="Arial" panose="020B0604020202020204" pitchFamily="34" charset="0"/>
                <a:cs typeface="Arial" panose="020B0604020202020204" pitchFamily="34" charset="0"/>
              </a:rPr>
              <a:t>, 48(1), p.2.</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Lv</a:t>
            </a:r>
            <a:r>
              <a:rPr lang="en-GB" dirty="0">
                <a:latin typeface="Arial" panose="020B0604020202020204" pitchFamily="34" charset="0"/>
                <a:cs typeface="Arial" panose="020B0604020202020204" pitchFamily="34" charset="0"/>
              </a:rPr>
              <a:t>, C., Sun, Y., Zhang, Z.Y., </a:t>
            </a:r>
            <a:r>
              <a:rPr lang="en-GB" dirty="0" err="1">
                <a:latin typeface="Arial" panose="020B0604020202020204" pitchFamily="34" charset="0"/>
                <a:cs typeface="Arial" panose="020B0604020202020204" pitchFamily="34" charset="0"/>
              </a:rPr>
              <a:t>Aboelela</a:t>
            </a:r>
            <a:r>
              <a:rPr lang="en-GB" dirty="0">
                <a:latin typeface="Arial" panose="020B0604020202020204" pitchFamily="34" charset="0"/>
                <a:cs typeface="Arial" panose="020B0604020202020204" pitchFamily="34" charset="0"/>
              </a:rPr>
              <a:t>, Z., Qiu, X. and Meng, Z.X. (2022) ‘</a:t>
            </a:r>
            <a:r>
              <a:rPr lang="el-GR" dirty="0">
                <a:latin typeface="Arial" panose="020B0604020202020204" pitchFamily="34" charset="0"/>
                <a:cs typeface="Arial" panose="020B0604020202020204" pitchFamily="34" charset="0"/>
              </a:rPr>
              <a:t>β-</a:t>
            </a:r>
            <a:r>
              <a:rPr lang="en-GB" dirty="0">
                <a:latin typeface="Arial" panose="020B0604020202020204" pitchFamily="34" charset="0"/>
                <a:cs typeface="Arial" panose="020B0604020202020204" pitchFamily="34" charset="0"/>
              </a:rPr>
              <a:t>cell dynamics in type 2 diabetes and in dietary and exercise interventions’, </a:t>
            </a:r>
            <a:r>
              <a:rPr lang="en-GB" i="1" dirty="0">
                <a:latin typeface="Arial" panose="020B0604020202020204" pitchFamily="34" charset="0"/>
                <a:cs typeface="Arial" panose="020B0604020202020204" pitchFamily="34" charset="0"/>
              </a:rPr>
              <a:t>Journal of molecular cell biology</a:t>
            </a:r>
            <a:r>
              <a:rPr lang="en-GB" dirty="0">
                <a:latin typeface="Arial" panose="020B0604020202020204" pitchFamily="34" charset="0"/>
                <a:cs typeface="Arial" panose="020B0604020202020204" pitchFamily="34" charset="0"/>
              </a:rPr>
              <a:t>, 14(7), p.mjac046.</a:t>
            </a:r>
          </a:p>
          <a:p>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 J., Li, M., Yang, L., Xie, Q., Fan, R., Lu, X., Huang, X., Tong, N. and Duan, Z. (2025) ‘Pancreatic islet cell hormones: secretion, function, and diabetes therapy’, </a:t>
            </a:r>
            <a:r>
              <a:rPr lang="en-GB" i="1" dirty="0" err="1">
                <a:latin typeface="Arial" panose="020B0604020202020204" pitchFamily="34" charset="0"/>
                <a:cs typeface="Arial" panose="020B0604020202020204" pitchFamily="34" charset="0"/>
              </a:rPr>
              <a:t>MedComm</a:t>
            </a:r>
            <a:r>
              <a:rPr lang="en-GB" dirty="0">
                <a:latin typeface="Arial" panose="020B0604020202020204" pitchFamily="34" charset="0"/>
                <a:cs typeface="Arial" panose="020B0604020202020204" pitchFamily="34" charset="0"/>
              </a:rPr>
              <a:t>, 6(9), p.e70359.</a:t>
            </a:r>
          </a:p>
          <a:p>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Moon, J.S., Kang, S., Choi, J.H., Lee, K.A., Moon, J.H., Chon, S., Kim, D.J., Kim, H.J., Seo, J.A., Kim, M.K. and Lim, J.H. (2024) ‘2023 Clinical practice guidelines for diabetes management in Korea: full version recommendation of the Korean Diabetes Association’, </a:t>
            </a:r>
            <a:r>
              <a:rPr lang="en-GB" i="1" dirty="0">
                <a:latin typeface="Arial" panose="020B0604020202020204" pitchFamily="34" charset="0"/>
                <a:cs typeface="Arial" panose="020B0604020202020204" pitchFamily="34" charset="0"/>
              </a:rPr>
              <a:t>Diabetes &amp; Metabolism Journal</a:t>
            </a:r>
            <a:r>
              <a:rPr lang="en-GB" dirty="0">
                <a:latin typeface="Arial" panose="020B0604020202020204" pitchFamily="34" charset="0"/>
                <a:cs typeface="Arial" panose="020B0604020202020204" pitchFamily="34" charset="0"/>
              </a:rPr>
              <a:t>, 48(4), pp.546-708. </a:t>
            </a: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My Food Diary (no date) </a:t>
            </a:r>
            <a:r>
              <a:rPr lang="en-US" i="1" dirty="0">
                <a:latin typeface="Arial" panose="020B0604020202020204" pitchFamily="34" charset="0"/>
                <a:cs typeface="Arial" panose="020B0604020202020204" pitchFamily="34" charset="0"/>
              </a:rPr>
              <a:t>Understanding Type 2 diabetes</a:t>
            </a:r>
            <a:r>
              <a:rPr lang="en-US" dirty="0">
                <a:latin typeface="Arial" panose="020B0604020202020204" pitchFamily="34" charset="0"/>
                <a:cs typeface="Arial" panose="020B0604020202020204" pitchFamily="34" charset="0"/>
              </a:rPr>
              <a:t>. Available at: </a:t>
            </a:r>
            <a:r>
              <a:rPr lang="en-US"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https://www.myfooddiary.com/blog/understanding-type-2-diabetes</a:t>
            </a:r>
            <a:r>
              <a:rPr lang="en-US" dirty="0">
                <a:latin typeface="Arial" panose="020B0604020202020204" pitchFamily="34" charset="0"/>
                <a:cs typeface="Arial" panose="020B0604020202020204" pitchFamily="34" charset="0"/>
              </a:rPr>
              <a:t> (Accessed: 16 July 2026).</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My Health Explained (2026) </a:t>
            </a:r>
            <a:r>
              <a:rPr lang="en-US" i="1" dirty="0">
                <a:latin typeface="Arial" panose="020B0604020202020204" pitchFamily="34" charset="0"/>
                <a:cs typeface="Arial" panose="020B0604020202020204" pitchFamily="34" charset="0"/>
              </a:rPr>
              <a:t>What is type 2 diabetes mellitus?</a:t>
            </a:r>
            <a:r>
              <a:rPr lang="en-US" dirty="0">
                <a:latin typeface="Arial" panose="020B0604020202020204" pitchFamily="34" charset="0"/>
                <a:cs typeface="Arial" panose="020B0604020202020204" pitchFamily="34" charset="0"/>
              </a:rPr>
              <a:t> Available at: </a:t>
            </a:r>
            <a:r>
              <a:rPr lang="en-US"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https://www.myhealthexplained.com/diabetes-information/what-is-type-2-diabetes</a:t>
            </a:r>
            <a:r>
              <a:rPr lang="en-US" dirty="0">
                <a:latin typeface="Arial" panose="020B0604020202020204" pitchFamily="34" charset="0"/>
                <a:cs typeface="Arial" panose="020B0604020202020204" pitchFamily="34" charset="0"/>
              </a:rPr>
              <a:t> (Accessed: 16 July 2026).</a:t>
            </a:r>
          </a:p>
          <a:p>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Mu, W., Cheng, X.F., Liu, Y., </a:t>
            </a:r>
            <a:r>
              <a:rPr lang="en-GB" dirty="0" err="1">
                <a:latin typeface="Arial" panose="020B0604020202020204" pitchFamily="34" charset="0"/>
                <a:cs typeface="Arial" panose="020B0604020202020204" pitchFamily="34" charset="0"/>
              </a:rPr>
              <a:t>Lv</a:t>
            </a:r>
            <a:r>
              <a:rPr lang="en-GB" dirty="0">
                <a:latin typeface="Arial" panose="020B0604020202020204" pitchFamily="34" charset="0"/>
                <a:cs typeface="Arial" panose="020B0604020202020204" pitchFamily="34" charset="0"/>
              </a:rPr>
              <a:t>, Q.Z., Liu, G.L., Zhang, J.G. and Li, X.Y. (2019) ‘Potential nexus of non-alcoholic fatty liver disease and type 2 diabetes mellitus: insulin resistance between hepatic and peripheral tissues’, </a:t>
            </a:r>
            <a:r>
              <a:rPr lang="en-GB" i="1" dirty="0">
                <a:latin typeface="Arial" panose="020B0604020202020204" pitchFamily="34" charset="0"/>
                <a:cs typeface="Arial" panose="020B0604020202020204" pitchFamily="34" charset="0"/>
              </a:rPr>
              <a:t>Frontiers in pharmacology</a:t>
            </a:r>
            <a:r>
              <a:rPr lang="en-GB" dirty="0">
                <a:latin typeface="Arial" panose="020B0604020202020204" pitchFamily="34" charset="0"/>
                <a:cs typeface="Arial" panose="020B0604020202020204" pitchFamily="34" charset="0"/>
              </a:rPr>
              <a:t>, 9, p.1566.</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4057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184F2F-B0E9-DB67-1BBB-F24A7DC71F3C}"/>
              </a:ext>
            </a:extLst>
          </p:cNvPr>
          <p:cNvSpPr txBox="1"/>
          <p:nvPr/>
        </p:nvSpPr>
        <p:spPr>
          <a:xfrm>
            <a:off x="381000" y="419100"/>
            <a:ext cx="17221200" cy="8679299"/>
          </a:xfrm>
          <a:prstGeom prst="rect">
            <a:avLst/>
          </a:prstGeom>
          <a:noFill/>
        </p:spPr>
        <p:txBody>
          <a:bodyPr wrap="square">
            <a:spAutoFit/>
          </a:bodyPr>
          <a:lstStyle/>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NICE (2026) </a:t>
            </a:r>
            <a:r>
              <a:rPr lang="en-US" i="1" dirty="0">
                <a:latin typeface="Arial" panose="020B0604020202020204" pitchFamily="34" charset="0"/>
                <a:cs typeface="Arial" panose="020B0604020202020204" pitchFamily="34" charset="0"/>
              </a:rPr>
              <a:t>How common is it?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https://cks.nice.org.uk/topics/diabetes-type-2/background-information/prevalence/</a:t>
            </a:r>
            <a:r>
              <a:rPr lang="en-US" dirty="0">
                <a:latin typeface="Arial" panose="020B0604020202020204" pitchFamily="34" charset="0"/>
                <a:cs typeface="Arial" panose="020B0604020202020204" pitchFamily="34" charset="0"/>
              </a:rPr>
              <a:t>  (Accessed: 16 July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NICE (2026) </a:t>
            </a:r>
            <a:r>
              <a:rPr lang="en-GB" i="1" dirty="0">
                <a:latin typeface="Arial" panose="020B0604020202020204" pitchFamily="34" charset="0"/>
                <a:cs typeface="Arial" panose="020B0604020202020204" pitchFamily="34" charset="0"/>
              </a:rPr>
              <a:t>When should I suspect type 2 diabetes in an adult?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https://cks.nice.org.uk/topics/diabetes-type-2/diagnosis/diagnosis-in-adults/</a:t>
            </a:r>
            <a:r>
              <a:rPr lang="en-GB" dirty="0">
                <a:latin typeface="Arial" panose="020B0604020202020204" pitchFamily="34" charset="0"/>
                <a:cs typeface="Arial" panose="020B0604020202020204" pitchFamily="34" charset="0"/>
              </a:rPr>
              <a:t> (Accessed: 16 July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NICE (2026a) </a:t>
            </a:r>
            <a:r>
              <a:rPr lang="en-GB" i="1" dirty="0">
                <a:latin typeface="Arial" panose="020B0604020202020204" pitchFamily="34" charset="0"/>
                <a:cs typeface="Arial" panose="020B0604020202020204" pitchFamily="34" charset="0"/>
              </a:rPr>
              <a:t>Type 2 diabetes in adults: management.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https://www.nice.org.uk/guidance/ng28/chapter/Dietary-advice-and-interventions</a:t>
            </a:r>
            <a:r>
              <a:rPr lang="en-GB" dirty="0">
                <a:latin typeface="Arial" panose="020B0604020202020204" pitchFamily="34" charset="0"/>
                <a:cs typeface="Arial" panose="020B0604020202020204" pitchFamily="34" charset="0"/>
              </a:rPr>
              <a:t> (Accessed: 15 July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NHS (2024) </a:t>
            </a:r>
            <a:r>
              <a:rPr lang="en-GB" i="1" dirty="0">
                <a:latin typeface="Arial" panose="020B0604020202020204" pitchFamily="34" charset="0"/>
                <a:cs typeface="Arial" panose="020B0604020202020204" pitchFamily="34" charset="0"/>
              </a:rPr>
              <a:t>Physical activity guidelines for adults aged 19 to 64.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https://www.nhs.uk/live-well/exercise/physical-activity-guidelines-for-adults-aged-19-to-64/</a:t>
            </a:r>
            <a:r>
              <a:rPr lang="en-GB" dirty="0">
                <a:latin typeface="Arial" panose="020B0604020202020204" pitchFamily="34" charset="0"/>
                <a:cs typeface="Arial" panose="020B0604020202020204" pitchFamily="34" charset="0"/>
              </a:rPr>
              <a:t> (Accessed: 16 July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NHS (2025) </a:t>
            </a:r>
            <a:r>
              <a:rPr lang="en-GB" i="1" dirty="0">
                <a:latin typeface="Arial" panose="020B0604020202020204" pitchFamily="34" charset="0"/>
                <a:cs typeface="Arial" panose="020B0604020202020204" pitchFamily="34" charset="0"/>
              </a:rPr>
              <a:t>Symptoms of type 2 diabetes and how it's diagnosed</a:t>
            </a:r>
            <a:r>
              <a:rPr lang="en-US" i="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https://www.nhs.uk/conditions/type-2-diabetes/symptoms/</a:t>
            </a:r>
            <a:r>
              <a:rPr lang="en-US" dirty="0">
                <a:latin typeface="Arial" panose="020B0604020202020204" pitchFamily="34" charset="0"/>
                <a:cs typeface="Arial" panose="020B0604020202020204" pitchFamily="34" charset="0"/>
              </a:rPr>
              <a:t> (Accessed: 15 July 2026).</a:t>
            </a:r>
            <a:endParaRPr lang="en-GB"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NHS (2025) </a:t>
            </a:r>
            <a:r>
              <a:rPr lang="en-US" i="1" dirty="0">
                <a:latin typeface="Arial" panose="020B0604020202020204" pitchFamily="34" charset="0"/>
                <a:cs typeface="Arial" panose="020B0604020202020204" pitchFamily="34" charset="0"/>
              </a:rPr>
              <a:t>What is type 2 diabetes?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https://www.nhs.uk/conditions/type-2-diabetes/what-is-type-2-diabetes/</a:t>
            </a:r>
            <a:r>
              <a:rPr lang="en-US" dirty="0">
                <a:latin typeface="Arial" panose="020B0604020202020204" pitchFamily="34" charset="0"/>
                <a:cs typeface="Arial" panose="020B0604020202020204" pitchFamily="34" charset="0"/>
              </a:rPr>
              <a:t>  (Accessed: 16 July 2026).</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NHS England (2024) </a:t>
            </a:r>
            <a:r>
              <a:rPr lang="en-US" i="1" dirty="0">
                <a:latin typeface="Arial" panose="020B0604020202020204" pitchFamily="34" charset="0"/>
                <a:cs typeface="Arial" panose="020B0604020202020204" pitchFamily="34" charset="0"/>
              </a:rPr>
              <a:t>News. </a:t>
            </a:r>
            <a:r>
              <a:rPr lang="en-GB" i="1" dirty="0">
                <a:latin typeface="Arial" panose="020B0604020202020204" pitchFamily="34" charset="0"/>
                <a:cs typeface="Arial" panose="020B0604020202020204" pitchFamily="34" charset="0"/>
              </a:rPr>
              <a:t>NHS identifies over half a million more people at risk of type 2 diabetes in a Year.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https://www.england.nhs.uk/2024/06/nhs-identifies-over-half-a-million-more-people-at-risk-of-type-2-diabetes-in-a-year/</a:t>
            </a:r>
            <a:r>
              <a:rPr lang="en-GB" dirty="0">
                <a:latin typeface="Arial" panose="020B0604020202020204" pitchFamily="34" charset="0"/>
                <a:cs typeface="Arial" panose="020B0604020202020204" pitchFamily="34" charset="0"/>
              </a:rPr>
              <a:t> (Accessed: 16 July 2026).</a:t>
            </a:r>
          </a:p>
          <a:p>
            <a:endParaRPr lang="en-GB" dirty="0">
              <a:latin typeface="Arial" panose="020B0604020202020204" pitchFamily="34" charset="0"/>
              <a:cs typeface="Arial" panose="020B0604020202020204" pitchFamily="34" charset="0"/>
            </a:endParaRPr>
          </a:p>
          <a:p>
            <a:r>
              <a:rPr lang="en-GB" dirty="0" err="1">
                <a:solidFill>
                  <a:srgbClr val="222222"/>
                </a:solidFill>
                <a:latin typeface="Arial" panose="020B0604020202020204" pitchFamily="34" charset="0"/>
                <a:cs typeface="Arial" panose="020B0604020202020204" pitchFamily="34" charset="0"/>
              </a:rPr>
              <a:t>Piątkowska</a:t>
            </a:r>
            <a:r>
              <a:rPr lang="en-GB" dirty="0">
                <a:solidFill>
                  <a:srgbClr val="222222"/>
                </a:solidFill>
                <a:latin typeface="Arial" panose="020B0604020202020204" pitchFamily="34" charset="0"/>
                <a:cs typeface="Arial" panose="020B0604020202020204" pitchFamily="34" charset="0"/>
              </a:rPr>
              <a:t>, A., Marszałek, K., Krupińska, N., Malaya, E., </a:t>
            </a:r>
            <a:r>
              <a:rPr lang="en-GB" dirty="0" err="1">
                <a:solidFill>
                  <a:srgbClr val="222222"/>
                </a:solidFill>
                <a:latin typeface="Arial" panose="020B0604020202020204" pitchFamily="34" charset="0"/>
                <a:cs typeface="Arial" panose="020B0604020202020204" pitchFamily="34" charset="0"/>
              </a:rPr>
              <a:t>Adamczewska</a:t>
            </a:r>
            <a:r>
              <a:rPr lang="en-GB" dirty="0">
                <a:solidFill>
                  <a:srgbClr val="222222"/>
                </a:solidFill>
                <a:latin typeface="Arial" panose="020B0604020202020204" pitchFamily="34" charset="0"/>
                <a:cs typeface="Arial" panose="020B0604020202020204" pitchFamily="34" charset="0"/>
              </a:rPr>
              <a:t>, M., Kuna, P. and Panek, M. (2025) ‘Shared decision making-a review of its evaluation, efficacy, and applicability in asthma’, </a:t>
            </a:r>
            <a:r>
              <a:rPr lang="en-GB" i="1" dirty="0">
                <a:solidFill>
                  <a:srgbClr val="222222"/>
                </a:solidFill>
                <a:latin typeface="Arial" panose="020B0604020202020204" pitchFamily="34" charset="0"/>
                <a:cs typeface="Arial" panose="020B0604020202020204" pitchFamily="34" charset="0"/>
              </a:rPr>
              <a:t>Frontiers in Medicine</a:t>
            </a:r>
            <a:r>
              <a:rPr lang="en-GB" dirty="0">
                <a:solidFill>
                  <a:srgbClr val="222222"/>
                </a:solidFill>
                <a:latin typeface="Arial" panose="020B0604020202020204" pitchFamily="34" charset="0"/>
                <a:cs typeface="Arial" panose="020B0604020202020204" pitchFamily="34" charset="0"/>
              </a:rPr>
              <a:t>, 12, p.1639805.</a:t>
            </a:r>
          </a:p>
          <a:p>
            <a:endParaRPr lang="en-GB" dirty="0">
              <a:solidFill>
                <a:srgbClr val="222222"/>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Snelling, P. and Quick, O. (2022) ‘Confidentiality and public interest disclosure: A framework to evaluate UK healthcare professional regulatory guidance’, </a:t>
            </a:r>
            <a:r>
              <a:rPr lang="en-GB" i="1" dirty="0">
                <a:latin typeface="Arial" panose="020B0604020202020204" pitchFamily="34" charset="0"/>
                <a:cs typeface="Arial" panose="020B0604020202020204" pitchFamily="34" charset="0"/>
              </a:rPr>
              <a:t>Medical Law International</a:t>
            </a:r>
            <a:r>
              <a:rPr lang="en-GB" dirty="0">
                <a:latin typeface="Arial" panose="020B0604020202020204" pitchFamily="34" charset="0"/>
                <a:cs typeface="Arial" panose="020B0604020202020204" pitchFamily="34" charset="0"/>
              </a:rPr>
              <a:t>, 22(1), pp.3-32.</a:t>
            </a:r>
            <a:endParaRPr lang="en-US" dirty="0">
              <a:latin typeface="Arial" panose="020B0604020202020204" pitchFamily="34" charset="0"/>
              <a:ea typeface="Poppins"/>
              <a:cs typeface="Arial" panose="020B0604020202020204" pitchFamily="34" charset="0"/>
              <a:sym typeface="Poppins"/>
            </a:endParaRPr>
          </a:p>
          <a:p>
            <a:endParaRPr lang="en-GB" dirty="0">
              <a:solidFill>
                <a:srgbClr val="222222"/>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Voogt, S.J., Pratt, K. and Rollet, A. (2022) ‘Patient communication: practical strategies for better interactions’, </a:t>
            </a:r>
            <a:r>
              <a:rPr lang="en-GB" i="1" dirty="0">
                <a:latin typeface="Arial" panose="020B0604020202020204" pitchFamily="34" charset="0"/>
                <a:cs typeface="Arial" panose="020B0604020202020204" pitchFamily="34" charset="0"/>
              </a:rPr>
              <a:t>Family Practice Management</a:t>
            </a:r>
            <a:r>
              <a:rPr lang="en-GB" dirty="0">
                <a:latin typeface="Arial" panose="020B0604020202020204" pitchFamily="34" charset="0"/>
                <a:cs typeface="Arial" panose="020B0604020202020204" pitchFamily="34" charset="0"/>
              </a:rPr>
              <a:t>, 29(2), pp.12-16.</a:t>
            </a:r>
            <a:endParaRPr lang="en-US" dirty="0">
              <a:latin typeface="Arial" panose="020B0604020202020204" pitchFamily="34" charset="0"/>
              <a:ea typeface="Poppins"/>
              <a:cs typeface="Arial" panose="020B0604020202020204" pitchFamily="34" charset="0"/>
              <a:sym typeface="Poppins"/>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Wang, X., Yuan, C.X., Xu, B. and Yu, Z. (2022) ‘Diabetic foot ulcers: Classification, risk factors and management’, </a:t>
            </a:r>
            <a:r>
              <a:rPr lang="en-GB" i="1" dirty="0">
                <a:latin typeface="Arial" panose="020B0604020202020204" pitchFamily="34" charset="0"/>
                <a:cs typeface="Arial" panose="020B0604020202020204" pitchFamily="34" charset="0"/>
              </a:rPr>
              <a:t>World journal of diabetes</a:t>
            </a:r>
            <a:r>
              <a:rPr lang="en-GB" dirty="0">
                <a:latin typeface="Arial" panose="020B0604020202020204" pitchFamily="34" charset="0"/>
                <a:cs typeface="Arial" panose="020B0604020202020204" pitchFamily="34" charset="0"/>
              </a:rPr>
              <a:t>, 13(12), p.1049.</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Yates., L. (2025) </a:t>
            </a:r>
            <a:r>
              <a:rPr lang="en-US" i="1" dirty="0">
                <a:latin typeface="Arial" panose="020B0604020202020204" pitchFamily="34" charset="0"/>
                <a:cs typeface="Arial" panose="020B0604020202020204" pitchFamily="34" charset="0"/>
              </a:rPr>
              <a:t>Anatomy and Physiology</a:t>
            </a:r>
            <a:r>
              <a:rPr lang="en-US" dirty="0">
                <a:latin typeface="Arial" panose="020B0604020202020204" pitchFamily="34" charset="0"/>
                <a:cs typeface="Arial" panose="020B0604020202020204" pitchFamily="34" charset="0"/>
              </a:rPr>
              <a:t>. Available at: </a:t>
            </a:r>
            <a:r>
              <a:rPr lang="en-US"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https://www.nursingtimes.net/anatomy-and-physiology/a-guide-to-the-disease-processes-underlying-type-2-diabetes-26-08-2025/</a:t>
            </a:r>
            <a:r>
              <a:rPr lang="en-US" dirty="0">
                <a:latin typeface="Arial" panose="020B0604020202020204" pitchFamily="34" charset="0"/>
                <a:cs typeface="Arial" panose="020B0604020202020204" pitchFamily="34" charset="0"/>
              </a:rPr>
              <a:t> (Accessed: 15 July 2026).</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78562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44D8F"/>
        </a:solidFill>
        <a:effectLst/>
      </p:bgPr>
    </p:bg>
    <p:spTree>
      <p:nvGrpSpPr>
        <p:cNvPr id="1" name=""/>
        <p:cNvGrpSpPr/>
        <p:nvPr/>
      </p:nvGrpSpPr>
      <p:grpSpPr>
        <a:xfrm>
          <a:off x="0" y="0"/>
          <a:ext cx="0" cy="0"/>
          <a:chOff x="0" y="0"/>
          <a:chExt cx="0" cy="0"/>
        </a:xfrm>
      </p:grpSpPr>
      <p:sp>
        <p:nvSpPr>
          <p:cNvPr id="2" name="Freeform 2"/>
          <p:cNvSpPr/>
          <p:nvPr/>
        </p:nvSpPr>
        <p:spPr>
          <a:xfrm flipH="1">
            <a:off x="9601786" y="1516328"/>
            <a:ext cx="7657514" cy="7741972"/>
          </a:xfrm>
          <a:custGeom>
            <a:avLst/>
            <a:gdLst/>
            <a:ahLst/>
            <a:cxnLst/>
            <a:rect l="l" t="t" r="r" b="b"/>
            <a:pathLst>
              <a:path w="7657514" h="7741972">
                <a:moveTo>
                  <a:pt x="7657514" y="0"/>
                </a:moveTo>
                <a:lnTo>
                  <a:pt x="0" y="0"/>
                </a:lnTo>
                <a:lnTo>
                  <a:pt x="0" y="7741972"/>
                </a:lnTo>
                <a:lnTo>
                  <a:pt x="7657514" y="7741972"/>
                </a:lnTo>
                <a:lnTo>
                  <a:pt x="7657514"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dirty="0"/>
          </a:p>
        </p:txBody>
      </p:sp>
      <p:sp>
        <p:nvSpPr>
          <p:cNvPr id="3" name="Freeform 3"/>
          <p:cNvSpPr/>
          <p:nvPr/>
        </p:nvSpPr>
        <p:spPr>
          <a:xfrm flipH="1">
            <a:off x="1028700" y="5829300"/>
            <a:ext cx="6808670" cy="3849993"/>
          </a:xfrm>
          <a:custGeom>
            <a:avLst/>
            <a:gdLst/>
            <a:ahLst/>
            <a:cxnLst/>
            <a:rect l="l" t="t" r="r" b="b"/>
            <a:pathLst>
              <a:path w="6808670" h="3849993">
                <a:moveTo>
                  <a:pt x="6808670" y="0"/>
                </a:moveTo>
                <a:lnTo>
                  <a:pt x="0" y="0"/>
                </a:lnTo>
                <a:lnTo>
                  <a:pt x="0" y="3849993"/>
                </a:lnTo>
                <a:lnTo>
                  <a:pt x="6808670" y="3849993"/>
                </a:lnTo>
                <a:lnTo>
                  <a:pt x="680867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sp>
        <p:nvSpPr>
          <p:cNvPr id="4" name="TextBox 4"/>
          <p:cNvSpPr txBox="1"/>
          <p:nvPr/>
        </p:nvSpPr>
        <p:spPr>
          <a:xfrm>
            <a:off x="1691571" y="3029859"/>
            <a:ext cx="10234197" cy="1792346"/>
          </a:xfrm>
          <a:prstGeom prst="rect">
            <a:avLst/>
          </a:prstGeom>
        </p:spPr>
        <p:txBody>
          <a:bodyPr lIns="0" tIns="0" rIns="0" bIns="0" rtlCol="0" anchor="t">
            <a:spAutoFit/>
          </a:bodyPr>
          <a:lstStyle/>
          <a:p>
            <a:pPr marL="0" lvl="0" indent="0" algn="ctr">
              <a:lnSpc>
                <a:spcPts val="12208"/>
              </a:lnSpc>
            </a:pPr>
            <a:r>
              <a:rPr lang="en-US" sz="13270" b="1" dirty="0">
                <a:solidFill>
                  <a:srgbClr val="D6E6F7"/>
                </a:solidFill>
                <a:latin typeface="Poppins Bold"/>
                <a:ea typeface="Poppins Bold"/>
                <a:cs typeface="Poppins Bold"/>
                <a:sym typeface="Poppins 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277</TotalTime>
  <Words>3636</Words>
  <Application>Microsoft Macintosh PowerPoint</Application>
  <PresentationFormat>Custom</PresentationFormat>
  <Paragraphs>160</Paragraphs>
  <Slides>19</Slides>
  <Notes>0</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Poppins Bold</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 2 Diabetes Care Plan Overview</dc:title>
  <cp:lastModifiedBy>Ansar Ali (2433274)</cp:lastModifiedBy>
  <cp:revision>5</cp:revision>
  <dcterms:created xsi:type="dcterms:W3CDTF">2006-08-16T00:00:00Z</dcterms:created>
  <dcterms:modified xsi:type="dcterms:W3CDTF">2026-07-18T14:39:56Z</dcterms:modified>
  <dc:identifier>DAHPjw8T418</dc:identifier>
</cp:coreProperties>
</file>