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3" r:id="rId7"/>
    <p:sldId id="266"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01A7F-DB91-454B-AC5F-EF9A50CC85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A5D4994-824E-D246-9D62-7345A6F158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38E8FA9-5F26-B843-987D-0408D20C5107}"/>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5" name="Footer Placeholder 4">
            <a:extLst>
              <a:ext uri="{FF2B5EF4-FFF2-40B4-BE49-F238E27FC236}">
                <a16:creationId xmlns:a16="http://schemas.microsoft.com/office/drawing/2014/main" id="{6FB5A995-0872-1B4A-9BD3-6577B51BD4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7C2AD4-DDA5-AF42-BA4D-3B1541C85AF3}"/>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3333621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06554-73E9-7247-895F-81779FDD97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A54605-5B67-4143-84D6-D7A624B2F4F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A9D0B9-45F1-0445-A3FC-5FDD7F4BBFAE}"/>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5" name="Footer Placeholder 4">
            <a:extLst>
              <a:ext uri="{FF2B5EF4-FFF2-40B4-BE49-F238E27FC236}">
                <a16:creationId xmlns:a16="http://schemas.microsoft.com/office/drawing/2014/main" id="{3C3FB9C5-EFB9-814A-A4E6-DA284D0BA8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23D2CA-2182-F041-B834-1EF8E4B0B0B2}"/>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2256994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72914-4856-F742-B0E5-E864EC5FC8C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31E5754-7AA0-7447-A63D-835E5CE1B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5E12ED-3C37-3C4C-98A6-96C19CA992FA}"/>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5" name="Footer Placeholder 4">
            <a:extLst>
              <a:ext uri="{FF2B5EF4-FFF2-40B4-BE49-F238E27FC236}">
                <a16:creationId xmlns:a16="http://schemas.microsoft.com/office/drawing/2014/main" id="{85D652A4-61F7-EB4C-9FCA-9FC8DCC720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15AFBD-CA5A-CB43-85CA-0DEE93D23008}"/>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815672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2458D-D0AF-C646-8CE3-7D2866E63D4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AB7BF21-6B9B-F94C-83AC-81748E1414F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835395F-DAFB-484C-9DEF-F02B9901EE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1F7F79E-8AB6-BA4A-995F-10E77CF40C1A}"/>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6" name="Footer Placeholder 5">
            <a:extLst>
              <a:ext uri="{FF2B5EF4-FFF2-40B4-BE49-F238E27FC236}">
                <a16:creationId xmlns:a16="http://schemas.microsoft.com/office/drawing/2014/main" id="{7427ECB4-B1CD-AF40-B0C8-B7CF4AEEB9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C42BF7-B203-4642-A022-15142F57D316}"/>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2935944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39781-6115-7644-931A-F4098C40944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C632D6-5583-7A46-8F91-AA6A3AED30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37C27C-8D66-0242-961D-18140941E0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C738F89-A4C5-6C46-BDEB-72891E43D7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AB6521-0F72-4E4B-95D6-D072419F4D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94A68A-9452-D84B-A434-666516E644DC}"/>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8" name="Footer Placeholder 7">
            <a:extLst>
              <a:ext uri="{FF2B5EF4-FFF2-40B4-BE49-F238E27FC236}">
                <a16:creationId xmlns:a16="http://schemas.microsoft.com/office/drawing/2014/main" id="{73325483-6F8A-B146-9CC5-2A5A29CFEB9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C22937-8D18-1E4E-93C1-08C3B1A724B5}"/>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4236655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92108-8655-AC4D-8BF9-64710D2C018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A4505F2-781A-1142-8F34-5A887C0D18AD}"/>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4" name="Footer Placeholder 3">
            <a:extLst>
              <a:ext uri="{FF2B5EF4-FFF2-40B4-BE49-F238E27FC236}">
                <a16:creationId xmlns:a16="http://schemas.microsoft.com/office/drawing/2014/main" id="{2EAE193A-EF25-2548-BBE4-3B29A06F4D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DAA4BD-66EC-2E47-BC5D-86A0BD11F2B2}"/>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393172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16530-00EA-604E-8C07-35B470808CB0}"/>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3" name="Footer Placeholder 2">
            <a:extLst>
              <a:ext uri="{FF2B5EF4-FFF2-40B4-BE49-F238E27FC236}">
                <a16:creationId xmlns:a16="http://schemas.microsoft.com/office/drawing/2014/main" id="{0D3F707C-C2A1-3D44-BF89-0A7E1359EC7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DA59B01-2B17-844A-A376-29B0F237A79D}"/>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674961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03A18-0ECB-BB4F-8573-86219E8879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6C6D639-0C83-D54E-908E-E673D69DEE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FF0A69B-C8F4-6649-861D-D4549DF932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C79599-4AFD-B94A-8875-1C1809C1341C}"/>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6" name="Footer Placeholder 5">
            <a:extLst>
              <a:ext uri="{FF2B5EF4-FFF2-40B4-BE49-F238E27FC236}">
                <a16:creationId xmlns:a16="http://schemas.microsoft.com/office/drawing/2014/main" id="{9A848627-0EB3-044A-9866-97F033AE15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DA17D3-F59E-A345-B584-441402F63CD7}"/>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3964944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20E95-0C0E-7046-B524-444635F09F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022441-3045-A647-B7E0-37EB27CAD6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C32E7E2-00A0-EE44-B5B2-A0B39FF35C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044FFD9-600A-6842-B5A5-520408765010}"/>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6" name="Footer Placeholder 5">
            <a:extLst>
              <a:ext uri="{FF2B5EF4-FFF2-40B4-BE49-F238E27FC236}">
                <a16:creationId xmlns:a16="http://schemas.microsoft.com/office/drawing/2014/main" id="{AABE1F09-8533-7442-9BD4-618812A28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5B627B-B362-7D4D-9161-9FC584ADF26E}"/>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528151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23309-E142-3147-80B1-971452CB3B8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9F42ED3-5A4F-3A4D-9211-2B0520E684C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5F971D-AF01-074A-B43F-2A4A0ABDA5D2}"/>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5" name="Footer Placeholder 4">
            <a:extLst>
              <a:ext uri="{FF2B5EF4-FFF2-40B4-BE49-F238E27FC236}">
                <a16:creationId xmlns:a16="http://schemas.microsoft.com/office/drawing/2014/main" id="{403B5204-AA41-F541-99CF-2B2D06DB70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878052-D433-7844-9ECB-EB00F6C31960}"/>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1344918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8AC4AE-FC1C-794B-8C16-BFBD9F5668B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D919B20-FD35-8648-A6E7-FAD81036E5D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F707EE-0182-2B46-B4F9-F8007E9B6B04}"/>
              </a:ext>
            </a:extLst>
          </p:cNvPr>
          <p:cNvSpPr>
            <a:spLocks noGrp="1"/>
          </p:cNvSpPr>
          <p:nvPr>
            <p:ph type="dt" sz="half" idx="10"/>
          </p:nvPr>
        </p:nvSpPr>
        <p:spPr/>
        <p:txBody>
          <a:bodyPr/>
          <a:lstStyle/>
          <a:p>
            <a:fld id="{27AE0FBB-60F0-BE4A-BCC3-457CBE30E8DB}" type="datetimeFigureOut">
              <a:rPr lang="en-US" smtClean="0"/>
              <a:t>3/13/20</a:t>
            </a:fld>
            <a:endParaRPr lang="en-US"/>
          </a:p>
        </p:txBody>
      </p:sp>
      <p:sp>
        <p:nvSpPr>
          <p:cNvPr id="5" name="Footer Placeholder 4">
            <a:extLst>
              <a:ext uri="{FF2B5EF4-FFF2-40B4-BE49-F238E27FC236}">
                <a16:creationId xmlns:a16="http://schemas.microsoft.com/office/drawing/2014/main" id="{A3077681-3BDE-0448-9E24-BA90BFCE92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B87DC7-E0B8-A240-9D41-FABC0F7AE244}"/>
              </a:ext>
            </a:extLst>
          </p:cNvPr>
          <p:cNvSpPr>
            <a:spLocks noGrp="1"/>
          </p:cNvSpPr>
          <p:nvPr>
            <p:ph type="sldNum" sz="quarter" idx="12"/>
          </p:nvPr>
        </p:nvSpPr>
        <p:spPr/>
        <p:txBody>
          <a:bodyPr/>
          <a:lstStyle/>
          <a:p>
            <a:fld id="{B7E82560-7987-A44F-A42C-794A81D39CB7}" type="slidenum">
              <a:rPr lang="en-US" smtClean="0"/>
              <a:t>‹#›</a:t>
            </a:fld>
            <a:endParaRPr lang="en-US"/>
          </a:p>
        </p:txBody>
      </p:sp>
    </p:spTree>
    <p:extLst>
      <p:ext uri="{BB962C8B-B14F-4D97-AF65-F5344CB8AC3E}">
        <p14:creationId xmlns:p14="http://schemas.microsoft.com/office/powerpoint/2010/main" val="200107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25B26B-6A5A-B643-B4C3-FB5F44B4F7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BD4117F-E95E-4549-B584-6BA4D8F84D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A98891-3A97-1642-AEAF-1BBDCC4452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AE0FBB-60F0-BE4A-BCC3-457CBE30E8DB}" type="datetimeFigureOut">
              <a:rPr lang="en-US" smtClean="0"/>
              <a:t>3/13/20</a:t>
            </a:fld>
            <a:endParaRPr lang="en-US"/>
          </a:p>
        </p:txBody>
      </p:sp>
      <p:sp>
        <p:nvSpPr>
          <p:cNvPr id="5" name="Footer Placeholder 4">
            <a:extLst>
              <a:ext uri="{FF2B5EF4-FFF2-40B4-BE49-F238E27FC236}">
                <a16:creationId xmlns:a16="http://schemas.microsoft.com/office/drawing/2014/main" id="{938EEDF1-0E88-E448-AFEE-526F863AAF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3F6E208-A8EA-614D-BFFA-553E3974B7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E82560-7987-A44F-A42C-794A81D39CB7}" type="slidenum">
              <a:rPr lang="en-US" smtClean="0"/>
              <a:t>‹#›</a:t>
            </a:fld>
            <a:endParaRPr lang="en-US"/>
          </a:p>
        </p:txBody>
      </p:sp>
    </p:spTree>
    <p:extLst>
      <p:ext uri="{BB962C8B-B14F-4D97-AF65-F5344CB8AC3E}">
        <p14:creationId xmlns:p14="http://schemas.microsoft.com/office/powerpoint/2010/main" val="22000441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2D42B-B068-3F4B-A8A4-39F9BF15E3A5}"/>
              </a:ext>
            </a:extLst>
          </p:cNvPr>
          <p:cNvSpPr>
            <a:spLocks noGrp="1"/>
          </p:cNvSpPr>
          <p:nvPr>
            <p:ph type="ctrTitle"/>
          </p:nvPr>
        </p:nvSpPr>
        <p:spPr>
          <a:xfrm>
            <a:off x="1660071" y="490386"/>
            <a:ext cx="9144000" cy="1686757"/>
          </a:xfrm>
        </p:spPr>
        <p:txBody>
          <a:bodyPr>
            <a:normAutofit/>
          </a:bodyPr>
          <a:lstStyle/>
          <a:p>
            <a:r>
              <a:rPr lang="en-GB" sz="2400" b="1" dirty="0">
                <a:effectLst/>
                <a:latin typeface="Arial" panose="020B0604020202020204" pitchFamily="34" charset="0"/>
                <a:ea typeface="Calibri" panose="020F0502020204030204" pitchFamily="34" charset="0"/>
                <a:cs typeface="Arial" panose="020B0604020202020204" pitchFamily="34" charset="0"/>
              </a:rPr>
              <a:t>A critical perspective of ASDA in relation to it’s CRM, Ethics, Sustainability and Quality Policies and Operations</a:t>
            </a:r>
            <a:br>
              <a:rPr lang="en-GB" sz="1800" dirty="0">
                <a:effectLst/>
                <a:latin typeface="Calibri" panose="020F0502020204030204" pitchFamily="34" charset="0"/>
                <a:ea typeface="Calibri" panose="020F0502020204030204" pitchFamily="34" charset="0"/>
                <a:cs typeface="Vrinda" panose="020B0502040204020203" pitchFamily="34" charset="0"/>
              </a:rPr>
            </a:br>
            <a:endParaRPr lang="en-US" dirty="0"/>
          </a:p>
        </p:txBody>
      </p:sp>
      <p:sp>
        <p:nvSpPr>
          <p:cNvPr id="3" name="Subtitle 2">
            <a:extLst>
              <a:ext uri="{FF2B5EF4-FFF2-40B4-BE49-F238E27FC236}">
                <a16:creationId xmlns:a16="http://schemas.microsoft.com/office/drawing/2014/main" id="{8DF35B6A-096A-9345-B3C4-AF91AF9C858D}"/>
              </a:ext>
            </a:extLst>
          </p:cNvPr>
          <p:cNvSpPr>
            <a:spLocks noGrp="1"/>
          </p:cNvSpPr>
          <p:nvPr>
            <p:ph type="subTitle" idx="1"/>
          </p:nvPr>
        </p:nvSpPr>
        <p:spPr>
          <a:xfrm>
            <a:off x="1524000" y="2358571"/>
            <a:ext cx="9144000" cy="3631067"/>
          </a:xfrm>
        </p:spPr>
        <p:txBody>
          <a:bodyPr/>
          <a:lstStyle/>
          <a:p>
            <a:endParaRPr lang="en-US" dirty="0"/>
          </a:p>
        </p:txBody>
      </p:sp>
      <p:graphicFrame>
        <p:nvGraphicFramePr>
          <p:cNvPr id="5" name="Table 4">
            <a:extLst>
              <a:ext uri="{FF2B5EF4-FFF2-40B4-BE49-F238E27FC236}">
                <a16:creationId xmlns:a16="http://schemas.microsoft.com/office/drawing/2014/main" id="{DB7ADA5A-A8B7-E442-B9BE-509EE4049F69}"/>
              </a:ext>
            </a:extLst>
          </p:cNvPr>
          <p:cNvGraphicFramePr/>
          <p:nvPr>
            <p:extLst>
              <p:ext uri="{D42A27DB-BD31-4B8C-83A1-F6EECF244321}">
                <p14:modId xmlns:p14="http://schemas.microsoft.com/office/powerpoint/2010/main" val="3302276427"/>
              </p:ext>
            </p:extLst>
          </p:nvPr>
        </p:nvGraphicFramePr>
        <p:xfrm>
          <a:off x="2147812" y="2776198"/>
          <a:ext cx="7638669" cy="3007480"/>
        </p:xfrm>
        <a:graphic>
          <a:graphicData uri="http://schemas.openxmlformats.org/drawingml/2006/table">
            <a:tbl>
              <a:tblPr>
                <a:tableStyleId>{5C22544A-7EE6-4342-B048-85BDC9FD1C3A}</a:tableStyleId>
              </a:tblPr>
              <a:tblGrid>
                <a:gridCol w="2590800">
                  <a:extLst>
                    <a:ext uri="{9D8B030D-6E8A-4147-A177-3AD203B41FA5}">
                      <a16:colId xmlns:a16="http://schemas.microsoft.com/office/drawing/2014/main" val="24079404"/>
                    </a:ext>
                  </a:extLst>
                </a:gridCol>
                <a:gridCol w="5047869">
                  <a:extLst>
                    <a:ext uri="{9D8B030D-6E8A-4147-A177-3AD203B41FA5}">
                      <a16:colId xmlns:a16="http://schemas.microsoft.com/office/drawing/2014/main" val="2231874248"/>
                    </a:ext>
                  </a:extLst>
                </a:gridCol>
              </a:tblGrid>
              <a:tr h="601496">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STUDENT NAME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SADIA ANJUM</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1012347948"/>
                  </a:ext>
                </a:extLst>
              </a:tr>
              <a:tr h="601496">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STUDENT NUMBER</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1708775</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1131965279"/>
                  </a:ext>
                </a:extLst>
              </a:tr>
              <a:tr h="601496">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MODULE NUMBER</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BMSW5003</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4132605869"/>
                  </a:ext>
                </a:extLst>
              </a:tr>
              <a:tr h="601496">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MODULE TITLE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PROBLEM SOLVING AND DECISION MAKING</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2482713582"/>
                  </a:ext>
                </a:extLst>
              </a:tr>
              <a:tr h="601496">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LECTURERS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tc>
                  <a:txBody>
                    <a:bodyPr/>
                    <a:lstStyle/>
                    <a:p>
                      <a:pPr algn="ctr" fontAlgn="base">
                        <a:lnSpc>
                          <a:spcPct val="107000"/>
                        </a:lnSpc>
                        <a:spcAft>
                          <a:spcPts val="0"/>
                        </a:spcAft>
                      </a:pPr>
                      <a:r>
                        <a:rPr lang="en-US" sz="1800" kern="150" dirty="0">
                          <a:effectLst/>
                          <a:latin typeface="Arial" panose="020B0604020202020204" pitchFamily="34" charset="0"/>
                          <a:cs typeface="Arial" panose="020B0604020202020204" pitchFamily="34" charset="0"/>
                        </a:rPr>
                        <a:t>DR VAJIRA BALASURIYA</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3334237996"/>
                  </a:ext>
                </a:extLst>
              </a:tr>
            </a:tbl>
          </a:graphicData>
        </a:graphic>
      </p:graphicFrame>
    </p:spTree>
    <p:extLst>
      <p:ext uri="{BB962C8B-B14F-4D97-AF65-F5344CB8AC3E}">
        <p14:creationId xmlns:p14="http://schemas.microsoft.com/office/powerpoint/2010/main" val="3139958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D45C5-8D38-4A4C-A3EA-EF3F413176BA}"/>
              </a:ext>
            </a:extLst>
          </p:cNvPr>
          <p:cNvSpPr>
            <a:spLocks noGrp="1"/>
          </p:cNvSpPr>
          <p:nvPr>
            <p:ph type="title"/>
          </p:nvPr>
        </p:nvSpPr>
        <p:spPr/>
        <p:txBody>
          <a:bodyPr/>
          <a:lstStyle/>
          <a:p>
            <a:r>
              <a:rPr lang="en-GB" dirty="0"/>
              <a:t>Customer Relationship Management (CRM)</a:t>
            </a:r>
            <a:endParaRPr lang="en-US" dirty="0"/>
          </a:p>
        </p:txBody>
      </p:sp>
      <p:sp>
        <p:nvSpPr>
          <p:cNvPr id="3" name="Content Placeholder 2">
            <a:extLst>
              <a:ext uri="{FF2B5EF4-FFF2-40B4-BE49-F238E27FC236}">
                <a16:creationId xmlns:a16="http://schemas.microsoft.com/office/drawing/2014/main" id="{736C8CF6-DD79-D749-8167-98CB96056501}"/>
              </a:ext>
            </a:extLst>
          </p:cNvPr>
          <p:cNvSpPr>
            <a:spLocks noGrp="1"/>
          </p:cNvSpPr>
          <p:nvPr>
            <p:ph idx="1"/>
          </p:nvPr>
        </p:nvSpPr>
        <p:spPr/>
        <p:txBody>
          <a:bodyPr/>
          <a:lstStyle/>
          <a:p>
            <a:r>
              <a:rPr lang="en-GB" sz="2400" dirty="0">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Vrinda" panose="020B0502040204020203" pitchFamily="34" charset="0"/>
              </a:rPr>
              <a:t>CRM is a practice that focuses on the intelligent mining of customer data for tactical purposes. CRM is also considered as a core customer-centric business strategy that aims to win and keep profitable customers It is is known as an operational management, where Automation becomes a key part of service delivery or sales force management (</a:t>
            </a:r>
            <a:r>
              <a:rPr lang="en-GB" sz="2400" dirty="0" err="1">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Vrinda" panose="020B0502040204020203" pitchFamily="34" charset="0"/>
              </a:rPr>
              <a:t>Buttle</a:t>
            </a:r>
            <a:r>
              <a:rPr lang="en-GB" sz="2400" dirty="0">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Vrinda" panose="020B0502040204020203" pitchFamily="34" charset="0"/>
              </a:rPr>
              <a:t>, 2004). It is about managing detailed information about individual customers and carefully managing customer touch points to maximise customer loyalty.</a:t>
            </a:r>
          </a:p>
          <a:p>
            <a:endParaRPr lang="en-US" dirty="0"/>
          </a:p>
        </p:txBody>
      </p:sp>
    </p:spTree>
    <p:extLst>
      <p:ext uri="{BB962C8B-B14F-4D97-AF65-F5344CB8AC3E}">
        <p14:creationId xmlns:p14="http://schemas.microsoft.com/office/powerpoint/2010/main" val="3178657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B40B7-28B8-1446-8913-9BA1687EFC2F}"/>
              </a:ext>
            </a:extLst>
          </p:cNvPr>
          <p:cNvSpPr>
            <a:spLocks noGrp="1"/>
          </p:cNvSpPr>
          <p:nvPr>
            <p:ph type="title"/>
          </p:nvPr>
        </p:nvSpPr>
        <p:spPr/>
        <p:txBody>
          <a:bodyPr/>
          <a:lstStyle/>
          <a:p>
            <a:r>
              <a:rPr lang="en-GB" dirty="0"/>
              <a:t>Ethics</a:t>
            </a:r>
            <a:endParaRPr lang="en-US" dirty="0"/>
          </a:p>
        </p:txBody>
      </p:sp>
      <p:sp>
        <p:nvSpPr>
          <p:cNvPr id="3" name="Content Placeholder 2">
            <a:extLst>
              <a:ext uri="{FF2B5EF4-FFF2-40B4-BE49-F238E27FC236}">
                <a16:creationId xmlns:a16="http://schemas.microsoft.com/office/drawing/2014/main" id="{D938B0DB-C7D7-4A47-B00A-4D17BD56DFE1}"/>
              </a:ext>
            </a:extLst>
          </p:cNvPr>
          <p:cNvSpPr>
            <a:spLocks noGrp="1"/>
          </p:cNvSpPr>
          <p:nvPr>
            <p:ph idx="1"/>
          </p:nvPr>
        </p:nvSpPr>
        <p:spPr/>
        <p:txBody>
          <a:bodyPr>
            <a:normAutofit/>
          </a:bodyPr>
          <a:lstStyle/>
          <a:p>
            <a:r>
              <a:rPr lang="en-GB" sz="1800" dirty="0">
                <a:effectLst/>
                <a:latin typeface="Calibri" panose="020F0502020204030204" pitchFamily="34" charset="0"/>
                <a:ea typeface="Calibri" panose="020F0502020204030204" pitchFamily="34" charset="0"/>
                <a:cs typeface="Vrinda" panose="020B0502040204020203" pitchFamily="34" charset="0"/>
              </a:rPr>
              <a:t>The term “ethics” refers to a set of moral norms, principles or values, and the nature and grounds of morality that guide people’s behaviour such as moral judgments, standards, and rules of conduct. </a:t>
            </a:r>
          </a:p>
          <a:p>
            <a:endParaRPr lang="en-GB" sz="1800" dirty="0">
              <a:latin typeface="Calibri" panose="020F0502020204030204" pitchFamily="34" charset="0"/>
              <a:cs typeface="Vrinda" panose="020B0502040204020203" pitchFamily="34" charset="0"/>
            </a:endParaRPr>
          </a:p>
          <a:p>
            <a:r>
              <a:rPr lang="en-GB" sz="1800" dirty="0">
                <a:effectLst/>
                <a:latin typeface="Calibri" panose="020F0502020204030204" pitchFamily="34" charset="0"/>
                <a:ea typeface="Calibri" panose="020F0502020204030204" pitchFamily="34" charset="0"/>
                <a:cs typeface="Vrinda" panose="020B0502040204020203" pitchFamily="34" charset="0"/>
              </a:rPr>
              <a:t>Ethics in marketing transpires from marketing executives’ relationships with </a:t>
            </a:r>
            <a:r>
              <a:rPr lang="en-GB" sz="1800" dirty="0" err="1">
                <a:effectLst/>
                <a:latin typeface="Calibri" panose="020F0502020204030204" pitchFamily="34" charset="0"/>
                <a:ea typeface="Calibri" panose="020F0502020204030204" pitchFamily="34" charset="0"/>
                <a:cs typeface="Vrinda" panose="020B0502040204020203" pitchFamily="34" charset="0"/>
              </a:rPr>
              <a:t>organizational</a:t>
            </a:r>
            <a:r>
              <a:rPr lang="en-GB" sz="1800" dirty="0">
                <a:effectLst/>
                <a:latin typeface="Calibri" panose="020F0502020204030204" pitchFamily="34" charset="0"/>
                <a:ea typeface="Calibri" panose="020F0502020204030204" pitchFamily="34" charset="0"/>
                <a:cs typeface="Vrinda" panose="020B0502040204020203" pitchFamily="34" charset="0"/>
              </a:rPr>
              <a:t> members, consumers, rivals, and the sides and include public opinion in the exchange process”. On the other hand, business ethics is a vital topic for scholars and practitioners. Corporate ethics requires setting and maintaining minimum standards of responsibility and behaviour that companies should follow or a system of accountability for a company’s implementation of its ethical role.</a:t>
            </a:r>
          </a:p>
          <a:p>
            <a:endParaRPr lang="en-US" sz="3200" dirty="0"/>
          </a:p>
        </p:txBody>
      </p:sp>
    </p:spTree>
    <p:extLst>
      <p:ext uri="{BB962C8B-B14F-4D97-AF65-F5344CB8AC3E}">
        <p14:creationId xmlns:p14="http://schemas.microsoft.com/office/powerpoint/2010/main" val="3646772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EAED-CF79-F44F-9C5A-94C145DED008}"/>
              </a:ext>
            </a:extLst>
          </p:cNvPr>
          <p:cNvSpPr>
            <a:spLocks noGrp="1"/>
          </p:cNvSpPr>
          <p:nvPr>
            <p:ph type="title"/>
          </p:nvPr>
        </p:nvSpPr>
        <p:spPr/>
        <p:txBody>
          <a:bodyPr/>
          <a:lstStyle/>
          <a:p>
            <a:r>
              <a:rPr lang="en-GB" dirty="0"/>
              <a:t>Sustainability </a:t>
            </a:r>
            <a:endParaRPr lang="en-US" dirty="0"/>
          </a:p>
        </p:txBody>
      </p:sp>
      <p:sp>
        <p:nvSpPr>
          <p:cNvPr id="3" name="Content Placeholder 2">
            <a:extLst>
              <a:ext uri="{FF2B5EF4-FFF2-40B4-BE49-F238E27FC236}">
                <a16:creationId xmlns:a16="http://schemas.microsoft.com/office/drawing/2014/main" id="{F8571448-62B0-1B45-8261-F33069B461B9}"/>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Vrinda" panose="020B0502040204020203" pitchFamily="34" charset="0"/>
              </a:rPr>
              <a:t>Sustainability means meeting our own needs without compromising the ability of future generations to meet their own needs. In addition to natural resources, we also need social and economic resources. Sustainability is not just environmentalism. Embedded in most definitions of sustainability we also find concerns for social equity and economic development.</a:t>
            </a:r>
          </a:p>
          <a:p>
            <a:r>
              <a:rPr lang="en-GB" sz="1800" dirty="0">
                <a:effectLst/>
                <a:latin typeface="Calibri" panose="020F0502020204030204" pitchFamily="34" charset="0"/>
                <a:ea typeface="Calibri" panose="020F0502020204030204" pitchFamily="34" charset="0"/>
                <a:cs typeface="Vrinda" panose="020B0502040204020203" pitchFamily="34" charset="0"/>
              </a:rPr>
              <a:t>There are three pillars of sustainability:</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Environment</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Economy</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Society</a:t>
            </a:r>
          </a:p>
          <a:p>
            <a:endParaRPr lang="en-US" dirty="0"/>
          </a:p>
        </p:txBody>
      </p:sp>
    </p:spTree>
    <p:extLst>
      <p:ext uri="{BB962C8B-B14F-4D97-AF65-F5344CB8AC3E}">
        <p14:creationId xmlns:p14="http://schemas.microsoft.com/office/powerpoint/2010/main" val="2840229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52A92-63AD-DF48-BD1B-96249A0CC023}"/>
              </a:ext>
            </a:extLst>
          </p:cNvPr>
          <p:cNvSpPr>
            <a:spLocks noGrp="1"/>
          </p:cNvSpPr>
          <p:nvPr>
            <p:ph type="title"/>
          </p:nvPr>
        </p:nvSpPr>
        <p:spPr/>
        <p:txBody>
          <a:bodyPr/>
          <a:lstStyle/>
          <a:p>
            <a:r>
              <a:rPr lang="en-GB" dirty="0"/>
              <a:t>Quality models</a:t>
            </a:r>
            <a:endParaRPr lang="en-US" dirty="0"/>
          </a:p>
        </p:txBody>
      </p:sp>
      <p:sp>
        <p:nvSpPr>
          <p:cNvPr id="3" name="Content Placeholder 2">
            <a:extLst>
              <a:ext uri="{FF2B5EF4-FFF2-40B4-BE49-F238E27FC236}">
                <a16:creationId xmlns:a16="http://schemas.microsoft.com/office/drawing/2014/main" id="{9CBB82E3-E112-B647-A539-6B44C8C97E09}"/>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Vrinda" panose="020B0502040204020203" pitchFamily="34" charset="0"/>
              </a:rPr>
              <a:t>There are several quality models and theories developed by scholars which often businesses adopt to enables employees to focus on quality rather than quantity and strive hard to excel in whatever they do. This part of the report critically investigates a few of these quality models and theories and discusses how they might assist an organisation to improve its customer relationship management.</a:t>
            </a:r>
          </a:p>
          <a:p>
            <a:r>
              <a:rPr lang="en-GB" sz="1800" dirty="0">
                <a:effectLst/>
                <a:latin typeface="Calibri" panose="020F0502020204030204" pitchFamily="34" charset="0"/>
                <a:ea typeface="Calibri" panose="020F0502020204030204" pitchFamily="34" charset="0"/>
                <a:cs typeface="Vrinda" panose="020B0502040204020203" pitchFamily="34" charset="0"/>
              </a:rPr>
              <a:t>Some of them are:</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Deming’s Cycle</a:t>
            </a:r>
          </a:p>
          <a:p>
            <a:pPr lvl="0"/>
            <a:r>
              <a:rPr lang="en-GB" sz="1800" dirty="0" err="1">
                <a:effectLst/>
                <a:latin typeface="Calibri" panose="020F0502020204030204" pitchFamily="34" charset="0"/>
                <a:ea typeface="Calibri" panose="020F0502020204030204" pitchFamily="34" charset="0"/>
                <a:cs typeface="Vrinda" panose="020B0502040204020203" pitchFamily="34" charset="0"/>
              </a:rPr>
              <a:t>Juran’s</a:t>
            </a:r>
            <a:r>
              <a:rPr lang="en-GB" sz="1800" dirty="0">
                <a:effectLst/>
                <a:latin typeface="Calibri" panose="020F0502020204030204" pitchFamily="34" charset="0"/>
                <a:ea typeface="Calibri" panose="020F0502020204030204" pitchFamily="34" charset="0"/>
                <a:cs typeface="Vrinda" panose="020B0502040204020203" pitchFamily="34" charset="0"/>
              </a:rPr>
              <a:t> Quality Trilogy</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Crosby’s cost of Quality</a:t>
            </a:r>
          </a:p>
          <a:p>
            <a:pPr lvl="0"/>
            <a:r>
              <a:rPr lang="en-GB" sz="1800" dirty="0" err="1">
                <a:effectLst/>
                <a:latin typeface="Calibri" panose="020F0502020204030204" pitchFamily="34" charset="0"/>
                <a:ea typeface="Calibri" panose="020F0502020204030204" pitchFamily="34" charset="0"/>
                <a:cs typeface="Vrinda" panose="020B0502040204020203" pitchFamily="34" charset="0"/>
              </a:rPr>
              <a:t>Kaoru</a:t>
            </a:r>
            <a:r>
              <a:rPr lang="en-GB" sz="1800" dirty="0">
                <a:effectLst/>
                <a:latin typeface="Calibri" panose="020F0502020204030204" pitchFamily="34" charset="0"/>
                <a:ea typeface="Calibri" panose="020F0502020204030204" pitchFamily="34" charset="0"/>
                <a:cs typeface="Vrinda" panose="020B0502040204020203" pitchFamily="34" charset="0"/>
              </a:rPr>
              <a:t> Ishikawa’s Control Quality Circle</a:t>
            </a:r>
          </a:p>
          <a:p>
            <a:pPr lvl="0"/>
            <a:r>
              <a:rPr lang="en-GB" sz="1800" dirty="0">
                <a:effectLst/>
                <a:latin typeface="Calibri" panose="020F0502020204030204" pitchFamily="34" charset="0"/>
                <a:ea typeface="Calibri" panose="020F0502020204030204" pitchFamily="34" charset="0"/>
                <a:cs typeface="Vrinda" panose="020B0502040204020203" pitchFamily="34" charset="0"/>
              </a:rPr>
              <a:t>Kaizen</a:t>
            </a:r>
          </a:p>
          <a:p>
            <a:endParaRPr lang="en-US" dirty="0"/>
          </a:p>
        </p:txBody>
      </p:sp>
    </p:spTree>
    <p:extLst>
      <p:ext uri="{BB962C8B-B14F-4D97-AF65-F5344CB8AC3E}">
        <p14:creationId xmlns:p14="http://schemas.microsoft.com/office/powerpoint/2010/main" val="2985147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98340-748C-664B-8E47-9C67056C34DB}"/>
              </a:ext>
            </a:extLst>
          </p:cNvPr>
          <p:cNvSpPr>
            <a:spLocks noGrp="1"/>
          </p:cNvSpPr>
          <p:nvPr>
            <p:ph type="title"/>
          </p:nvPr>
        </p:nvSpPr>
        <p:spPr/>
        <p:txBody>
          <a:bodyPr/>
          <a:lstStyle/>
          <a:p>
            <a:r>
              <a:rPr lang="en-GB" dirty="0"/>
              <a:t>Comparison with other supermarkets on ethical and sustainable issues </a:t>
            </a:r>
            <a:endParaRPr lang="en-US" dirty="0"/>
          </a:p>
        </p:txBody>
      </p:sp>
      <p:sp>
        <p:nvSpPr>
          <p:cNvPr id="3" name="Content Placeholder 2">
            <a:extLst>
              <a:ext uri="{FF2B5EF4-FFF2-40B4-BE49-F238E27FC236}">
                <a16:creationId xmlns:a16="http://schemas.microsoft.com/office/drawing/2014/main" id="{E0FC4948-C897-8A46-8491-CD68A19D7A34}"/>
              </a:ext>
            </a:extLst>
          </p:cNvPr>
          <p:cNvSpPr>
            <a:spLocks noGrp="1"/>
          </p:cNvSpPr>
          <p:nvPr>
            <p:ph idx="1"/>
          </p:nvPr>
        </p:nvSpPr>
        <p:spPr/>
        <p:txBody>
          <a:bodyPr/>
          <a:lstStyle/>
          <a:p>
            <a:endParaRPr lang="en-US" dirty="0"/>
          </a:p>
        </p:txBody>
      </p:sp>
      <p:graphicFrame>
        <p:nvGraphicFramePr>
          <p:cNvPr id="5" name="Table 4">
            <a:extLst>
              <a:ext uri="{FF2B5EF4-FFF2-40B4-BE49-F238E27FC236}">
                <a16:creationId xmlns:a16="http://schemas.microsoft.com/office/drawing/2014/main" id="{8E2E8142-23E4-0046-9A01-E274ED12B9C0}"/>
              </a:ext>
            </a:extLst>
          </p:cNvPr>
          <p:cNvGraphicFramePr/>
          <p:nvPr>
            <p:extLst>
              <p:ext uri="{D42A27DB-BD31-4B8C-83A1-F6EECF244321}">
                <p14:modId xmlns:p14="http://schemas.microsoft.com/office/powerpoint/2010/main" val="1171760946"/>
              </p:ext>
            </p:extLst>
          </p:nvPr>
        </p:nvGraphicFramePr>
        <p:xfrm>
          <a:off x="1043215" y="2755809"/>
          <a:ext cx="9101664" cy="3421154"/>
        </p:xfrm>
        <a:graphic>
          <a:graphicData uri="http://schemas.openxmlformats.org/drawingml/2006/table">
            <a:tbl>
              <a:tblPr bandRow="1">
                <a:tableStyleId>{5C22544A-7EE6-4342-B048-85BDC9FD1C3A}</a:tableStyleId>
              </a:tblPr>
              <a:tblGrid>
                <a:gridCol w="1416330">
                  <a:extLst>
                    <a:ext uri="{9D8B030D-6E8A-4147-A177-3AD203B41FA5}">
                      <a16:colId xmlns:a16="http://schemas.microsoft.com/office/drawing/2014/main" val="2335529959"/>
                    </a:ext>
                  </a:extLst>
                </a:gridCol>
                <a:gridCol w="1236639">
                  <a:extLst>
                    <a:ext uri="{9D8B030D-6E8A-4147-A177-3AD203B41FA5}">
                      <a16:colId xmlns:a16="http://schemas.microsoft.com/office/drawing/2014/main" val="1505809417"/>
                    </a:ext>
                  </a:extLst>
                </a:gridCol>
                <a:gridCol w="1094300">
                  <a:extLst>
                    <a:ext uri="{9D8B030D-6E8A-4147-A177-3AD203B41FA5}">
                      <a16:colId xmlns:a16="http://schemas.microsoft.com/office/drawing/2014/main" val="2625157777"/>
                    </a:ext>
                  </a:extLst>
                </a:gridCol>
                <a:gridCol w="1263896">
                  <a:extLst>
                    <a:ext uri="{9D8B030D-6E8A-4147-A177-3AD203B41FA5}">
                      <a16:colId xmlns:a16="http://schemas.microsoft.com/office/drawing/2014/main" val="948236284"/>
                    </a:ext>
                  </a:extLst>
                </a:gridCol>
                <a:gridCol w="1366865">
                  <a:extLst>
                    <a:ext uri="{9D8B030D-6E8A-4147-A177-3AD203B41FA5}">
                      <a16:colId xmlns:a16="http://schemas.microsoft.com/office/drawing/2014/main" val="671256252"/>
                    </a:ext>
                  </a:extLst>
                </a:gridCol>
                <a:gridCol w="1307304">
                  <a:extLst>
                    <a:ext uri="{9D8B030D-6E8A-4147-A177-3AD203B41FA5}">
                      <a16:colId xmlns:a16="http://schemas.microsoft.com/office/drawing/2014/main" val="3666058361"/>
                    </a:ext>
                  </a:extLst>
                </a:gridCol>
                <a:gridCol w="1416330">
                  <a:extLst>
                    <a:ext uri="{9D8B030D-6E8A-4147-A177-3AD203B41FA5}">
                      <a16:colId xmlns:a16="http://schemas.microsoft.com/office/drawing/2014/main" val="328570936"/>
                    </a:ext>
                  </a:extLst>
                </a:gridCol>
              </a:tblGrid>
              <a:tr h="249848">
                <a:tc>
                  <a:txBody>
                    <a:bodyPr/>
                    <a:lstStyle/>
                    <a:p>
                      <a:pPr>
                        <a:lnSpc>
                          <a:spcPct val="150000"/>
                        </a:lnSpc>
                        <a:spcAft>
                          <a:spcPts val="800"/>
                        </a:spcAft>
                      </a:pPr>
                      <a:r>
                        <a:rPr lang="en-GB" sz="1100">
                          <a:effectLst/>
                        </a:rPr>
                        <a:t>Issues</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Asda</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Waitrose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Tesco</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Sainsbury</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Morrison</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Cooperative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827278634"/>
                  </a:ext>
                </a:extLst>
              </a:tr>
              <a:tr h="528551">
                <a:tc>
                  <a:txBody>
                    <a:bodyPr/>
                    <a:lstStyle/>
                    <a:p>
                      <a:pPr>
                        <a:lnSpc>
                          <a:spcPct val="150000"/>
                        </a:lnSpc>
                        <a:spcAft>
                          <a:spcPts val="800"/>
                        </a:spcAft>
                      </a:pPr>
                      <a:r>
                        <a:rPr lang="en-GB" sz="1100">
                          <a:effectLst/>
                        </a:rPr>
                        <a:t>Food waste prevention</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4</a:t>
                      </a:r>
                      <a:r>
                        <a:rPr lang="en-GB" sz="1100" baseline="30000">
                          <a:effectLst/>
                        </a:rPr>
                        <a:t>th</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6</a:t>
                      </a:r>
                      <a:r>
                        <a:rPr lang="en-GB" sz="1100" baseline="30000">
                          <a:effectLst/>
                        </a:rPr>
                        <a:t>th</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a:t>
                      </a:r>
                      <a:r>
                        <a:rPr lang="en-GB" sz="1100" baseline="30000">
                          <a:effectLst/>
                        </a:rPr>
                        <a:t>st</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2</a:t>
                      </a:r>
                      <a:r>
                        <a:rPr lang="en-GB" sz="1100" baseline="30000">
                          <a:effectLst/>
                        </a:rPr>
                        <a:t>nd</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4</a:t>
                      </a:r>
                      <a:r>
                        <a:rPr lang="en-GB" sz="1100" baseline="30000">
                          <a:effectLst/>
                        </a:rPr>
                        <a:t>th</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5</a:t>
                      </a:r>
                      <a:r>
                        <a:rPr lang="en-GB" sz="1100" baseline="30000">
                          <a:effectLst/>
                        </a:rPr>
                        <a:t>th</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770406208"/>
                  </a:ext>
                </a:extLst>
              </a:tr>
              <a:tr h="528551">
                <a:tc>
                  <a:txBody>
                    <a:bodyPr/>
                    <a:lstStyle/>
                    <a:p>
                      <a:pPr>
                        <a:lnSpc>
                          <a:spcPct val="150000"/>
                        </a:lnSpc>
                        <a:spcAft>
                          <a:spcPts val="800"/>
                        </a:spcAft>
                      </a:pPr>
                      <a:r>
                        <a:rPr lang="en-GB" sz="1100">
                          <a:effectLst/>
                        </a:rPr>
                        <a:t>Fair trade banana</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10%</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100%</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10%</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100%</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100%</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272958524"/>
                  </a:ext>
                </a:extLst>
              </a:tr>
              <a:tr h="528551">
                <a:tc>
                  <a:txBody>
                    <a:bodyPr/>
                    <a:lstStyle/>
                    <a:p>
                      <a:pPr>
                        <a:lnSpc>
                          <a:spcPct val="150000"/>
                        </a:lnSpc>
                        <a:spcAft>
                          <a:spcPts val="800"/>
                        </a:spcAft>
                      </a:pPr>
                      <a:r>
                        <a:rPr lang="en-GB" sz="1100">
                          <a:effectLst/>
                        </a:rPr>
                        <a:t>Unfair pay/ child labour</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Yes</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Yes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yes</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025711082"/>
                  </a:ext>
                </a:extLst>
              </a:tr>
              <a:tr h="528551">
                <a:tc>
                  <a:txBody>
                    <a:bodyPr/>
                    <a:lstStyle/>
                    <a:p>
                      <a:pPr>
                        <a:lnSpc>
                          <a:spcPct val="150000"/>
                        </a:lnSpc>
                        <a:spcAft>
                          <a:spcPts val="800"/>
                        </a:spcAft>
                      </a:pPr>
                      <a:r>
                        <a:rPr lang="en-GB" sz="1100">
                          <a:effectLst/>
                        </a:rPr>
                        <a:t>Air pollution by transport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Minimised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Minimised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725777447"/>
                  </a:ext>
                </a:extLst>
              </a:tr>
              <a:tr h="528551">
                <a:tc>
                  <a:txBody>
                    <a:bodyPr/>
                    <a:lstStyle/>
                    <a:p>
                      <a:pPr>
                        <a:lnSpc>
                          <a:spcPct val="150000"/>
                        </a:lnSpc>
                        <a:spcAft>
                          <a:spcPts val="800"/>
                        </a:spcAft>
                      </a:pPr>
                      <a:r>
                        <a:rPr lang="en-GB" sz="1100">
                          <a:effectLst/>
                        </a:rPr>
                        <a:t>Animal welfare</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4</a:t>
                      </a:r>
                      <a:r>
                        <a:rPr lang="en-GB" sz="1100" baseline="30000">
                          <a:effectLst/>
                        </a:rPr>
                        <a:t>th</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1</a:t>
                      </a:r>
                      <a:r>
                        <a:rPr lang="en-GB" sz="1100" baseline="30000">
                          <a:effectLst/>
                        </a:rPr>
                        <a:t>st</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2</a:t>
                      </a:r>
                      <a:r>
                        <a:rPr lang="en-GB" sz="1100" baseline="30000">
                          <a:effectLst/>
                        </a:rPr>
                        <a:t>nd</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2</a:t>
                      </a:r>
                      <a:r>
                        <a:rPr lang="en-GB" sz="1100" baseline="30000">
                          <a:effectLst/>
                        </a:rPr>
                        <a:t>nd</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2</a:t>
                      </a:r>
                      <a:r>
                        <a:rPr lang="en-GB" sz="1100" baseline="30000">
                          <a:effectLst/>
                        </a:rPr>
                        <a:t>nd</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2</a:t>
                      </a:r>
                      <a:r>
                        <a:rPr lang="en-GB" sz="1100" baseline="30000">
                          <a:effectLst/>
                        </a:rPr>
                        <a:t>nd</a:t>
                      </a:r>
                      <a:r>
                        <a:rPr lang="en-GB" sz="1100">
                          <a:effectLst/>
                        </a:rPr>
                        <a:t> </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55722481"/>
                  </a:ext>
                </a:extLst>
              </a:tr>
              <a:tr h="528551">
                <a:tc>
                  <a:txBody>
                    <a:bodyPr/>
                    <a:lstStyle/>
                    <a:p>
                      <a:pPr>
                        <a:lnSpc>
                          <a:spcPct val="150000"/>
                        </a:lnSpc>
                        <a:spcAft>
                          <a:spcPts val="800"/>
                        </a:spcAft>
                      </a:pPr>
                      <a:r>
                        <a:rPr lang="en-GB" sz="1100">
                          <a:effectLst/>
                        </a:rPr>
                        <a:t>Sustainable seafood</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38%</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67%</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48%</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76%</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a:effectLst/>
                        </a:rPr>
                        <a:t>4%</a:t>
                      </a:r>
                      <a:endParaRPr lang="en-GB" sz="110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tc>
                  <a:txBody>
                    <a:bodyPr/>
                    <a:lstStyle/>
                    <a:p>
                      <a:pPr>
                        <a:lnSpc>
                          <a:spcPct val="150000"/>
                        </a:lnSpc>
                        <a:spcAft>
                          <a:spcPts val="800"/>
                        </a:spcAft>
                      </a:pPr>
                      <a:r>
                        <a:rPr lang="en-GB" sz="1100" dirty="0">
                          <a:effectLst/>
                        </a:rPr>
                        <a:t>61%</a:t>
                      </a:r>
                      <a:endParaRPr lang="en-GB" sz="1100" dirty="0">
                        <a:effectLst/>
                        <a:latin typeface="Calibri" panose="020F0502020204030204" pitchFamily="34"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787987127"/>
                  </a:ext>
                </a:extLst>
              </a:tr>
            </a:tbl>
          </a:graphicData>
        </a:graphic>
      </p:graphicFrame>
    </p:spTree>
    <p:extLst>
      <p:ext uri="{BB962C8B-B14F-4D97-AF65-F5344CB8AC3E}">
        <p14:creationId xmlns:p14="http://schemas.microsoft.com/office/powerpoint/2010/main" val="3706066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E16D0-1775-F84D-9292-1C05AE5C3F7C}"/>
              </a:ext>
            </a:extLst>
          </p:cNvPr>
          <p:cNvSpPr>
            <a:spLocks noGrp="1"/>
          </p:cNvSpPr>
          <p:nvPr>
            <p:ph type="title"/>
          </p:nvPr>
        </p:nvSpPr>
        <p:spPr/>
        <p:txBody>
          <a:bodyPr/>
          <a:lstStyle/>
          <a:p>
            <a:r>
              <a:rPr lang="en-GB" dirty="0"/>
              <a:t>SWOT ANALYSIS OF ASDA</a:t>
            </a:r>
            <a:endParaRPr lang="en-US" dirty="0"/>
          </a:p>
        </p:txBody>
      </p:sp>
      <p:graphicFrame>
        <p:nvGraphicFramePr>
          <p:cNvPr id="8" name="Table 8">
            <a:extLst>
              <a:ext uri="{FF2B5EF4-FFF2-40B4-BE49-F238E27FC236}">
                <a16:creationId xmlns:a16="http://schemas.microsoft.com/office/drawing/2014/main" id="{6B1BE099-CA6D-F345-9D3A-5CCEBEDA4113}"/>
              </a:ext>
            </a:extLst>
          </p:cNvPr>
          <p:cNvGraphicFramePr>
            <a:graphicFrameLocks noGrp="1"/>
          </p:cNvGraphicFramePr>
          <p:nvPr>
            <p:ph idx="1"/>
            <p:extLst>
              <p:ext uri="{D42A27DB-BD31-4B8C-83A1-F6EECF244321}">
                <p14:modId xmlns:p14="http://schemas.microsoft.com/office/powerpoint/2010/main" val="297347612"/>
              </p:ext>
            </p:extLst>
          </p:nvPr>
        </p:nvGraphicFramePr>
        <p:xfrm>
          <a:off x="838199" y="1825625"/>
          <a:ext cx="10198706" cy="4667250"/>
        </p:xfrm>
        <a:graphic>
          <a:graphicData uri="http://schemas.openxmlformats.org/drawingml/2006/table">
            <a:tbl>
              <a:tblPr firstRow="1" bandRow="1">
                <a:tableStyleId>{5C22544A-7EE6-4342-B048-85BDC9FD1C3A}</a:tableStyleId>
              </a:tblPr>
              <a:tblGrid>
                <a:gridCol w="5099353">
                  <a:extLst>
                    <a:ext uri="{9D8B030D-6E8A-4147-A177-3AD203B41FA5}">
                      <a16:colId xmlns:a16="http://schemas.microsoft.com/office/drawing/2014/main" val="3432977404"/>
                    </a:ext>
                  </a:extLst>
                </a:gridCol>
                <a:gridCol w="5099353">
                  <a:extLst>
                    <a:ext uri="{9D8B030D-6E8A-4147-A177-3AD203B41FA5}">
                      <a16:colId xmlns:a16="http://schemas.microsoft.com/office/drawing/2014/main" val="122342282"/>
                    </a:ext>
                  </a:extLst>
                </a:gridCol>
              </a:tblGrid>
              <a:tr h="2333625">
                <a:tc>
                  <a:txBody>
                    <a:bodyPr/>
                    <a:lstStyle/>
                    <a:p>
                      <a:r>
                        <a:rPr lang="en-GB" sz="1800" b="1" dirty="0">
                          <a:solidFill>
                            <a:srgbClr val="4F81BD"/>
                          </a:solidFill>
                          <a:effectLst/>
                          <a:latin typeface="Arial" panose="020B0604020202020204" pitchFamily="34" charset="0"/>
                          <a:ea typeface="Times New Roman" panose="02020603050405020304" pitchFamily="18" charset="0"/>
                          <a:cs typeface="Times New Roman" panose="02020603050405020304" pitchFamily="18" charset="0"/>
                        </a:rPr>
                        <a:t>Strength</a:t>
                      </a:r>
                      <a:endParaRPr lang="en-GB"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endParaRPr>
                    </a:p>
                    <a:p>
                      <a:pPr lvl="0"/>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Asda is the third largest retailer in the united kingdom</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is  famous for its strong management</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has range of store formats i.e. Super centres, Superstores, Supermarkets, Asda Living, George stores and petrol Filling stations (ASDA, 2020).</a:t>
                      </a:r>
                      <a:endParaRPr lang="en-US" dirty="0">
                        <a:solidFill>
                          <a:schemeClr val="tx1"/>
                        </a:solidFill>
                      </a:endParaRPr>
                    </a:p>
                  </a:txBody>
                  <a:tcPr>
                    <a:solidFill>
                      <a:schemeClr val="accent4">
                        <a:lumMod val="40000"/>
                        <a:lumOff val="60000"/>
                      </a:schemeClr>
                    </a:solidFill>
                  </a:tcPr>
                </a:tc>
                <a:tc>
                  <a:txBody>
                    <a:bodyPr/>
                    <a:lstStyle/>
                    <a:p>
                      <a:r>
                        <a:rPr lang="en-GB" sz="1800" b="1" dirty="0">
                          <a:solidFill>
                            <a:srgbClr val="4F81BD"/>
                          </a:solidFill>
                          <a:effectLst/>
                          <a:latin typeface="Arial" panose="020B0604020202020204" pitchFamily="34" charset="0"/>
                          <a:ea typeface="Times New Roman" panose="02020603050405020304" pitchFamily="18" charset="0"/>
                          <a:cs typeface="Times New Roman" panose="02020603050405020304" pitchFamily="18" charset="0"/>
                        </a:rPr>
                        <a:t>Weaknesses</a:t>
                      </a:r>
                      <a:endParaRPr lang="en-GB"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endParaRPr>
                    </a:p>
                    <a:p>
                      <a:pPr lvl="0"/>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Asda has been criticised for misleading advertising campaigns and its positions in horse meat scandal</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Ethical issues like Sweat shops issues in Bangladesh, fair-trade and discriminations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Quality service issues like poor online customer service, delivery service etc.</a:t>
                      </a:r>
                      <a:endParaRPr lang="en-US" dirty="0">
                        <a:solidFill>
                          <a:schemeClr val="tx1"/>
                        </a:solidFill>
                      </a:endParaRPr>
                    </a:p>
                  </a:txBody>
                  <a:tcPr>
                    <a:solidFill>
                      <a:schemeClr val="accent4">
                        <a:lumMod val="40000"/>
                        <a:lumOff val="60000"/>
                      </a:schemeClr>
                    </a:solidFill>
                  </a:tcPr>
                </a:tc>
                <a:extLst>
                  <a:ext uri="{0D108BD9-81ED-4DB2-BD59-A6C34878D82A}">
                    <a16:rowId xmlns:a16="http://schemas.microsoft.com/office/drawing/2014/main" val="2590985198"/>
                  </a:ext>
                </a:extLst>
              </a:tr>
              <a:tr h="2333625">
                <a:tc>
                  <a:txBody>
                    <a:bodyPr/>
                    <a:lstStyle/>
                    <a:p>
                      <a:r>
                        <a:rPr lang="en-GB" sz="1800" b="1" dirty="0">
                          <a:solidFill>
                            <a:srgbClr val="4F81BD"/>
                          </a:solidFill>
                          <a:effectLst/>
                          <a:latin typeface="Arial" panose="020B0604020202020204" pitchFamily="34" charset="0"/>
                          <a:ea typeface="Times New Roman" panose="02020603050405020304" pitchFamily="18" charset="0"/>
                          <a:cs typeface="Times New Roman" panose="02020603050405020304" pitchFamily="18" charset="0"/>
                        </a:rPr>
                        <a:t>Opportunities</a:t>
                      </a:r>
                      <a:endParaRPr lang="en-GB"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endParaRPr>
                    </a:p>
                    <a:p>
                      <a:pPr lvl="0"/>
                      <a:r>
                        <a:rPr lang="en-GB" sz="1800" b="1" dirty="0">
                          <a:effectLst/>
                          <a:latin typeface="Arial" panose="020B0604020202020204" pitchFamily="34" charset="0"/>
                          <a:ea typeface="Calibri" panose="020F0502020204030204" pitchFamily="34" charset="0"/>
                          <a:cs typeface="Times New Roman" panose="02020603050405020304" pitchFamily="18" charset="0"/>
                        </a:rPr>
                        <a:t>Millions customers are shopping online in the UK and it’s a great opportunity to secure more market share</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dirty="0"/>
                    </a:p>
                  </a:txBody>
                  <a:tcPr>
                    <a:solidFill>
                      <a:schemeClr val="accent4">
                        <a:lumMod val="60000"/>
                        <a:lumOff val="40000"/>
                      </a:schemeClr>
                    </a:solidFill>
                  </a:tcPr>
                </a:tc>
                <a:tc>
                  <a:txBody>
                    <a:bodyPr/>
                    <a:lstStyle/>
                    <a:p>
                      <a:r>
                        <a:rPr lang="en-GB" sz="1800" b="1" dirty="0">
                          <a:solidFill>
                            <a:srgbClr val="4F81BD"/>
                          </a:solidFill>
                          <a:effectLst/>
                          <a:latin typeface="Arial" panose="020B0604020202020204" pitchFamily="34" charset="0"/>
                          <a:ea typeface="Times New Roman" panose="02020603050405020304" pitchFamily="18" charset="0"/>
                          <a:cs typeface="Times New Roman" panose="02020603050405020304" pitchFamily="18" charset="0"/>
                        </a:rPr>
                        <a:t>Threat</a:t>
                      </a:r>
                      <a:endParaRPr lang="en-GB"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endParaRPr>
                    </a:p>
                    <a:p>
                      <a:pPr lvl="0"/>
                      <a:r>
                        <a:rPr lang="en-GB" sz="1800" b="1" dirty="0">
                          <a:effectLst/>
                          <a:latin typeface="Arial" panose="020B0604020202020204" pitchFamily="34" charset="0"/>
                          <a:ea typeface="Calibri" panose="020F0502020204030204" pitchFamily="34" charset="0"/>
                          <a:cs typeface="Times New Roman" panose="02020603050405020304" pitchFamily="18" charset="0"/>
                        </a:rPr>
                        <a:t>Tesco is the market leader and Sainsbury’s is nearest rival</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txBody>
                  <a:tcPr>
                    <a:solidFill>
                      <a:schemeClr val="accent4">
                        <a:lumMod val="60000"/>
                        <a:lumOff val="40000"/>
                      </a:schemeClr>
                    </a:solidFill>
                  </a:tcPr>
                </a:tc>
                <a:extLst>
                  <a:ext uri="{0D108BD9-81ED-4DB2-BD59-A6C34878D82A}">
                    <a16:rowId xmlns:a16="http://schemas.microsoft.com/office/drawing/2014/main" val="735475125"/>
                  </a:ext>
                </a:extLst>
              </a:tr>
            </a:tbl>
          </a:graphicData>
        </a:graphic>
      </p:graphicFrame>
    </p:spTree>
    <p:extLst>
      <p:ext uri="{BB962C8B-B14F-4D97-AF65-F5344CB8AC3E}">
        <p14:creationId xmlns:p14="http://schemas.microsoft.com/office/powerpoint/2010/main" val="3256317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C8E2B-2C80-1543-9C42-AFF03EABBD75}"/>
              </a:ext>
            </a:extLst>
          </p:cNvPr>
          <p:cNvSpPr>
            <a:spLocks noGrp="1"/>
          </p:cNvSpPr>
          <p:nvPr>
            <p:ph type="title"/>
          </p:nvPr>
        </p:nvSpPr>
        <p:spPr/>
        <p:txBody>
          <a:bodyPr/>
          <a:lstStyle/>
          <a:p>
            <a:r>
              <a:rPr lang="en-GB" dirty="0"/>
              <a:t>Suggestions and recommendations </a:t>
            </a:r>
            <a:endParaRPr lang="en-US" dirty="0"/>
          </a:p>
        </p:txBody>
      </p:sp>
      <p:sp>
        <p:nvSpPr>
          <p:cNvPr id="3" name="Content Placeholder 2">
            <a:extLst>
              <a:ext uri="{FF2B5EF4-FFF2-40B4-BE49-F238E27FC236}">
                <a16:creationId xmlns:a16="http://schemas.microsoft.com/office/drawing/2014/main" id="{B2900491-5F61-554F-8B75-2F21FDDF4187}"/>
              </a:ext>
            </a:extLst>
          </p:cNvPr>
          <p:cNvSpPr>
            <a:spLocks noGrp="1"/>
          </p:cNvSpPr>
          <p:nvPr>
            <p:ph idx="1"/>
          </p:nvPr>
        </p:nvSpPr>
        <p:spPr/>
        <p:txBody>
          <a:bodyPr/>
          <a:lstStyle/>
          <a:p>
            <a:r>
              <a:rPr lang="en-US" sz="1800" dirty="0">
                <a:solidFill>
                  <a:prstClr val="black"/>
                </a:solidFill>
                <a:latin typeface="ArialMT"/>
              </a:rPr>
              <a:t>Asda need to act quickly and strongly to stop child labour in Asia. Instead they should get adult workers and pay them fairly</a:t>
            </a:r>
            <a:r>
              <a:rPr lang="en-US" sz="1800" dirty="0">
                <a:solidFill>
                  <a:prstClr val="black"/>
                </a:solidFill>
                <a:latin typeface="Symbol" pitchFamily="2" charset="2"/>
              </a:rPr>
              <a:t>• </a:t>
            </a:r>
            <a:r>
              <a:rPr lang="en-US" sz="1800" dirty="0">
                <a:solidFill>
                  <a:prstClr val="black"/>
                </a:solidFill>
                <a:latin typeface="ArialMT"/>
              </a:rPr>
              <a:t>They need to make more of their products fair-trade so that everybody is paid fairly</a:t>
            </a:r>
            <a:r>
              <a:rPr lang="en-US" sz="1800" dirty="0">
                <a:solidFill>
                  <a:prstClr val="black"/>
                </a:solidFill>
                <a:latin typeface="Symbol" pitchFamily="2" charset="2"/>
              </a:rPr>
              <a:t>• </a:t>
            </a:r>
            <a:r>
              <a:rPr lang="en-US" sz="1800" dirty="0">
                <a:solidFill>
                  <a:prstClr val="black"/>
                </a:solidFill>
                <a:latin typeface="ArialMT"/>
              </a:rPr>
              <a:t>They need to stop discriminating show gender equality</a:t>
            </a:r>
            <a:r>
              <a:rPr lang="en-US" sz="1800" dirty="0">
                <a:solidFill>
                  <a:prstClr val="black"/>
                </a:solidFill>
                <a:latin typeface="Symbol" pitchFamily="2" charset="2"/>
              </a:rPr>
              <a:t>• </a:t>
            </a:r>
            <a:r>
              <a:rPr lang="en-US" sz="1800" dirty="0">
                <a:solidFill>
                  <a:prstClr val="black"/>
                </a:solidFill>
                <a:latin typeface="ArialMT"/>
              </a:rPr>
              <a:t>They should use more recyclable packaging for their products</a:t>
            </a:r>
            <a:r>
              <a:rPr lang="en-US" sz="1800" dirty="0">
                <a:solidFill>
                  <a:prstClr val="black"/>
                </a:solidFill>
                <a:latin typeface="Symbol" pitchFamily="2" charset="2"/>
              </a:rPr>
              <a:t>• </a:t>
            </a:r>
            <a:r>
              <a:rPr lang="en-US" sz="1800" dirty="0">
                <a:solidFill>
                  <a:prstClr val="black"/>
                </a:solidFill>
                <a:latin typeface="ArialMT"/>
              </a:rPr>
              <a:t>They should try harder to reduce food waste</a:t>
            </a:r>
            <a:endParaRPr lang="en-US" dirty="0"/>
          </a:p>
        </p:txBody>
      </p:sp>
    </p:spTree>
    <p:extLst>
      <p:ext uri="{BB962C8B-B14F-4D97-AF65-F5344CB8AC3E}">
        <p14:creationId xmlns:p14="http://schemas.microsoft.com/office/powerpoint/2010/main" val="17719946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A critical perspective of ASDA in relation to it’s CRM, Ethics, Sustainability and Quality Policies and Operations </vt:lpstr>
      <vt:lpstr>Customer Relationship Management (CRM)</vt:lpstr>
      <vt:lpstr>Ethics</vt:lpstr>
      <vt:lpstr>Sustainability </vt:lpstr>
      <vt:lpstr>Quality models</vt:lpstr>
      <vt:lpstr>Comparison with other supermarkets on ethical and sustainable issues </vt:lpstr>
      <vt:lpstr>SWOT ANALYSIS OF ASDA</vt:lpstr>
      <vt:lpstr>Suggestions and recommendations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perspective of ASDA in relation to it’s CRM, Ethics, Sustainability and Quality Policies and Operations </dc:title>
  <dc:creator>Sadia Anjum</dc:creator>
  <cp:lastModifiedBy>Sadia Anjum</cp:lastModifiedBy>
  <cp:revision>2</cp:revision>
  <dcterms:created xsi:type="dcterms:W3CDTF">2020-03-13T06:15:15Z</dcterms:created>
  <dcterms:modified xsi:type="dcterms:W3CDTF">2020-03-13T14:56:41Z</dcterms:modified>
</cp:coreProperties>
</file>