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15"/>
  </p:notesMasterIdLst>
  <p:sldIdLst>
    <p:sldId id="256" r:id="rId2"/>
    <p:sldId id="257" r:id="rId3"/>
    <p:sldId id="258" r:id="rId4"/>
    <p:sldId id="259" r:id="rId5"/>
    <p:sldId id="260" r:id="rId6"/>
    <p:sldId id="261" r:id="rId7"/>
    <p:sldId id="262" r:id="rId8"/>
    <p:sldId id="266" r:id="rId9"/>
    <p:sldId id="263" r:id="rId10"/>
    <p:sldId id="267" r:id="rId11"/>
    <p:sldId id="265" r:id="rId12"/>
    <p:sldId id="269"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61"/>
  </p:normalViewPr>
  <p:slideViewPr>
    <p:cSldViewPr snapToGrid="0">
      <p:cViewPr varScale="1">
        <p:scale>
          <a:sx n="114" d="100"/>
          <a:sy n="114" d="100"/>
        </p:scale>
        <p:origin x="576" y="-16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5A5482-B8BB-E74A-BF1C-2072D35E0794}" type="datetimeFigureOut">
              <a:rPr lang="en-US" smtClean="0"/>
              <a:t>2/11/25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C61C7C-6BE0-EE4D-9FFC-56496C2B06DD}" type="slidenum">
              <a:rPr lang="en-US" smtClean="0"/>
              <a:t>‹#›</a:t>
            </a:fld>
            <a:endParaRPr lang="en-US"/>
          </a:p>
        </p:txBody>
      </p:sp>
    </p:spTree>
    <p:extLst>
      <p:ext uri="{BB962C8B-B14F-4D97-AF65-F5344CB8AC3E}">
        <p14:creationId xmlns:p14="http://schemas.microsoft.com/office/powerpoint/2010/main" val="3212811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Singing is linked to psychological well-being (Perkins et al., 2017), yet musicians experience high stress levels (Gross &amp; Musgrave, 2016)</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Vocal teachers play a role in student development, both technically and emotionally.</a:t>
            </a:r>
          </a:p>
          <a:p>
            <a:endParaRPr lang="en-US" dirty="0"/>
          </a:p>
        </p:txBody>
      </p:sp>
      <p:sp>
        <p:nvSpPr>
          <p:cNvPr id="4" name="Slide Number Placeholder 3"/>
          <p:cNvSpPr>
            <a:spLocks noGrp="1"/>
          </p:cNvSpPr>
          <p:nvPr>
            <p:ph type="sldNum" sz="quarter" idx="5"/>
          </p:nvPr>
        </p:nvSpPr>
        <p:spPr/>
        <p:txBody>
          <a:bodyPr/>
          <a:lstStyle/>
          <a:p>
            <a:fld id="{F6C61C7C-6BE0-EE4D-9FFC-56496C2B06DD}" type="slidenum">
              <a:rPr lang="en-US" smtClean="0"/>
              <a:t>2</a:t>
            </a:fld>
            <a:endParaRPr lang="en-US"/>
          </a:p>
        </p:txBody>
      </p:sp>
    </p:spTree>
    <p:extLst>
      <p:ext uri="{BB962C8B-B14F-4D97-AF65-F5344CB8AC3E}">
        <p14:creationId xmlns:p14="http://schemas.microsoft.com/office/powerpoint/2010/main" val="2488110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Nodules, NOVDs, MTD</a:t>
            </a:r>
          </a:p>
          <a:p>
            <a:pPr marL="171450" indent="-171450">
              <a:buFontTx/>
              <a:buChar char="-"/>
            </a:pPr>
            <a:r>
              <a:rPr lang="en-US" dirty="0"/>
              <a:t>When an aptitude towards singing is shown, a link is made between the voice and identity.</a:t>
            </a:r>
          </a:p>
          <a:p>
            <a:pPr marL="171450" indent="-171450">
              <a:buFontTx/>
              <a:buChar char="-"/>
            </a:pPr>
            <a:r>
              <a:rPr lang="en-US" dirty="0"/>
              <a:t>“worship”</a:t>
            </a:r>
          </a:p>
        </p:txBody>
      </p:sp>
      <p:sp>
        <p:nvSpPr>
          <p:cNvPr id="4" name="Slide Number Placeholder 3"/>
          <p:cNvSpPr>
            <a:spLocks noGrp="1"/>
          </p:cNvSpPr>
          <p:nvPr>
            <p:ph type="sldNum" sz="quarter" idx="5"/>
          </p:nvPr>
        </p:nvSpPr>
        <p:spPr/>
        <p:txBody>
          <a:bodyPr/>
          <a:lstStyle/>
          <a:p>
            <a:fld id="{F6C61C7C-6BE0-EE4D-9FFC-56496C2B06DD}" type="slidenum">
              <a:rPr lang="en-US" smtClean="0"/>
              <a:t>3</a:t>
            </a:fld>
            <a:endParaRPr lang="en-US"/>
          </a:p>
        </p:txBody>
      </p:sp>
    </p:spTree>
    <p:extLst>
      <p:ext uri="{BB962C8B-B14F-4D97-AF65-F5344CB8AC3E}">
        <p14:creationId xmlns:p14="http://schemas.microsoft.com/office/powerpoint/2010/main" val="1288533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Audio-recorded interviews transcribed using Otter AI.</a:t>
            </a:r>
          </a:p>
          <a:p>
            <a:pPr marL="742950" lvl="1" indent="-285750">
              <a:buSzPts val="1000"/>
              <a:buFont typeface="Courier New" panose="02070309020205020404" pitchFamily="49" charset="0"/>
              <a:buChar char="o"/>
              <a:tabLst>
                <a:tab pos="914400" algn="l"/>
              </a:tabLst>
            </a:pP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Analyzed</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using </a:t>
            </a:r>
            <a:r>
              <a:rPr lang="en-GB" sz="1200" b="1" kern="100" dirty="0">
                <a:effectLst/>
                <a:latin typeface="Aptos" panose="020B0004020202020204" pitchFamily="34" charset="0"/>
                <a:ea typeface="Aptos" panose="020B0004020202020204" pitchFamily="34" charset="0"/>
                <a:cs typeface="Times New Roman" panose="02020603050405020304" pitchFamily="18" charset="0"/>
              </a:rPr>
              <a:t>inductive and deductive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methods to balance existing literature with emergent themes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GB" dirty="0">
              <a:effectLst/>
            </a:endParaRP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Peer debriefing with the research supervisor.</a:t>
            </a: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Audit trail maintained with transcriptions, coding, and thematic spreadsheets.</a:t>
            </a: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Lincoln &amp; Guba’s (1985) trustworthiness criteria applied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lvl="1" indent="-285750">
              <a:buSzPts val="1000"/>
              <a:buFont typeface="Courier New" panose="02070309020205020404" pitchFamily="49" charset="0"/>
              <a:buChar char="o"/>
              <a:tabLst>
                <a:tab pos="914400" algn="l"/>
              </a:tabLst>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6C61C7C-6BE0-EE4D-9FFC-56496C2B06DD}" type="slidenum">
              <a:rPr lang="en-US" smtClean="0"/>
              <a:t>5</a:t>
            </a:fld>
            <a:endParaRPr lang="en-US"/>
          </a:p>
        </p:txBody>
      </p:sp>
    </p:spTree>
    <p:extLst>
      <p:ext uri="{BB962C8B-B14F-4D97-AF65-F5344CB8AC3E}">
        <p14:creationId xmlns:p14="http://schemas.microsoft.com/office/powerpoint/2010/main" val="1519355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SzPts val="1000"/>
              <a:buFont typeface="Symbol" pitchFamily="2" charset="2"/>
              <a:buChar char=""/>
              <a:tabLst>
                <a:tab pos="457200" algn="l"/>
              </a:tabLst>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Ethical Measures Taken:</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Informed consent obtained from all participants.</a:t>
            </a: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Anonymity ensured via coding system and password-protected data storage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lvl="0" indent="-342900">
              <a:buSzPts val="1000"/>
              <a:buFont typeface="Symbol" pitchFamily="2" charset="2"/>
              <a:buChar char=""/>
              <a:tabLst>
                <a:tab pos="457200" algn="l"/>
              </a:tabLst>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Challenges as an Insider Researcher:</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Researcher had prior relationships with some participants, risking bias.</a:t>
            </a:r>
          </a:p>
          <a:p>
            <a:pPr marL="742950" lvl="1" indent="-285750">
              <a:buSzPts val="1000"/>
              <a:buFont typeface="Courier New" panose="02070309020205020404" pitchFamily="49" charset="0"/>
              <a:buChar char="o"/>
              <a:tabLst>
                <a:tab pos="914400" algn="l"/>
              </a:tabLst>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Maintained reflexivity</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throughout to balance personal experience with objective analysis (Braun &amp; Clarke, 2013)</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lvl="1" indent="-285750">
              <a:buSzPts val="1000"/>
              <a:buFont typeface="Courier New" panose="02070309020205020404" pitchFamily="49" charset="0"/>
              <a:buChar char="o"/>
              <a:tabLst>
                <a:tab pos="9144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Power dynamics—some participants were former teachers or colleagues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US" dirty="0"/>
          </a:p>
        </p:txBody>
      </p:sp>
      <p:sp>
        <p:nvSpPr>
          <p:cNvPr id="4" name="Slide Number Placeholder 3"/>
          <p:cNvSpPr>
            <a:spLocks noGrp="1"/>
          </p:cNvSpPr>
          <p:nvPr>
            <p:ph type="sldNum" sz="quarter" idx="5"/>
          </p:nvPr>
        </p:nvSpPr>
        <p:spPr/>
        <p:txBody>
          <a:bodyPr/>
          <a:lstStyle/>
          <a:p>
            <a:fld id="{F6C61C7C-6BE0-EE4D-9FFC-56496C2B06DD}" type="slidenum">
              <a:rPr lang="en-US" smtClean="0"/>
              <a:t>6</a:t>
            </a:fld>
            <a:endParaRPr lang="en-US"/>
          </a:p>
        </p:txBody>
      </p:sp>
    </p:spTree>
    <p:extLst>
      <p:ext uri="{BB962C8B-B14F-4D97-AF65-F5344CB8AC3E}">
        <p14:creationId xmlns:p14="http://schemas.microsoft.com/office/powerpoint/2010/main" val="9692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C61C7C-6BE0-EE4D-9FFC-56496C2B06DD}" type="slidenum">
              <a:rPr lang="en-US" smtClean="0"/>
              <a:t>7</a:t>
            </a:fld>
            <a:endParaRPr lang="en-US"/>
          </a:p>
        </p:txBody>
      </p:sp>
    </p:spTree>
    <p:extLst>
      <p:ext uri="{BB962C8B-B14F-4D97-AF65-F5344CB8AC3E}">
        <p14:creationId xmlns:p14="http://schemas.microsoft.com/office/powerpoint/2010/main" val="2219725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dynamic led teachers to adopt a more holistic approach, creating a space in which students could be open about their issues. </a:t>
            </a:r>
          </a:p>
        </p:txBody>
      </p:sp>
      <p:sp>
        <p:nvSpPr>
          <p:cNvPr id="4" name="Slide Number Placeholder 3"/>
          <p:cNvSpPr>
            <a:spLocks noGrp="1"/>
          </p:cNvSpPr>
          <p:nvPr>
            <p:ph type="sldNum" sz="quarter" idx="5"/>
          </p:nvPr>
        </p:nvSpPr>
        <p:spPr/>
        <p:txBody>
          <a:bodyPr/>
          <a:lstStyle/>
          <a:p>
            <a:fld id="{F6C61C7C-6BE0-EE4D-9FFC-56496C2B06DD}" type="slidenum">
              <a:rPr lang="en-US" smtClean="0"/>
              <a:t>9</a:t>
            </a:fld>
            <a:endParaRPr lang="en-US"/>
          </a:p>
        </p:txBody>
      </p:sp>
    </p:spTree>
    <p:extLst>
      <p:ext uri="{BB962C8B-B14F-4D97-AF65-F5344CB8AC3E}">
        <p14:creationId xmlns:p14="http://schemas.microsoft.com/office/powerpoint/2010/main" val="3374285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C61C7C-6BE0-EE4D-9FFC-56496C2B06DD}" type="slidenum">
              <a:rPr lang="en-US" smtClean="0"/>
              <a:t>12</a:t>
            </a:fld>
            <a:endParaRPr lang="en-US"/>
          </a:p>
        </p:txBody>
      </p:sp>
    </p:spTree>
    <p:extLst>
      <p:ext uri="{BB962C8B-B14F-4D97-AF65-F5344CB8AC3E}">
        <p14:creationId xmlns:p14="http://schemas.microsoft.com/office/powerpoint/2010/main" val="2003785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3305110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4034272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3380757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BED2C98-C781-4E48-9962-F4990EA83F33}" type="datetimeFigureOut">
              <a:rPr lang="en-US" smtClean="0"/>
              <a:t>2/11/25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207515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BED2C98-C781-4E48-9962-F4990EA83F33}" type="datetimeFigureOut">
              <a:rPr lang="en-US" smtClean="0"/>
              <a:t>2/11/25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4230276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2003308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3910969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1939254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BED2C98-C781-4E48-9962-F4990EA83F33}" type="datetimeFigureOut">
              <a:rPr lang="en-US" smtClean="0"/>
              <a:t>2/11/25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641484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BED2C98-C781-4E48-9962-F4990EA83F33}" type="datetimeFigureOut">
              <a:rPr lang="en-US" smtClean="0"/>
              <a:t>2/11/25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3634277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2491152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403292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41176285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3051495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2587270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4027357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BED2C98-C781-4E48-9962-F4990EA83F33}" type="datetimeFigureOut">
              <a:rPr lang="en-US" smtClean="0"/>
              <a:t>2/11/25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75D63-4B97-7E48-BC5C-D7B469424AC2}" type="slidenum">
              <a:rPr lang="en-US" smtClean="0"/>
              <a:t>‹#›</a:t>
            </a:fld>
            <a:endParaRPr lang="en-US"/>
          </a:p>
        </p:txBody>
      </p:sp>
    </p:spTree>
    <p:extLst>
      <p:ext uri="{BB962C8B-B14F-4D97-AF65-F5344CB8AC3E}">
        <p14:creationId xmlns:p14="http://schemas.microsoft.com/office/powerpoint/2010/main" val="1012906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BED2C98-C781-4E48-9962-F4990EA83F33}" type="datetimeFigureOut">
              <a:rPr lang="en-US" smtClean="0"/>
              <a:t>2/11/25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8875D63-4B97-7E48-BC5C-D7B469424AC2}" type="slidenum">
              <a:rPr lang="en-US" smtClean="0"/>
              <a:t>‹#›</a:t>
            </a:fld>
            <a:endParaRPr lang="en-US"/>
          </a:p>
        </p:txBody>
      </p:sp>
    </p:spTree>
    <p:extLst>
      <p:ext uri="{BB962C8B-B14F-4D97-AF65-F5344CB8AC3E}">
        <p14:creationId xmlns:p14="http://schemas.microsoft.com/office/powerpoint/2010/main" val="13492171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FBC43-8D95-A2ED-B734-56CE98424EF6}"/>
              </a:ext>
            </a:extLst>
          </p:cNvPr>
          <p:cNvSpPr>
            <a:spLocks noGrp="1"/>
          </p:cNvSpPr>
          <p:nvPr>
            <p:ph type="ctrTitle"/>
          </p:nvPr>
        </p:nvSpPr>
        <p:spPr>
          <a:xfrm>
            <a:off x="1154955" y="2117344"/>
            <a:ext cx="8825658" cy="3090746"/>
          </a:xfrm>
        </p:spPr>
        <p:txBody>
          <a:bodyPr/>
          <a:lstStyle/>
          <a:p>
            <a:r>
              <a:rPr lang="en-GB" sz="3600" dirty="0">
                <a:solidFill>
                  <a:schemeClr val="tx1"/>
                </a:solidFill>
                <a:effectLst/>
                <a:latin typeface="Arial" panose="020B0604020202020204" pitchFamily="34" charset="0"/>
              </a:rPr>
              <a:t>An Exploration </a:t>
            </a:r>
            <a:r>
              <a:rPr lang="en-GB" sz="3600" dirty="0">
                <a:solidFill>
                  <a:schemeClr val="tx1"/>
                </a:solidFill>
                <a:latin typeface="Arial" panose="020B0604020202020204" pitchFamily="34" charset="0"/>
              </a:rPr>
              <a:t>I</a:t>
            </a:r>
            <a:r>
              <a:rPr lang="en-GB" sz="3600" dirty="0">
                <a:solidFill>
                  <a:schemeClr val="tx1"/>
                </a:solidFill>
                <a:effectLst/>
                <a:latin typeface="Arial" panose="020B0604020202020204" pitchFamily="34" charset="0"/>
              </a:rPr>
              <a:t>nto </a:t>
            </a:r>
            <a:r>
              <a:rPr lang="en-GB" sz="3600" dirty="0">
                <a:solidFill>
                  <a:schemeClr val="tx1"/>
                </a:solidFill>
                <a:latin typeface="Arial" panose="020B0604020202020204" pitchFamily="34" charset="0"/>
              </a:rPr>
              <a:t>V</a:t>
            </a:r>
            <a:r>
              <a:rPr lang="en-GB" sz="3600" dirty="0">
                <a:solidFill>
                  <a:schemeClr val="tx1"/>
                </a:solidFill>
                <a:effectLst/>
                <a:latin typeface="Arial" panose="020B0604020202020204" pitchFamily="34" charset="0"/>
              </a:rPr>
              <a:t>ocal </a:t>
            </a:r>
            <a:r>
              <a:rPr lang="en-GB" sz="3600" dirty="0">
                <a:solidFill>
                  <a:schemeClr val="tx1"/>
                </a:solidFill>
                <a:latin typeface="Arial" panose="020B0604020202020204" pitchFamily="34" charset="0"/>
              </a:rPr>
              <a:t>T</a:t>
            </a:r>
            <a:r>
              <a:rPr lang="en-GB" sz="3600" dirty="0">
                <a:solidFill>
                  <a:schemeClr val="tx1"/>
                </a:solidFill>
                <a:effectLst/>
                <a:latin typeface="Arial" panose="020B0604020202020204" pitchFamily="34" charset="0"/>
              </a:rPr>
              <a:t>eachers’ Attitudes </a:t>
            </a:r>
            <a:r>
              <a:rPr lang="en-GB" sz="3600" dirty="0">
                <a:solidFill>
                  <a:schemeClr val="tx1"/>
                </a:solidFill>
                <a:latin typeface="Arial" panose="020B0604020202020204" pitchFamily="34" charset="0"/>
              </a:rPr>
              <a:t>T</a:t>
            </a:r>
            <a:r>
              <a:rPr lang="en-GB" sz="3600" dirty="0">
                <a:solidFill>
                  <a:schemeClr val="tx1"/>
                </a:solidFill>
                <a:effectLst/>
                <a:latin typeface="Arial" panose="020B0604020202020204" pitchFamily="34" charset="0"/>
              </a:rPr>
              <a:t>owards </a:t>
            </a:r>
            <a:r>
              <a:rPr lang="en-GB" sz="3600" dirty="0">
                <a:solidFill>
                  <a:schemeClr val="tx1"/>
                </a:solidFill>
                <a:latin typeface="Arial" panose="020B0604020202020204" pitchFamily="34" charset="0"/>
              </a:rPr>
              <a:t>T</a:t>
            </a:r>
            <a:r>
              <a:rPr lang="en-GB" sz="3600" dirty="0">
                <a:solidFill>
                  <a:schemeClr val="tx1"/>
                </a:solidFill>
                <a:effectLst/>
                <a:latin typeface="Arial" panose="020B0604020202020204" pitchFamily="34" charset="0"/>
              </a:rPr>
              <a:t>heir </a:t>
            </a:r>
            <a:r>
              <a:rPr lang="en-GB" sz="3600" dirty="0">
                <a:solidFill>
                  <a:schemeClr val="tx1"/>
                </a:solidFill>
                <a:latin typeface="Arial" panose="020B0604020202020204" pitchFamily="34" charset="0"/>
              </a:rPr>
              <a:t>S</a:t>
            </a:r>
            <a:r>
              <a:rPr lang="en-GB" sz="3600" dirty="0">
                <a:solidFill>
                  <a:schemeClr val="tx1"/>
                </a:solidFill>
                <a:effectLst/>
                <a:latin typeface="Arial" panose="020B0604020202020204" pitchFamily="34" charset="0"/>
              </a:rPr>
              <a:t>tudent’s (Pre-</a:t>
            </a:r>
            <a:br>
              <a:rPr lang="en-GB" sz="3600" dirty="0">
                <a:solidFill>
                  <a:schemeClr val="tx1"/>
                </a:solidFill>
                <a:effectLst/>
                <a:latin typeface="Arial" panose="020B0604020202020204" pitchFamily="34" charset="0"/>
              </a:rPr>
            </a:br>
            <a:r>
              <a:rPr lang="en-GB" sz="3600" dirty="0">
                <a:solidFill>
                  <a:schemeClr val="tx1"/>
                </a:solidFill>
                <a:effectLst/>
                <a:latin typeface="Arial" panose="020B0604020202020204" pitchFamily="34" charset="0"/>
              </a:rPr>
              <a:t>/Professional) Emotional </a:t>
            </a:r>
            <a:r>
              <a:rPr lang="en-GB" sz="3600" dirty="0">
                <a:solidFill>
                  <a:schemeClr val="tx1"/>
                </a:solidFill>
                <a:latin typeface="Arial" panose="020B0604020202020204" pitchFamily="34" charset="0"/>
              </a:rPr>
              <a:t>W</a:t>
            </a:r>
            <a:r>
              <a:rPr lang="en-GB" sz="3600" dirty="0">
                <a:solidFill>
                  <a:schemeClr val="tx1"/>
                </a:solidFill>
                <a:effectLst/>
                <a:latin typeface="Arial" panose="020B0604020202020204" pitchFamily="34" charset="0"/>
              </a:rPr>
              <a:t>ellbeing.</a:t>
            </a:r>
            <a:br>
              <a:rPr lang="en-GB" dirty="0">
                <a:solidFill>
                  <a:srgbClr val="000000"/>
                </a:solidFill>
                <a:effectLst/>
                <a:latin typeface="Arial" panose="020B0604020202020204" pitchFamily="34" charset="0"/>
              </a:rPr>
            </a:br>
            <a:endParaRPr lang="en-US" dirty="0"/>
          </a:p>
        </p:txBody>
      </p:sp>
      <p:sp>
        <p:nvSpPr>
          <p:cNvPr id="3" name="Subtitle 2">
            <a:extLst>
              <a:ext uri="{FF2B5EF4-FFF2-40B4-BE49-F238E27FC236}">
                <a16:creationId xmlns:a16="http://schemas.microsoft.com/office/drawing/2014/main" id="{95A25546-3E42-1EA3-1EBD-FC0A5B4896CC}"/>
              </a:ext>
            </a:extLst>
          </p:cNvPr>
          <p:cNvSpPr>
            <a:spLocks noGrp="1"/>
          </p:cNvSpPr>
          <p:nvPr>
            <p:ph type="subTitle" idx="1"/>
          </p:nvPr>
        </p:nvSpPr>
        <p:spPr/>
        <p:txBody>
          <a:bodyPr/>
          <a:lstStyle/>
          <a:p>
            <a:r>
              <a:rPr lang="en-US" dirty="0"/>
              <a:t>Meg Bird </a:t>
            </a:r>
          </a:p>
        </p:txBody>
      </p:sp>
    </p:spTree>
    <p:extLst>
      <p:ext uri="{BB962C8B-B14F-4D97-AF65-F5344CB8AC3E}">
        <p14:creationId xmlns:p14="http://schemas.microsoft.com/office/powerpoint/2010/main" val="3405601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CFE40-7391-732A-12FF-E294FA15D523}"/>
              </a:ext>
            </a:extLst>
          </p:cNvPr>
          <p:cNvSpPr>
            <a:spLocks noGrp="1"/>
          </p:cNvSpPr>
          <p:nvPr>
            <p:ph type="title"/>
          </p:nvPr>
        </p:nvSpPr>
        <p:spPr/>
        <p:txBody>
          <a:bodyPr/>
          <a:lstStyle/>
          <a:p>
            <a:r>
              <a:rPr lang="en-US" dirty="0"/>
              <a:t>The Paradox</a:t>
            </a:r>
          </a:p>
        </p:txBody>
      </p:sp>
      <p:sp>
        <p:nvSpPr>
          <p:cNvPr id="3" name="Content Placeholder 2">
            <a:extLst>
              <a:ext uri="{FF2B5EF4-FFF2-40B4-BE49-F238E27FC236}">
                <a16:creationId xmlns:a16="http://schemas.microsoft.com/office/drawing/2014/main" id="{84DE5615-2FF1-E764-F81A-1CAEDD123392}"/>
              </a:ext>
            </a:extLst>
          </p:cNvPr>
          <p:cNvSpPr>
            <a:spLocks noGrp="1"/>
          </p:cNvSpPr>
          <p:nvPr>
            <p:ph idx="1"/>
          </p:nvPr>
        </p:nvSpPr>
        <p:spPr/>
        <p:txBody>
          <a:bodyPr/>
          <a:lstStyle/>
          <a:p>
            <a:r>
              <a:rPr lang="en-GB" dirty="0">
                <a:latin typeface="+mn-lt"/>
              </a:rPr>
              <a:t>Singing has been shown to have a positive impact on both mental and physical wellbeing </a:t>
            </a:r>
            <a:r>
              <a:rPr lang="en-GB" sz="1800" kern="0" dirty="0">
                <a:effectLst/>
                <a:latin typeface="+mn-lt"/>
                <a:ea typeface="Times New Roman" panose="02020603050405020304" pitchFamily="18" charset="0"/>
              </a:rPr>
              <a:t>(Perkins, </a:t>
            </a:r>
            <a:r>
              <a:rPr lang="en-GB" sz="1800" i="1" kern="0" dirty="0">
                <a:effectLst/>
                <a:latin typeface="+mn-lt"/>
                <a:ea typeface="Times New Roman" panose="02020603050405020304" pitchFamily="18" charset="0"/>
              </a:rPr>
              <a:t>et al</a:t>
            </a:r>
            <a:r>
              <a:rPr lang="en-GB" sz="1800" kern="0" dirty="0">
                <a:effectLst/>
                <a:latin typeface="+mn-lt"/>
                <a:ea typeface="Times New Roman" panose="02020603050405020304" pitchFamily="18" charset="0"/>
              </a:rPr>
              <a:t>., 2017)</a:t>
            </a:r>
            <a:r>
              <a:rPr lang="en-GB" dirty="0">
                <a:effectLst/>
                <a:latin typeface="+mn-lt"/>
              </a:rPr>
              <a:t> </a:t>
            </a:r>
            <a:endParaRPr lang="en-GB" dirty="0">
              <a:latin typeface="+mn-lt"/>
            </a:endParaRPr>
          </a:p>
          <a:p>
            <a:pPr marL="0" indent="0">
              <a:buNone/>
            </a:pPr>
            <a:endParaRPr lang="en-GB" dirty="0">
              <a:latin typeface="+mn-lt"/>
            </a:endParaRPr>
          </a:p>
          <a:p>
            <a:pPr marL="0" indent="0">
              <a:buNone/>
            </a:pPr>
            <a:r>
              <a:rPr lang="en-GB" dirty="0">
                <a:latin typeface="+mn-lt"/>
              </a:rPr>
              <a:t>BUT </a:t>
            </a:r>
          </a:p>
          <a:p>
            <a:pPr marL="0" indent="0">
              <a:buNone/>
            </a:pPr>
            <a:endParaRPr lang="en-GB" dirty="0">
              <a:latin typeface="+mn-lt"/>
            </a:endParaRPr>
          </a:p>
          <a:p>
            <a:r>
              <a:rPr lang="en-US" dirty="0"/>
              <a:t>Musicians are up to 3 times more likely to experience depression than the general population. </a:t>
            </a:r>
            <a:r>
              <a:rPr lang="en-GB" sz="1800" kern="0" dirty="0">
                <a:effectLst/>
                <a:latin typeface="Arial" panose="020B0604020202020204" pitchFamily="34" charset="0"/>
                <a:ea typeface="Times New Roman" panose="02020603050405020304" pitchFamily="18" charset="0"/>
              </a:rPr>
              <a:t>(</a:t>
            </a:r>
            <a:r>
              <a:rPr lang="en-GB" sz="1800" kern="0" dirty="0">
                <a:effectLst/>
                <a:latin typeface="+mn-lt"/>
                <a:ea typeface="Times New Roman" panose="02020603050405020304" pitchFamily="18" charset="0"/>
              </a:rPr>
              <a:t>Gross &amp; Musgrave, 2016).</a:t>
            </a:r>
            <a:r>
              <a:rPr lang="en-GB" dirty="0">
                <a:effectLst/>
                <a:latin typeface="+mn-lt"/>
              </a:rPr>
              <a:t> </a:t>
            </a:r>
          </a:p>
          <a:p>
            <a:pPr marL="0" indent="0">
              <a:buNone/>
            </a:pPr>
            <a:endParaRPr lang="en-US" dirty="0">
              <a:latin typeface="+mn-lt"/>
            </a:endParaRPr>
          </a:p>
        </p:txBody>
      </p:sp>
    </p:spTree>
    <p:extLst>
      <p:ext uri="{BB962C8B-B14F-4D97-AF65-F5344CB8AC3E}">
        <p14:creationId xmlns:p14="http://schemas.microsoft.com/office/powerpoint/2010/main" val="652500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EFFAE-CC7A-DD1E-361F-D257583103EA}"/>
              </a:ext>
            </a:extLst>
          </p:cNvPr>
          <p:cNvSpPr>
            <a:spLocks noGrp="1"/>
          </p:cNvSpPr>
          <p:nvPr>
            <p:ph type="title"/>
          </p:nvPr>
        </p:nvSpPr>
        <p:spPr/>
        <p:txBody>
          <a:bodyPr/>
          <a:lstStyle/>
          <a:p>
            <a:r>
              <a:rPr lang="en-US" dirty="0"/>
              <a:t>The Context</a:t>
            </a:r>
          </a:p>
        </p:txBody>
      </p:sp>
      <p:sp>
        <p:nvSpPr>
          <p:cNvPr id="3" name="Content Placeholder 2">
            <a:extLst>
              <a:ext uri="{FF2B5EF4-FFF2-40B4-BE49-F238E27FC236}">
                <a16:creationId xmlns:a16="http://schemas.microsoft.com/office/drawing/2014/main" id="{36034DBA-3BC3-E58A-34BE-C3C98AB5F938}"/>
              </a:ext>
            </a:extLst>
          </p:cNvPr>
          <p:cNvSpPr>
            <a:spLocks noGrp="1"/>
          </p:cNvSpPr>
          <p:nvPr>
            <p:ph idx="1"/>
          </p:nvPr>
        </p:nvSpPr>
        <p:spPr/>
        <p:txBody>
          <a:bodyPr/>
          <a:lstStyle/>
          <a:p>
            <a:pPr>
              <a:lnSpc>
                <a:spcPct val="150000"/>
              </a:lnSpc>
            </a:pPr>
            <a:r>
              <a:rPr lang="en-US" b="1" dirty="0"/>
              <a:t>The physical implications of poor emotional wellbeing. </a:t>
            </a:r>
            <a:br>
              <a:rPr lang="en-US" b="1" dirty="0"/>
            </a:br>
            <a:r>
              <a:rPr lang="en-GB" sz="1800" kern="0" dirty="0">
                <a:effectLst/>
                <a:latin typeface="+mn-lt"/>
                <a:ea typeface="Times New Roman" panose="02020603050405020304" pitchFamily="18" charset="0"/>
              </a:rPr>
              <a:t>(Siefert &amp; </a:t>
            </a:r>
            <a:r>
              <a:rPr lang="en-GB" sz="1800" kern="0" dirty="0" err="1">
                <a:effectLst/>
                <a:latin typeface="+mn-lt"/>
                <a:ea typeface="Times New Roman" panose="02020603050405020304" pitchFamily="18" charset="0"/>
              </a:rPr>
              <a:t>Kollbrunner</a:t>
            </a:r>
            <a:r>
              <a:rPr lang="en-GB" sz="1800" kern="0" dirty="0">
                <a:effectLst/>
                <a:latin typeface="+mn-lt"/>
                <a:ea typeface="Times New Roman" panose="02020603050405020304" pitchFamily="18" charset="0"/>
              </a:rPr>
              <a:t>, 2005; O'Hara, </a:t>
            </a:r>
            <a:r>
              <a:rPr lang="en-GB" sz="1800" i="1" kern="0" dirty="0">
                <a:effectLst/>
                <a:latin typeface="+mn-lt"/>
                <a:ea typeface="Times New Roman" panose="02020603050405020304" pitchFamily="18" charset="0"/>
              </a:rPr>
              <a:t>et al.,</a:t>
            </a:r>
            <a:r>
              <a:rPr lang="en-GB" sz="1800" kern="0" dirty="0">
                <a:effectLst/>
                <a:latin typeface="+mn-lt"/>
                <a:ea typeface="Times New Roman" panose="02020603050405020304" pitchFamily="18" charset="0"/>
              </a:rPr>
              <a:t> 2011; </a:t>
            </a:r>
            <a:r>
              <a:rPr lang="en-GB" sz="1800" kern="0" dirty="0" err="1">
                <a:effectLst/>
                <a:latin typeface="+mn-lt"/>
                <a:ea typeface="Times New Roman" panose="02020603050405020304" pitchFamily="18" charset="0"/>
              </a:rPr>
              <a:t>Holmqvist</a:t>
            </a:r>
            <a:r>
              <a:rPr lang="en-GB" sz="1800" kern="0" dirty="0">
                <a:effectLst/>
                <a:latin typeface="+mn-lt"/>
                <a:ea typeface="Times New Roman" panose="02020603050405020304" pitchFamily="18" charset="0"/>
              </a:rPr>
              <a:t>, </a:t>
            </a:r>
            <a:r>
              <a:rPr lang="en-GB" sz="1800" i="1" kern="0" dirty="0">
                <a:effectLst/>
                <a:latin typeface="+mn-lt"/>
                <a:ea typeface="Times New Roman" panose="02020603050405020304" pitchFamily="18" charset="0"/>
              </a:rPr>
              <a:t>et al.,</a:t>
            </a:r>
            <a:r>
              <a:rPr lang="en-GB" sz="1800" kern="0" dirty="0">
                <a:effectLst/>
                <a:latin typeface="+mn-lt"/>
                <a:ea typeface="Times New Roman" panose="02020603050405020304" pitchFamily="18" charset="0"/>
              </a:rPr>
              <a:t> 2013; </a:t>
            </a:r>
            <a:r>
              <a:rPr lang="en-GB" sz="1800" kern="0" dirty="0" err="1">
                <a:effectLst/>
                <a:latin typeface="+mn-lt"/>
                <a:ea typeface="Times New Roman" panose="02020603050405020304" pitchFamily="18" charset="0"/>
              </a:rPr>
              <a:t>Yosunkaya</a:t>
            </a:r>
            <a:r>
              <a:rPr lang="en-GB" sz="1800" kern="0" dirty="0">
                <a:effectLst/>
                <a:latin typeface="+mn-lt"/>
                <a:ea typeface="Times New Roman" panose="02020603050405020304" pitchFamily="18" charset="0"/>
              </a:rPr>
              <a:t>, 2021).</a:t>
            </a:r>
            <a:r>
              <a:rPr lang="en-GB" dirty="0">
                <a:effectLst/>
                <a:latin typeface="+mn-lt"/>
              </a:rPr>
              <a:t> </a:t>
            </a:r>
          </a:p>
          <a:p>
            <a:pPr>
              <a:lnSpc>
                <a:spcPct val="150000"/>
              </a:lnSpc>
            </a:pPr>
            <a:r>
              <a:rPr lang="en-GB" b="1" dirty="0">
                <a:latin typeface="+mn-lt"/>
              </a:rPr>
              <a:t>Singing and the self</a:t>
            </a:r>
            <a:br>
              <a:rPr lang="en-GB" b="1" dirty="0">
                <a:latin typeface="+mn-lt"/>
              </a:rPr>
            </a:br>
            <a:r>
              <a:rPr lang="en-GB" sz="1800" kern="0" dirty="0">
                <a:effectLst/>
                <a:latin typeface="Arial" panose="020B0604020202020204" pitchFamily="34" charset="0"/>
                <a:ea typeface="Times New Roman" panose="02020603050405020304" pitchFamily="18" charset="0"/>
              </a:rPr>
              <a:t>(O'Bryan, 2015). </a:t>
            </a:r>
          </a:p>
          <a:p>
            <a:pPr>
              <a:lnSpc>
                <a:spcPct val="150000"/>
              </a:lnSpc>
            </a:pPr>
            <a:r>
              <a:rPr lang="en-GB" sz="1800" b="1" kern="0" dirty="0">
                <a:latin typeface="+mn-lt"/>
              </a:rPr>
              <a:t>The Teacher Impact</a:t>
            </a:r>
            <a:br>
              <a:rPr lang="en-GB" sz="1800" b="1" kern="0" dirty="0">
                <a:latin typeface="+mn-lt"/>
              </a:rPr>
            </a:br>
            <a:r>
              <a:rPr lang="en-GB" sz="1800" kern="0" dirty="0">
                <a:effectLst/>
                <a:latin typeface="+mn-lt"/>
                <a:ea typeface="Times New Roman" panose="02020603050405020304" pitchFamily="18" charset="0"/>
              </a:rPr>
              <a:t>(Matai &amp; Phillips, 2023, p. 11)</a:t>
            </a:r>
            <a:r>
              <a:rPr lang="en-GB" sz="1800" dirty="0">
                <a:effectLst/>
                <a:latin typeface="+mn-lt"/>
              </a:rPr>
              <a:t> </a:t>
            </a:r>
            <a:endParaRPr lang="en-GB" sz="1800" b="1" kern="0" dirty="0">
              <a:latin typeface="+mn-lt"/>
            </a:endParaRPr>
          </a:p>
          <a:p>
            <a:pPr marL="0" indent="0">
              <a:buNone/>
            </a:pPr>
            <a:endParaRPr lang="en-US" b="1" dirty="0">
              <a:latin typeface="+mn-lt"/>
            </a:endParaRPr>
          </a:p>
        </p:txBody>
      </p:sp>
    </p:spTree>
    <p:extLst>
      <p:ext uri="{BB962C8B-B14F-4D97-AF65-F5344CB8AC3E}">
        <p14:creationId xmlns:p14="http://schemas.microsoft.com/office/powerpoint/2010/main" val="1334167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3826F-8AA5-BEC1-757D-D4C454A722D5}"/>
              </a:ext>
            </a:extLst>
          </p:cNvPr>
          <p:cNvSpPr>
            <a:spLocks noGrp="1"/>
          </p:cNvSpPr>
          <p:nvPr>
            <p:ph type="title"/>
          </p:nvPr>
        </p:nvSpPr>
        <p:spPr/>
        <p:txBody>
          <a:bodyPr/>
          <a:lstStyle/>
          <a:p>
            <a:r>
              <a:rPr lang="en-US" dirty="0"/>
              <a:t>Research Aims </a:t>
            </a:r>
          </a:p>
        </p:txBody>
      </p:sp>
      <p:sp>
        <p:nvSpPr>
          <p:cNvPr id="3" name="Content Placeholder 2">
            <a:extLst>
              <a:ext uri="{FF2B5EF4-FFF2-40B4-BE49-F238E27FC236}">
                <a16:creationId xmlns:a16="http://schemas.microsoft.com/office/drawing/2014/main" id="{7B9EC456-E4A7-7238-D740-79A8C26CF7B8}"/>
              </a:ext>
            </a:extLst>
          </p:cNvPr>
          <p:cNvSpPr>
            <a:spLocks noGrp="1"/>
          </p:cNvSpPr>
          <p:nvPr>
            <p:ph idx="1"/>
          </p:nvPr>
        </p:nvSpPr>
        <p:spPr/>
        <p:txBody>
          <a:bodyPr/>
          <a:lstStyle/>
          <a:p>
            <a:r>
              <a:rPr lang="en-GB" dirty="0"/>
              <a:t>Explore teachers' perceptions of their role in student emotional well-being.</a:t>
            </a:r>
            <a:br>
              <a:rPr lang="en-GB" dirty="0"/>
            </a:br>
            <a:endParaRPr lang="en-GB" dirty="0"/>
          </a:p>
          <a:p>
            <a:r>
              <a:rPr lang="en-GB" dirty="0"/>
              <a:t>Identify strategies used to balance emotional support and technique.</a:t>
            </a:r>
            <a:br>
              <a:rPr lang="en-GB" dirty="0"/>
            </a:br>
            <a:endParaRPr lang="en-GB" dirty="0"/>
          </a:p>
          <a:p>
            <a:r>
              <a:rPr lang="en-GB" dirty="0"/>
              <a:t>Consider ethical concerns in guiding students toward a music career.</a:t>
            </a:r>
          </a:p>
          <a:p>
            <a:endParaRPr lang="en-US" dirty="0"/>
          </a:p>
        </p:txBody>
      </p:sp>
    </p:spTree>
    <p:extLst>
      <p:ext uri="{BB962C8B-B14F-4D97-AF65-F5344CB8AC3E}">
        <p14:creationId xmlns:p14="http://schemas.microsoft.com/office/powerpoint/2010/main" val="2349265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CC898-B6FD-E5F1-A849-09F6AA246BE1}"/>
              </a:ext>
            </a:extLst>
          </p:cNvPr>
          <p:cNvSpPr>
            <a:spLocks noGrp="1"/>
          </p:cNvSpPr>
          <p:nvPr>
            <p:ph type="title"/>
          </p:nvPr>
        </p:nvSpPr>
        <p:spPr/>
        <p:txBody>
          <a:bodyPr/>
          <a:lstStyle/>
          <a:p>
            <a:r>
              <a:rPr lang="en-US" dirty="0"/>
              <a:t>Methodology and Methods</a:t>
            </a:r>
          </a:p>
        </p:txBody>
      </p:sp>
      <p:sp>
        <p:nvSpPr>
          <p:cNvPr id="3" name="Content Placeholder 2">
            <a:extLst>
              <a:ext uri="{FF2B5EF4-FFF2-40B4-BE49-F238E27FC236}">
                <a16:creationId xmlns:a16="http://schemas.microsoft.com/office/drawing/2014/main" id="{7E03AD75-4C18-A80F-1171-123AB75E7A81}"/>
              </a:ext>
            </a:extLst>
          </p:cNvPr>
          <p:cNvSpPr>
            <a:spLocks noGrp="1"/>
          </p:cNvSpPr>
          <p:nvPr>
            <p:ph idx="1"/>
          </p:nvPr>
        </p:nvSpPr>
        <p:spPr/>
        <p:txBody>
          <a:bodyPr/>
          <a:lstStyle/>
          <a:p>
            <a:r>
              <a:rPr lang="en-GB" b="1" dirty="0"/>
              <a:t>Qualitative Study</a:t>
            </a:r>
            <a:br>
              <a:rPr lang="en-GB" b="1" dirty="0"/>
            </a:br>
            <a:endParaRPr lang="en-GB" dirty="0"/>
          </a:p>
          <a:p>
            <a:r>
              <a:rPr lang="en-GB" b="1" dirty="0"/>
              <a:t>Semi-Structured Interviews</a:t>
            </a:r>
            <a:r>
              <a:rPr lang="en-GB" dirty="0"/>
              <a:t> with voice teachers.</a:t>
            </a:r>
            <a:br>
              <a:rPr lang="en-GB" dirty="0"/>
            </a:br>
            <a:endParaRPr lang="en-GB" dirty="0"/>
          </a:p>
          <a:p>
            <a:r>
              <a:rPr lang="en-GB" b="1" dirty="0"/>
              <a:t>Thematic Analysis</a:t>
            </a:r>
            <a:r>
              <a:rPr lang="en-GB" dirty="0"/>
              <a:t> (Braun &amp; Clarke, 2006).</a:t>
            </a:r>
            <a:br>
              <a:rPr lang="en-GB" dirty="0"/>
            </a:br>
            <a:endParaRPr lang="en-GB" dirty="0"/>
          </a:p>
          <a:p>
            <a:r>
              <a:rPr lang="en-GB" b="1" dirty="0"/>
              <a:t>Data Collection:</a:t>
            </a:r>
            <a:r>
              <a:rPr lang="en-GB" dirty="0"/>
              <a:t> Audio recordings, transcriptions, coding.</a:t>
            </a:r>
          </a:p>
          <a:p>
            <a:endParaRPr lang="en-US" dirty="0"/>
          </a:p>
        </p:txBody>
      </p:sp>
    </p:spTree>
    <p:extLst>
      <p:ext uri="{BB962C8B-B14F-4D97-AF65-F5344CB8AC3E}">
        <p14:creationId xmlns:p14="http://schemas.microsoft.com/office/powerpoint/2010/main" val="2188807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89493-67B3-D203-CF89-6DBC337E3CCF}"/>
              </a:ext>
            </a:extLst>
          </p:cNvPr>
          <p:cNvSpPr>
            <a:spLocks noGrp="1"/>
          </p:cNvSpPr>
          <p:nvPr>
            <p:ph type="title"/>
          </p:nvPr>
        </p:nvSpPr>
        <p:spPr/>
        <p:txBody>
          <a:bodyPr/>
          <a:lstStyle/>
          <a:p>
            <a:r>
              <a:rPr lang="en-US" dirty="0"/>
              <a:t>Ethics and Insider Research</a:t>
            </a:r>
          </a:p>
        </p:txBody>
      </p:sp>
      <p:sp>
        <p:nvSpPr>
          <p:cNvPr id="3" name="Content Placeholder 2">
            <a:extLst>
              <a:ext uri="{FF2B5EF4-FFF2-40B4-BE49-F238E27FC236}">
                <a16:creationId xmlns:a16="http://schemas.microsoft.com/office/drawing/2014/main" id="{D539284D-7C5E-8F32-39B4-AA0414C949B8}"/>
              </a:ext>
            </a:extLst>
          </p:cNvPr>
          <p:cNvSpPr>
            <a:spLocks noGrp="1"/>
          </p:cNvSpPr>
          <p:nvPr>
            <p:ph idx="1"/>
          </p:nvPr>
        </p:nvSpPr>
        <p:spPr/>
        <p:txBody>
          <a:bodyPr/>
          <a:lstStyle/>
          <a:p>
            <a:r>
              <a:rPr lang="en-GB" b="1" dirty="0"/>
              <a:t>Informed Consent &amp; Anonymity</a:t>
            </a:r>
            <a:br>
              <a:rPr lang="en-GB" dirty="0"/>
            </a:br>
            <a:endParaRPr lang="en-GB" dirty="0"/>
          </a:p>
          <a:p>
            <a:r>
              <a:rPr lang="en-GB" b="1" dirty="0"/>
              <a:t>Challenges as an Insider Researcher:</a:t>
            </a:r>
            <a:r>
              <a:rPr lang="en-GB" dirty="0"/>
              <a:t> Potential bias, power dynamics.</a:t>
            </a:r>
            <a:br>
              <a:rPr lang="en-GB" dirty="0"/>
            </a:br>
            <a:endParaRPr lang="en-GB" dirty="0"/>
          </a:p>
          <a:p>
            <a:r>
              <a:rPr lang="en-GB" b="1" dirty="0"/>
              <a:t>Reflexivity Maintained</a:t>
            </a:r>
            <a:endParaRPr lang="en-US" dirty="0"/>
          </a:p>
        </p:txBody>
      </p:sp>
    </p:spTree>
    <p:extLst>
      <p:ext uri="{BB962C8B-B14F-4D97-AF65-F5344CB8AC3E}">
        <p14:creationId xmlns:p14="http://schemas.microsoft.com/office/powerpoint/2010/main" val="148955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15855-74D3-D247-5C4E-D4D924DBCC69}"/>
              </a:ext>
            </a:extLst>
          </p:cNvPr>
          <p:cNvSpPr>
            <a:spLocks noGrp="1"/>
          </p:cNvSpPr>
          <p:nvPr>
            <p:ph type="title"/>
          </p:nvPr>
        </p:nvSpPr>
        <p:spPr/>
        <p:txBody>
          <a:bodyPr/>
          <a:lstStyle/>
          <a:p>
            <a:r>
              <a:rPr lang="en-GB" sz="3600" u="sng" dirty="0"/>
              <a:t>Key Findings – Person-Voice Relationship</a:t>
            </a:r>
            <a:br>
              <a:rPr lang="en-GB" b="1" dirty="0"/>
            </a:br>
            <a:endParaRPr lang="en-US" dirty="0"/>
          </a:p>
        </p:txBody>
      </p:sp>
      <p:sp>
        <p:nvSpPr>
          <p:cNvPr id="3" name="Content Placeholder 2">
            <a:extLst>
              <a:ext uri="{FF2B5EF4-FFF2-40B4-BE49-F238E27FC236}">
                <a16:creationId xmlns:a16="http://schemas.microsoft.com/office/drawing/2014/main" id="{4DD1A0C6-63B8-CACF-4FD8-197164D960AB}"/>
              </a:ext>
            </a:extLst>
          </p:cNvPr>
          <p:cNvSpPr>
            <a:spLocks noGrp="1"/>
          </p:cNvSpPr>
          <p:nvPr>
            <p:ph idx="1"/>
          </p:nvPr>
        </p:nvSpPr>
        <p:spPr>
          <a:xfrm>
            <a:off x="1255068" y="1650383"/>
            <a:ext cx="9681863" cy="4921404"/>
          </a:xfrm>
        </p:spPr>
        <p:txBody>
          <a:bodyPr>
            <a:normAutofit fontScale="92500" lnSpcReduction="10000"/>
          </a:bodyPr>
          <a:lstStyle/>
          <a:p>
            <a:pPr marL="0" indent="0" algn="ctr">
              <a:buNone/>
            </a:pPr>
            <a:r>
              <a:rPr lang="en-GB" sz="2100" b="1" dirty="0">
                <a:effectLst/>
                <a:latin typeface="+mn-lt"/>
                <a:ea typeface="Times New Roman" panose="02020603050405020304" pitchFamily="18" charset="0"/>
              </a:rPr>
              <a:t>“…</a:t>
            </a:r>
            <a:r>
              <a:rPr lang="en-GB" sz="2100" b="1" i="1" dirty="0">
                <a:effectLst/>
                <a:latin typeface="+mn-lt"/>
                <a:ea typeface="Times New Roman" panose="02020603050405020304" pitchFamily="18" charset="0"/>
              </a:rPr>
              <a:t>is about releasing tension and kind of just getting rid of the bad habits that life brings into the room”</a:t>
            </a:r>
            <a:br>
              <a:rPr lang="en-GB" sz="2100" i="1" dirty="0">
                <a:effectLst/>
                <a:latin typeface="+mn-lt"/>
                <a:ea typeface="Times New Roman" panose="02020603050405020304" pitchFamily="18" charset="0"/>
              </a:rPr>
            </a:br>
            <a:r>
              <a:rPr lang="en-GB" sz="2100" i="1" dirty="0">
                <a:effectLst/>
                <a:latin typeface="+mn-lt"/>
                <a:ea typeface="Times New Roman" panose="02020603050405020304" pitchFamily="18" charset="0"/>
              </a:rPr>
              <a:t> (Interview 2)</a:t>
            </a:r>
            <a:endParaRPr lang="en-GB" sz="2100" dirty="0">
              <a:effectLst/>
              <a:latin typeface="+mn-lt"/>
              <a:ea typeface="Times New Roman" panose="02020603050405020304" pitchFamily="18" charset="0"/>
            </a:endParaRPr>
          </a:p>
          <a:p>
            <a:endParaRPr lang="en-US" sz="2100" dirty="0">
              <a:latin typeface="+mn-lt"/>
            </a:endParaRPr>
          </a:p>
          <a:p>
            <a:pPr marL="0" indent="0" algn="ctr">
              <a:lnSpc>
                <a:spcPct val="150000"/>
              </a:lnSpc>
              <a:buNone/>
            </a:pPr>
            <a:r>
              <a:rPr lang="en-GB" sz="2100" b="1" i="1" dirty="0">
                <a:latin typeface="+mn-lt"/>
                <a:ea typeface="Times New Roman" panose="02020603050405020304" pitchFamily="18" charset="0"/>
              </a:rPr>
              <a:t>“</a:t>
            </a:r>
            <a:r>
              <a:rPr lang="en-GB" sz="2100" b="1" i="1" dirty="0">
                <a:effectLst/>
                <a:latin typeface="+mn-lt"/>
                <a:ea typeface="Times New Roman" panose="02020603050405020304" pitchFamily="18" charset="0"/>
              </a:rPr>
              <a:t>You can't divorce someone's emotional feeling away from their voice, because it shows up so much.”</a:t>
            </a:r>
            <a:br>
              <a:rPr lang="en-GB" sz="2100" i="1" dirty="0">
                <a:effectLst/>
                <a:latin typeface="+mn-lt"/>
                <a:ea typeface="Times New Roman" panose="02020603050405020304" pitchFamily="18" charset="0"/>
              </a:rPr>
            </a:br>
            <a:r>
              <a:rPr lang="en-GB" sz="2100" i="1" dirty="0">
                <a:effectLst/>
                <a:latin typeface="+mn-lt"/>
                <a:ea typeface="Times New Roman" panose="02020603050405020304" pitchFamily="18" charset="0"/>
              </a:rPr>
              <a:t>(Interview 6)</a:t>
            </a:r>
            <a:endParaRPr lang="en-GB" sz="2100" dirty="0">
              <a:effectLst/>
              <a:latin typeface="+mn-lt"/>
              <a:ea typeface="Times New Roman" panose="02020603050405020304" pitchFamily="18" charset="0"/>
            </a:endParaRPr>
          </a:p>
          <a:p>
            <a:pPr marL="0" indent="0" algn="ctr">
              <a:lnSpc>
                <a:spcPct val="150000"/>
              </a:lnSpc>
              <a:buNone/>
            </a:pPr>
            <a:endParaRPr lang="en-GB" sz="2100" dirty="0">
              <a:effectLst/>
              <a:latin typeface="+mn-lt"/>
              <a:ea typeface="Times New Roman" panose="02020603050405020304" pitchFamily="18" charset="0"/>
            </a:endParaRPr>
          </a:p>
          <a:p>
            <a:pPr marL="0" indent="0" algn="ctr">
              <a:lnSpc>
                <a:spcPct val="150000"/>
              </a:lnSpc>
              <a:buNone/>
            </a:pPr>
            <a:r>
              <a:rPr lang="en-GB" sz="2100" b="1" i="1" dirty="0">
                <a:latin typeface="+mn-lt"/>
                <a:ea typeface="Times New Roman" panose="02020603050405020304" pitchFamily="18" charset="0"/>
              </a:rPr>
              <a:t>“</a:t>
            </a:r>
            <a:r>
              <a:rPr lang="en-GB" sz="2100" b="1" i="1" dirty="0">
                <a:effectLst/>
                <a:latin typeface="+mn-lt"/>
                <a:ea typeface="Times New Roman" panose="02020603050405020304" pitchFamily="18" charset="0"/>
              </a:rPr>
              <a:t>And you know, you absolutely know that there's nothing physical in the way of them being able to do that note. It's about them telling themselves they can't do it, or there's something going on in their life.”</a:t>
            </a:r>
            <a:br>
              <a:rPr lang="en-GB" sz="2100" i="1" dirty="0">
                <a:effectLst/>
                <a:latin typeface="+mn-lt"/>
                <a:ea typeface="Times New Roman" panose="02020603050405020304" pitchFamily="18" charset="0"/>
              </a:rPr>
            </a:br>
            <a:r>
              <a:rPr lang="en-GB" sz="2100" i="1" dirty="0">
                <a:effectLst/>
                <a:latin typeface="+mn-lt"/>
                <a:ea typeface="Times New Roman" panose="02020603050405020304" pitchFamily="18" charset="0"/>
              </a:rPr>
              <a:t> (Interview 4)</a:t>
            </a:r>
            <a:endParaRPr lang="en-GB" sz="2100" dirty="0">
              <a:effectLst/>
              <a:latin typeface="+mn-lt"/>
              <a:ea typeface="Times New Roman" panose="02020603050405020304" pitchFamily="18" charset="0"/>
            </a:endParaRPr>
          </a:p>
          <a:p>
            <a:endParaRPr lang="en-US" dirty="0"/>
          </a:p>
        </p:txBody>
      </p:sp>
    </p:spTree>
    <p:extLst>
      <p:ext uri="{BB962C8B-B14F-4D97-AF65-F5344CB8AC3E}">
        <p14:creationId xmlns:p14="http://schemas.microsoft.com/office/powerpoint/2010/main" val="2396219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FC922-E741-CED8-C9AD-B863CA9CCA00}"/>
              </a:ext>
            </a:extLst>
          </p:cNvPr>
          <p:cNvSpPr>
            <a:spLocks noGrp="1"/>
          </p:cNvSpPr>
          <p:nvPr>
            <p:ph type="title"/>
          </p:nvPr>
        </p:nvSpPr>
        <p:spPr/>
        <p:txBody>
          <a:bodyPr/>
          <a:lstStyle/>
          <a:p>
            <a:r>
              <a:rPr lang="en-US" u="sng" dirty="0"/>
              <a:t>Technique Blocks </a:t>
            </a:r>
          </a:p>
        </p:txBody>
      </p:sp>
      <p:sp>
        <p:nvSpPr>
          <p:cNvPr id="3" name="Content Placeholder 2">
            <a:extLst>
              <a:ext uri="{FF2B5EF4-FFF2-40B4-BE49-F238E27FC236}">
                <a16:creationId xmlns:a16="http://schemas.microsoft.com/office/drawing/2014/main" id="{3FD3333D-08CD-5384-13F2-89FF7BF496A1}"/>
              </a:ext>
            </a:extLst>
          </p:cNvPr>
          <p:cNvSpPr>
            <a:spLocks noGrp="1"/>
          </p:cNvSpPr>
          <p:nvPr>
            <p:ph idx="1"/>
          </p:nvPr>
        </p:nvSpPr>
        <p:spPr>
          <a:xfrm>
            <a:off x="1872747" y="1853248"/>
            <a:ext cx="2520834" cy="1400531"/>
          </a:xfrm>
        </p:spPr>
        <p:txBody>
          <a:bodyPr>
            <a:normAutofit/>
          </a:bodyPr>
          <a:lstStyle/>
          <a:p>
            <a:pPr marL="0" indent="0">
              <a:buNone/>
            </a:pPr>
            <a:r>
              <a:rPr lang="en-US" sz="4400" b="1" dirty="0"/>
              <a:t>Anxiety</a:t>
            </a:r>
          </a:p>
        </p:txBody>
      </p:sp>
      <p:sp>
        <p:nvSpPr>
          <p:cNvPr id="4" name="TextBox 3">
            <a:extLst>
              <a:ext uri="{FF2B5EF4-FFF2-40B4-BE49-F238E27FC236}">
                <a16:creationId xmlns:a16="http://schemas.microsoft.com/office/drawing/2014/main" id="{3AAF2AED-1F1F-B051-8393-C53F80C4F3BA}"/>
              </a:ext>
            </a:extLst>
          </p:cNvPr>
          <p:cNvSpPr txBox="1"/>
          <p:nvPr/>
        </p:nvSpPr>
        <p:spPr>
          <a:xfrm>
            <a:off x="6575502" y="3858322"/>
            <a:ext cx="5746595" cy="707886"/>
          </a:xfrm>
          <a:prstGeom prst="rect">
            <a:avLst/>
          </a:prstGeom>
          <a:noFill/>
        </p:spPr>
        <p:txBody>
          <a:bodyPr wrap="square" rtlCol="0">
            <a:spAutoFit/>
          </a:bodyPr>
          <a:lstStyle/>
          <a:p>
            <a:r>
              <a:rPr lang="en-US" sz="4000" b="1" dirty="0"/>
              <a:t>Performance Anxiety </a:t>
            </a:r>
          </a:p>
        </p:txBody>
      </p:sp>
      <p:sp>
        <p:nvSpPr>
          <p:cNvPr id="5" name="TextBox 4">
            <a:extLst>
              <a:ext uri="{FF2B5EF4-FFF2-40B4-BE49-F238E27FC236}">
                <a16:creationId xmlns:a16="http://schemas.microsoft.com/office/drawing/2014/main" id="{1659ACAE-EE7A-6346-038D-A0A3372F43B1}"/>
              </a:ext>
            </a:extLst>
          </p:cNvPr>
          <p:cNvSpPr txBox="1"/>
          <p:nvPr/>
        </p:nvSpPr>
        <p:spPr>
          <a:xfrm>
            <a:off x="4114800" y="5447587"/>
            <a:ext cx="5609063" cy="707886"/>
          </a:xfrm>
          <a:prstGeom prst="rect">
            <a:avLst/>
          </a:prstGeom>
          <a:noFill/>
        </p:spPr>
        <p:txBody>
          <a:bodyPr wrap="square" rtlCol="0">
            <a:spAutoFit/>
          </a:bodyPr>
          <a:lstStyle/>
          <a:p>
            <a:r>
              <a:rPr lang="en-US" sz="4000" b="1" dirty="0"/>
              <a:t>Lack of Confidence </a:t>
            </a:r>
          </a:p>
        </p:txBody>
      </p:sp>
      <p:sp>
        <p:nvSpPr>
          <p:cNvPr id="6" name="TextBox 5">
            <a:extLst>
              <a:ext uri="{FF2B5EF4-FFF2-40B4-BE49-F238E27FC236}">
                <a16:creationId xmlns:a16="http://schemas.microsoft.com/office/drawing/2014/main" id="{704AA9A4-B002-0C69-794F-AEC50327BB58}"/>
              </a:ext>
            </a:extLst>
          </p:cNvPr>
          <p:cNvSpPr txBox="1"/>
          <p:nvPr/>
        </p:nvSpPr>
        <p:spPr>
          <a:xfrm>
            <a:off x="8017727" y="702527"/>
            <a:ext cx="1548822" cy="707886"/>
          </a:xfrm>
          <a:prstGeom prst="rect">
            <a:avLst/>
          </a:prstGeom>
          <a:noFill/>
        </p:spPr>
        <p:txBody>
          <a:bodyPr wrap="none" rtlCol="0">
            <a:spAutoFit/>
          </a:bodyPr>
          <a:lstStyle/>
          <a:p>
            <a:r>
              <a:rPr lang="en-US" sz="4000" b="1" dirty="0"/>
              <a:t>Stress</a:t>
            </a:r>
          </a:p>
        </p:txBody>
      </p:sp>
      <p:sp>
        <p:nvSpPr>
          <p:cNvPr id="7" name="TextBox 6">
            <a:extLst>
              <a:ext uri="{FF2B5EF4-FFF2-40B4-BE49-F238E27FC236}">
                <a16:creationId xmlns:a16="http://schemas.microsoft.com/office/drawing/2014/main" id="{1AF91993-C1A1-801D-2EDB-38720AB5A3C5}"/>
              </a:ext>
            </a:extLst>
          </p:cNvPr>
          <p:cNvSpPr txBox="1"/>
          <p:nvPr/>
        </p:nvSpPr>
        <p:spPr>
          <a:xfrm>
            <a:off x="5363635" y="2354615"/>
            <a:ext cx="2029723" cy="707886"/>
          </a:xfrm>
          <a:prstGeom prst="rect">
            <a:avLst/>
          </a:prstGeom>
          <a:noFill/>
        </p:spPr>
        <p:txBody>
          <a:bodyPr wrap="none" rtlCol="0">
            <a:spAutoFit/>
          </a:bodyPr>
          <a:lstStyle/>
          <a:p>
            <a:r>
              <a:rPr lang="en-US" sz="4000" b="1" dirty="0"/>
              <a:t>Trauma</a:t>
            </a:r>
          </a:p>
        </p:txBody>
      </p:sp>
      <p:sp>
        <p:nvSpPr>
          <p:cNvPr id="8" name="TextBox 7">
            <a:extLst>
              <a:ext uri="{FF2B5EF4-FFF2-40B4-BE49-F238E27FC236}">
                <a16:creationId xmlns:a16="http://schemas.microsoft.com/office/drawing/2014/main" id="{F2A5CE74-6E68-ADB5-F43F-D8D23D57D55A}"/>
              </a:ext>
            </a:extLst>
          </p:cNvPr>
          <p:cNvSpPr txBox="1"/>
          <p:nvPr/>
        </p:nvSpPr>
        <p:spPr>
          <a:xfrm>
            <a:off x="724830" y="3858322"/>
            <a:ext cx="3824868" cy="707886"/>
          </a:xfrm>
          <a:prstGeom prst="rect">
            <a:avLst/>
          </a:prstGeom>
          <a:noFill/>
        </p:spPr>
        <p:txBody>
          <a:bodyPr wrap="square" rtlCol="0">
            <a:spAutoFit/>
          </a:bodyPr>
          <a:lstStyle/>
          <a:p>
            <a:r>
              <a:rPr lang="en-US" sz="4000" b="1" dirty="0"/>
              <a:t>Perfectionism</a:t>
            </a:r>
          </a:p>
        </p:txBody>
      </p:sp>
    </p:spTree>
    <p:extLst>
      <p:ext uri="{BB962C8B-B14F-4D97-AF65-F5344CB8AC3E}">
        <p14:creationId xmlns:p14="http://schemas.microsoft.com/office/powerpoint/2010/main" val="2448416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FB7D3-7CDF-DD90-C8EB-B8E35C0F8749}"/>
              </a:ext>
            </a:extLst>
          </p:cNvPr>
          <p:cNvSpPr>
            <a:spLocks noGrp="1"/>
          </p:cNvSpPr>
          <p:nvPr>
            <p:ph type="title"/>
          </p:nvPr>
        </p:nvSpPr>
        <p:spPr/>
        <p:txBody>
          <a:bodyPr/>
          <a:lstStyle/>
          <a:p>
            <a:r>
              <a:rPr lang="en-GB" sz="2800" u="sng" dirty="0"/>
              <a:t>Key Findings – Boundaries in Teaching</a:t>
            </a:r>
            <a:br>
              <a:rPr lang="en-GB" b="1" dirty="0"/>
            </a:br>
            <a:endParaRPr lang="en-US" dirty="0"/>
          </a:p>
        </p:txBody>
      </p:sp>
      <p:sp>
        <p:nvSpPr>
          <p:cNvPr id="3" name="Content Placeholder 2">
            <a:extLst>
              <a:ext uri="{FF2B5EF4-FFF2-40B4-BE49-F238E27FC236}">
                <a16:creationId xmlns:a16="http://schemas.microsoft.com/office/drawing/2014/main" id="{607B2F78-D876-0634-E2DC-FF52DEE5D63D}"/>
              </a:ext>
            </a:extLst>
          </p:cNvPr>
          <p:cNvSpPr>
            <a:spLocks noGrp="1"/>
          </p:cNvSpPr>
          <p:nvPr>
            <p:ph idx="1"/>
          </p:nvPr>
        </p:nvSpPr>
        <p:spPr>
          <a:xfrm>
            <a:off x="726358" y="1601252"/>
            <a:ext cx="10739283" cy="4944514"/>
          </a:xfrm>
        </p:spPr>
        <p:txBody>
          <a:bodyPr>
            <a:normAutofit fontScale="70000" lnSpcReduction="20000"/>
          </a:bodyPr>
          <a:lstStyle/>
          <a:p>
            <a:pPr marL="0" indent="0" algn="ctr">
              <a:lnSpc>
                <a:spcPct val="150000"/>
              </a:lnSpc>
              <a:buNone/>
            </a:pPr>
            <a:r>
              <a:rPr lang="en-GB" sz="2200" i="1" dirty="0">
                <a:effectLst/>
                <a:latin typeface="+mn-lt"/>
                <a:ea typeface="Times New Roman" panose="02020603050405020304" pitchFamily="18" charset="0"/>
              </a:rPr>
              <a:t>“</a:t>
            </a:r>
            <a:r>
              <a:rPr lang="en-GB" sz="2200" b="1" i="1" dirty="0">
                <a:effectLst/>
                <a:latin typeface="+mn-lt"/>
                <a:ea typeface="Times New Roman" panose="02020603050405020304" pitchFamily="18" charset="0"/>
              </a:rPr>
              <a:t>People do tell you things, they do share with you, things that perhaps they wouldn't share with other people" </a:t>
            </a:r>
            <a:br>
              <a:rPr lang="en-GB" sz="2200" i="1" dirty="0">
                <a:effectLst/>
                <a:latin typeface="+mn-lt"/>
                <a:ea typeface="Times New Roman" panose="02020603050405020304" pitchFamily="18" charset="0"/>
              </a:rPr>
            </a:br>
            <a:r>
              <a:rPr lang="en-GB" sz="2200" i="1" dirty="0">
                <a:effectLst/>
                <a:latin typeface="+mn-lt"/>
                <a:ea typeface="Times New Roman" panose="02020603050405020304" pitchFamily="18" charset="0"/>
              </a:rPr>
              <a:t>(Interview 4)</a:t>
            </a:r>
          </a:p>
          <a:p>
            <a:pPr marL="0" indent="0" algn="ctr">
              <a:lnSpc>
                <a:spcPct val="150000"/>
              </a:lnSpc>
              <a:buNone/>
            </a:pPr>
            <a:endParaRPr lang="en-GB" sz="2200" dirty="0">
              <a:effectLst/>
              <a:latin typeface="+mn-lt"/>
              <a:ea typeface="Times New Roman" panose="02020603050405020304" pitchFamily="18" charset="0"/>
            </a:endParaRPr>
          </a:p>
          <a:p>
            <a:pPr marL="0" indent="0" algn="ctr">
              <a:lnSpc>
                <a:spcPct val="150000"/>
              </a:lnSpc>
              <a:buNone/>
            </a:pPr>
            <a:r>
              <a:rPr lang="en-GB" sz="2000" b="1" i="1" dirty="0">
                <a:effectLst/>
                <a:latin typeface="+mn-lt"/>
                <a:ea typeface="Times New Roman" panose="02020603050405020304" pitchFamily="18" charset="0"/>
              </a:rPr>
              <a:t>“There needs to be a professional distance, yeah, but still a supportive and fun atmosphere" </a:t>
            </a:r>
            <a:br>
              <a:rPr lang="en-GB" sz="2000" b="1" i="1" dirty="0">
                <a:effectLst/>
                <a:latin typeface="+mn-lt"/>
                <a:ea typeface="Times New Roman" panose="02020603050405020304" pitchFamily="18" charset="0"/>
              </a:rPr>
            </a:br>
            <a:r>
              <a:rPr lang="en-GB" sz="2000" i="1" dirty="0">
                <a:effectLst/>
                <a:latin typeface="+mn-lt"/>
                <a:ea typeface="Times New Roman" panose="02020603050405020304" pitchFamily="18" charset="0"/>
              </a:rPr>
              <a:t>(Interview 1)</a:t>
            </a:r>
            <a:endParaRPr lang="en-GB" sz="2200" dirty="0">
              <a:effectLst/>
              <a:latin typeface="+mn-lt"/>
              <a:ea typeface="Times New Roman" panose="02020603050405020304" pitchFamily="18" charset="0"/>
            </a:endParaRPr>
          </a:p>
          <a:p>
            <a:pPr marL="0" indent="0" algn="ctr">
              <a:lnSpc>
                <a:spcPct val="150000"/>
              </a:lnSpc>
              <a:buNone/>
            </a:pPr>
            <a:endParaRPr lang="en-GB" sz="2200" dirty="0">
              <a:effectLst/>
              <a:latin typeface="+mn-lt"/>
              <a:ea typeface="Times New Roman" panose="02020603050405020304" pitchFamily="18" charset="0"/>
            </a:endParaRPr>
          </a:p>
          <a:p>
            <a:pPr marL="0" indent="0" algn="ctr">
              <a:lnSpc>
                <a:spcPct val="150000"/>
              </a:lnSpc>
              <a:buNone/>
            </a:pPr>
            <a:r>
              <a:rPr lang="en-GB" sz="2200" b="1" i="1" dirty="0">
                <a:effectLst/>
                <a:latin typeface="+mn-lt"/>
                <a:ea typeface="Times New Roman" panose="02020603050405020304" pitchFamily="18" charset="0"/>
              </a:rPr>
              <a:t>“So of course, they're going to open up to me because I'm like that big, big sister or… you know… and then grew into a bit of a parent role.” </a:t>
            </a:r>
            <a:br>
              <a:rPr lang="en-GB" sz="2200" i="1" dirty="0">
                <a:effectLst/>
                <a:latin typeface="+mn-lt"/>
                <a:ea typeface="Times New Roman" panose="02020603050405020304" pitchFamily="18" charset="0"/>
              </a:rPr>
            </a:br>
            <a:r>
              <a:rPr lang="en-GB" sz="2200" i="1" dirty="0">
                <a:effectLst/>
                <a:latin typeface="+mn-lt"/>
                <a:ea typeface="Times New Roman" panose="02020603050405020304" pitchFamily="18" charset="0"/>
              </a:rPr>
              <a:t>(Interview 6)</a:t>
            </a:r>
            <a:endParaRPr lang="en-GB" sz="2200" dirty="0">
              <a:effectLst/>
              <a:latin typeface="+mn-lt"/>
              <a:ea typeface="Times New Roman" panose="02020603050405020304" pitchFamily="18" charset="0"/>
            </a:endParaRPr>
          </a:p>
          <a:p>
            <a:pPr marL="0" indent="0" algn="ctr">
              <a:lnSpc>
                <a:spcPct val="150000"/>
              </a:lnSpc>
              <a:buNone/>
            </a:pPr>
            <a:endParaRPr lang="en-GB" sz="2200" dirty="0">
              <a:latin typeface="+mn-lt"/>
              <a:ea typeface="Times New Roman" panose="02020603050405020304" pitchFamily="18" charset="0"/>
            </a:endParaRPr>
          </a:p>
          <a:p>
            <a:pPr marL="0" indent="0" algn="ctr">
              <a:lnSpc>
                <a:spcPct val="150000"/>
              </a:lnSpc>
              <a:buNone/>
            </a:pPr>
            <a:r>
              <a:rPr lang="en-GB" sz="2200" b="1" i="1" dirty="0">
                <a:effectLst/>
                <a:latin typeface="+mn-lt"/>
                <a:ea typeface="Times New Roman" panose="02020603050405020304" pitchFamily="18" charset="0"/>
              </a:rPr>
              <a:t>"You find that the kids will… will open up to you about things completely unrelated to singing, um, because you have that one-on-one connection." </a:t>
            </a:r>
            <a:br>
              <a:rPr lang="en-GB" sz="2200" b="1" i="1" dirty="0">
                <a:effectLst/>
                <a:latin typeface="+mn-lt"/>
                <a:ea typeface="Times New Roman" panose="02020603050405020304" pitchFamily="18" charset="0"/>
              </a:rPr>
            </a:br>
            <a:r>
              <a:rPr lang="en-GB" sz="2200" i="1" dirty="0">
                <a:effectLst/>
                <a:latin typeface="+mn-lt"/>
                <a:ea typeface="Times New Roman" panose="02020603050405020304" pitchFamily="18" charset="0"/>
              </a:rPr>
              <a:t>(Interview 7)</a:t>
            </a:r>
            <a:endParaRPr lang="en-GB" sz="2200" dirty="0">
              <a:effectLst/>
              <a:latin typeface="+mn-lt"/>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985421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47F95-A309-CA2B-1F03-818128F9938E}"/>
              </a:ext>
            </a:extLst>
          </p:cNvPr>
          <p:cNvSpPr>
            <a:spLocks noGrp="1"/>
          </p:cNvSpPr>
          <p:nvPr>
            <p:ph type="title"/>
          </p:nvPr>
        </p:nvSpPr>
        <p:spPr/>
        <p:txBody>
          <a:bodyPr/>
          <a:lstStyle/>
          <a:p>
            <a:r>
              <a:rPr lang="en-US" u="sng" dirty="0"/>
              <a:t>Balancing Progression and Support</a:t>
            </a:r>
          </a:p>
        </p:txBody>
      </p:sp>
      <p:sp>
        <p:nvSpPr>
          <p:cNvPr id="3" name="Content Placeholder 2">
            <a:extLst>
              <a:ext uri="{FF2B5EF4-FFF2-40B4-BE49-F238E27FC236}">
                <a16:creationId xmlns:a16="http://schemas.microsoft.com/office/drawing/2014/main" id="{DAAF418C-3B65-5610-21A1-831E99E92B29}"/>
              </a:ext>
            </a:extLst>
          </p:cNvPr>
          <p:cNvSpPr>
            <a:spLocks noGrp="1"/>
          </p:cNvSpPr>
          <p:nvPr>
            <p:ph idx="1"/>
          </p:nvPr>
        </p:nvSpPr>
        <p:spPr>
          <a:xfrm>
            <a:off x="1622729" y="2052918"/>
            <a:ext cx="8946541" cy="4195481"/>
          </a:xfrm>
        </p:spPr>
        <p:txBody>
          <a:bodyPr/>
          <a:lstStyle/>
          <a:p>
            <a:pPr marL="0" indent="0" algn="ctr">
              <a:buNone/>
            </a:pPr>
            <a:r>
              <a:rPr lang="en-GB" sz="1800" b="1" i="1" dirty="0">
                <a:effectLst/>
                <a:latin typeface="+mn-lt"/>
                <a:ea typeface="Times New Roman" panose="02020603050405020304" pitchFamily="18" charset="0"/>
              </a:rPr>
              <a:t>"I most sound like the teacher that I really liked, but who didn't really help me at all, which always worries me. Like, very encouraging, very warm, but she would come out with sort of what I thought of as platitudes that weren't helpful, and then I'd do the same thing.” </a:t>
            </a:r>
            <a:br>
              <a:rPr lang="en-GB" sz="1800" b="1" i="1" dirty="0">
                <a:effectLst/>
                <a:latin typeface="+mn-lt"/>
                <a:ea typeface="Times New Roman" panose="02020603050405020304" pitchFamily="18" charset="0"/>
              </a:rPr>
            </a:br>
            <a:r>
              <a:rPr lang="en-GB" sz="1800" b="1" i="1" dirty="0">
                <a:effectLst/>
                <a:latin typeface="+mn-lt"/>
                <a:ea typeface="Times New Roman" panose="02020603050405020304" pitchFamily="18" charset="0"/>
              </a:rPr>
              <a:t>(</a:t>
            </a:r>
            <a:r>
              <a:rPr lang="en-GB" sz="1800" i="1" dirty="0">
                <a:effectLst/>
                <a:latin typeface="+mn-lt"/>
                <a:ea typeface="Times New Roman" panose="02020603050405020304" pitchFamily="18" charset="0"/>
              </a:rPr>
              <a:t>Interview 3)</a:t>
            </a:r>
            <a:endParaRPr lang="en-GB" sz="1800" dirty="0">
              <a:effectLst/>
              <a:latin typeface="+mn-lt"/>
              <a:ea typeface="Times New Roman" panose="02020603050405020304" pitchFamily="18" charset="0"/>
            </a:endParaRPr>
          </a:p>
          <a:p>
            <a:pPr algn="ctr"/>
            <a:endParaRPr lang="en-US" dirty="0"/>
          </a:p>
          <a:p>
            <a:pPr algn="ctr"/>
            <a:endParaRPr lang="en-US" dirty="0"/>
          </a:p>
          <a:p>
            <a:pPr marL="0" indent="0" algn="ctr">
              <a:buNone/>
            </a:pPr>
            <a:r>
              <a:rPr lang="en-GB" sz="2000" b="1" i="1" dirty="0">
                <a:effectLst/>
                <a:latin typeface="+mn-lt"/>
                <a:ea typeface="Times New Roman" panose="02020603050405020304" pitchFamily="18" charset="0"/>
              </a:rPr>
              <a:t>“If you disregard the mental and emotional impact as a singing teacher… you'd be doing them a disservice entirely. But then… if it just becomes a therapy session, then you're not doing your work as a singing teacher." </a:t>
            </a:r>
            <a:br>
              <a:rPr lang="en-GB" sz="2000" b="1" i="1" dirty="0">
                <a:effectLst/>
                <a:latin typeface="+mn-lt"/>
                <a:ea typeface="Times New Roman" panose="02020603050405020304" pitchFamily="18" charset="0"/>
              </a:rPr>
            </a:br>
            <a:r>
              <a:rPr lang="en-GB" sz="2000" i="1" dirty="0">
                <a:effectLst/>
                <a:latin typeface="+mn-lt"/>
                <a:ea typeface="Times New Roman" panose="02020603050405020304" pitchFamily="18" charset="0"/>
              </a:rPr>
              <a:t>(Interview 6)</a:t>
            </a:r>
            <a:endParaRPr lang="en-GB" sz="2000" dirty="0">
              <a:effectLst/>
              <a:latin typeface="+mn-lt"/>
              <a:ea typeface="Times New Roman" panose="02020603050405020304" pitchFamily="18" charset="0"/>
            </a:endParaRPr>
          </a:p>
          <a:p>
            <a:endParaRPr lang="en-US" dirty="0"/>
          </a:p>
        </p:txBody>
      </p:sp>
    </p:spTree>
    <p:extLst>
      <p:ext uri="{BB962C8B-B14F-4D97-AF65-F5344CB8AC3E}">
        <p14:creationId xmlns:p14="http://schemas.microsoft.com/office/powerpoint/2010/main" val="2626303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8A58E-B75C-1DA6-4D17-6C0C49243CB6}"/>
              </a:ext>
            </a:extLst>
          </p:cNvPr>
          <p:cNvSpPr>
            <a:spLocks noGrp="1"/>
          </p:cNvSpPr>
          <p:nvPr>
            <p:ph type="title"/>
          </p:nvPr>
        </p:nvSpPr>
        <p:spPr/>
        <p:txBody>
          <a:bodyPr/>
          <a:lstStyle/>
          <a:p>
            <a:r>
              <a:rPr lang="en-US" u="sng" dirty="0"/>
              <a:t>Student Teacher Relationship </a:t>
            </a:r>
          </a:p>
        </p:txBody>
      </p:sp>
      <p:sp>
        <p:nvSpPr>
          <p:cNvPr id="3" name="Content Placeholder 2">
            <a:extLst>
              <a:ext uri="{FF2B5EF4-FFF2-40B4-BE49-F238E27FC236}">
                <a16:creationId xmlns:a16="http://schemas.microsoft.com/office/drawing/2014/main" id="{A8A2FA14-F60A-3465-EF1F-5A2D0A71FF0D}"/>
              </a:ext>
            </a:extLst>
          </p:cNvPr>
          <p:cNvSpPr>
            <a:spLocks noGrp="1"/>
          </p:cNvSpPr>
          <p:nvPr>
            <p:ph idx="1"/>
          </p:nvPr>
        </p:nvSpPr>
        <p:spPr>
          <a:xfrm>
            <a:off x="1221615" y="1605776"/>
            <a:ext cx="9748770" cy="4966009"/>
          </a:xfrm>
        </p:spPr>
        <p:txBody>
          <a:bodyPr>
            <a:normAutofit/>
          </a:bodyPr>
          <a:lstStyle/>
          <a:p>
            <a:pPr marL="0" indent="0" algn="ctr">
              <a:buNone/>
            </a:pPr>
            <a:r>
              <a:rPr lang="en-GB" sz="1800" b="1" i="1" dirty="0">
                <a:effectLst/>
                <a:latin typeface="Arial" panose="020B0604020202020204" pitchFamily="34" charset="0"/>
                <a:ea typeface="Times New Roman" panose="02020603050405020304" pitchFamily="18" charset="0"/>
              </a:rPr>
              <a:t>"</a:t>
            </a:r>
            <a:r>
              <a:rPr lang="en-GB" sz="1800" b="1" i="1" dirty="0">
                <a:effectLst/>
                <a:latin typeface="+mn-lt"/>
                <a:ea typeface="Times New Roman" panose="02020603050405020304" pitchFamily="18" charset="0"/>
              </a:rPr>
              <a:t>I think every one of us that's a performer probably has one… at least one music teacher that we felt close to." </a:t>
            </a:r>
            <a:br>
              <a:rPr lang="en-GB" sz="1800" b="1" i="1" dirty="0">
                <a:effectLst/>
                <a:latin typeface="+mn-lt"/>
                <a:ea typeface="Times New Roman" panose="02020603050405020304" pitchFamily="18" charset="0"/>
              </a:rPr>
            </a:br>
            <a:r>
              <a:rPr lang="en-GB" sz="1800" i="1" dirty="0">
                <a:effectLst/>
                <a:latin typeface="+mn-lt"/>
                <a:ea typeface="Times New Roman" panose="02020603050405020304" pitchFamily="18" charset="0"/>
              </a:rPr>
              <a:t>(Interview 3)</a:t>
            </a:r>
            <a:endParaRPr lang="en-GB" sz="1800" dirty="0">
              <a:effectLst/>
              <a:latin typeface="+mn-lt"/>
              <a:ea typeface="Times New Roman" panose="02020603050405020304" pitchFamily="18" charset="0"/>
            </a:endParaRPr>
          </a:p>
          <a:p>
            <a:pPr marL="0" indent="0" algn="ctr">
              <a:buNone/>
            </a:pPr>
            <a:endParaRPr lang="en-US" dirty="0">
              <a:latin typeface="+mn-lt"/>
            </a:endParaRPr>
          </a:p>
          <a:p>
            <a:pPr marL="0" indent="0" algn="ctr">
              <a:lnSpc>
                <a:spcPct val="150000"/>
              </a:lnSpc>
              <a:buNone/>
            </a:pPr>
            <a:r>
              <a:rPr lang="en-GB" sz="1800" b="1" i="1" dirty="0">
                <a:effectLst/>
                <a:latin typeface="+mn-lt"/>
                <a:ea typeface="Times New Roman" panose="02020603050405020304" pitchFamily="18" charset="0"/>
              </a:rPr>
              <a:t>"You know, they grow towards me” </a:t>
            </a:r>
            <a:br>
              <a:rPr lang="en-GB" sz="1800" i="1" dirty="0">
                <a:effectLst/>
                <a:latin typeface="+mn-lt"/>
                <a:ea typeface="Times New Roman" panose="02020603050405020304" pitchFamily="18" charset="0"/>
              </a:rPr>
            </a:br>
            <a:r>
              <a:rPr lang="en-GB" sz="1800" i="1" dirty="0">
                <a:effectLst/>
                <a:latin typeface="+mn-lt"/>
                <a:ea typeface="Times New Roman" panose="02020603050405020304" pitchFamily="18" charset="0"/>
              </a:rPr>
              <a:t>(Interview 5)</a:t>
            </a:r>
            <a:endParaRPr lang="en-GB" sz="1800" dirty="0">
              <a:effectLst/>
              <a:latin typeface="+mn-lt"/>
              <a:ea typeface="Times New Roman" panose="02020603050405020304" pitchFamily="18" charset="0"/>
            </a:endParaRPr>
          </a:p>
          <a:p>
            <a:pPr marL="0" indent="0" algn="ctr">
              <a:lnSpc>
                <a:spcPct val="150000"/>
              </a:lnSpc>
              <a:buNone/>
            </a:pPr>
            <a:endParaRPr lang="en-GB" sz="1800" dirty="0">
              <a:effectLst/>
              <a:latin typeface="+mn-lt"/>
              <a:ea typeface="Times New Roman" panose="02020603050405020304" pitchFamily="18" charset="0"/>
            </a:endParaRPr>
          </a:p>
          <a:p>
            <a:pPr marL="0" indent="0" algn="ctr">
              <a:lnSpc>
                <a:spcPct val="150000"/>
              </a:lnSpc>
              <a:buNone/>
            </a:pPr>
            <a:r>
              <a:rPr lang="en-GB" sz="1800" b="1" i="1" dirty="0">
                <a:effectLst/>
                <a:latin typeface="+mn-lt"/>
                <a:ea typeface="Times New Roman" panose="02020603050405020304" pitchFamily="18" charset="0"/>
              </a:rPr>
              <a:t>"I think sometimes if there is a connection, particular connection between teacher student, I think it's almost like that inspires them somehow to want to take it a bit further.” </a:t>
            </a:r>
            <a:br>
              <a:rPr lang="en-GB" sz="1800" i="1" dirty="0">
                <a:effectLst/>
                <a:latin typeface="+mn-lt"/>
                <a:ea typeface="Times New Roman" panose="02020603050405020304" pitchFamily="18" charset="0"/>
              </a:rPr>
            </a:br>
            <a:r>
              <a:rPr lang="en-GB" sz="1800" i="1" dirty="0">
                <a:effectLst/>
                <a:latin typeface="+mn-lt"/>
                <a:ea typeface="Times New Roman" panose="02020603050405020304" pitchFamily="18" charset="0"/>
              </a:rPr>
              <a:t>(Interview 2)</a:t>
            </a:r>
            <a:endParaRPr lang="en-GB" sz="1800" dirty="0">
              <a:effectLst/>
              <a:latin typeface="+mn-lt"/>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22537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F2CBF-8041-454F-15B5-363556268585}"/>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DD4FA1CF-C816-2D11-479A-B2E18BC99D45}"/>
              </a:ext>
            </a:extLst>
          </p:cNvPr>
          <p:cNvSpPr>
            <a:spLocks noGrp="1"/>
          </p:cNvSpPr>
          <p:nvPr>
            <p:ph idx="1"/>
          </p:nvPr>
        </p:nvSpPr>
        <p:spPr>
          <a:xfrm>
            <a:off x="646111" y="1305786"/>
            <a:ext cx="11341450" cy="6031716"/>
          </a:xfrm>
        </p:spPr>
        <p:txBody>
          <a:bodyPr>
            <a:normAutofit fontScale="40000" lnSpcReduction="20000"/>
          </a:bodyPr>
          <a:lstStyle/>
          <a:p>
            <a:r>
              <a:rPr lang="en-GB" sz="2300" dirty="0" err="1">
                <a:effectLst/>
                <a:latin typeface="Arial" panose="020B0604020202020204" pitchFamily="34" charset="0"/>
                <a:ea typeface="Times New Roman" panose="02020603050405020304" pitchFamily="18" charset="0"/>
              </a:rPr>
              <a:t>Cakmur</a:t>
            </a:r>
            <a:r>
              <a:rPr lang="en-GB" sz="2300" dirty="0">
                <a:effectLst/>
                <a:latin typeface="Arial" panose="020B0604020202020204" pitchFamily="34" charset="0"/>
                <a:ea typeface="Times New Roman" panose="02020603050405020304" pitchFamily="18" charset="0"/>
              </a:rPr>
              <a:t>, H., 2020. Introductory chapter. In: H. </a:t>
            </a:r>
            <a:r>
              <a:rPr lang="en-GB" sz="2300" dirty="0" err="1">
                <a:effectLst/>
                <a:latin typeface="Arial" panose="020B0604020202020204" pitchFamily="34" charset="0"/>
                <a:ea typeface="Times New Roman" panose="02020603050405020304" pitchFamily="18" charset="0"/>
              </a:rPr>
              <a:t>Cakmur</a:t>
            </a:r>
            <a:r>
              <a:rPr lang="en-GB" sz="2300" dirty="0">
                <a:effectLst/>
                <a:latin typeface="Arial" panose="020B0604020202020204" pitchFamily="34" charset="0"/>
                <a:ea typeface="Times New Roman" panose="02020603050405020304" pitchFamily="18" charset="0"/>
              </a:rPr>
              <a:t>, ed. </a:t>
            </a:r>
            <a:r>
              <a:rPr lang="en-GB" sz="2300" i="1" dirty="0">
                <a:effectLst/>
                <a:latin typeface="Arial" panose="020B0604020202020204" pitchFamily="34" charset="0"/>
                <a:ea typeface="Times New Roman" panose="02020603050405020304" pitchFamily="18" charset="0"/>
              </a:rPr>
              <a:t>Effects of stress on human health.</a:t>
            </a:r>
            <a:r>
              <a:rPr lang="en-GB" sz="2300" dirty="0">
                <a:effectLst/>
                <a:latin typeface="Arial" panose="020B0604020202020204" pitchFamily="34" charset="0"/>
                <a:ea typeface="Times New Roman" panose="02020603050405020304" pitchFamily="18" charset="0"/>
              </a:rPr>
              <a:t> London: </a:t>
            </a:r>
            <a:r>
              <a:rPr lang="en-GB" sz="2300" dirty="0" err="1">
                <a:effectLst/>
                <a:latin typeface="Arial" panose="020B0604020202020204" pitchFamily="34" charset="0"/>
                <a:ea typeface="Times New Roman" panose="02020603050405020304" pitchFamily="18" charset="0"/>
              </a:rPr>
              <a:t>IntechOpen</a:t>
            </a:r>
            <a:r>
              <a:rPr lang="en-GB" sz="2300" dirty="0">
                <a:effectLst/>
                <a:latin typeface="Arial" panose="020B0604020202020204" pitchFamily="34" charset="0"/>
                <a:ea typeface="Times New Roman" panose="02020603050405020304" pitchFamily="18" charset="0"/>
              </a:rPr>
              <a:t>, pp. 1-7.</a:t>
            </a:r>
            <a:endParaRPr lang="en-GB" sz="2300" dirty="0">
              <a:effectLst/>
              <a:latin typeface="Times New Roman" panose="02020603050405020304" pitchFamily="18" charset="0"/>
              <a:ea typeface="Times New Roman" panose="02020603050405020304" pitchFamily="18" charset="0"/>
            </a:endParaRPr>
          </a:p>
          <a:p>
            <a:pPr algn="just">
              <a:lnSpc>
                <a:spcPct val="150000"/>
              </a:lnSpc>
            </a:pPr>
            <a:r>
              <a:rPr lang="en-GB" sz="2300" dirty="0">
                <a:effectLst/>
                <a:latin typeface="Arial" panose="020B0604020202020204" pitchFamily="34" charset="0"/>
                <a:ea typeface="Times New Roman" panose="02020603050405020304" pitchFamily="18" charset="0"/>
              </a:rPr>
              <a:t>Braun, V. and Clarke, V., 2006. Using thematic analysis in psychology. </a:t>
            </a:r>
            <a:r>
              <a:rPr lang="en-GB" sz="2300" i="1" dirty="0">
                <a:effectLst/>
                <a:latin typeface="Arial" panose="020B0604020202020204" pitchFamily="34" charset="0"/>
                <a:ea typeface="Times New Roman" panose="02020603050405020304" pitchFamily="18" charset="0"/>
              </a:rPr>
              <a:t>Qualitative Research in Psychology</a:t>
            </a:r>
            <a:r>
              <a:rPr lang="en-GB" sz="2300" dirty="0">
                <a:effectLst/>
                <a:latin typeface="Arial" panose="020B0604020202020204" pitchFamily="34" charset="0"/>
                <a:ea typeface="Times New Roman" panose="02020603050405020304" pitchFamily="18" charset="0"/>
              </a:rPr>
              <a:t>, 3(2), pp.77-101.</a:t>
            </a:r>
            <a:endParaRPr lang="en-GB" sz="2300" dirty="0">
              <a:effectLst/>
              <a:latin typeface="Times New Roman" panose="02020603050405020304" pitchFamily="18" charset="0"/>
              <a:ea typeface="Times New Roman" panose="02020603050405020304" pitchFamily="18" charset="0"/>
            </a:endParaRPr>
          </a:p>
          <a:p>
            <a:pPr algn="just">
              <a:lnSpc>
                <a:spcPct val="150000"/>
              </a:lnSpc>
            </a:pPr>
            <a:r>
              <a:rPr lang="en-GB" sz="2300" dirty="0">
                <a:effectLst/>
                <a:latin typeface="Arial" panose="020B0604020202020204" pitchFamily="34" charset="0"/>
                <a:ea typeface="Times New Roman" panose="02020603050405020304" pitchFamily="18" charset="0"/>
              </a:rPr>
              <a:t>Braun, V. and Clarke, V., 2013. </a:t>
            </a:r>
            <a:r>
              <a:rPr lang="en-GB" sz="2300" i="1" dirty="0">
                <a:effectLst/>
                <a:latin typeface="Arial" panose="020B0604020202020204" pitchFamily="34" charset="0"/>
                <a:ea typeface="Times New Roman" panose="02020603050405020304" pitchFamily="18" charset="0"/>
              </a:rPr>
              <a:t>Successful qualitative research: A practical guide for beginners.</a:t>
            </a:r>
            <a:r>
              <a:rPr lang="en-GB" sz="2300" dirty="0">
                <a:effectLst/>
                <a:latin typeface="Arial" panose="020B0604020202020204" pitchFamily="34" charset="0"/>
                <a:ea typeface="Times New Roman" panose="02020603050405020304" pitchFamily="18" charset="0"/>
              </a:rPr>
              <a:t> London: SAGE.</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Clarke, V. and Braun, V., 2016. Thematic analysis. </a:t>
            </a:r>
            <a:r>
              <a:rPr lang="en-GB" sz="2300" i="1" dirty="0">
                <a:effectLst/>
                <a:latin typeface="Arial" panose="020B0604020202020204" pitchFamily="34" charset="0"/>
                <a:ea typeface="Times New Roman" panose="02020603050405020304" pitchFamily="18" charset="0"/>
              </a:rPr>
              <a:t>The Journal of Positive Psychology</a:t>
            </a:r>
            <a:r>
              <a:rPr lang="en-GB" sz="2300" dirty="0">
                <a:effectLst/>
                <a:latin typeface="Arial" panose="020B0604020202020204" pitchFamily="34" charset="0"/>
                <a:ea typeface="Times New Roman" panose="02020603050405020304" pitchFamily="18" charset="0"/>
              </a:rPr>
              <a:t>, 12(3), pp.297-298.</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Gross, S. and Musgrave, G., 2016. </a:t>
            </a:r>
            <a:r>
              <a:rPr lang="en-GB" sz="2300" i="1" dirty="0">
                <a:effectLst/>
                <a:latin typeface="Arial" panose="020B0604020202020204" pitchFamily="34" charset="0"/>
                <a:ea typeface="Times New Roman" panose="02020603050405020304" pitchFamily="18" charset="0"/>
              </a:rPr>
              <a:t>Can music make you sick? Part 1: A study into the incidence of musicians' mental health.</a:t>
            </a:r>
            <a:r>
              <a:rPr lang="en-GB" sz="2300" dirty="0">
                <a:effectLst/>
                <a:latin typeface="Arial" panose="020B0604020202020204" pitchFamily="34" charset="0"/>
                <a:ea typeface="Times New Roman" panose="02020603050405020304" pitchFamily="18" charset="0"/>
              </a:rPr>
              <a:t> London: </a:t>
            </a:r>
            <a:r>
              <a:rPr lang="en-GB" sz="2300" dirty="0" err="1">
                <a:effectLst/>
                <a:latin typeface="Arial" panose="020B0604020202020204" pitchFamily="34" charset="0"/>
                <a:ea typeface="Times New Roman" panose="02020603050405020304" pitchFamily="18" charset="0"/>
              </a:rPr>
              <a:t>MusicTank</a:t>
            </a:r>
            <a:r>
              <a:rPr lang="en-GB" sz="2300" dirty="0">
                <a:effectLst/>
                <a:latin typeface="Arial" panose="020B0604020202020204" pitchFamily="34" charset="0"/>
                <a:ea typeface="Times New Roman" panose="02020603050405020304" pitchFamily="18" charset="0"/>
              </a:rPr>
              <a:t>.</a:t>
            </a:r>
          </a:p>
          <a:p>
            <a:r>
              <a:rPr lang="en-GB" sz="2300" dirty="0" err="1">
                <a:effectLst/>
                <a:latin typeface="Arial" panose="020B0604020202020204" pitchFamily="34" charset="0"/>
                <a:ea typeface="Times New Roman" panose="02020603050405020304" pitchFamily="18" charset="0"/>
              </a:rPr>
              <a:t>Holmqvist</a:t>
            </a:r>
            <a:r>
              <a:rPr lang="en-GB" sz="2300" dirty="0">
                <a:effectLst/>
                <a:latin typeface="Arial" panose="020B0604020202020204" pitchFamily="34" charset="0"/>
                <a:ea typeface="Times New Roman" panose="02020603050405020304" pitchFamily="18" charset="0"/>
              </a:rPr>
              <a:t>, S. et al., 2013. The association between possible stress markers and vocal symptoms. </a:t>
            </a:r>
            <a:r>
              <a:rPr lang="en-GB" sz="2300" i="1" dirty="0">
                <a:effectLst/>
                <a:latin typeface="Arial" panose="020B0604020202020204" pitchFamily="34" charset="0"/>
                <a:ea typeface="Times New Roman" panose="02020603050405020304" pitchFamily="18" charset="0"/>
              </a:rPr>
              <a:t>Journal of Voice</a:t>
            </a:r>
            <a:r>
              <a:rPr lang="en-GB" sz="2300" dirty="0">
                <a:effectLst/>
                <a:latin typeface="Arial" panose="020B0604020202020204" pitchFamily="34" charset="0"/>
                <a:ea typeface="Times New Roman" panose="02020603050405020304" pitchFamily="18" charset="0"/>
              </a:rPr>
              <a:t>, 27(6), pp.787.e1-787.e10.</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Lincoln, Y. and Guba, E., 1985. </a:t>
            </a:r>
            <a:r>
              <a:rPr lang="en-GB" sz="2300" i="1" dirty="0">
                <a:effectLst/>
                <a:latin typeface="Arial" panose="020B0604020202020204" pitchFamily="34" charset="0"/>
                <a:ea typeface="Times New Roman" panose="02020603050405020304" pitchFamily="18" charset="0"/>
              </a:rPr>
              <a:t>Naturalistic inquiry.</a:t>
            </a:r>
            <a:r>
              <a:rPr lang="en-GB" sz="2300" dirty="0">
                <a:effectLst/>
                <a:latin typeface="Arial" panose="020B0604020202020204" pitchFamily="34" charset="0"/>
                <a:ea typeface="Times New Roman" panose="02020603050405020304" pitchFamily="18" charset="0"/>
              </a:rPr>
              <a:t> Newbury Park, CA: Sage.</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Musgrave, G. (2022) 'Music and Wellbeing vs. Musicians' Wellbeing: Examining the Paradox of Music-Making Positively Impacting Wellbeing but Musicians Suffering From Poor Mental Health', Cultural Trends, 32(3), pp. 280-295.</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a:effectLst/>
                <a:latin typeface="Arial" panose="020B0604020202020204" pitchFamily="34" charset="0"/>
                <a:ea typeface="Times New Roman" panose="02020603050405020304" pitchFamily="18" charset="0"/>
              </a:rPr>
              <a:t>O'Bryan, J. (2015) 'We ARE our instrument! Forming a Singer Identity', Research Studies in Music Education, 37(1), pp. 123-137.</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a:effectLst/>
                <a:latin typeface="Arial" panose="020B0604020202020204" pitchFamily="34" charset="0"/>
                <a:ea typeface="Times New Roman" panose="02020603050405020304" pitchFamily="18" charset="0"/>
              </a:rPr>
              <a:t>O'Hara, J. et al. (2011) 'Relationship Between Fatigue, Perfectionism, and Functional Dysphonia', Otolaryngology - Head and Neck Surgery, 144(6), pp. 921-926.</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Patenaude-Yarnell, J. (2004) 'The Teacher/Student Relationship', Journal of Singing, 60(4), pp. 395-398.</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Perkins, R., Mason-Bertrand, A., Baxter, L. and Fancourt, D. (2020) 'How Participatory Music Engagement Supports Mental Well-being: A Meta-Ethnography', Qualitative Health Research, 30(12), pp. 1924-1940.</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Perkins, R. et al. (2017) 'Perceived Enablers and Barriers to Optimal Health among Music Students: A Qualitative Study in the Music Conservatoire Setting', Frontiers in Psychology, 8. Available at: https://</a:t>
            </a:r>
            <a:r>
              <a:rPr lang="en-GB" sz="2300" dirty="0" err="1">
                <a:effectLst/>
                <a:latin typeface="Arial" panose="020B0604020202020204" pitchFamily="34" charset="0"/>
                <a:ea typeface="Times New Roman" panose="02020603050405020304" pitchFamily="18" charset="0"/>
              </a:rPr>
              <a:t>doi.org</a:t>
            </a:r>
            <a:r>
              <a:rPr lang="en-GB" sz="2300" dirty="0">
                <a:effectLst/>
                <a:latin typeface="Arial" panose="020B0604020202020204" pitchFamily="34" charset="0"/>
                <a:ea typeface="Times New Roman" panose="02020603050405020304" pitchFamily="18" charset="0"/>
              </a:rPr>
              <a:t>/10.3389/fpsyg.2017.00968.</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err="1">
                <a:effectLst/>
                <a:latin typeface="Arial" panose="020B0604020202020204" pitchFamily="34" charset="0"/>
                <a:ea typeface="Times New Roman" panose="02020603050405020304" pitchFamily="18" charset="0"/>
              </a:rPr>
              <a:t>Rodenburg</a:t>
            </a:r>
            <a:r>
              <a:rPr lang="en-GB" sz="2300" dirty="0">
                <a:effectLst/>
                <a:latin typeface="Arial" panose="020B0604020202020204" pitchFamily="34" charset="0"/>
                <a:ea typeface="Times New Roman" panose="02020603050405020304" pitchFamily="18" charset="0"/>
              </a:rPr>
              <a:t>, P. (2015) The Right to Speak. 2nd </a:t>
            </a:r>
            <a:r>
              <a:rPr lang="en-GB" sz="2300" dirty="0" err="1">
                <a:effectLst/>
                <a:latin typeface="Arial" panose="020B0604020202020204" pitchFamily="34" charset="0"/>
                <a:ea typeface="Times New Roman" panose="02020603050405020304" pitchFamily="18" charset="0"/>
              </a:rPr>
              <a:t>edn</a:t>
            </a:r>
            <a:r>
              <a:rPr lang="en-GB" sz="2300" dirty="0">
                <a:effectLst/>
                <a:latin typeface="Arial" panose="020B0604020202020204" pitchFamily="34" charset="0"/>
                <a:ea typeface="Times New Roman" panose="02020603050405020304" pitchFamily="18" charset="0"/>
              </a:rPr>
              <a:t>. London: Bloomsbury.</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a:effectLst/>
                <a:latin typeface="Arial" panose="020B0604020202020204" pitchFamily="34" charset="0"/>
                <a:ea typeface="Times New Roman" panose="02020603050405020304" pitchFamily="18" charset="0"/>
              </a:rPr>
              <a:t>Rosen, D., Reinhardt, J., Sasso, D. and </a:t>
            </a:r>
            <a:r>
              <a:rPr lang="en-GB" sz="2300" dirty="0" err="1">
                <a:effectLst/>
                <a:latin typeface="Arial" panose="020B0604020202020204" pitchFamily="34" charset="0"/>
                <a:ea typeface="Times New Roman" panose="02020603050405020304" pitchFamily="18" charset="0"/>
              </a:rPr>
              <a:t>Sataloff</a:t>
            </a:r>
            <a:r>
              <a:rPr lang="en-GB" sz="2300" dirty="0">
                <a:effectLst/>
                <a:latin typeface="Arial" panose="020B0604020202020204" pitchFamily="34" charset="0"/>
                <a:ea typeface="Times New Roman" panose="02020603050405020304" pitchFamily="18" charset="0"/>
              </a:rPr>
              <a:t>, R. (2017) 'Psychological Aspects of Voice Disorders', in </a:t>
            </a:r>
            <a:r>
              <a:rPr lang="en-GB" sz="2300" dirty="0" err="1">
                <a:effectLst/>
                <a:latin typeface="Arial" panose="020B0604020202020204" pitchFamily="34" charset="0"/>
                <a:ea typeface="Times New Roman" panose="02020603050405020304" pitchFamily="18" charset="0"/>
              </a:rPr>
              <a:t>Sataloff</a:t>
            </a:r>
            <a:r>
              <a:rPr lang="en-GB" sz="2300" dirty="0">
                <a:effectLst/>
                <a:latin typeface="Arial" panose="020B0604020202020204" pitchFamily="34" charset="0"/>
                <a:ea typeface="Times New Roman" panose="02020603050405020304" pitchFamily="18" charset="0"/>
              </a:rPr>
              <a:t>, R. (ed.) Clinical Assessment of Voice. San Diego: Plural, pp. 303-333.</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a:effectLst/>
                <a:latin typeface="Arial" panose="020B0604020202020204" pitchFamily="34" charset="0"/>
                <a:ea typeface="Times New Roman" panose="02020603050405020304" pitchFamily="18" charset="0"/>
              </a:rPr>
              <a:t>Seifert, E. and </a:t>
            </a:r>
            <a:r>
              <a:rPr lang="en-GB" sz="2300" dirty="0" err="1">
                <a:effectLst/>
                <a:latin typeface="Arial" panose="020B0604020202020204" pitchFamily="34" charset="0"/>
                <a:ea typeface="Times New Roman" panose="02020603050405020304" pitchFamily="18" charset="0"/>
              </a:rPr>
              <a:t>Kollbrunner</a:t>
            </a:r>
            <a:r>
              <a:rPr lang="en-GB" sz="2300" dirty="0">
                <a:effectLst/>
                <a:latin typeface="Arial" panose="020B0604020202020204" pitchFamily="34" charset="0"/>
                <a:ea typeface="Times New Roman" panose="02020603050405020304" pitchFamily="18" charset="0"/>
              </a:rPr>
              <a:t>, J. (2005) 'Stress and Distress in Non-Organic Voice Disorder', Swiss Medical Weekly, 135(27-28), pp. 387-397.</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a:effectLst/>
                <a:latin typeface="Arial" panose="020B0604020202020204" pitchFamily="34" charset="0"/>
                <a:ea typeface="Times New Roman" panose="02020603050405020304" pitchFamily="18" charset="0"/>
              </a:rPr>
              <a:t>Sell, K. (2003) Middlesex University Research Repository. Available at: http://</a:t>
            </a:r>
            <a:r>
              <a:rPr lang="en-GB" sz="2300" dirty="0" err="1">
                <a:effectLst/>
                <a:latin typeface="Arial" panose="020B0604020202020204" pitchFamily="34" charset="0"/>
                <a:ea typeface="Times New Roman" panose="02020603050405020304" pitchFamily="18" charset="0"/>
              </a:rPr>
              <a:t>eprints.mdx.ac.uk</a:t>
            </a:r>
            <a:r>
              <a:rPr lang="en-GB" sz="2300" dirty="0">
                <a:effectLst/>
                <a:latin typeface="Arial" panose="020B0604020202020204" pitchFamily="34" charset="0"/>
                <a:ea typeface="Times New Roman" panose="02020603050405020304" pitchFamily="18" charset="0"/>
              </a:rPr>
              <a:t>/ (Accessed: 9 January 2025).</a:t>
            </a:r>
            <a:endParaRPr lang="en-GB" sz="2300" dirty="0">
              <a:effectLst/>
              <a:latin typeface="Times New Roman" panose="02020603050405020304" pitchFamily="18" charset="0"/>
              <a:ea typeface="Times New Roman" panose="02020603050405020304" pitchFamily="18" charset="0"/>
            </a:endParaRPr>
          </a:p>
          <a:p>
            <a:r>
              <a:rPr lang="en-GB" sz="2300" dirty="0">
                <a:effectLst/>
                <a:latin typeface="Arial" panose="020B0604020202020204" pitchFamily="34" charset="0"/>
                <a:ea typeface="Times New Roman" panose="02020603050405020304" pitchFamily="18" charset="0"/>
              </a:rPr>
              <a:t>Winter, D. (2020) 'Understanding Research Methods: From Singing Teacher to Practitioner Researcher'. Available at: DOI: 10.13140/RG.2.2.16046.13122.</a:t>
            </a:r>
            <a:endParaRPr lang="en-GB" sz="2300" dirty="0">
              <a:effectLst/>
              <a:latin typeface="Times New Roman" panose="02020603050405020304" pitchFamily="18" charset="0"/>
              <a:ea typeface="Times New Roman" panose="02020603050405020304" pitchFamily="18" charset="0"/>
            </a:endParaRPr>
          </a:p>
          <a:p>
            <a:pPr>
              <a:lnSpc>
                <a:spcPct val="150000"/>
              </a:lnSpc>
            </a:pPr>
            <a:r>
              <a:rPr lang="en-GB" sz="2300" dirty="0" err="1">
                <a:effectLst/>
                <a:latin typeface="Arial" panose="020B0604020202020204" pitchFamily="34" charset="0"/>
                <a:ea typeface="Times New Roman" panose="02020603050405020304" pitchFamily="18" charset="0"/>
              </a:rPr>
              <a:t>Yosunkaya</a:t>
            </a:r>
            <a:r>
              <a:rPr lang="en-GB" sz="2300" dirty="0">
                <a:effectLst/>
                <a:latin typeface="Arial" panose="020B0604020202020204" pitchFamily="34" charset="0"/>
                <a:ea typeface="Times New Roman" panose="02020603050405020304" pitchFamily="18" charset="0"/>
              </a:rPr>
              <a:t>, M. (2021) 'Are Anxiety and Stress the Main Cause of Vocal Cord Nodules in Women?', Scholarly Journal of Otolaryngology, 7(5).</a:t>
            </a:r>
            <a:endParaRPr lang="en-GB" sz="23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99718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76289-4E3C-D7F2-EDF0-2E04C636E0BB}"/>
              </a:ext>
            </a:extLst>
          </p:cNvPr>
          <p:cNvSpPr>
            <a:spLocks noGrp="1"/>
          </p:cNvSpPr>
          <p:nvPr>
            <p:ph type="title"/>
          </p:nvPr>
        </p:nvSpPr>
        <p:spPr>
          <a:xfrm>
            <a:off x="824530" y="2986286"/>
            <a:ext cx="9404723" cy="885428"/>
          </a:xfrm>
        </p:spPr>
        <p:txBody>
          <a:bodyPr/>
          <a:lstStyle/>
          <a:p>
            <a:r>
              <a:rPr lang="en-US" dirty="0"/>
              <a:t>Any Questions! </a:t>
            </a:r>
          </a:p>
        </p:txBody>
      </p:sp>
    </p:spTree>
    <p:extLst>
      <p:ext uri="{BB962C8B-B14F-4D97-AF65-F5344CB8AC3E}">
        <p14:creationId xmlns:p14="http://schemas.microsoft.com/office/powerpoint/2010/main" val="21014627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250</TotalTime>
  <Words>1505</Words>
  <Application>Microsoft Macintosh PowerPoint</Application>
  <PresentationFormat>Widescreen</PresentationFormat>
  <Paragraphs>107</Paragraphs>
  <Slides>13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Aptos</vt:lpstr>
      <vt:lpstr>Arial</vt:lpstr>
      <vt:lpstr>Century Gothic</vt:lpstr>
      <vt:lpstr>Courier New</vt:lpstr>
      <vt:lpstr>Symbol</vt:lpstr>
      <vt:lpstr>Times New Roman</vt:lpstr>
      <vt:lpstr>Wingdings 3</vt:lpstr>
      <vt:lpstr>Ion</vt:lpstr>
      <vt:lpstr>An Exploration Into Vocal Teachers’ Attitudes Towards Their Student’s (Pre- /Professional) Emotional Wellbeing. </vt:lpstr>
      <vt:lpstr>The Paradox</vt:lpstr>
      <vt:lpstr>The Context</vt:lpstr>
      <vt:lpstr>Research Aims </vt:lpstr>
      <vt:lpstr>Methodology and Methods</vt:lpstr>
      <vt:lpstr>Ethics and Insider Research</vt:lpstr>
      <vt:lpstr>Key Findings – Person-Voice Relationship </vt:lpstr>
      <vt:lpstr>Technique Blocks </vt:lpstr>
      <vt:lpstr>Key Findings – Boundaries in Teaching </vt:lpstr>
      <vt:lpstr>Balancing Progression and Support</vt:lpstr>
      <vt:lpstr>Student Teacher Relationship </vt:lpstr>
      <vt:lpstr>References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Meg Bird</dc:creator>
  <cp:lastModifiedBy>Meg Bird</cp:lastModifiedBy>
  <cp:revision>3</cp:revision>
  <dcterms:created xsi:type="dcterms:W3CDTF">2025-02-11T12:03:20Z</dcterms:created>
  <dcterms:modified xsi:type="dcterms:W3CDTF">2025-02-11T17:29:20Z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0f2a936-1f6e-43d1-8838-0d1e149d0e95_Enabled">
    <vt:lpwstr>true</vt:lpwstr>
  </property>
  <property fmtid="{D5CDD505-2E9C-101B-9397-08002B2CF9AE}" pid="3" name="MSIP_Label_f0f2a936-1f6e-43d1-8838-0d1e149d0e95_SetDate">
    <vt:lpwstr>2025-02-11T13:18:36Z</vt:lpwstr>
  </property>
  <property fmtid="{D5CDD505-2E9C-101B-9397-08002B2CF9AE}" pid="4" name="MSIP_Label_f0f2a936-1f6e-43d1-8838-0d1e149d0e95_Method">
    <vt:lpwstr>Standard</vt:lpwstr>
  </property>
  <property fmtid="{D5CDD505-2E9C-101B-9397-08002B2CF9AE}" pid="5" name="MSIP_Label_f0f2a936-1f6e-43d1-8838-0d1e149d0e95_Name">
    <vt:lpwstr>defa4170-0d19-0005-0004-bc88714345d2</vt:lpwstr>
  </property>
  <property fmtid="{D5CDD505-2E9C-101B-9397-08002B2CF9AE}" pid="6" name="MSIP_Label_f0f2a936-1f6e-43d1-8838-0d1e149d0e95_SiteId">
    <vt:lpwstr>2310b7b1-ba8f-4503-9a09-036b74c261ad</vt:lpwstr>
  </property>
  <property fmtid="{D5CDD505-2E9C-101B-9397-08002B2CF9AE}" pid="7" name="MSIP_Label_f0f2a936-1f6e-43d1-8838-0d1e149d0e95_ActionId">
    <vt:lpwstr>01ac8176-3262-4301-9164-edf08922e8df</vt:lpwstr>
  </property>
  <property fmtid="{D5CDD505-2E9C-101B-9397-08002B2CF9AE}" pid="8" name="MSIP_Label_f0f2a936-1f6e-43d1-8838-0d1e149d0e95_ContentBits">
    <vt:lpwstr>0</vt:lpwstr>
  </property>
  <property fmtid="{D5CDD505-2E9C-101B-9397-08002B2CF9AE}" pid="9" name="MSIP_Label_f0f2a936-1f6e-43d1-8838-0d1e149d0e95_Tag">
    <vt:lpwstr>50, 3, 0, 1</vt:lpwstr>
  </property>
</Properties>
</file>