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9" r:id="rId1"/>
    <p:sldMasterId id="2147483650" r:id="rId2"/>
    <p:sldMasterId id="2147483651" r:id="rId3"/>
  </p:sldMasterIdLst>
  <p:notesMasterIdLst>
    <p:notesMasterId r:id="rId17"/>
  </p:notesMasterIdLst>
  <p:sldIdLst>
    <p:sldId id="621" r:id="rId4"/>
    <p:sldId id="644" r:id="rId5"/>
    <p:sldId id="645" r:id="rId6"/>
    <p:sldId id="332" r:id="rId7"/>
    <p:sldId id="335" r:id="rId8"/>
    <p:sldId id="643" r:id="rId9"/>
    <p:sldId id="656" r:id="rId10"/>
    <p:sldId id="657" r:id="rId11"/>
    <p:sldId id="662" r:id="rId12"/>
    <p:sldId id="663" r:id="rId13"/>
    <p:sldId id="658" r:id="rId14"/>
    <p:sldId id="659" r:id="rId15"/>
    <p:sldId id="661" r:id="rId16"/>
  </p:sldIdLst>
  <p:sldSz cx="9144000" cy="6858000" type="screen4x3"/>
  <p:notesSz cx="6858000" cy="9144000"/>
  <p:embeddedFontLst>
    <p:embeddedFont>
      <p:font typeface="Segoe UI" panose="020B0502040204020203" pitchFamily="34" charset="0"/>
      <p:regular r:id="rId18"/>
      <p:bold r:id="rId19"/>
      <p:italic r:id="rId20"/>
      <p:boldItalic r:id="rId21"/>
    </p:embeddedFont>
  </p:embeddedFont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AFAE6"/>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6A0E88-C6B2-73F8-7B17-7B140AABD8D8}" v="102" dt="2025-11-06T18:12:41.2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6"/>
  </p:normalViewPr>
  <p:slideViewPr>
    <p:cSldViewPr snapToGrid="0">
      <p:cViewPr varScale="1">
        <p:scale>
          <a:sx n="106" d="100"/>
          <a:sy n="106" d="100"/>
        </p:scale>
        <p:origin x="1764" y="11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font" Target="fonts/font1.fntdata"/><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font" Target="fonts/font4.fntdata"/><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font" Target="fonts/font2.fnt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D56A0E88-C6B2-73F8-7B17-7B140AABD8D8}"/>
    <pc:docChg chg="modSld">
      <pc:chgData name="Naomi Doerge" userId="S::n.doerge@uwtsd.ac.uk::c2ba5b26-9392-4f76-82ca-966719aba79f" providerId="AD" clId="Web-{D56A0E88-C6B2-73F8-7B17-7B140AABD8D8}" dt="2025-11-06T18:12:41.246" v="99" actId="20577"/>
      <pc:docMkLst>
        <pc:docMk/>
      </pc:docMkLst>
      <pc:sldChg chg="mod setBg">
        <pc:chgData name="Naomi Doerge" userId="S::n.doerge@uwtsd.ac.uk::c2ba5b26-9392-4f76-82ca-966719aba79f" providerId="AD" clId="Web-{D56A0E88-C6B2-73F8-7B17-7B140AABD8D8}" dt="2025-11-06T18:03:55.198" v="1"/>
        <pc:sldMkLst>
          <pc:docMk/>
          <pc:sldMk cId="1774424085" sldId="332"/>
        </pc:sldMkLst>
      </pc:sldChg>
      <pc:sldChg chg="modSp mod setBg">
        <pc:chgData name="Naomi Doerge" userId="S::n.doerge@uwtsd.ac.uk::c2ba5b26-9392-4f76-82ca-966719aba79f" providerId="AD" clId="Web-{D56A0E88-C6B2-73F8-7B17-7B140AABD8D8}" dt="2025-11-06T18:06:59.332" v="44" actId="20577"/>
        <pc:sldMkLst>
          <pc:docMk/>
          <pc:sldMk cId="2044246632" sldId="335"/>
        </pc:sldMkLst>
        <pc:spChg chg="mod">
          <ac:chgData name="Naomi Doerge" userId="S::n.doerge@uwtsd.ac.uk::c2ba5b26-9392-4f76-82ca-966719aba79f" providerId="AD" clId="Web-{D56A0E88-C6B2-73F8-7B17-7B140AABD8D8}" dt="2025-11-06T18:06:59.332" v="44" actId="20577"/>
          <ac:spMkLst>
            <pc:docMk/>
            <pc:sldMk cId="2044246632" sldId="335"/>
            <ac:spMk id="3" creationId="{E64323A2-C1C4-A4A2-82F1-3D818507C4BB}"/>
          </ac:spMkLst>
        </pc:spChg>
        <pc:spChg chg="mod">
          <ac:chgData name="Naomi Doerge" userId="S::n.doerge@uwtsd.ac.uk::c2ba5b26-9392-4f76-82ca-966719aba79f" providerId="AD" clId="Web-{D56A0E88-C6B2-73F8-7B17-7B140AABD8D8}" dt="2025-11-06T18:06:54.941" v="43" actId="20577"/>
          <ac:spMkLst>
            <pc:docMk/>
            <pc:sldMk cId="2044246632" sldId="335"/>
            <ac:spMk id="4" creationId="{E5A899D6-054E-6A69-CFA6-44EA1DCCDC49}"/>
          </ac:spMkLst>
        </pc:spChg>
      </pc:sldChg>
      <pc:sldChg chg="modSp mod setBg">
        <pc:chgData name="Naomi Doerge" userId="S::n.doerge@uwtsd.ac.uk::c2ba5b26-9392-4f76-82ca-966719aba79f" providerId="AD" clId="Web-{D56A0E88-C6B2-73F8-7B17-7B140AABD8D8}" dt="2025-11-06T18:10:38.744" v="79" actId="20577"/>
        <pc:sldMkLst>
          <pc:docMk/>
          <pc:sldMk cId="1766876608" sldId="643"/>
        </pc:sldMkLst>
        <pc:spChg chg="mod">
          <ac:chgData name="Naomi Doerge" userId="S::n.doerge@uwtsd.ac.uk::c2ba5b26-9392-4f76-82ca-966719aba79f" providerId="AD" clId="Web-{D56A0E88-C6B2-73F8-7B17-7B140AABD8D8}" dt="2025-11-06T18:10:38.744" v="79" actId="20577"/>
          <ac:spMkLst>
            <pc:docMk/>
            <pc:sldMk cId="1766876608" sldId="643"/>
            <ac:spMk id="4" creationId="{4AC7AA39-9981-86AB-3228-716D55CD23CF}"/>
          </ac:spMkLst>
        </pc:spChg>
      </pc:sldChg>
      <pc:sldChg chg="mod setBg">
        <pc:chgData name="Naomi Doerge" userId="S::n.doerge@uwtsd.ac.uk::c2ba5b26-9392-4f76-82ca-966719aba79f" providerId="AD" clId="Web-{D56A0E88-C6B2-73F8-7B17-7B140AABD8D8}" dt="2025-11-06T18:03:55.167" v="0"/>
        <pc:sldMkLst>
          <pc:docMk/>
          <pc:sldMk cId="1280749633" sldId="644"/>
        </pc:sldMkLst>
      </pc:sldChg>
      <pc:sldChg chg="modSp mod setBg">
        <pc:chgData name="Naomi Doerge" userId="S::n.doerge@uwtsd.ac.uk::c2ba5b26-9392-4f76-82ca-966719aba79f" providerId="AD" clId="Web-{D56A0E88-C6B2-73F8-7B17-7B140AABD8D8}" dt="2025-11-06T18:10:44.541" v="80" actId="20577"/>
        <pc:sldMkLst>
          <pc:docMk/>
          <pc:sldMk cId="2240061452" sldId="656"/>
        </pc:sldMkLst>
        <pc:spChg chg="mod">
          <ac:chgData name="Naomi Doerge" userId="S::n.doerge@uwtsd.ac.uk::c2ba5b26-9392-4f76-82ca-966719aba79f" providerId="AD" clId="Web-{D56A0E88-C6B2-73F8-7B17-7B140AABD8D8}" dt="2025-11-06T18:10:44.541" v="80" actId="20577"/>
          <ac:spMkLst>
            <pc:docMk/>
            <pc:sldMk cId="2240061452" sldId="656"/>
            <ac:spMk id="3" creationId="{45D2C1D0-04FB-8F42-9B65-2012F476D5D3}"/>
          </ac:spMkLst>
        </pc:spChg>
      </pc:sldChg>
      <pc:sldChg chg="modSp mod setBg">
        <pc:chgData name="Naomi Doerge" userId="S::n.doerge@uwtsd.ac.uk::c2ba5b26-9392-4f76-82ca-966719aba79f" providerId="AD" clId="Web-{D56A0E88-C6B2-73F8-7B17-7B140AABD8D8}" dt="2025-11-06T18:11:45.042" v="90" actId="20577"/>
        <pc:sldMkLst>
          <pc:docMk/>
          <pc:sldMk cId="1324731662" sldId="657"/>
        </pc:sldMkLst>
        <pc:spChg chg="mod">
          <ac:chgData name="Naomi Doerge" userId="S::n.doerge@uwtsd.ac.uk::c2ba5b26-9392-4f76-82ca-966719aba79f" providerId="AD" clId="Web-{D56A0E88-C6B2-73F8-7B17-7B140AABD8D8}" dt="2025-11-06T18:11:45.042" v="90" actId="20577"/>
          <ac:spMkLst>
            <pc:docMk/>
            <pc:sldMk cId="1324731662" sldId="657"/>
            <ac:spMk id="3" creationId="{12E4DC9A-089F-71B1-E6FD-357821A1A516}"/>
          </ac:spMkLst>
        </pc:spChg>
      </pc:sldChg>
      <pc:sldChg chg="modSp mod setBg">
        <pc:chgData name="Naomi Doerge" userId="S::n.doerge@uwtsd.ac.uk::c2ba5b26-9392-4f76-82ca-966719aba79f" providerId="AD" clId="Web-{D56A0E88-C6B2-73F8-7B17-7B140AABD8D8}" dt="2025-11-06T18:12:14.512" v="94" actId="20577"/>
        <pc:sldMkLst>
          <pc:docMk/>
          <pc:sldMk cId="4029729618" sldId="658"/>
        </pc:sldMkLst>
        <pc:spChg chg="mod">
          <ac:chgData name="Naomi Doerge" userId="S::n.doerge@uwtsd.ac.uk::c2ba5b26-9392-4f76-82ca-966719aba79f" providerId="AD" clId="Web-{D56A0E88-C6B2-73F8-7B17-7B140AABD8D8}" dt="2025-11-06T18:12:14.512" v="94" actId="20577"/>
          <ac:spMkLst>
            <pc:docMk/>
            <pc:sldMk cId="4029729618" sldId="658"/>
            <ac:spMk id="3" creationId="{1473C20F-AD98-1FC1-1655-70DC0B48A28C}"/>
          </ac:spMkLst>
        </pc:spChg>
      </pc:sldChg>
      <pc:sldChg chg="modSp mod setBg">
        <pc:chgData name="Naomi Doerge" userId="S::n.doerge@uwtsd.ac.uk::c2ba5b26-9392-4f76-82ca-966719aba79f" providerId="AD" clId="Web-{D56A0E88-C6B2-73F8-7B17-7B140AABD8D8}" dt="2025-11-06T18:12:32.168" v="98" actId="20577"/>
        <pc:sldMkLst>
          <pc:docMk/>
          <pc:sldMk cId="3858614758" sldId="659"/>
        </pc:sldMkLst>
        <pc:spChg chg="mod">
          <ac:chgData name="Naomi Doerge" userId="S::n.doerge@uwtsd.ac.uk::c2ba5b26-9392-4f76-82ca-966719aba79f" providerId="AD" clId="Web-{D56A0E88-C6B2-73F8-7B17-7B140AABD8D8}" dt="2025-11-06T18:12:32.168" v="98" actId="20577"/>
          <ac:spMkLst>
            <pc:docMk/>
            <pc:sldMk cId="3858614758" sldId="659"/>
            <ac:spMk id="3" creationId="{CFB525B4-F3C6-A92E-5B94-E9864C12942E}"/>
          </ac:spMkLst>
        </pc:spChg>
      </pc:sldChg>
      <pc:sldChg chg="modSp mod setBg">
        <pc:chgData name="Naomi Doerge" userId="S::n.doerge@uwtsd.ac.uk::c2ba5b26-9392-4f76-82ca-966719aba79f" providerId="AD" clId="Web-{D56A0E88-C6B2-73F8-7B17-7B140AABD8D8}" dt="2025-11-06T18:12:41.246" v="99" actId="20577"/>
        <pc:sldMkLst>
          <pc:docMk/>
          <pc:sldMk cId="788406959" sldId="661"/>
        </pc:sldMkLst>
        <pc:spChg chg="mod">
          <ac:chgData name="Naomi Doerge" userId="S::n.doerge@uwtsd.ac.uk::c2ba5b26-9392-4f76-82ca-966719aba79f" providerId="AD" clId="Web-{D56A0E88-C6B2-73F8-7B17-7B140AABD8D8}" dt="2025-11-06T18:12:41.246" v="99" actId="20577"/>
          <ac:spMkLst>
            <pc:docMk/>
            <pc:sldMk cId="788406959" sldId="661"/>
            <ac:spMk id="3" creationId="{CB551E06-63AD-A906-E27B-990C4C7B7FB9}"/>
          </ac:spMkLst>
        </pc:spChg>
      </pc:sldChg>
      <pc:sldChg chg="modSp mod setBg">
        <pc:chgData name="Naomi Doerge" userId="S::n.doerge@uwtsd.ac.uk::c2ba5b26-9392-4f76-82ca-966719aba79f" providerId="AD" clId="Web-{D56A0E88-C6B2-73F8-7B17-7B140AABD8D8}" dt="2025-11-06T18:11:52.465" v="91" actId="20577"/>
        <pc:sldMkLst>
          <pc:docMk/>
          <pc:sldMk cId="1736826623" sldId="662"/>
        </pc:sldMkLst>
        <pc:spChg chg="mod">
          <ac:chgData name="Naomi Doerge" userId="S::n.doerge@uwtsd.ac.uk::c2ba5b26-9392-4f76-82ca-966719aba79f" providerId="AD" clId="Web-{D56A0E88-C6B2-73F8-7B17-7B140AABD8D8}" dt="2025-11-06T18:11:52.465" v="91" actId="20577"/>
          <ac:spMkLst>
            <pc:docMk/>
            <pc:sldMk cId="1736826623" sldId="662"/>
            <ac:spMk id="3" creationId="{EA82799A-0B67-5997-AEB3-0B7CEA33FA64}"/>
          </ac:spMkLst>
        </pc:spChg>
      </pc:sldChg>
      <pc:sldChg chg="modSp mod setBg">
        <pc:chgData name="Naomi Doerge" userId="S::n.doerge@uwtsd.ac.uk::c2ba5b26-9392-4f76-82ca-966719aba79f" providerId="AD" clId="Web-{D56A0E88-C6B2-73F8-7B17-7B140AABD8D8}" dt="2025-11-06T18:12:06.277" v="93" actId="20577"/>
        <pc:sldMkLst>
          <pc:docMk/>
          <pc:sldMk cId="3013690420" sldId="663"/>
        </pc:sldMkLst>
        <pc:spChg chg="mod">
          <ac:chgData name="Naomi Doerge" userId="S::n.doerge@uwtsd.ac.uk::c2ba5b26-9392-4f76-82ca-966719aba79f" providerId="AD" clId="Web-{D56A0E88-C6B2-73F8-7B17-7B140AABD8D8}" dt="2025-11-06T18:12:06.277" v="93" actId="20577"/>
          <ac:spMkLst>
            <pc:docMk/>
            <pc:sldMk cId="3013690420" sldId="663"/>
            <ac:spMk id="3" creationId="{88725F03-E848-DFAD-0E07-27ACD376020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06/11/2025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06/11/2025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06/11/2025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06/11/2025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06/11/2025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06/11/2025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06/11/2025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06/11/2025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06/11/2025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06/11/2025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06/11/2025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06/11/2025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06/11/2025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06/11/2025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06/11/2025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06/11/2025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881063" y="4077072"/>
            <a:ext cx="7488832"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Paragraphs</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06/11/2025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a:extLst>
            <a:ext uri="{FF2B5EF4-FFF2-40B4-BE49-F238E27FC236}">
              <a16:creationId xmlns:a16="http://schemas.microsoft.com/office/drawing/2014/main" id="{BA3A1CCE-F66F-E742-477B-1F1F6A78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71C57-77F8-D469-29B3-50AD28F39ADE}"/>
              </a:ext>
            </a:extLst>
          </p:cNvPr>
          <p:cNvSpPr>
            <a:spLocks noGrp="1"/>
          </p:cNvSpPr>
          <p:nvPr>
            <p:ph type="title"/>
          </p:nvPr>
        </p:nvSpPr>
        <p:spPr/>
        <p:txBody>
          <a:bodyPr>
            <a:noAutofit/>
          </a:bodyPr>
          <a:lstStyle/>
          <a:p>
            <a:r>
              <a:rPr lang="en-GB" sz="3600" b="1" dirty="0">
                <a:solidFill>
                  <a:srgbClr val="173AFF"/>
                </a:solidFill>
              </a:rPr>
              <a:t>Activity 1</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06F0EEFC-ADFF-DB5D-A2C8-C2261CD5FA67}"/>
              </a:ext>
            </a:extLst>
          </p:cNvPr>
          <p:cNvSpPr>
            <a:spLocks noGrp="1"/>
          </p:cNvSpPr>
          <p:nvPr>
            <p:ph idx="1"/>
          </p:nvPr>
        </p:nvSpPr>
        <p:spPr>
          <a:xfrm>
            <a:off x="443814" y="980729"/>
            <a:ext cx="8435280" cy="1584176"/>
          </a:xfrm>
        </p:spPr>
        <p:txBody>
          <a:bodyPr/>
          <a:lstStyle/>
          <a:p>
            <a:pPr marL="0" indent="0">
              <a:buNone/>
            </a:pPr>
            <a:r>
              <a:rPr lang="en-GB" sz="1800" dirty="0">
                <a:effectLst/>
                <a:ea typeface="Calibri" panose="020F0502020204030204" pitchFamily="34" charset="0"/>
                <a:cs typeface="Times New Roman" panose="02020603050405020304" pitchFamily="18" charset="0"/>
              </a:rPr>
              <a:t>Go to the worksheet and read the paragraph in Activity 1</a:t>
            </a:r>
          </a:p>
          <a:p>
            <a:pPr marL="0" indent="0">
              <a:buNone/>
            </a:pPr>
            <a:endParaRPr lang="en-GB" sz="800">
              <a:ea typeface="Calibri" panose="020F0502020204030204" pitchFamily="34" charset="0"/>
              <a:cs typeface="Times New Roman" panose="02020603050405020304" pitchFamily="18" charset="0"/>
            </a:endParaRPr>
          </a:p>
          <a:p>
            <a:pPr marL="0" indent="0">
              <a:buNone/>
            </a:pPr>
            <a:r>
              <a:rPr lang="en-GB" sz="1800" dirty="0">
                <a:ea typeface="Calibri" panose="020F0502020204030204" pitchFamily="34" charset="0"/>
                <a:cs typeface="Times New Roman" panose="02020603050405020304" pitchFamily="18" charset="0"/>
              </a:rPr>
              <a:t>After you read, discuss which part of each paragraph fits each part of TEEL with a partner. Label or highlight or colour the font to reflect each different part of the paragraph.</a:t>
            </a:r>
          </a:p>
          <a:p>
            <a:pPr marL="0" indent="0">
              <a:buNone/>
            </a:pPr>
            <a:r>
              <a:rPr lang="en-GB" sz="1600" b="1" dirty="0">
                <a:solidFill>
                  <a:schemeClr val="tx2">
                    <a:lumMod val="60000"/>
                    <a:lumOff val="40000"/>
                  </a:schemeClr>
                </a:solidFill>
                <a:ea typeface="Calibri" panose="020F0502020204030204" pitchFamily="34" charset="0"/>
                <a:cs typeface="Times New Roman" panose="02020603050405020304" pitchFamily="18" charset="0"/>
              </a:rPr>
              <a:t>Topic Sentence	</a:t>
            </a:r>
            <a:r>
              <a:rPr lang="en-GB" sz="1600" b="1" dirty="0">
                <a:solidFill>
                  <a:srgbClr val="7030A0"/>
                </a:solidFill>
                <a:ea typeface="Calibri" panose="020F0502020204030204" pitchFamily="34" charset="0"/>
                <a:cs typeface="Times New Roman" panose="02020603050405020304" pitchFamily="18" charset="0"/>
              </a:rPr>
              <a:t>Explanation	</a:t>
            </a:r>
            <a:r>
              <a:rPr lang="en-GB" sz="1600" b="1" dirty="0">
                <a:solidFill>
                  <a:srgbClr val="FF9900"/>
                </a:solidFill>
                <a:ea typeface="Calibri" panose="020F0502020204030204" pitchFamily="34" charset="0"/>
                <a:cs typeface="Times New Roman" panose="02020603050405020304" pitchFamily="18" charset="0"/>
              </a:rPr>
              <a:t>Evidence		</a:t>
            </a:r>
            <a:r>
              <a:rPr lang="en-GB" sz="1600" b="1" dirty="0">
                <a:solidFill>
                  <a:srgbClr val="00B050"/>
                </a:solidFill>
                <a:ea typeface="Calibri" panose="020F0502020204030204" pitchFamily="34" charset="0"/>
                <a:cs typeface="Times New Roman" panose="02020603050405020304" pitchFamily="18" charset="0"/>
              </a:rPr>
              <a:t>Linking Sentence</a:t>
            </a:r>
            <a:endParaRPr lang="en-GB" sz="1600" b="1" dirty="0">
              <a:solidFill>
                <a:srgbClr val="00B050"/>
              </a:solidFill>
              <a:effectLst/>
              <a:ea typeface="Calibri" panose="020F0502020204030204" pitchFamily="34" charset="0"/>
              <a:cs typeface="Times New Roman" panose="02020603050405020304" pitchFamily="18" charset="0"/>
            </a:endParaRPr>
          </a:p>
        </p:txBody>
      </p:sp>
      <p:sp>
        <p:nvSpPr>
          <p:cNvPr id="5" name="Text Box 2">
            <a:extLst>
              <a:ext uri="{FF2B5EF4-FFF2-40B4-BE49-F238E27FC236}">
                <a16:creationId xmlns:a16="http://schemas.microsoft.com/office/drawing/2014/main" id="{406321AC-510E-E509-FDA3-D23D1EC5E720}"/>
              </a:ext>
            </a:extLst>
          </p:cNvPr>
          <p:cNvSpPr txBox="1">
            <a:spLocks noChangeArrowheads="1"/>
          </p:cNvSpPr>
          <p:nvPr/>
        </p:nvSpPr>
        <p:spPr bwMode="auto">
          <a:xfrm>
            <a:off x="443813" y="2708920"/>
            <a:ext cx="8435281" cy="295232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000" kern="100">
                <a:effectLst/>
                <a:latin typeface="Calibri" panose="020F0502020204030204" pitchFamily="34" charset="0"/>
                <a:ea typeface="DengXian" panose="02010600030101010101" pitchFamily="2" charset="-122"/>
                <a:cs typeface="Arial" panose="020B0604020202020204" pitchFamily="34" charset="0"/>
              </a:rPr>
              <a:t>Academic style is the way of writing used in educational settings, like schools and universities. In academic writing, it's important to follow certain rules and conventions to communicate ideas effectively. This includes using formal language, providing evidence to support arguments, and citing sources properly. For example, academic papers often use third-person perspective and avoid contractions like "don't" or "can't." Additionally, they include citations for any information or ideas taken from other sources to avoid plagiarism. Therefore, understanding and using academic style is essential for students to succeed in their studies and communicate their ideas clearly and professionally.</a:t>
            </a:r>
          </a:p>
        </p:txBody>
      </p:sp>
    </p:spTree>
    <p:extLst>
      <p:ext uri="{BB962C8B-B14F-4D97-AF65-F5344CB8AC3E}">
        <p14:creationId xmlns:p14="http://schemas.microsoft.com/office/powerpoint/2010/main" val="12807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7BA74-4D92-9A3F-B2E8-253D1809D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F9270-A2E7-4927-8F75-3FF4B6332E2F}"/>
              </a:ext>
            </a:extLst>
          </p:cNvPr>
          <p:cNvSpPr>
            <a:spLocks noGrp="1"/>
          </p:cNvSpPr>
          <p:nvPr>
            <p:ph type="title"/>
          </p:nvPr>
        </p:nvSpPr>
        <p:spPr>
          <a:xfrm>
            <a:off x="1889079" y="404664"/>
            <a:ext cx="5365841" cy="184808"/>
          </a:xfrm>
        </p:spPr>
        <p:txBody>
          <a:bodyPr>
            <a:noAutofit/>
          </a:bodyPr>
          <a:lstStyle/>
          <a:p>
            <a:r>
              <a:rPr lang="en-GB" sz="3200" b="1">
                <a:solidFill>
                  <a:srgbClr val="FF0000"/>
                </a:solidFill>
              </a:rPr>
              <a:t>Activity 1 Answers</a:t>
            </a:r>
            <a:br>
              <a:rPr lang="en-GB" sz="3600" b="1"/>
            </a:br>
            <a:endParaRPr lang="en-GB" sz="3600" b="1"/>
          </a:p>
        </p:txBody>
      </p:sp>
      <p:sp>
        <p:nvSpPr>
          <p:cNvPr id="4" name="Text Box 2">
            <a:extLst>
              <a:ext uri="{FF2B5EF4-FFF2-40B4-BE49-F238E27FC236}">
                <a16:creationId xmlns:a16="http://schemas.microsoft.com/office/drawing/2014/main" id="{B2B15459-B494-4522-6295-A91D4CD3BBF3}"/>
              </a:ext>
            </a:extLst>
          </p:cNvPr>
          <p:cNvSpPr txBox="1">
            <a:spLocks noChangeArrowheads="1"/>
          </p:cNvSpPr>
          <p:nvPr/>
        </p:nvSpPr>
        <p:spPr bwMode="auto">
          <a:xfrm>
            <a:off x="200327" y="968797"/>
            <a:ext cx="8784976" cy="4412790"/>
          </a:xfrm>
          <a:prstGeom prst="rect">
            <a:avLst/>
          </a:prstGeom>
          <a:solidFill>
            <a:srgbClr val="FFFFFF"/>
          </a:solidFill>
          <a:ln w="28575">
            <a:solidFill>
              <a:schemeClr val="tx1"/>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400" b="1" kern="100">
                <a:solidFill>
                  <a:srgbClr val="0070C0"/>
                </a:solidFill>
                <a:effectLst/>
                <a:latin typeface="Calibri" panose="020F0502020204030204" pitchFamily="34" charset="0"/>
                <a:ea typeface="DengXian" panose="02010600030101010101" pitchFamily="2" charset="-122"/>
                <a:cs typeface="Arial" panose="020B0604020202020204" pitchFamily="34" charset="0"/>
              </a:rPr>
              <a:t>Academic style is the style of writing used in educational settings, like schools and universities</a:t>
            </a:r>
            <a:r>
              <a:rPr lang="en-GB" sz="2400" b="1" kern="100">
                <a:solidFill>
                  <a:srgbClr val="7030A0"/>
                </a:solidFill>
                <a:effectLst/>
                <a:latin typeface="Calibri" panose="020F0502020204030204" pitchFamily="34" charset="0"/>
                <a:ea typeface="DengXian" panose="02010600030101010101" pitchFamily="2" charset="-122"/>
                <a:cs typeface="Arial" panose="020B0604020202020204" pitchFamily="34" charset="0"/>
              </a:rPr>
              <a:t>. In academic writing, it</a:t>
            </a:r>
            <a:r>
              <a:rPr lang="en-GB" sz="2400" b="1" kern="100">
                <a:solidFill>
                  <a:srgbClr val="7030A0"/>
                </a:solidFill>
                <a:latin typeface="Calibri" panose="020F0502020204030204" pitchFamily="34" charset="0"/>
                <a:ea typeface="DengXian" panose="02010600030101010101" pitchFamily="2" charset="-122"/>
              </a:rPr>
              <a:t> is</a:t>
            </a:r>
            <a:r>
              <a:rPr lang="en-GB" sz="2400" b="1" kern="100">
                <a:solidFill>
                  <a:srgbClr val="7030A0"/>
                </a:solidFill>
                <a:effectLst/>
                <a:latin typeface="Calibri" panose="020F0502020204030204" pitchFamily="34" charset="0"/>
                <a:ea typeface="DengXian" panose="02010600030101010101" pitchFamily="2" charset="-122"/>
                <a:cs typeface="Arial" panose="020B0604020202020204" pitchFamily="34" charset="0"/>
              </a:rPr>
              <a:t> important to follow certain rules and conventions to communicate ideas effectively. This includes using formal language, providing evidence to support arguments, and citing sources properly. </a:t>
            </a:r>
            <a:r>
              <a:rPr lang="en-GB" sz="2400" b="1" kern="100">
                <a:solidFill>
                  <a:srgbClr val="FF9900"/>
                </a:solidFill>
                <a:effectLst/>
                <a:latin typeface="Calibri" panose="020F0502020204030204" pitchFamily="34" charset="0"/>
                <a:ea typeface="DengXian" panose="02010600030101010101" pitchFamily="2" charset="-122"/>
                <a:cs typeface="Arial" panose="020B0604020202020204" pitchFamily="34" charset="0"/>
              </a:rPr>
              <a:t>For example, academic papers often use third-person perspective and avoid contractions like "don't" or "can't." Additionally, they include citations for any information or ideas taken from other sources to avoid plagiarism. </a:t>
            </a:r>
            <a:r>
              <a:rPr lang="en-GB" sz="2400" b="1" kern="100">
                <a:solidFill>
                  <a:srgbClr val="00B050"/>
                </a:solidFill>
                <a:effectLst/>
                <a:latin typeface="Calibri" panose="020F0502020204030204" pitchFamily="34" charset="0"/>
                <a:ea typeface="DengXian" panose="02010600030101010101" pitchFamily="2" charset="-122"/>
                <a:cs typeface="Arial" panose="020B0604020202020204" pitchFamily="34" charset="0"/>
              </a:rPr>
              <a:t>Therefore, understanding and using academic style is essential for students to succeed in their studies and communicate their ideas clearly and professionally.</a:t>
            </a:r>
          </a:p>
        </p:txBody>
      </p:sp>
      <p:sp>
        <p:nvSpPr>
          <p:cNvPr id="5" name="TextBox 4">
            <a:extLst>
              <a:ext uri="{FF2B5EF4-FFF2-40B4-BE49-F238E27FC236}">
                <a16:creationId xmlns:a16="http://schemas.microsoft.com/office/drawing/2014/main" id="{2B2640AA-BB52-76DD-439D-C36E9B1B4AE3}"/>
              </a:ext>
            </a:extLst>
          </p:cNvPr>
          <p:cNvSpPr txBox="1"/>
          <p:nvPr/>
        </p:nvSpPr>
        <p:spPr>
          <a:xfrm>
            <a:off x="467544" y="476672"/>
            <a:ext cx="7632848" cy="369332"/>
          </a:xfrm>
          <a:prstGeom prst="rect">
            <a:avLst/>
          </a:prstGeom>
          <a:noFill/>
        </p:spPr>
        <p:txBody>
          <a:bodyPr wrap="square" rtlCol="0">
            <a:spAutoFit/>
          </a:bodyPr>
          <a:lstStyle/>
          <a:p>
            <a:r>
              <a:rPr lang="en-GB" b="1">
                <a:solidFill>
                  <a:schemeClr val="accent1">
                    <a:lumMod val="75000"/>
                  </a:schemeClr>
                </a:solidFill>
              </a:rPr>
              <a:t>Topic sentence</a:t>
            </a:r>
            <a:r>
              <a:rPr lang="en-GB"/>
              <a:t>	  </a:t>
            </a:r>
            <a:r>
              <a:rPr lang="en-GB" b="1">
                <a:solidFill>
                  <a:srgbClr val="7030A0"/>
                </a:solidFill>
              </a:rPr>
              <a:t>Explanation</a:t>
            </a:r>
            <a:r>
              <a:rPr lang="en-GB"/>
              <a:t>	</a:t>
            </a:r>
            <a:r>
              <a:rPr lang="en-GB" b="1">
                <a:solidFill>
                  <a:srgbClr val="FF9900"/>
                </a:solidFill>
              </a:rPr>
              <a:t>Evidence</a:t>
            </a:r>
            <a:r>
              <a:rPr lang="en-GB"/>
              <a:t>	</a:t>
            </a:r>
            <a:r>
              <a:rPr lang="en-GB" b="1">
                <a:solidFill>
                  <a:srgbClr val="00B050"/>
                </a:solidFill>
              </a:rPr>
              <a:t>Linking Sentence</a:t>
            </a:r>
          </a:p>
        </p:txBody>
      </p:sp>
    </p:spTree>
    <p:extLst>
      <p:ext uri="{BB962C8B-B14F-4D97-AF65-F5344CB8AC3E}">
        <p14:creationId xmlns:p14="http://schemas.microsoft.com/office/powerpoint/2010/main" val="1071728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a:solidFill>
                  <a:srgbClr val="173AFF"/>
                </a:solidFill>
              </a:rPr>
              <a:t>Activity 2</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59024" y="980728"/>
            <a:ext cx="8784976" cy="3916363"/>
          </a:xfrm>
        </p:spPr>
        <p:txBody>
          <a:bodyPr/>
          <a:lstStyle/>
          <a:p>
            <a:pPr marL="0" indent="0">
              <a:buNone/>
            </a:pPr>
            <a:r>
              <a:rPr lang="en-GB" sz="2000">
                <a:effectLst/>
                <a:ea typeface="Calibri" panose="020F0502020204030204" pitchFamily="34" charset="0"/>
                <a:cs typeface="Times New Roman" panose="02020603050405020304" pitchFamily="18" charset="0"/>
              </a:rPr>
              <a:t>Go to the worksheet and read both paragraphs</a:t>
            </a:r>
          </a:p>
          <a:p>
            <a:pPr marL="0" indent="0">
              <a:buNone/>
            </a:pPr>
            <a:endParaRPr lang="en-GB" sz="2000">
              <a:ea typeface="Calibri" panose="020F0502020204030204" pitchFamily="34" charset="0"/>
              <a:cs typeface="Times New Roman" panose="02020603050405020304" pitchFamily="18" charset="0"/>
            </a:endParaRPr>
          </a:p>
          <a:p>
            <a:pPr marL="0" indent="0">
              <a:buNone/>
            </a:pPr>
            <a:r>
              <a:rPr lang="en-GB" sz="2000">
                <a:ea typeface="Calibri" panose="020F0502020204030204" pitchFamily="34" charset="0"/>
                <a:cs typeface="Times New Roman" panose="02020603050405020304" pitchFamily="18" charset="0"/>
              </a:rPr>
              <a:t>After you read, discuss which paragraph is the better example of TEEL. Write down at least 3 reasons why you believe the paragraph is better with examples from the text.</a:t>
            </a:r>
            <a:endParaRPr lang="en-GB" sz="2000">
              <a:effectLst/>
              <a:ea typeface="Calibri" panose="020F0502020204030204" pitchFamily="34" charset="0"/>
              <a:cs typeface="Times New Roman" panose="02020603050405020304" pitchFamily="18" charset="0"/>
            </a:endParaRPr>
          </a:p>
          <a:p>
            <a:endParaRPr lang="en-GB" sz="200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2893006" y="13624"/>
            <a:ext cx="4055257"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3200" b="1" dirty="0">
                <a:solidFill>
                  <a:srgbClr val="173AFF"/>
                </a:solidFill>
              </a:rPr>
              <a:t>Activity 2 Answer: </a:t>
            </a:r>
          </a:p>
        </p:txBody>
      </p:sp>
      <p:sp>
        <p:nvSpPr>
          <p:cNvPr id="4" name="Content Placeholder 3">
            <a:extLst>
              <a:ext uri="{FF2B5EF4-FFF2-40B4-BE49-F238E27FC236}">
                <a16:creationId xmlns:a16="http://schemas.microsoft.com/office/drawing/2014/main" id="{E5A899D6-054E-6A69-CFA6-44EA1DCCDC49}"/>
              </a:ext>
            </a:extLst>
          </p:cNvPr>
          <p:cNvSpPr>
            <a:spLocks noGrp="1"/>
          </p:cNvSpPr>
          <p:nvPr>
            <p:ph idx="1"/>
          </p:nvPr>
        </p:nvSpPr>
        <p:spPr>
          <a:xfrm>
            <a:off x="107504" y="404664"/>
            <a:ext cx="8856984" cy="5071140"/>
          </a:xfrm>
        </p:spPr>
        <p:txBody>
          <a:bodyPr/>
          <a:lstStyle/>
          <a:p>
            <a:pPr marL="0" indent="0" algn="just">
              <a:buNone/>
            </a:pPr>
            <a:endParaRPr lang="en-GB" sz="2400" b="1" i="1" dirty="0">
              <a:solidFill>
                <a:srgbClr val="173AFF"/>
              </a:solidFill>
            </a:endParaRPr>
          </a:p>
          <a:p>
            <a:pPr marL="0" indent="0" algn="just">
              <a:buNone/>
            </a:pPr>
            <a:r>
              <a:rPr lang="en-GB" sz="2400" b="1" i="1" dirty="0">
                <a:solidFill>
                  <a:srgbClr val="173AFF"/>
                </a:solidFill>
              </a:rPr>
              <a:t>Paragraph A</a:t>
            </a:r>
            <a:r>
              <a:rPr lang="en-GB" sz="2400" b="1" i="1" dirty="0">
                <a:solidFill>
                  <a:srgbClr val="00B0F0"/>
                </a:solidFill>
              </a:rPr>
              <a:t> </a:t>
            </a:r>
            <a:r>
              <a:rPr lang="en-GB" sz="2400" b="1" i="1" dirty="0"/>
              <a:t>i</a:t>
            </a:r>
            <a:r>
              <a:rPr lang="en-GB" sz="2400" b="1" i="1" dirty="0">
                <a:solidFill>
                  <a:srgbClr val="002060"/>
                </a:solidFill>
              </a:rPr>
              <a:t>s the better demonstration of TEEL. </a:t>
            </a:r>
            <a:r>
              <a:rPr lang="en-GB" sz="2400" i="1" dirty="0">
                <a:solidFill>
                  <a:srgbClr val="002060"/>
                </a:solidFill>
              </a:rPr>
              <a:t>Here’s why:</a:t>
            </a:r>
            <a:endParaRPr lang="en-GB" sz="800" i="1">
              <a:solidFill>
                <a:srgbClr val="002060"/>
              </a:solidFill>
            </a:endParaRPr>
          </a:p>
          <a:p>
            <a:pPr marL="0" indent="0" algn="just">
              <a:buNone/>
            </a:pPr>
            <a:endParaRPr lang="en-GB" sz="2400" i="1" dirty="0">
              <a:solidFill>
                <a:srgbClr val="002060"/>
              </a:solidFill>
              <a:latin typeface="Myriad Pro"/>
              <a:cs typeface="Segoe UI"/>
            </a:endParaRPr>
          </a:p>
          <a:p>
            <a:pPr marL="0" indent="0" algn="just">
              <a:buNone/>
            </a:pPr>
            <a:r>
              <a:rPr lang="en-GB" sz="1900" b="1">
                <a:solidFill>
                  <a:srgbClr val="002060"/>
                </a:solidFill>
                <a:latin typeface="Segoe UI"/>
                <a:cs typeface="Segoe UI"/>
              </a:rPr>
              <a:t>T: </a:t>
            </a:r>
            <a:r>
              <a:rPr lang="en-GB" sz="1900">
                <a:solidFill>
                  <a:srgbClr val="002060"/>
                </a:solidFill>
                <a:latin typeface="Segoe UI"/>
                <a:cs typeface="Segoe UI"/>
              </a:rPr>
              <a:t>the topic sentence is </a:t>
            </a:r>
            <a:r>
              <a:rPr lang="en-GB" sz="1900" b="1">
                <a:solidFill>
                  <a:srgbClr val="173AFF"/>
                </a:solidFill>
                <a:latin typeface="Segoe UI"/>
                <a:cs typeface="Segoe UI"/>
              </a:rPr>
              <a:t>more focused</a:t>
            </a:r>
            <a:r>
              <a:rPr lang="en-GB" sz="1900" b="1" dirty="0">
                <a:solidFill>
                  <a:srgbClr val="002060"/>
                </a:solidFill>
                <a:latin typeface="Segoe UI"/>
                <a:cs typeface="Segoe UI"/>
              </a:rPr>
              <a:t> </a:t>
            </a:r>
            <a:r>
              <a:rPr lang="en-GB" sz="1900">
                <a:solidFill>
                  <a:srgbClr val="002060"/>
                </a:solidFill>
                <a:latin typeface="Segoe UI"/>
                <a:cs typeface="Segoe UI"/>
              </a:rPr>
              <a:t>and </a:t>
            </a:r>
            <a:r>
              <a:rPr lang="en-GB" sz="1900" b="1">
                <a:solidFill>
                  <a:srgbClr val="173AFF"/>
                </a:solidFill>
                <a:latin typeface="Segoe UI"/>
                <a:cs typeface="Segoe UI"/>
              </a:rPr>
              <a:t>clearly establishes the main idea</a:t>
            </a:r>
            <a:r>
              <a:rPr lang="en-GB" sz="1900" b="1" dirty="0">
                <a:solidFill>
                  <a:srgbClr val="002060"/>
                </a:solidFill>
                <a:latin typeface="Segoe UI"/>
                <a:cs typeface="Segoe UI"/>
              </a:rPr>
              <a:t> </a:t>
            </a:r>
            <a:r>
              <a:rPr lang="en-GB" sz="1900">
                <a:solidFill>
                  <a:srgbClr val="002060"/>
                </a:solidFill>
                <a:latin typeface="Segoe UI"/>
                <a:cs typeface="Segoe UI"/>
              </a:rPr>
              <a:t>of the paragraph, which is the importance of academic skills in university success.</a:t>
            </a:r>
          </a:p>
          <a:p>
            <a:pPr marL="0" indent="0" algn="just">
              <a:buNone/>
            </a:pPr>
            <a:r>
              <a:rPr lang="en-GB" sz="1900" b="1" dirty="0">
                <a:solidFill>
                  <a:srgbClr val="002060"/>
                </a:solidFill>
                <a:latin typeface="Segoe UI"/>
                <a:cs typeface="Segoe UI"/>
              </a:rPr>
              <a:t>E: </a:t>
            </a:r>
            <a:r>
              <a:rPr lang="en-GB" sz="1900" dirty="0">
                <a:solidFill>
                  <a:srgbClr val="002060"/>
                </a:solidFill>
                <a:latin typeface="Segoe UI"/>
                <a:cs typeface="Segoe UI"/>
              </a:rPr>
              <a:t>the explanation is </a:t>
            </a:r>
            <a:r>
              <a:rPr lang="en-GB" sz="1900" b="1" dirty="0">
                <a:solidFill>
                  <a:srgbClr val="173AFF"/>
                </a:solidFill>
                <a:latin typeface="Segoe UI"/>
                <a:cs typeface="Segoe UI"/>
              </a:rPr>
              <a:t>more comprehensive. </a:t>
            </a:r>
            <a:r>
              <a:rPr lang="en-GB" sz="1900" dirty="0">
                <a:solidFill>
                  <a:srgbClr val="002060"/>
                </a:solidFill>
                <a:latin typeface="Segoe UI"/>
                <a:cs typeface="Segoe UI"/>
              </a:rPr>
              <a:t>It provides an explanation of why academic skills are important, specifically focusing on clear writing, paraphrasing, and accurate referencing. It explains how these skills are essential for understanding course content and expressing ideas clearly in assignments.</a:t>
            </a:r>
          </a:p>
          <a:p>
            <a:pPr marL="0" indent="0" algn="just">
              <a:buNone/>
            </a:pPr>
            <a:r>
              <a:rPr lang="en-GB" sz="1900" b="1" dirty="0">
                <a:solidFill>
                  <a:srgbClr val="002060"/>
                </a:solidFill>
                <a:latin typeface="Segoe UI"/>
                <a:cs typeface="Segoe UI"/>
              </a:rPr>
              <a:t>E: </a:t>
            </a:r>
            <a:r>
              <a:rPr lang="en-GB" sz="1900" b="1" dirty="0">
                <a:solidFill>
                  <a:srgbClr val="173AFF"/>
                </a:solidFill>
                <a:latin typeface="Segoe UI"/>
                <a:cs typeface="Segoe UI"/>
              </a:rPr>
              <a:t>Paragraph A</a:t>
            </a:r>
            <a:r>
              <a:rPr lang="en-GB" sz="1900" dirty="0">
                <a:solidFill>
                  <a:srgbClr val="002060"/>
                </a:solidFill>
                <a:latin typeface="Segoe UI"/>
                <a:cs typeface="Segoe UI"/>
              </a:rPr>
              <a:t> provides specific evidence in the form of a research study conducted by Johnson (2020). This </a:t>
            </a:r>
            <a:r>
              <a:rPr lang="en-GB" sz="1900" b="1" dirty="0">
                <a:solidFill>
                  <a:srgbClr val="173AFF"/>
                </a:solidFill>
                <a:latin typeface="Segoe UI"/>
                <a:cs typeface="Segoe UI"/>
              </a:rPr>
              <a:t>adds credibility to the argument</a:t>
            </a:r>
            <a:r>
              <a:rPr lang="en-GB" sz="1900" b="1" dirty="0">
                <a:solidFill>
                  <a:srgbClr val="002060"/>
                </a:solidFill>
                <a:latin typeface="Segoe UI"/>
                <a:cs typeface="Segoe UI"/>
              </a:rPr>
              <a:t> </a:t>
            </a:r>
            <a:r>
              <a:rPr lang="en-GB" sz="1900" dirty="0">
                <a:solidFill>
                  <a:srgbClr val="002060"/>
                </a:solidFill>
                <a:latin typeface="Segoe UI"/>
                <a:cs typeface="Segoe UI"/>
              </a:rPr>
              <a:t>and demonstrates that the writer has conducted research to support their claims. The evidence is also </a:t>
            </a:r>
            <a:r>
              <a:rPr lang="en-GB" sz="1900" b="1" dirty="0">
                <a:solidFill>
                  <a:srgbClr val="173AFF"/>
                </a:solidFill>
                <a:latin typeface="Segoe UI"/>
                <a:cs typeface="Segoe UI"/>
              </a:rPr>
              <a:t>directly relevant to the topic</a:t>
            </a:r>
            <a:r>
              <a:rPr lang="en-GB" sz="1900" b="1" dirty="0">
                <a:solidFill>
                  <a:srgbClr val="002060"/>
                </a:solidFill>
                <a:latin typeface="Segoe UI"/>
                <a:cs typeface="Segoe UI"/>
              </a:rPr>
              <a:t> </a:t>
            </a:r>
            <a:r>
              <a:rPr lang="en-GB" sz="1900" dirty="0">
                <a:solidFill>
                  <a:srgbClr val="002060"/>
                </a:solidFill>
                <a:latin typeface="Segoe UI"/>
                <a:cs typeface="Segoe UI"/>
              </a:rPr>
              <a:t>and reinforces the importance of academic skills for comprehension of materials.</a:t>
            </a:r>
            <a:endParaRPr lang="en-US" sz="1900">
              <a:solidFill>
                <a:srgbClr val="002060"/>
              </a:solidFill>
              <a:latin typeface="Segoe UI"/>
              <a:cs typeface="Segoe UI"/>
            </a:endParaRPr>
          </a:p>
          <a:p>
            <a:pPr marL="0" indent="0" algn="just">
              <a:buNone/>
            </a:pPr>
            <a:endParaRPr lang="en-GB" sz="800" dirty="0">
              <a:solidFill>
                <a:srgbClr val="002060"/>
              </a:solidFill>
              <a:latin typeface="Segoe UI"/>
              <a:cs typeface="Segoe UI"/>
            </a:endParaRPr>
          </a:p>
          <a:p>
            <a:pPr marL="0" indent="0" algn="just">
              <a:buNone/>
            </a:pPr>
            <a:r>
              <a:rPr lang="en-GB" sz="1900" b="1" dirty="0">
                <a:solidFill>
                  <a:srgbClr val="002060"/>
                </a:solidFill>
                <a:latin typeface="Segoe UI"/>
                <a:cs typeface="Segoe UI"/>
              </a:rPr>
              <a:t>L:</a:t>
            </a:r>
            <a:r>
              <a:rPr lang="en-GB" sz="1900" dirty="0">
                <a:solidFill>
                  <a:srgbClr val="002060"/>
                </a:solidFill>
                <a:latin typeface="Segoe UI"/>
                <a:cs typeface="Segoe UI"/>
              </a:rPr>
              <a:t>. The last sentence </a:t>
            </a:r>
            <a:r>
              <a:rPr lang="en-GB" sz="1900" b="1" dirty="0">
                <a:solidFill>
                  <a:srgbClr val="173AFF"/>
                </a:solidFill>
                <a:latin typeface="Segoe UI"/>
                <a:cs typeface="Segoe UI"/>
              </a:rPr>
              <a:t>links back to the main argument</a:t>
            </a:r>
            <a:r>
              <a:rPr lang="en-GB" sz="1900" b="1" dirty="0">
                <a:solidFill>
                  <a:srgbClr val="002060"/>
                </a:solidFill>
                <a:latin typeface="Segoe UI"/>
                <a:cs typeface="Segoe UI"/>
              </a:rPr>
              <a:t> </a:t>
            </a:r>
            <a:r>
              <a:rPr lang="en-GB" sz="1900" dirty="0">
                <a:solidFill>
                  <a:srgbClr val="002060"/>
                </a:solidFill>
                <a:latin typeface="Segoe UI"/>
                <a:cs typeface="Segoe UI"/>
              </a:rPr>
              <a:t>and summarises the paragraph. It </a:t>
            </a:r>
            <a:r>
              <a:rPr lang="en-GB" sz="1900" b="1" dirty="0">
                <a:solidFill>
                  <a:srgbClr val="173AFF"/>
                </a:solidFill>
                <a:latin typeface="Segoe UI"/>
                <a:cs typeface="Segoe UI"/>
              </a:rPr>
              <a:t>reinforces</a:t>
            </a:r>
            <a:r>
              <a:rPr lang="en-GB" sz="1900" dirty="0">
                <a:solidFill>
                  <a:srgbClr val="002060"/>
                </a:solidFill>
                <a:latin typeface="Segoe UI"/>
                <a:cs typeface="Segoe UI"/>
              </a:rPr>
              <a:t> the importance of developing academic skills without necessarily repeating too much.</a:t>
            </a:r>
          </a:p>
          <a:p>
            <a:pPr marL="0" indent="0" algn="just">
              <a:buNone/>
            </a:pPr>
            <a:endParaRPr lang="en-GB" sz="2000" b="1" dirty="0">
              <a:solidFill>
                <a:srgbClr val="002060"/>
              </a:solidFill>
            </a:endParaRPr>
          </a:p>
        </p:txBody>
      </p:sp>
    </p:spTree>
    <p:extLst>
      <p:ext uri="{BB962C8B-B14F-4D97-AF65-F5344CB8AC3E}">
        <p14:creationId xmlns:p14="http://schemas.microsoft.com/office/powerpoint/2010/main" val="204424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a:extLst>
            <a:ext uri="{FF2B5EF4-FFF2-40B4-BE49-F238E27FC236}">
              <a16:creationId xmlns:a16="http://schemas.microsoft.com/office/drawing/2014/main" id="{C66BEB83-6D70-D225-BB45-6E04EDBC411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C4657B1-D5A1-E7CF-D8A4-73AD6E1C229A}"/>
              </a:ext>
            </a:extLst>
          </p:cNvPr>
          <p:cNvSpPr txBox="1">
            <a:spLocks/>
          </p:cNvSpPr>
          <p:nvPr/>
        </p:nvSpPr>
        <p:spPr bwMode="auto">
          <a:xfrm>
            <a:off x="565942" y="-171400"/>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endParaRPr lang="en-GB" sz="2800" b="1"/>
          </a:p>
        </p:txBody>
      </p:sp>
      <p:sp>
        <p:nvSpPr>
          <p:cNvPr id="4" name="Content Placeholder 3">
            <a:extLst>
              <a:ext uri="{FF2B5EF4-FFF2-40B4-BE49-F238E27FC236}">
                <a16:creationId xmlns:a16="http://schemas.microsoft.com/office/drawing/2014/main" id="{4AC7AA39-9981-86AB-3228-716D55CD23CF}"/>
              </a:ext>
            </a:extLst>
          </p:cNvPr>
          <p:cNvSpPr>
            <a:spLocks noGrp="1"/>
          </p:cNvSpPr>
          <p:nvPr>
            <p:ph idx="1"/>
          </p:nvPr>
        </p:nvSpPr>
        <p:spPr>
          <a:xfrm>
            <a:off x="107504" y="0"/>
            <a:ext cx="8928992" cy="5071140"/>
          </a:xfrm>
        </p:spPr>
        <p:txBody>
          <a:bodyPr/>
          <a:lstStyle/>
          <a:p>
            <a:pPr marL="0" indent="0" algn="ctr">
              <a:buNone/>
            </a:pPr>
            <a:r>
              <a:rPr lang="en-GB" sz="2800" b="1" dirty="0">
                <a:solidFill>
                  <a:srgbClr val="173AFF"/>
                </a:solidFill>
              </a:rPr>
              <a:t>Problems with Paragraph B</a:t>
            </a:r>
          </a:p>
          <a:p>
            <a:pPr marL="0" indent="0" algn="just">
              <a:buNone/>
            </a:pPr>
            <a:endParaRPr lang="en-GB" sz="2400" i="1" dirty="0">
              <a:solidFill>
                <a:srgbClr val="000000"/>
              </a:solidFill>
              <a:latin typeface="Segoe UI"/>
              <a:cs typeface="Segoe UI"/>
            </a:endParaRPr>
          </a:p>
          <a:p>
            <a:pPr marL="0" indent="0" algn="just">
              <a:buNone/>
            </a:pPr>
            <a:r>
              <a:rPr lang="en-GB" sz="2000" b="1" dirty="0">
                <a:solidFill>
                  <a:srgbClr val="002060"/>
                </a:solidFill>
                <a:latin typeface="Segoe UI"/>
                <a:cs typeface="Segoe UI"/>
              </a:rPr>
              <a:t>Problems with </a:t>
            </a:r>
            <a:r>
              <a:rPr lang="en-GB" sz="2000" b="1" dirty="0">
                <a:solidFill>
                  <a:srgbClr val="173AFF"/>
                </a:solidFill>
                <a:latin typeface="Segoe UI"/>
                <a:cs typeface="Segoe UI"/>
              </a:rPr>
              <a:t>Paragraph B:</a:t>
            </a:r>
            <a:endParaRPr lang="en-GB" sz="2000">
              <a:solidFill>
                <a:srgbClr val="173AFF"/>
              </a:solidFill>
              <a:latin typeface="Segoe UI"/>
              <a:cs typeface="Segoe UI"/>
            </a:endParaRPr>
          </a:p>
          <a:p>
            <a:pPr marL="0" indent="0" algn="just">
              <a:buNone/>
            </a:pPr>
            <a:r>
              <a:rPr lang="en-GB" sz="1800" b="1" dirty="0">
                <a:solidFill>
                  <a:srgbClr val="002060"/>
                </a:solidFill>
                <a:latin typeface="Segoe UI"/>
                <a:cs typeface="Segoe UI"/>
              </a:rPr>
              <a:t>T: </a:t>
            </a:r>
            <a:r>
              <a:rPr lang="en-GB" sz="1800" dirty="0">
                <a:solidFill>
                  <a:srgbClr val="002060"/>
                </a:solidFill>
                <a:latin typeface="Segoe UI"/>
                <a:cs typeface="Segoe UI"/>
              </a:rPr>
              <a:t>The topic sentence "academic skills are important" is </a:t>
            </a:r>
            <a:r>
              <a:rPr lang="en-GB" sz="1800" b="1" dirty="0">
                <a:solidFill>
                  <a:srgbClr val="173AFF"/>
                </a:solidFill>
                <a:latin typeface="Segoe UI"/>
                <a:cs typeface="Segoe UI"/>
              </a:rPr>
              <a:t>weak</a:t>
            </a:r>
            <a:r>
              <a:rPr lang="en-GB" sz="1800" dirty="0">
                <a:solidFill>
                  <a:srgbClr val="173AFF"/>
                </a:solidFill>
                <a:latin typeface="Segoe UI"/>
                <a:cs typeface="Segoe UI"/>
              </a:rPr>
              <a:t> </a:t>
            </a:r>
            <a:r>
              <a:rPr lang="en-GB" sz="1800" dirty="0">
                <a:solidFill>
                  <a:srgbClr val="002060"/>
                </a:solidFill>
                <a:latin typeface="Segoe UI"/>
                <a:cs typeface="Segoe UI"/>
              </a:rPr>
              <a:t>because it is </a:t>
            </a:r>
            <a:r>
              <a:rPr lang="en-GB" sz="1800" b="1" dirty="0">
                <a:solidFill>
                  <a:srgbClr val="173AFF"/>
                </a:solidFill>
                <a:latin typeface="Segoe UI"/>
                <a:cs typeface="Segoe UI"/>
              </a:rPr>
              <a:t>overly broad</a:t>
            </a:r>
            <a:r>
              <a:rPr lang="en-GB" sz="1800" dirty="0">
                <a:solidFill>
                  <a:srgbClr val="173AFF"/>
                </a:solidFill>
                <a:latin typeface="Segoe UI"/>
                <a:cs typeface="Segoe UI"/>
              </a:rPr>
              <a:t>. </a:t>
            </a:r>
            <a:r>
              <a:rPr lang="en-GB" sz="1800" dirty="0">
                <a:solidFill>
                  <a:srgbClr val="002060"/>
                </a:solidFill>
                <a:latin typeface="Segoe UI"/>
                <a:cs typeface="Segoe UI"/>
              </a:rPr>
              <a:t>It does not provide the reader with a clear indication of what the paragraph will discuss or what aspect of academic skills will be addressed. Additionally, it is </a:t>
            </a:r>
            <a:r>
              <a:rPr lang="en-GB" sz="1800" b="1" dirty="0">
                <a:solidFill>
                  <a:srgbClr val="002060"/>
                </a:solidFill>
                <a:latin typeface="Segoe UI"/>
                <a:cs typeface="Segoe UI"/>
              </a:rPr>
              <a:t>a </a:t>
            </a:r>
            <a:r>
              <a:rPr lang="en-GB" sz="1800" b="1" dirty="0">
                <a:solidFill>
                  <a:srgbClr val="173AFF"/>
                </a:solidFill>
                <a:latin typeface="Segoe UI"/>
                <a:cs typeface="Segoe UI"/>
              </a:rPr>
              <a:t>statement of fact</a:t>
            </a:r>
            <a:r>
              <a:rPr lang="en-GB" sz="1800" b="1" dirty="0">
                <a:solidFill>
                  <a:srgbClr val="002060"/>
                </a:solidFill>
                <a:latin typeface="Segoe UI"/>
                <a:cs typeface="Segoe UI"/>
              </a:rPr>
              <a:t> </a:t>
            </a:r>
            <a:r>
              <a:rPr lang="en-GB" sz="1800" dirty="0">
                <a:solidFill>
                  <a:srgbClr val="002060"/>
                </a:solidFill>
                <a:latin typeface="Segoe UI"/>
                <a:cs typeface="Segoe UI"/>
              </a:rPr>
              <a:t>rather than an argument or main point that can be developed and supported throughout the paragraph. </a:t>
            </a:r>
            <a:endParaRPr lang="en-US" sz="1800" dirty="0">
              <a:solidFill>
                <a:srgbClr val="002060"/>
              </a:solidFill>
              <a:latin typeface="Segoe UI"/>
              <a:cs typeface="Segoe UI"/>
            </a:endParaRPr>
          </a:p>
          <a:p>
            <a:pPr marL="0" indent="0" algn="just">
              <a:buNone/>
            </a:pPr>
            <a:r>
              <a:rPr lang="en-GB" sz="1800" b="1" dirty="0">
                <a:solidFill>
                  <a:srgbClr val="002060"/>
                </a:solidFill>
                <a:latin typeface="Segoe UI"/>
                <a:cs typeface="Segoe UI"/>
              </a:rPr>
              <a:t>E: </a:t>
            </a:r>
            <a:r>
              <a:rPr lang="en-GB" sz="1800" dirty="0">
                <a:solidFill>
                  <a:srgbClr val="002060"/>
                </a:solidFill>
                <a:latin typeface="Segoe UI"/>
                <a:cs typeface="Segoe UI"/>
              </a:rPr>
              <a:t>There’s </a:t>
            </a:r>
            <a:r>
              <a:rPr lang="en-GB" sz="1800" b="1" dirty="0">
                <a:solidFill>
                  <a:srgbClr val="173AFF"/>
                </a:solidFill>
                <a:latin typeface="Segoe UI"/>
                <a:cs typeface="Segoe UI"/>
              </a:rPr>
              <a:t>no clear explanation</a:t>
            </a:r>
            <a:r>
              <a:rPr lang="en-GB" sz="1800" dirty="0">
                <a:solidFill>
                  <a:srgbClr val="173AFF"/>
                </a:solidFill>
                <a:latin typeface="Segoe UI"/>
                <a:cs typeface="Segoe UI"/>
              </a:rPr>
              <a:t> or </a:t>
            </a:r>
            <a:r>
              <a:rPr lang="en-GB" sz="1800" b="1" dirty="0">
                <a:solidFill>
                  <a:srgbClr val="173AFF"/>
                </a:solidFill>
                <a:latin typeface="Segoe UI"/>
                <a:cs typeface="Segoe UI"/>
              </a:rPr>
              <a:t>development</a:t>
            </a:r>
            <a:r>
              <a:rPr lang="en-GB" sz="1800" dirty="0">
                <a:solidFill>
                  <a:srgbClr val="002060"/>
                </a:solidFill>
                <a:latin typeface="Segoe UI"/>
                <a:cs typeface="Segoe UI"/>
              </a:rPr>
              <a:t> of the main idea. Instead, it </a:t>
            </a:r>
            <a:r>
              <a:rPr lang="en-GB" sz="1800" b="1" dirty="0">
                <a:solidFill>
                  <a:srgbClr val="173AFF"/>
                </a:solidFill>
                <a:latin typeface="Segoe UI"/>
                <a:cs typeface="Segoe UI"/>
              </a:rPr>
              <a:t>jumps</a:t>
            </a:r>
            <a:r>
              <a:rPr lang="en-GB" sz="1800" b="1" dirty="0">
                <a:solidFill>
                  <a:srgbClr val="002060"/>
                </a:solidFill>
                <a:latin typeface="Segoe UI"/>
                <a:cs typeface="Segoe UI"/>
              </a:rPr>
              <a:t> </a:t>
            </a:r>
            <a:r>
              <a:rPr lang="en-GB" sz="1800" dirty="0">
                <a:solidFill>
                  <a:srgbClr val="002060"/>
                </a:solidFill>
                <a:latin typeface="Segoe UI"/>
                <a:cs typeface="Segoe UI"/>
              </a:rPr>
              <a:t>from point to point without providing adequate explanation or support for each idea presented. It also </a:t>
            </a:r>
            <a:r>
              <a:rPr lang="en-GB" sz="1800" b="1" dirty="0">
                <a:solidFill>
                  <a:srgbClr val="173AFF"/>
                </a:solidFill>
                <a:latin typeface="Segoe UI"/>
                <a:cs typeface="Segoe UI"/>
              </a:rPr>
              <a:t>includes lots of irrelevant information</a:t>
            </a:r>
            <a:r>
              <a:rPr lang="en-GB" sz="1800" b="1" dirty="0">
                <a:solidFill>
                  <a:srgbClr val="002060"/>
                </a:solidFill>
                <a:latin typeface="Segoe UI"/>
                <a:cs typeface="Segoe UI"/>
              </a:rPr>
              <a:t> </a:t>
            </a:r>
            <a:r>
              <a:rPr lang="en-GB" sz="1800" dirty="0">
                <a:solidFill>
                  <a:srgbClr val="002060"/>
                </a:solidFill>
                <a:latin typeface="Segoe UI"/>
                <a:cs typeface="Segoe UI"/>
              </a:rPr>
              <a:t>which </a:t>
            </a:r>
            <a:r>
              <a:rPr lang="en-GB" sz="1800" b="1" dirty="0">
                <a:solidFill>
                  <a:srgbClr val="173AFF"/>
                </a:solidFill>
                <a:latin typeface="Segoe UI"/>
                <a:cs typeface="Segoe UI"/>
              </a:rPr>
              <a:t>does not relate to the topic sentence</a:t>
            </a:r>
            <a:r>
              <a:rPr lang="en-GB" sz="1800" dirty="0">
                <a:solidFill>
                  <a:srgbClr val="002060"/>
                </a:solidFill>
                <a:latin typeface="Segoe UI"/>
                <a:cs typeface="Segoe UI"/>
              </a:rPr>
              <a:t> (e.g. about lecturers, student unions, workshops)</a:t>
            </a:r>
            <a:endParaRPr lang="en-US" sz="1800" dirty="0">
              <a:solidFill>
                <a:srgbClr val="002060"/>
              </a:solidFill>
              <a:latin typeface="Segoe UI"/>
              <a:cs typeface="Segoe UI"/>
            </a:endParaRPr>
          </a:p>
          <a:p>
            <a:pPr marL="0" indent="0" algn="just">
              <a:buNone/>
            </a:pPr>
            <a:endParaRPr lang="en-GB" sz="800" dirty="0">
              <a:solidFill>
                <a:srgbClr val="002060"/>
              </a:solidFill>
              <a:latin typeface="Segoe UI"/>
              <a:cs typeface="Segoe UI"/>
            </a:endParaRPr>
          </a:p>
          <a:p>
            <a:pPr marL="0" indent="0" algn="just">
              <a:buNone/>
            </a:pPr>
            <a:r>
              <a:rPr lang="en-GB" sz="1800" b="1" dirty="0">
                <a:solidFill>
                  <a:srgbClr val="002060"/>
                </a:solidFill>
                <a:latin typeface="Segoe UI"/>
                <a:cs typeface="Segoe UI"/>
              </a:rPr>
              <a:t>E: </a:t>
            </a:r>
            <a:r>
              <a:rPr lang="en-GB" sz="1800" dirty="0">
                <a:solidFill>
                  <a:srgbClr val="002060"/>
                </a:solidFill>
                <a:latin typeface="Segoe UI"/>
                <a:cs typeface="Segoe UI"/>
              </a:rPr>
              <a:t>The evidence presented in the first example is weak and </a:t>
            </a:r>
            <a:r>
              <a:rPr lang="en-GB" sz="1800" b="1" dirty="0">
                <a:solidFill>
                  <a:srgbClr val="173AFF"/>
                </a:solidFill>
                <a:latin typeface="Segoe UI"/>
                <a:cs typeface="Segoe UI"/>
              </a:rPr>
              <a:t>lacks specificity</a:t>
            </a:r>
            <a:r>
              <a:rPr lang="en-GB" sz="1800" dirty="0">
                <a:solidFill>
                  <a:srgbClr val="002060"/>
                </a:solidFill>
                <a:latin typeface="Segoe UI"/>
                <a:cs typeface="Segoe UI"/>
              </a:rPr>
              <a:t>. It offers a generic example </a:t>
            </a:r>
            <a:r>
              <a:rPr lang="en-GB" sz="1800" b="1" dirty="0">
                <a:solidFill>
                  <a:srgbClr val="173AFF"/>
                </a:solidFill>
                <a:latin typeface="Segoe UI"/>
                <a:cs typeface="Segoe UI"/>
              </a:rPr>
              <a:t>without supporting any of the explanation points</a:t>
            </a:r>
            <a:r>
              <a:rPr lang="en-GB" sz="1800" b="1" dirty="0">
                <a:solidFill>
                  <a:srgbClr val="002060"/>
                </a:solidFill>
                <a:latin typeface="Segoe UI"/>
                <a:cs typeface="Segoe UI"/>
              </a:rPr>
              <a:t> </a:t>
            </a:r>
            <a:r>
              <a:rPr lang="en-GB" sz="1800" dirty="0">
                <a:solidFill>
                  <a:srgbClr val="002060"/>
                </a:solidFill>
                <a:latin typeface="Segoe UI"/>
                <a:cs typeface="Segoe UI"/>
              </a:rPr>
              <a:t>or the claim of the topic sentence.</a:t>
            </a:r>
            <a:endParaRPr lang="en-US" sz="1800" dirty="0">
              <a:solidFill>
                <a:srgbClr val="002060"/>
              </a:solidFill>
              <a:latin typeface="Segoe UI"/>
              <a:cs typeface="Segoe UI"/>
            </a:endParaRPr>
          </a:p>
          <a:p>
            <a:pPr marL="0" indent="0" algn="just">
              <a:buNone/>
            </a:pPr>
            <a:endParaRPr lang="en-GB" sz="600" dirty="0">
              <a:solidFill>
                <a:srgbClr val="002060"/>
              </a:solidFill>
              <a:latin typeface="Segoe UI"/>
              <a:cs typeface="Segoe UI"/>
            </a:endParaRPr>
          </a:p>
          <a:p>
            <a:pPr marL="0" indent="0" algn="just">
              <a:buNone/>
            </a:pPr>
            <a:r>
              <a:rPr lang="en-GB" sz="1800" b="1" dirty="0">
                <a:solidFill>
                  <a:srgbClr val="002060"/>
                </a:solidFill>
                <a:latin typeface="Segoe UI"/>
                <a:cs typeface="Segoe UI"/>
              </a:rPr>
              <a:t>L: </a:t>
            </a:r>
            <a:r>
              <a:rPr lang="en-GB" sz="1800" dirty="0">
                <a:solidFill>
                  <a:srgbClr val="002060"/>
                </a:solidFill>
                <a:latin typeface="Segoe UI"/>
                <a:cs typeface="Segoe UI"/>
              </a:rPr>
              <a:t>The link sentence doesn't </a:t>
            </a:r>
            <a:r>
              <a:rPr lang="en-GB" sz="1800" b="1" dirty="0">
                <a:solidFill>
                  <a:srgbClr val="173AFF"/>
                </a:solidFill>
                <a:latin typeface="Segoe UI"/>
                <a:cs typeface="Segoe UI"/>
              </a:rPr>
              <a:t>effectively tie the evidence back to the main idea of the paragraph</a:t>
            </a:r>
            <a:r>
              <a:rPr lang="en-GB" sz="1800" dirty="0">
                <a:solidFill>
                  <a:srgbClr val="173AFF"/>
                </a:solidFill>
                <a:latin typeface="Segoe UI"/>
                <a:cs typeface="Segoe UI"/>
              </a:rPr>
              <a:t>, </a:t>
            </a:r>
            <a:r>
              <a:rPr lang="en-GB" sz="1800" b="1" dirty="0">
                <a:solidFill>
                  <a:srgbClr val="173AFF"/>
                </a:solidFill>
                <a:latin typeface="Segoe UI"/>
                <a:cs typeface="Segoe UI"/>
              </a:rPr>
              <a:t>includes new information</a:t>
            </a:r>
            <a:r>
              <a:rPr lang="en-GB" sz="1800" b="1" dirty="0">
                <a:solidFill>
                  <a:srgbClr val="002060"/>
                </a:solidFill>
                <a:latin typeface="Segoe UI"/>
                <a:cs typeface="Segoe UI"/>
              </a:rPr>
              <a:t> </a:t>
            </a:r>
            <a:r>
              <a:rPr lang="en-GB" sz="1800" dirty="0">
                <a:solidFill>
                  <a:srgbClr val="002060"/>
                </a:solidFill>
                <a:latin typeface="Segoe UI"/>
                <a:cs typeface="Segoe UI"/>
              </a:rPr>
              <a:t>(e.g. learning generally, and development) and includes an example which doesn’t fit the paragraph.</a:t>
            </a:r>
            <a:endParaRPr lang="en-US" sz="1800" dirty="0">
              <a:solidFill>
                <a:srgbClr val="002060"/>
              </a:solidFill>
              <a:latin typeface="Segoe UI"/>
              <a:cs typeface="Segoe UI"/>
            </a:endParaRPr>
          </a:p>
          <a:p>
            <a:pPr marL="0" indent="0" algn="just">
              <a:buNone/>
            </a:pPr>
            <a:endParaRPr lang="en-GB" sz="1900" dirty="0"/>
          </a:p>
        </p:txBody>
      </p:sp>
    </p:spTree>
    <p:extLst>
      <p:ext uri="{BB962C8B-B14F-4D97-AF65-F5344CB8AC3E}">
        <p14:creationId xmlns:p14="http://schemas.microsoft.com/office/powerpoint/2010/main" val="176687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033B-3EC1-B010-B273-9D503AEE93C3}"/>
              </a:ext>
            </a:extLst>
          </p:cNvPr>
          <p:cNvSpPr>
            <a:spLocks noGrp="1"/>
          </p:cNvSpPr>
          <p:nvPr>
            <p:ph type="title"/>
          </p:nvPr>
        </p:nvSpPr>
        <p:spPr/>
        <p:txBody>
          <a:bodyPr/>
          <a:lstStyle/>
          <a:p>
            <a:r>
              <a:rPr lang="en-US" b="1">
                <a:solidFill>
                  <a:srgbClr val="173AFF"/>
                </a:solidFill>
              </a:rPr>
              <a:t>Activity 3</a:t>
            </a:r>
          </a:p>
        </p:txBody>
      </p:sp>
      <p:sp>
        <p:nvSpPr>
          <p:cNvPr id="3" name="Content Placeholder 2">
            <a:extLst>
              <a:ext uri="{FF2B5EF4-FFF2-40B4-BE49-F238E27FC236}">
                <a16:creationId xmlns:a16="http://schemas.microsoft.com/office/drawing/2014/main" id="{45D2C1D0-04FB-8F42-9B65-2012F476D5D3}"/>
              </a:ext>
            </a:extLst>
          </p:cNvPr>
          <p:cNvSpPr>
            <a:spLocks noGrp="1"/>
          </p:cNvSpPr>
          <p:nvPr>
            <p:ph idx="1"/>
          </p:nvPr>
        </p:nvSpPr>
        <p:spPr/>
        <p:txBody>
          <a:bodyPr/>
          <a:lstStyle/>
          <a:p>
            <a:r>
              <a:rPr lang="en-US" dirty="0">
                <a:solidFill>
                  <a:srgbClr val="002060"/>
                </a:solidFill>
              </a:rPr>
              <a:t>Go to the worksheet and complete Activity 3 with a partner</a:t>
            </a:r>
          </a:p>
        </p:txBody>
      </p:sp>
      <p:sp>
        <p:nvSpPr>
          <p:cNvPr id="4" name="Date Placeholder 3">
            <a:extLst>
              <a:ext uri="{FF2B5EF4-FFF2-40B4-BE49-F238E27FC236}">
                <a16:creationId xmlns:a16="http://schemas.microsoft.com/office/drawing/2014/main" id="{F2B6E569-7C03-CE01-0420-DACC6279DCC5}"/>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2240061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70DD-944F-C6AF-0101-60B9C62F7797}"/>
              </a:ext>
            </a:extLst>
          </p:cNvPr>
          <p:cNvSpPr>
            <a:spLocks noGrp="1"/>
          </p:cNvSpPr>
          <p:nvPr>
            <p:ph type="title"/>
          </p:nvPr>
        </p:nvSpPr>
        <p:spPr>
          <a:xfrm>
            <a:off x="1146448" y="155228"/>
            <a:ext cx="6851104" cy="436910"/>
          </a:xfrm>
        </p:spPr>
        <p:txBody>
          <a:bodyPr/>
          <a:lstStyle/>
          <a:p>
            <a:r>
              <a:rPr lang="en-US" sz="3600" b="1">
                <a:solidFill>
                  <a:srgbClr val="173AFF"/>
                </a:solidFill>
              </a:rPr>
              <a:t>Activity 3: Answers</a:t>
            </a:r>
            <a:endParaRPr lang="en-US" sz="3600"/>
          </a:p>
        </p:txBody>
      </p:sp>
      <p:sp>
        <p:nvSpPr>
          <p:cNvPr id="3" name="Content Placeholder 2">
            <a:extLst>
              <a:ext uri="{FF2B5EF4-FFF2-40B4-BE49-F238E27FC236}">
                <a16:creationId xmlns:a16="http://schemas.microsoft.com/office/drawing/2014/main" id="{12E4DC9A-089F-71B1-E6FD-357821A1A516}"/>
              </a:ext>
            </a:extLst>
          </p:cNvPr>
          <p:cNvSpPr>
            <a:spLocks noGrp="1"/>
          </p:cNvSpPr>
          <p:nvPr>
            <p:ph idx="1"/>
          </p:nvPr>
        </p:nvSpPr>
        <p:spPr>
          <a:xfrm>
            <a:off x="284128" y="764704"/>
            <a:ext cx="8536343" cy="3916363"/>
          </a:xfrm>
        </p:spPr>
        <p:txBody>
          <a:bodyPr/>
          <a:lstStyle/>
          <a:p>
            <a:pPr algn="just"/>
            <a:r>
              <a:rPr lang="en-US" sz="2800" b="1" dirty="0">
                <a:solidFill>
                  <a:srgbClr val="173AFF"/>
                </a:solidFill>
              </a:rPr>
              <a:t>1)</a:t>
            </a:r>
            <a:r>
              <a:rPr lang="en-US" sz="2800" dirty="0"/>
              <a:t> and </a:t>
            </a:r>
            <a:r>
              <a:rPr lang="en-US" sz="2800" b="1" dirty="0">
                <a:solidFill>
                  <a:srgbClr val="173AFF"/>
                </a:solidFill>
              </a:rPr>
              <a:t>4) </a:t>
            </a:r>
            <a:r>
              <a:rPr lang="en-US" sz="2800" dirty="0"/>
              <a:t>are</a:t>
            </a:r>
            <a:r>
              <a:rPr lang="en-US" sz="2800" b="1" dirty="0"/>
              <a:t> </a:t>
            </a:r>
            <a:r>
              <a:rPr lang="en-US" sz="2800" b="1" dirty="0">
                <a:solidFill>
                  <a:srgbClr val="173AFF"/>
                </a:solidFill>
              </a:rPr>
              <a:t>stronger</a:t>
            </a:r>
            <a:r>
              <a:rPr lang="en-US" sz="2800" b="1" dirty="0"/>
              <a:t> </a:t>
            </a:r>
            <a:r>
              <a:rPr lang="en-US" sz="2800" dirty="0"/>
              <a:t>topic sentences.</a:t>
            </a:r>
          </a:p>
          <a:p>
            <a:pPr algn="just"/>
            <a:r>
              <a:rPr lang="en-US" sz="2800" b="1" dirty="0">
                <a:solidFill>
                  <a:srgbClr val="002060"/>
                </a:solidFill>
              </a:rPr>
              <a:t>2) 3) 5) </a:t>
            </a:r>
            <a:r>
              <a:rPr lang="en-US" sz="2800" dirty="0">
                <a:solidFill>
                  <a:srgbClr val="002060"/>
                </a:solidFill>
              </a:rPr>
              <a:t>are</a:t>
            </a:r>
            <a:r>
              <a:rPr lang="en-US" sz="2800" b="1" dirty="0">
                <a:solidFill>
                  <a:srgbClr val="002060"/>
                </a:solidFill>
              </a:rPr>
              <a:t> weaker </a:t>
            </a:r>
            <a:r>
              <a:rPr lang="en-US" sz="2800" dirty="0">
                <a:solidFill>
                  <a:srgbClr val="002060"/>
                </a:solidFill>
              </a:rPr>
              <a:t>topic sentences</a:t>
            </a:r>
            <a:r>
              <a:rPr lang="en-US" sz="2000" dirty="0">
                <a:solidFill>
                  <a:srgbClr val="002060"/>
                </a:solidFill>
              </a:rPr>
              <a:t>.</a:t>
            </a:r>
          </a:p>
          <a:p>
            <a:pPr marL="0" indent="0" algn="just">
              <a:buNone/>
            </a:pPr>
            <a:r>
              <a:rPr lang="en-US" sz="2000" dirty="0">
                <a:solidFill>
                  <a:srgbClr val="002060"/>
                </a:solidFill>
              </a:rPr>
              <a:t>Why are 2) 3) 5)weak?</a:t>
            </a:r>
          </a:p>
          <a:p>
            <a:pPr algn="just">
              <a:buFontTx/>
              <a:buChar char="-"/>
            </a:pPr>
            <a:r>
              <a:rPr lang="en-US" sz="2000" dirty="0">
                <a:solidFill>
                  <a:srgbClr val="002060"/>
                </a:solidFill>
              </a:rPr>
              <a:t>2) is</a:t>
            </a:r>
            <a:r>
              <a:rPr lang="en-US" sz="2000" dirty="0"/>
              <a:t> </a:t>
            </a:r>
            <a:r>
              <a:rPr lang="en-US" sz="2000" b="1" dirty="0">
                <a:solidFill>
                  <a:srgbClr val="173AFF"/>
                </a:solidFill>
              </a:rPr>
              <a:t>vague</a:t>
            </a:r>
            <a:r>
              <a:rPr lang="en-US" sz="2000" dirty="0">
                <a:solidFill>
                  <a:srgbClr val="173AFF"/>
                </a:solidFill>
              </a:rPr>
              <a:t> </a:t>
            </a:r>
            <a:r>
              <a:rPr lang="en-US" sz="2000" dirty="0">
                <a:solidFill>
                  <a:srgbClr val="002060"/>
                </a:solidFill>
              </a:rPr>
              <a:t>and does not give the reader a good idea of what the paragraph will be about. Because it is so general, the writer might start to write off topic.</a:t>
            </a:r>
          </a:p>
          <a:p>
            <a:pPr algn="just">
              <a:buFontTx/>
              <a:buChar char="-"/>
            </a:pPr>
            <a:r>
              <a:rPr lang="en-US" sz="2000" dirty="0">
                <a:solidFill>
                  <a:srgbClr val="002060"/>
                </a:solidFill>
              </a:rPr>
              <a:t>3) is a</a:t>
            </a:r>
            <a:r>
              <a:rPr lang="en-US" sz="2000" dirty="0"/>
              <a:t> </a:t>
            </a:r>
            <a:r>
              <a:rPr lang="en-US" sz="2000" b="1" dirty="0">
                <a:solidFill>
                  <a:srgbClr val="173AFF"/>
                </a:solidFill>
              </a:rPr>
              <a:t>definition/fact</a:t>
            </a:r>
            <a:r>
              <a:rPr lang="en-US" sz="2000" dirty="0">
                <a:solidFill>
                  <a:srgbClr val="173AFF"/>
                </a:solidFill>
              </a:rPr>
              <a:t>. </a:t>
            </a:r>
            <a:r>
              <a:rPr lang="en-US" sz="2000" dirty="0">
                <a:solidFill>
                  <a:srgbClr val="002060"/>
                </a:solidFill>
              </a:rPr>
              <a:t>When a topic sentence is a definition or fact, there is nothing else to add to the paragraph. </a:t>
            </a:r>
            <a:r>
              <a:rPr lang="en-GB" sz="2000" dirty="0">
                <a:solidFill>
                  <a:srgbClr val="002060"/>
                </a:solidFill>
              </a:rPr>
              <a:t>It also lacks a clear focus or argument</a:t>
            </a:r>
          </a:p>
          <a:p>
            <a:pPr algn="just">
              <a:buFont typeface="Arial"/>
              <a:buChar char="•"/>
            </a:pPr>
            <a:r>
              <a:rPr lang="en-GB" sz="2000" dirty="0">
                <a:solidFill>
                  <a:srgbClr val="002060"/>
                </a:solidFill>
              </a:rPr>
              <a:t>5)</a:t>
            </a:r>
            <a:r>
              <a:rPr lang="en-GB" sz="2000" dirty="0">
                <a:solidFill>
                  <a:srgbClr val="002060"/>
                </a:solidFill>
                <a:ea typeface="+mn-lt"/>
                <a:cs typeface="+mn-lt"/>
              </a:rPr>
              <a:t> tries to cover </a:t>
            </a:r>
            <a:r>
              <a:rPr lang="en-GB" sz="2000" b="1" dirty="0">
                <a:solidFill>
                  <a:srgbClr val="173AFF"/>
                </a:solidFill>
                <a:ea typeface="+mn-lt"/>
                <a:cs typeface="+mn-lt"/>
              </a:rPr>
              <a:t>too many ideas at once,</a:t>
            </a:r>
            <a:r>
              <a:rPr lang="en-GB" sz="2000" dirty="0">
                <a:solidFill>
                  <a:srgbClr val="002060"/>
                </a:solidFill>
                <a:ea typeface="+mn-lt"/>
                <a:cs typeface="+mn-lt"/>
              </a:rPr>
              <a:t> making it unclear what the paragraph will actually focus on. A better version would choose just one clear focus</a:t>
            </a:r>
            <a:endParaRPr lang="en-GB" sz="2000" dirty="0">
              <a:solidFill>
                <a:srgbClr val="002060"/>
              </a:solidFill>
            </a:endParaRPr>
          </a:p>
          <a:p>
            <a:pPr algn="just">
              <a:buFontTx/>
              <a:buChar char="-"/>
            </a:pPr>
            <a:r>
              <a:rPr lang="en-GB" sz="2000" dirty="0">
                <a:solidFill>
                  <a:srgbClr val="002060"/>
                </a:solidFill>
              </a:rPr>
              <a:t>Additionally, it is better to write topic (and concluding!) sentences with your </a:t>
            </a:r>
            <a:r>
              <a:rPr lang="en-GB" sz="2000" b="1" dirty="0">
                <a:solidFill>
                  <a:srgbClr val="002060"/>
                </a:solidFill>
              </a:rPr>
              <a:t>own</a:t>
            </a:r>
            <a:r>
              <a:rPr lang="en-GB" sz="2000" dirty="0">
                <a:solidFill>
                  <a:srgbClr val="002060"/>
                </a:solidFill>
              </a:rPr>
              <a:t> words and to try and avoid using a citation if you can. This ensures that there is a good balance between you and your evidence in your writing.</a:t>
            </a:r>
            <a:endParaRPr lang="en-US" sz="2000" dirty="0">
              <a:solidFill>
                <a:srgbClr val="002060"/>
              </a:solidFill>
            </a:endParaRPr>
          </a:p>
        </p:txBody>
      </p:sp>
      <p:sp>
        <p:nvSpPr>
          <p:cNvPr id="4" name="Date Placeholder 3">
            <a:extLst>
              <a:ext uri="{FF2B5EF4-FFF2-40B4-BE49-F238E27FC236}">
                <a16:creationId xmlns:a16="http://schemas.microsoft.com/office/drawing/2014/main" id="{969121D3-9E65-F613-9C4A-C9D0E55F181A}"/>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1324731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a:extLst>
            <a:ext uri="{FF2B5EF4-FFF2-40B4-BE49-F238E27FC236}">
              <a16:creationId xmlns:a16="http://schemas.microsoft.com/office/drawing/2014/main" id="{AF195D92-80E3-E0AA-0CBE-7ECE85499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C0C7B-3381-D9A5-BF02-356EE3B1BC98}"/>
              </a:ext>
            </a:extLst>
          </p:cNvPr>
          <p:cNvSpPr>
            <a:spLocks noGrp="1"/>
          </p:cNvSpPr>
          <p:nvPr>
            <p:ph type="title"/>
          </p:nvPr>
        </p:nvSpPr>
        <p:spPr/>
        <p:txBody>
          <a:bodyPr/>
          <a:lstStyle/>
          <a:p>
            <a:r>
              <a:rPr lang="en-US" b="1" dirty="0">
                <a:solidFill>
                  <a:srgbClr val="173AFF"/>
                </a:solidFill>
              </a:rPr>
              <a:t>Activity 4</a:t>
            </a:r>
          </a:p>
        </p:txBody>
      </p:sp>
      <p:sp>
        <p:nvSpPr>
          <p:cNvPr id="3" name="Content Placeholder 2">
            <a:extLst>
              <a:ext uri="{FF2B5EF4-FFF2-40B4-BE49-F238E27FC236}">
                <a16:creationId xmlns:a16="http://schemas.microsoft.com/office/drawing/2014/main" id="{EA82799A-0B67-5997-AEB3-0B7CEA33FA64}"/>
              </a:ext>
            </a:extLst>
          </p:cNvPr>
          <p:cNvSpPr>
            <a:spLocks noGrp="1"/>
          </p:cNvSpPr>
          <p:nvPr>
            <p:ph idx="1"/>
          </p:nvPr>
        </p:nvSpPr>
        <p:spPr/>
        <p:txBody>
          <a:bodyPr/>
          <a:lstStyle/>
          <a:p>
            <a:r>
              <a:rPr lang="en-US" dirty="0">
                <a:solidFill>
                  <a:srgbClr val="002060"/>
                </a:solidFill>
              </a:rPr>
              <a:t>Go to the worksheet and complete </a:t>
            </a:r>
            <a:r>
              <a:rPr lang="en-US" b="1" dirty="0">
                <a:solidFill>
                  <a:srgbClr val="002060"/>
                </a:solidFill>
              </a:rPr>
              <a:t>Activity 4</a:t>
            </a:r>
            <a:r>
              <a:rPr lang="en-US" dirty="0">
                <a:solidFill>
                  <a:srgbClr val="002060"/>
                </a:solidFill>
              </a:rPr>
              <a:t> with a partner</a:t>
            </a:r>
          </a:p>
        </p:txBody>
      </p:sp>
      <p:sp>
        <p:nvSpPr>
          <p:cNvPr id="4" name="Date Placeholder 3">
            <a:extLst>
              <a:ext uri="{FF2B5EF4-FFF2-40B4-BE49-F238E27FC236}">
                <a16:creationId xmlns:a16="http://schemas.microsoft.com/office/drawing/2014/main" id="{CABBC9F3-B23F-54F6-A544-0BF0E08B6B60}"/>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1736826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6D016-9BB7-042D-8E4A-11540A137943}"/>
              </a:ext>
            </a:extLst>
          </p:cNvPr>
          <p:cNvSpPr>
            <a:spLocks noGrp="1"/>
          </p:cNvSpPr>
          <p:nvPr>
            <p:ph type="title"/>
          </p:nvPr>
        </p:nvSpPr>
        <p:spPr>
          <a:xfrm>
            <a:off x="351183" y="-222319"/>
            <a:ext cx="8229600" cy="1143000"/>
          </a:xfrm>
        </p:spPr>
        <p:txBody>
          <a:bodyPr/>
          <a:lstStyle/>
          <a:p>
            <a:r>
              <a:rPr lang="en-US" sz="3200" b="1" dirty="0">
                <a:solidFill>
                  <a:srgbClr val="173AFF"/>
                </a:solidFill>
              </a:rPr>
              <a:t>Activity 4: Answers</a:t>
            </a:r>
          </a:p>
        </p:txBody>
      </p:sp>
      <p:sp>
        <p:nvSpPr>
          <p:cNvPr id="3" name="Content Placeholder 2">
            <a:extLst>
              <a:ext uri="{FF2B5EF4-FFF2-40B4-BE49-F238E27FC236}">
                <a16:creationId xmlns:a16="http://schemas.microsoft.com/office/drawing/2014/main" id="{88725F03-E848-DFAD-0E07-27ACD376020D}"/>
              </a:ext>
            </a:extLst>
          </p:cNvPr>
          <p:cNvSpPr>
            <a:spLocks noGrp="1"/>
          </p:cNvSpPr>
          <p:nvPr>
            <p:ph idx="1"/>
          </p:nvPr>
        </p:nvSpPr>
        <p:spPr>
          <a:xfrm>
            <a:off x="457200" y="738809"/>
            <a:ext cx="8229600" cy="3916363"/>
          </a:xfrm>
        </p:spPr>
        <p:txBody>
          <a:bodyPr/>
          <a:lstStyle/>
          <a:p>
            <a:pPr algn="just"/>
            <a:r>
              <a:rPr lang="en-GB" sz="1800" b="1" dirty="0">
                <a:solidFill>
                  <a:srgbClr val="1E17D4"/>
                </a:solidFill>
                <a:latin typeface="Calibri"/>
                <a:ea typeface="Calibri"/>
                <a:cs typeface="Calibri"/>
              </a:rPr>
              <a:t>Paragraph 1:</a:t>
            </a:r>
            <a:r>
              <a:rPr lang="en-GB" sz="1800" dirty="0">
                <a:latin typeface="Calibri"/>
                <a:ea typeface="Calibri"/>
                <a:cs typeface="Calibri"/>
              </a:rPr>
              <a:t> </a:t>
            </a:r>
            <a:r>
              <a:rPr lang="en-GB" sz="1800" dirty="0">
                <a:solidFill>
                  <a:srgbClr val="002060"/>
                </a:solidFill>
                <a:latin typeface="Calibri"/>
                <a:ea typeface="Calibri"/>
                <a:cs typeface="Calibri"/>
              </a:rPr>
              <a:t>Receiving and using feedback helps students improve their academic writing. Reviewing teacher comments helps students identify areas to improve. Students who use feedback write clearer essays and get better grades, as shown by Johnson (2020).</a:t>
            </a:r>
            <a:r>
              <a:rPr lang="en-GB" sz="1800" dirty="0">
                <a:solidFill>
                  <a:srgbClr val="002060"/>
                </a:solidFill>
                <a:highlight>
                  <a:srgbClr val="FFFF00"/>
                </a:highlight>
                <a:latin typeface="Calibri"/>
                <a:ea typeface="Calibri"/>
                <a:cs typeface="Calibri"/>
              </a:rPr>
              <a:t> Good grades are important because they can influence future job opportunities and self-confidence. However, achieving good grades also depends on effective study habits and time management. </a:t>
            </a:r>
            <a:r>
              <a:rPr lang="en-GB" sz="1800" dirty="0">
                <a:solidFill>
                  <a:srgbClr val="002060"/>
                </a:solidFill>
                <a:latin typeface="Calibri"/>
                <a:ea typeface="Calibri"/>
                <a:cs typeface="Calibri"/>
              </a:rPr>
              <a:t>Using feedback effectively allows students to focus on specific weaknesses and make measurable progress. This shows that feedback is important for writing development.</a:t>
            </a:r>
            <a:endParaRPr lang="en-US" sz="1800" dirty="0">
              <a:solidFill>
                <a:srgbClr val="002060"/>
              </a:solidFill>
              <a:latin typeface="Calibri"/>
              <a:ea typeface="Calibri"/>
              <a:cs typeface="Calibri"/>
            </a:endParaRPr>
          </a:p>
          <a:p>
            <a:pPr algn="just"/>
            <a:r>
              <a:rPr lang="en-GB" sz="1800" b="1" dirty="0">
                <a:solidFill>
                  <a:srgbClr val="173AFF"/>
                </a:solidFill>
                <a:latin typeface="Calibri"/>
                <a:ea typeface="Calibri"/>
                <a:cs typeface="Calibri"/>
              </a:rPr>
              <a:t>Paragraph 2: </a:t>
            </a:r>
            <a:r>
              <a:rPr lang="en-GB" sz="1800" dirty="0">
                <a:solidFill>
                  <a:srgbClr val="002060"/>
                </a:solidFill>
                <a:latin typeface="Calibri"/>
                <a:ea typeface="Calibri"/>
                <a:cs typeface="Calibri"/>
              </a:rPr>
              <a:t>Effective note-taking improves exam preparation. For example, colour-coded notes can make studying more efficient. Organised notes help students remember key lecture points.</a:t>
            </a:r>
            <a:r>
              <a:rPr lang="en-GB" sz="1800" dirty="0">
                <a:solidFill>
                  <a:srgbClr val="002060"/>
                </a:solidFill>
                <a:highlight>
                  <a:srgbClr val="FFFF00"/>
                </a:highlight>
                <a:latin typeface="Calibri"/>
                <a:ea typeface="Calibri"/>
                <a:cs typeface="Calibri"/>
              </a:rPr>
              <a:t> In addition, many students believe that getting enough sleep before exams is essential for good performance. Some students also find that study groups help them understand topics better, although group sessions can sometimes lead to distractions.</a:t>
            </a:r>
            <a:r>
              <a:rPr lang="en-GB" sz="1800" dirty="0">
                <a:solidFill>
                  <a:srgbClr val="002060"/>
                </a:solidFill>
                <a:latin typeface="Calibri"/>
                <a:ea typeface="Calibri"/>
                <a:cs typeface="Calibri"/>
              </a:rPr>
              <a:t> According to Smith (2022), regularly reviewing organised notes helps students retain information and feel more confident during exams. Therefore, good note-taking supports better exam results.</a:t>
            </a:r>
            <a:endParaRPr lang="en-US" sz="1800">
              <a:solidFill>
                <a:srgbClr val="002060"/>
              </a:solidFill>
              <a:latin typeface="Calibri"/>
              <a:ea typeface="Calibri"/>
              <a:cs typeface="Calibri"/>
            </a:endParaRPr>
          </a:p>
          <a:p>
            <a:endParaRPr lang="en-US" dirty="0">
              <a:solidFill>
                <a:srgbClr val="002060"/>
              </a:solidFill>
            </a:endParaRPr>
          </a:p>
        </p:txBody>
      </p:sp>
      <p:sp>
        <p:nvSpPr>
          <p:cNvPr id="4" name="Date Placeholder 3">
            <a:extLst>
              <a:ext uri="{FF2B5EF4-FFF2-40B4-BE49-F238E27FC236}">
                <a16:creationId xmlns:a16="http://schemas.microsoft.com/office/drawing/2014/main" id="{41ABE15B-69DA-6812-6F27-27E92DEEB8CD}"/>
              </a:ext>
            </a:extLst>
          </p:cNvPr>
          <p:cNvSpPr>
            <a:spLocks noGrp="1"/>
          </p:cNvSpPr>
          <p:nvPr>
            <p:ph type="dt" sz="half" idx="10"/>
          </p:nvPr>
        </p:nvSpPr>
        <p:spPr/>
        <p:txBody>
          <a:bodyPr/>
          <a:lstStyle/>
          <a:p>
            <a:pPr>
              <a:defRPr/>
            </a:pPr>
            <a:fld id="{CDF502AA-C8CB-4132-B592-CA60B7C38ACE}" type="datetime1">
              <a:rPr lang="en-GB"/>
              <a:pPr>
                <a:defRPr/>
              </a:pPr>
              <a:t>06/11/2025</a:t>
            </a:fld>
            <a:endParaRPr lang="en-GB"/>
          </a:p>
        </p:txBody>
      </p:sp>
    </p:spTree>
    <p:extLst>
      <p:ext uri="{BB962C8B-B14F-4D97-AF65-F5344CB8AC3E}">
        <p14:creationId xmlns:p14="http://schemas.microsoft.com/office/powerpoint/2010/main" val="3013690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8180-D0B5-0034-CC4F-F20286DFB448}"/>
              </a:ext>
            </a:extLst>
          </p:cNvPr>
          <p:cNvSpPr>
            <a:spLocks noGrp="1"/>
          </p:cNvSpPr>
          <p:nvPr>
            <p:ph type="title"/>
          </p:nvPr>
        </p:nvSpPr>
        <p:spPr/>
        <p:txBody>
          <a:bodyPr/>
          <a:lstStyle/>
          <a:p>
            <a:r>
              <a:rPr lang="en-US" b="1" dirty="0">
                <a:solidFill>
                  <a:srgbClr val="173AFF"/>
                </a:solidFill>
              </a:rPr>
              <a:t>Activity 5</a:t>
            </a:r>
          </a:p>
        </p:txBody>
      </p:sp>
      <p:sp>
        <p:nvSpPr>
          <p:cNvPr id="3" name="Content Placeholder 2">
            <a:extLst>
              <a:ext uri="{FF2B5EF4-FFF2-40B4-BE49-F238E27FC236}">
                <a16:creationId xmlns:a16="http://schemas.microsoft.com/office/drawing/2014/main" id="{1473C20F-AD98-1FC1-1655-70DC0B48A28C}"/>
              </a:ext>
            </a:extLst>
          </p:cNvPr>
          <p:cNvSpPr>
            <a:spLocks noGrp="1"/>
          </p:cNvSpPr>
          <p:nvPr>
            <p:ph idx="1"/>
          </p:nvPr>
        </p:nvSpPr>
        <p:spPr/>
        <p:txBody>
          <a:bodyPr/>
          <a:lstStyle/>
          <a:p>
            <a:r>
              <a:rPr lang="en-US" dirty="0">
                <a:solidFill>
                  <a:srgbClr val="002060"/>
                </a:solidFill>
              </a:rPr>
              <a:t>Go to the worksheet and complete</a:t>
            </a:r>
            <a:r>
              <a:rPr lang="en-US" dirty="0"/>
              <a:t> </a:t>
            </a:r>
            <a:r>
              <a:rPr lang="en-US" b="1" dirty="0">
                <a:solidFill>
                  <a:srgbClr val="173AFF"/>
                </a:solidFill>
              </a:rPr>
              <a:t>Activity 5</a:t>
            </a:r>
          </a:p>
        </p:txBody>
      </p:sp>
      <p:sp>
        <p:nvSpPr>
          <p:cNvPr id="4" name="Date Placeholder 3">
            <a:extLst>
              <a:ext uri="{FF2B5EF4-FFF2-40B4-BE49-F238E27FC236}">
                <a16:creationId xmlns:a16="http://schemas.microsoft.com/office/drawing/2014/main" id="{2031B2D2-90C9-7440-5728-A8393C07CECD}"/>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4029729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6670-4306-5CF5-A8EB-79720736C178}"/>
              </a:ext>
            </a:extLst>
          </p:cNvPr>
          <p:cNvSpPr>
            <a:spLocks noGrp="1"/>
          </p:cNvSpPr>
          <p:nvPr>
            <p:ph type="title"/>
          </p:nvPr>
        </p:nvSpPr>
        <p:spPr>
          <a:xfrm>
            <a:off x="1047936" y="170634"/>
            <a:ext cx="6995120" cy="148878"/>
          </a:xfrm>
        </p:spPr>
        <p:txBody>
          <a:bodyPr/>
          <a:lstStyle/>
          <a:p>
            <a:r>
              <a:rPr lang="en-US" sz="3200" b="1" dirty="0">
                <a:solidFill>
                  <a:srgbClr val="173AFF"/>
                </a:solidFill>
              </a:rPr>
              <a:t>Activity 5 Answers</a:t>
            </a:r>
          </a:p>
        </p:txBody>
      </p:sp>
      <p:sp>
        <p:nvSpPr>
          <p:cNvPr id="3" name="Content Placeholder 2">
            <a:extLst>
              <a:ext uri="{FF2B5EF4-FFF2-40B4-BE49-F238E27FC236}">
                <a16:creationId xmlns:a16="http://schemas.microsoft.com/office/drawing/2014/main" id="{CFB525B4-F3C6-A92E-5B94-E9864C12942E}"/>
              </a:ext>
            </a:extLst>
          </p:cNvPr>
          <p:cNvSpPr>
            <a:spLocks noGrp="1"/>
          </p:cNvSpPr>
          <p:nvPr>
            <p:ph idx="1"/>
          </p:nvPr>
        </p:nvSpPr>
        <p:spPr>
          <a:xfrm>
            <a:off x="457200" y="532179"/>
            <a:ext cx="8229600" cy="4680520"/>
          </a:xfrm>
        </p:spPr>
        <p:txBody>
          <a:bodyPr/>
          <a:lstStyle/>
          <a:p>
            <a:r>
              <a:rPr lang="en-US" sz="2600" b="1" dirty="0">
                <a:solidFill>
                  <a:srgbClr val="173AFF"/>
                </a:solidFill>
              </a:rPr>
              <a:t>1</a:t>
            </a:r>
            <a:r>
              <a:rPr lang="en-US" sz="2600" dirty="0">
                <a:solidFill>
                  <a:srgbClr val="002060"/>
                </a:solidFill>
              </a:rPr>
              <a:t> and </a:t>
            </a:r>
            <a:r>
              <a:rPr lang="en-US" sz="2600" b="1" dirty="0">
                <a:solidFill>
                  <a:srgbClr val="173AFF"/>
                </a:solidFill>
              </a:rPr>
              <a:t>3</a:t>
            </a:r>
            <a:r>
              <a:rPr lang="en-US" sz="2600" dirty="0">
                <a:solidFill>
                  <a:srgbClr val="002060"/>
                </a:solidFill>
              </a:rPr>
              <a:t> have weaker linking sentences</a:t>
            </a:r>
          </a:p>
          <a:p>
            <a:pPr marL="0" indent="0">
              <a:buNone/>
            </a:pPr>
            <a:r>
              <a:rPr lang="en-US" sz="2600" dirty="0">
                <a:solidFill>
                  <a:srgbClr val="002060"/>
                </a:solidFill>
              </a:rPr>
              <a:t>Why?</a:t>
            </a:r>
          </a:p>
          <a:p>
            <a:r>
              <a:rPr lang="en-GB" sz="2600" b="1" dirty="0">
                <a:solidFill>
                  <a:srgbClr val="002060"/>
                </a:solidFill>
              </a:rPr>
              <a:t>Vague Restatement/Overly general: </a:t>
            </a:r>
            <a:r>
              <a:rPr lang="en-GB" sz="2600" dirty="0">
                <a:solidFill>
                  <a:srgbClr val="002060"/>
                </a:solidFill>
              </a:rPr>
              <a:t>"This means that there are many things to consider.” (Also see “In conclusion, this is an important topic” “Overall, the subject is quite complicated”)</a:t>
            </a:r>
          </a:p>
          <a:p>
            <a:r>
              <a:rPr lang="en-GB" sz="2600" b="1" dirty="0">
                <a:solidFill>
                  <a:srgbClr val="002060"/>
                </a:solidFill>
              </a:rPr>
              <a:t>Unnecessary Repetition: "</a:t>
            </a:r>
            <a:r>
              <a:rPr lang="en-GB" sz="2600" b="0" dirty="0">
                <a:solidFill>
                  <a:srgbClr val="002060"/>
                </a:solidFill>
                <a:effectLst/>
                <a:latin typeface="Aptos"/>
                <a:ea typeface="Times New Roman" panose="02020603050405020304" pitchFamily="18" charset="0"/>
              </a:rPr>
              <a:t>Stress is something all students deal with.</a:t>
            </a:r>
            <a:r>
              <a:rPr lang="en-GB" sz="2600" dirty="0">
                <a:solidFill>
                  <a:srgbClr val="002060"/>
                </a:solidFill>
                <a:latin typeface="Times New Roman"/>
                <a:ea typeface="Times New Roman" panose="02020603050405020304" pitchFamily="18" charset="0"/>
                <a:cs typeface="Times New Roman"/>
              </a:rPr>
              <a:t>”</a:t>
            </a:r>
            <a:r>
              <a:rPr lang="en-GB" sz="2600" b="1" dirty="0">
                <a:solidFill>
                  <a:srgbClr val="002060"/>
                </a:solidFill>
              </a:rPr>
              <a:t> (see also: </a:t>
            </a:r>
            <a:r>
              <a:rPr lang="en-GB" sz="2600" dirty="0">
                <a:solidFill>
                  <a:srgbClr val="002060"/>
                </a:solidFill>
              </a:rPr>
              <a:t>"In summary, the evidence shows the same point again.”; “To sum up, this relates to the main idea.”)</a:t>
            </a:r>
          </a:p>
          <a:p>
            <a:r>
              <a:rPr lang="en-GB" sz="2600" dirty="0">
                <a:solidFill>
                  <a:srgbClr val="002060"/>
                </a:solidFill>
              </a:rPr>
              <a:t>These are not the </a:t>
            </a:r>
            <a:r>
              <a:rPr lang="en-GB" sz="2600" i="1" dirty="0">
                <a:solidFill>
                  <a:srgbClr val="002060"/>
                </a:solidFill>
              </a:rPr>
              <a:t>only </a:t>
            </a:r>
            <a:r>
              <a:rPr lang="en-GB" sz="2600" dirty="0">
                <a:solidFill>
                  <a:srgbClr val="002060"/>
                </a:solidFill>
              </a:rPr>
              <a:t>problems students face with conclusions, but they are two of the most common!</a:t>
            </a:r>
            <a:endParaRPr lang="en-GB" sz="2600" i="1" dirty="0">
              <a:solidFill>
                <a:srgbClr val="002060"/>
              </a:solidFill>
            </a:endParaRPr>
          </a:p>
          <a:p>
            <a:pPr marL="0" indent="0">
              <a:buNone/>
            </a:pPr>
            <a:endParaRPr lang="en-US" dirty="0"/>
          </a:p>
        </p:txBody>
      </p:sp>
      <p:sp>
        <p:nvSpPr>
          <p:cNvPr id="4" name="Date Placeholder 3">
            <a:extLst>
              <a:ext uri="{FF2B5EF4-FFF2-40B4-BE49-F238E27FC236}">
                <a16:creationId xmlns:a16="http://schemas.microsoft.com/office/drawing/2014/main" id="{14F22D67-A105-6367-DED0-151E34A20289}"/>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3858614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AE6">
            <a:alpha val="85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8D36-DC1D-C4C1-D699-9E5A43CDA7C5}"/>
              </a:ext>
            </a:extLst>
          </p:cNvPr>
          <p:cNvSpPr>
            <a:spLocks noGrp="1"/>
          </p:cNvSpPr>
          <p:nvPr>
            <p:ph type="title"/>
          </p:nvPr>
        </p:nvSpPr>
        <p:spPr>
          <a:xfrm>
            <a:off x="457200" y="-107564"/>
            <a:ext cx="8229600" cy="1143000"/>
          </a:xfrm>
        </p:spPr>
        <p:txBody>
          <a:bodyPr/>
          <a:lstStyle/>
          <a:p>
            <a:r>
              <a:rPr lang="en-US"/>
              <a:t>Your Turn</a:t>
            </a:r>
          </a:p>
        </p:txBody>
      </p:sp>
      <p:sp>
        <p:nvSpPr>
          <p:cNvPr id="3" name="Content Placeholder 2">
            <a:extLst>
              <a:ext uri="{FF2B5EF4-FFF2-40B4-BE49-F238E27FC236}">
                <a16:creationId xmlns:a16="http://schemas.microsoft.com/office/drawing/2014/main" id="{CB551E06-63AD-A906-E27B-990C4C7B7FB9}"/>
              </a:ext>
            </a:extLst>
          </p:cNvPr>
          <p:cNvSpPr>
            <a:spLocks noGrp="1"/>
          </p:cNvSpPr>
          <p:nvPr>
            <p:ph idx="1"/>
          </p:nvPr>
        </p:nvSpPr>
        <p:spPr>
          <a:xfrm>
            <a:off x="457200" y="756471"/>
            <a:ext cx="8229600" cy="3916363"/>
          </a:xfrm>
        </p:spPr>
        <p:txBody>
          <a:bodyPr/>
          <a:lstStyle/>
          <a:p>
            <a:pPr marL="0" indent="0">
              <a:buNone/>
            </a:pPr>
            <a:r>
              <a:rPr lang="en-US" dirty="0">
                <a:solidFill>
                  <a:srgbClr val="002060"/>
                </a:solidFill>
              </a:rPr>
              <a:t>Now look at the paragraph you wrote at the beginning of the class. </a:t>
            </a:r>
          </a:p>
          <a:p>
            <a:pPr marL="0" indent="0">
              <a:buNone/>
            </a:pPr>
            <a:r>
              <a:rPr lang="en-GB" sz="1800" b="1" dirty="0">
                <a:solidFill>
                  <a:srgbClr val="002060"/>
                </a:solidFill>
              </a:rPr>
              <a:t>write a paragraph about the importance of a healthy work/life balance while at university OR at work (not both!). Do not use your phones or the internet to look up ideas-just use your own!</a:t>
            </a:r>
            <a:endParaRPr lang="en-US" sz="1800" b="1">
              <a:solidFill>
                <a:srgbClr val="002060"/>
              </a:solidFill>
            </a:endParaRPr>
          </a:p>
          <a:p>
            <a:r>
              <a:rPr lang="en-US" sz="2800" dirty="0">
                <a:solidFill>
                  <a:srgbClr val="002060"/>
                </a:solidFill>
              </a:rPr>
              <a:t>Does it follow the TEEL structure? </a:t>
            </a:r>
          </a:p>
          <a:p>
            <a:r>
              <a:rPr lang="en-US" sz="2800" dirty="0">
                <a:solidFill>
                  <a:srgbClr val="002060"/>
                </a:solidFill>
              </a:rPr>
              <a:t>Do you have a strong or weak topic sentence?</a:t>
            </a:r>
          </a:p>
          <a:p>
            <a:r>
              <a:rPr lang="en-US" sz="2800" dirty="0">
                <a:solidFill>
                  <a:srgbClr val="002060"/>
                </a:solidFill>
              </a:rPr>
              <a:t>What examples did you provide?</a:t>
            </a:r>
          </a:p>
          <a:p>
            <a:r>
              <a:rPr lang="en-US" sz="2800" dirty="0">
                <a:solidFill>
                  <a:srgbClr val="002060"/>
                </a:solidFill>
              </a:rPr>
              <a:t>Do you conclude the paragraph well?</a:t>
            </a:r>
          </a:p>
          <a:p>
            <a:pPr marL="0" indent="0">
              <a:buNone/>
            </a:pPr>
            <a:r>
              <a:rPr lang="en-US" sz="2800" dirty="0">
                <a:solidFill>
                  <a:srgbClr val="002060"/>
                </a:solidFill>
              </a:rPr>
              <a:t>Take 10 minutes to edit your paragraph or rewrite it according to TEEL</a:t>
            </a:r>
          </a:p>
        </p:txBody>
      </p:sp>
      <p:sp>
        <p:nvSpPr>
          <p:cNvPr id="4" name="Date Placeholder 3">
            <a:extLst>
              <a:ext uri="{FF2B5EF4-FFF2-40B4-BE49-F238E27FC236}">
                <a16:creationId xmlns:a16="http://schemas.microsoft.com/office/drawing/2014/main" id="{C1888C3C-9E11-D954-D872-5E0CFC512836}"/>
              </a:ext>
            </a:extLst>
          </p:cNvPr>
          <p:cNvSpPr>
            <a:spLocks noGrp="1"/>
          </p:cNvSpPr>
          <p:nvPr>
            <p:ph type="dt" sz="half" idx="10"/>
          </p:nvPr>
        </p:nvSpPr>
        <p:spPr/>
        <p:txBody>
          <a:bodyPr/>
          <a:lstStyle/>
          <a:p>
            <a:pPr>
              <a:defRPr/>
            </a:pPr>
            <a:fld id="{CDF502AA-C8CB-4132-B592-CA60B7C38ACE}" type="datetime1">
              <a:rPr lang="en-GB"/>
              <a:pPr>
                <a:defRPr/>
              </a:pPr>
              <a:t>06/11/2025</a:t>
            </a:fld>
            <a:endParaRPr lang="en-GB"/>
          </a:p>
        </p:txBody>
      </p:sp>
    </p:spTree>
    <p:extLst>
      <p:ext uri="{BB962C8B-B14F-4D97-AF65-F5344CB8AC3E}">
        <p14:creationId xmlns:p14="http://schemas.microsoft.com/office/powerpoint/2010/main" val="788406959"/>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406</TotalTime>
  <Words>2270</Words>
  <Application>Microsoft Office PowerPoint</Application>
  <PresentationFormat>On-screen Show (4:3)</PresentationFormat>
  <Paragraphs>145</Paragraphs>
  <Slides>13</Slides>
  <Notes>0</Notes>
  <HiddenSlides>0</HiddenSlides>
  <MMClips>0</MMClips>
  <ScaleCrop>false</ScaleCrop>
  <HeadingPairs>
    <vt:vector size="4" baseType="variant">
      <vt:variant>
        <vt:lpstr>Theme</vt:lpstr>
      </vt:variant>
      <vt:variant>
        <vt:i4>3</vt:i4>
      </vt:variant>
      <vt:variant>
        <vt:lpstr>Slide Titles</vt:lpstr>
      </vt:variant>
      <vt:variant>
        <vt:i4>13</vt:i4>
      </vt:variant>
    </vt:vector>
  </HeadingPairs>
  <TitlesOfParts>
    <vt:vector size="16" baseType="lpstr">
      <vt:lpstr>1_20140311PresentationUWTSDTemplate</vt:lpstr>
      <vt:lpstr>20140311PresentationUWTSDTemplate</vt:lpstr>
      <vt:lpstr>2_20140311PresentationUWTSDTemplate</vt:lpstr>
      <vt:lpstr> LCHS4001  Academic and Employability Skills  </vt:lpstr>
      <vt:lpstr>Activity 1 </vt:lpstr>
      <vt:lpstr>Activity 1 Answers </vt:lpstr>
      <vt:lpstr>Activity 2 </vt:lpstr>
      <vt:lpstr>PowerPoint Presentation</vt:lpstr>
      <vt:lpstr>PowerPoint Presentation</vt:lpstr>
      <vt:lpstr>Activity 3</vt:lpstr>
      <vt:lpstr>Activity 3: Answers</vt:lpstr>
      <vt:lpstr>Activity 4</vt:lpstr>
      <vt:lpstr>Activity 4: Answers</vt:lpstr>
      <vt:lpstr>Activity 5</vt:lpstr>
      <vt:lpstr>Activity 5 Answers</vt:lpstr>
      <vt:lpstr>Your Turn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134</cp:revision>
  <dcterms:created xsi:type="dcterms:W3CDTF">2012-10-20T16:04:33Z</dcterms:created>
  <dcterms:modified xsi:type="dcterms:W3CDTF">2025-11-06T18:12:41Z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