
<file path=[Content_Types].xml><?xml version="1.0" encoding="utf-8"?>
<Types xmlns="http://schemas.openxmlformats.org/package/2006/content-types"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4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5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6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7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69" r:id="rId4"/>
    <p:sldId id="276" r:id="rId5"/>
    <p:sldId id="273" r:id="rId6"/>
    <p:sldId id="274" r:id="rId7"/>
    <p:sldId id="258" r:id="rId8"/>
    <p:sldId id="271" r:id="rId9"/>
    <p:sldId id="270" r:id="rId10"/>
    <p:sldId id="272" r:id="rId11"/>
    <p:sldId id="275" r:id="rId12"/>
    <p:sldId id="278" r:id="rId13"/>
    <p:sldId id="277" r:id="rId14"/>
    <p:sldId id="279" r:id="rId15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449"/>
    <p:restoredTop sz="95645"/>
  </p:normalViewPr>
  <p:slideViewPr>
    <p:cSldViewPr snapToGrid="0">
      <p:cViewPr>
        <p:scale>
          <a:sx n="133" d="100"/>
          <a:sy n="133" d="100"/>
        </p:scale>
        <p:origin x="-424" y="-1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6.png"/><Relationship Id="rId7" Type="http://schemas.openxmlformats.org/officeDocument/2006/relationships/image" Target="../media/image38.png"/><Relationship Id="rId12" Type="http://schemas.openxmlformats.org/officeDocument/2006/relationships/image" Target="../media/image43.sv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19.svg"/><Relationship Id="rId11" Type="http://schemas.openxmlformats.org/officeDocument/2006/relationships/image" Target="../media/image42.png"/><Relationship Id="rId5" Type="http://schemas.openxmlformats.org/officeDocument/2006/relationships/image" Target="../media/image18.png"/><Relationship Id="rId10" Type="http://schemas.openxmlformats.org/officeDocument/2006/relationships/image" Target="../media/image41.svg"/><Relationship Id="rId4" Type="http://schemas.openxmlformats.org/officeDocument/2006/relationships/image" Target="../media/image37.svg"/><Relationship Id="rId9" Type="http://schemas.openxmlformats.org/officeDocument/2006/relationships/image" Target="../media/image40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Wearable+sensors&amp;sca_esv=a4676ac3b68fd238&amp;sxsrf=AE3TifM_JNBvlb-zB3pI-24o2d8MMClgBw%3A1762676945458&amp;ei=0VAQaY7dG86GhbIP14DKcQ&amp;ved=2ahUKEwjWuaPA0-SQAxVGaUEAHY96K-cQgK4QegQIAxAF&amp;uact=5&amp;oq=what+tools+are+used+for+virtual+wards+for+monitoring+and+give+advise&amp;gs_lp=Egxnd3Mtd2l6LXNlcnAiRHdoYXQgdG9vbHMgYXJlIHVzZWQgZm9yIHZpcnR1YWwgd2FyZHMgZm9yIG1vbml0b3JpbmcgYW5kIGdpdmUgYWR2aXNlMgQQIRgKSKhOUABYqU1wAXgAkAEAmAF8oAHhFaoBBDM1LjK4AQPIAQD4AQGYAiCgAuwUwgIKECMYgAQYJxiKBcICCxAAGIAEGJECGIoFwgIKEAAYgAQYQxiKBcICCxAuGIAEGLEDGIMBwgILEAAYgAQYsQMYgwHCAgUQABiABMICCBAAGIAEGLEDwgIEECMYJ8ICDhAAGIAEGLEDGIMBGIoFwgINEAAYgAQYQxjJAxiKBcICCxAAGIAEGJIDGIoFwgITEC4YgAQYsQMY0QMYQxjHARiKBcICBBAAGAPCAgUQIRigAcICBRAhGJ8FwgIHECEYoAEYCsICBBAhGBWYAwCSBwQyOS4zoAe43wGyBwQyOC4zuAfkFMIHCTAuMTAuMjAuMsgHjAE&amp;sclient=gws-wiz-serp&amp;mstk=AUtExfCDTxrPAO7rPm_CYXiSNjLpReWZLRUT6TYofsLoYcThB4HdEc2DGJoXYJI1Or2fyD_2uJ1f3PwU4nlrQM34aNoAzgvKxJm55pEQM2cjbpNENi83WFZn3cpyldh0T9L1_zq4rTwnWpt1sA_0RdWyv_aH0W5HGGEmuuc_DMJLPy7PC4-89KbS0M33SeSWCVQ1etjXD1grJWsSae_6Dvw_RCSLygiDSILNt9BeNAgztE5qpkQXR0gEdEFIkFauuDHl7-Goawbg1aGYyfNFkSJ24RAe&amp;csui=3" TargetMode="External"/><Relationship Id="rId2" Type="http://schemas.openxmlformats.org/officeDocument/2006/relationships/hyperlink" Target="https://www.google.com/search?q=Blood+pressure+monitors&amp;sca_esv=a4676ac3b68fd238&amp;sxsrf=AE3TifM_JNBvlb-zB3pI-24o2d8MMClgBw%3A1762676945458&amp;ei=0VAQaY7dG86GhbIP14DKcQ&amp;ved=2ahUKEwjWuaPA0-SQAxVGaUEAHY96K-cQgK4QegQIAxAD&amp;uact=5&amp;oq=what+tools+are+used+for+virtual+wards+for+monitoring+and+give+advise&amp;gs_lp=Egxnd3Mtd2l6LXNlcnAiRHdoYXQgdG9vbHMgYXJlIHVzZWQgZm9yIHZpcnR1YWwgd2FyZHMgZm9yIG1vbml0b3JpbmcgYW5kIGdpdmUgYWR2aXNlMgQQIRgKSKhOUABYqU1wAXgAkAEAmAF8oAHhFaoBBDM1LjK4AQPIAQD4AQGYAiCgAuwUwgIKECMYgAQYJxiKBcICCxAAGIAEGJECGIoFwgIKEAAYgAQYQxiKBcICCxAuGIAEGLEDGIMBwgILEAAYgAQYsQMYgwHCAgUQABiABMICCBAAGIAEGLEDwgIEECMYJ8ICDhAAGIAEGLEDGIMBGIoFwgINEAAYgAQYQxjJAxiKBcICCxAAGIAEGJIDGIoFwgITEC4YgAQYsQMY0QMYQxjHARiKBcICBBAAGAPCAgUQIRigAcICBRAhGJ8FwgIHECEYoAEYCsICBBAhGBWYAwCSBwQyOS4zoAe43wGyBwQyOC4zuAfkFMIHCTAuMTAuMjAuMsgHjAE&amp;sclient=gws-wiz-serp&amp;mstk=AUtExfCDTxrPAO7rPm_CYXiSNjLpReWZLRUT6TYofsLoYcThB4HdEc2DGJoXYJI1Or2fyD_2uJ1f3PwU4nlrQM34aNoAzgvKxJm55pEQM2cjbpNENi83WFZn3cpyldh0T9L1_zq4rTwnWpt1sA_0RdWyv_aH0W5HGGEmuuc_DMJLPy7PC4-89KbS0M33SeSWCVQ1etjXD1grJWsSae_6Dvw_RCSLygiDSILNt9BeNAgztE5qpkQXR0gEdEFIkFauuDHl7-Goawbg1aGYyfNFkSJ24RAe&amp;csui=3" TargetMode="External"/><Relationship Id="rId1" Type="http://schemas.openxmlformats.org/officeDocument/2006/relationships/hyperlink" Target="https://www.google.com/search?q=Pulse+oximeters&amp;sca_esv=a4676ac3b68fd238&amp;sxsrf=AE3TifM_JNBvlb-zB3pI-24o2d8MMClgBw%3A1762676945458&amp;ei=0VAQaY7dG86GhbIP14DKcQ&amp;ved=2ahUKEwjWuaPA0-SQAxVGaUEAHY96K-cQgK4QegQIAxAB&amp;uact=5&amp;oq=what+tools+are+used+for+virtual+wards+for+monitoring+and+give+advise&amp;gs_lp=Egxnd3Mtd2l6LXNlcnAiRHdoYXQgdG9vbHMgYXJlIHVzZWQgZm9yIHZpcnR1YWwgd2FyZHMgZm9yIG1vbml0b3JpbmcgYW5kIGdpdmUgYWR2aXNlMgQQIRgKSKhOUABYqU1wAXgAkAEAmAF8oAHhFaoBBDM1LjK4AQPIAQD4AQGYAiCgAuwUwgIKECMYgAQYJxiKBcICCxAAGIAEGJECGIoFwgIKEAAYgAQYQxiKBcICCxAuGIAEGLEDGIMBwgILEAAYgAQYsQMYgwHCAgUQABiABMICCBAAGIAEGLEDwgIEECMYJ8ICDhAAGIAEGLEDGIMBGIoFwgINEAAYgAQYQxjJAxiKBcICCxAAGIAEGJIDGIoFwgITEC4YgAQYsQMY0QMYQxjHARiKBcICBBAAGAPCAgUQIRigAcICBRAhGJ8FwgIHECEYoAEYCsICBBAhGBWYAwCSBwQyOS4zoAe43wGyBwQyOC4zuAfkFMIHCTAuMTAuMjAuMsgHjAE&amp;sclient=gws-wiz-serp&amp;mstk=AUtExfCDTxrPAO7rPm_CYXiSNjLpReWZLRUT6TYofsLoYcThB4HdEc2DGJoXYJI1Or2fyD_2uJ1f3PwU4nlrQM34aNoAzgvKxJm55pEQM2cjbpNENi83WFZn3cpyldh0T9L1_zq4rTwnWpt1sA_0RdWyv_aH0W5HGGEmuuc_DMJLPy7PC4-89KbS0M33SeSWCVQ1etjXD1grJWsSae_6Dvw_RCSLygiDSILNt9BeNAgztE5qpkQXR0gEdEFIkFauuDHl7-Goawbg1aGYyfNFkSJ24RAe&amp;csui=3" TargetMode="External"/><Relationship Id="rId5" Type="http://schemas.openxmlformats.org/officeDocument/2006/relationships/hyperlink" Target="https://www.google.com/search?q=Glucometers&amp;sca_esv=a4676ac3b68fd238&amp;sxsrf=AE3TifM_JNBvlb-zB3pI-24o2d8MMClgBw%3A1762676945458&amp;ei=0VAQaY7dG86GhbIP14DKcQ&amp;ved=2ahUKEwjWuaPA0-SQAxVGaUEAHY96K-cQgK4QegQIAxAJ&amp;uact=5&amp;oq=what+tools+are+used+for+virtual+wards+for+monitoring+and+give+advise&amp;gs_lp=Egxnd3Mtd2l6LXNlcnAiRHdoYXQgdG9vbHMgYXJlIHVzZWQgZm9yIHZpcnR1YWwgd2FyZHMgZm9yIG1vbml0b3JpbmcgYW5kIGdpdmUgYWR2aXNlMgQQIRgKSKhOUABYqU1wAXgAkAEAmAF8oAHhFaoBBDM1LjK4AQPIAQD4AQGYAiCgAuwUwgIKECMYgAQYJxiKBcICCxAAGIAEGJECGIoFwgIKEAAYgAQYQxiKBcICCxAuGIAEGLEDGIMBwgILEAAYgAQYsQMYgwHCAgUQABiABMICCBAAGIAEGLEDwgIEECMYJ8ICDhAAGIAEGLEDGIMBGIoFwgINEAAYgAQYQxjJAxiKBcICCxAAGIAEGJIDGIoFwgITEC4YgAQYsQMY0QMYQxjHARiKBcICBBAAGAPCAgUQIRigAcICBRAhGJ8FwgIHECEYoAEYCsICBBAhGBWYAwCSBwQyOS4zoAe43wGyBwQyOC4zuAfkFMIHCTAuMTAuMjAuMsgHjAE&amp;sclient=gws-wiz-serp&amp;mstk=AUtExfCDTxrPAO7rPm_CYXiSNjLpReWZLRUT6TYofsLoYcThB4HdEc2DGJoXYJI1Or2fyD_2uJ1f3PwU4nlrQM34aNoAzgvKxJm55pEQM2cjbpNENi83WFZn3cpyldh0T9L1_zq4rTwnWpt1sA_0RdWyv_aH0W5HGGEmuuc_DMJLPy7PC4-89KbS0M33SeSWCVQ1etjXD1grJWsSae_6Dvw_RCSLygiDSILNt9BeNAgztE5qpkQXR0gEdEFIkFauuDHl7-Goawbg1aGYyfNFkSJ24RAe&amp;csui=3" TargetMode="External"/><Relationship Id="rId4" Type="http://schemas.openxmlformats.org/officeDocument/2006/relationships/hyperlink" Target="https://www.google.com/search?q=Smart+scales&amp;sca_esv=a4676ac3b68fd238&amp;sxsrf=AE3TifM_JNBvlb-zB3pI-24o2d8MMClgBw%3A1762676945458&amp;ei=0VAQaY7dG86GhbIP14DKcQ&amp;ved=2ahUKEwjWuaPA0-SQAxVGaUEAHY96K-cQgK4QegQIAxAH&amp;uact=5&amp;oq=what+tools+are+used+for+virtual+wards+for+monitoring+and+give+advise&amp;gs_lp=Egxnd3Mtd2l6LXNlcnAiRHdoYXQgdG9vbHMgYXJlIHVzZWQgZm9yIHZpcnR1YWwgd2FyZHMgZm9yIG1vbml0b3JpbmcgYW5kIGdpdmUgYWR2aXNlMgQQIRgKSKhOUABYqU1wAXgAkAEAmAF8oAHhFaoBBDM1LjK4AQPIAQD4AQGYAiCgAuwUwgIKECMYgAQYJxiKBcICCxAAGIAEGJECGIoFwgIKEAAYgAQYQxiKBcICCxAuGIAEGLEDGIMBwgILEAAYgAQYsQMYgwHCAgUQABiABMICCBAAGIAEGLEDwgIEECMYJ8ICDhAAGIAEGLEDGIMBGIoFwgINEAAYgAQYQxjJAxiKBcICCxAAGIAEGJIDGIoFwgITEC4YgAQYsQMY0QMYQxjHARiKBcICBBAAGAPCAgUQIRigAcICBRAhGJ8FwgIHECEYoAEYCsICBBAhGBWYAwCSBwQyOS4zoAe43wGyBwQyOC4zuAfkFMIHCTAuMTAuMjAuMsgHjAE&amp;sclient=gws-wiz-serp&amp;mstk=AUtExfCDTxrPAO7rPm_CYXiSNjLpReWZLRUT6TYofsLoYcThB4HdEc2DGJoXYJI1Or2fyD_2uJ1f3PwU4nlrQM34aNoAzgvKxJm55pEQM2cjbpNENi83WFZn3cpyldh0T9L1_zq4rTwnWpt1sA_0RdWyv_aH0W5HGGEmuuc_DMJLPy7PC4-89KbS0M33SeSWCVQ1etjXD1grJWsSae_6Dvw_RCSLygiDSILNt9BeNAgztE5qpkQXR0gEdEFIkFauuDHl7-Goawbg1aGYyfNFkSJ24RAe&amp;csui=3" TargetMode="External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10" Type="http://schemas.openxmlformats.org/officeDocument/2006/relationships/image" Target="../media/image51.svg"/><Relationship Id="rId4" Type="http://schemas.openxmlformats.org/officeDocument/2006/relationships/image" Target="../media/image45.svg"/><Relationship Id="rId9" Type="http://schemas.openxmlformats.org/officeDocument/2006/relationships/image" Target="../media/image5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6.png"/><Relationship Id="rId7" Type="http://schemas.openxmlformats.org/officeDocument/2006/relationships/image" Target="../media/image38.png"/><Relationship Id="rId12" Type="http://schemas.openxmlformats.org/officeDocument/2006/relationships/image" Target="../media/image43.sv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19.svg"/><Relationship Id="rId11" Type="http://schemas.openxmlformats.org/officeDocument/2006/relationships/image" Target="../media/image42.png"/><Relationship Id="rId5" Type="http://schemas.openxmlformats.org/officeDocument/2006/relationships/image" Target="../media/image18.png"/><Relationship Id="rId10" Type="http://schemas.openxmlformats.org/officeDocument/2006/relationships/image" Target="../media/image41.svg"/><Relationship Id="rId4" Type="http://schemas.openxmlformats.org/officeDocument/2006/relationships/image" Target="../media/image37.svg"/><Relationship Id="rId9" Type="http://schemas.openxmlformats.org/officeDocument/2006/relationships/image" Target="../media/image40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Wearable+sensors&amp;sca_esv=a4676ac3b68fd238&amp;sxsrf=AE3TifM_JNBvlb-zB3pI-24o2d8MMClgBw%3A1762676945458&amp;ei=0VAQaY7dG86GhbIP14DKcQ&amp;ved=2ahUKEwjWuaPA0-SQAxVGaUEAHY96K-cQgK4QegQIAxAF&amp;uact=5&amp;oq=what+tools+are+used+for+virtual+wards+for+monitoring+and+give+advise&amp;gs_lp=Egxnd3Mtd2l6LXNlcnAiRHdoYXQgdG9vbHMgYXJlIHVzZWQgZm9yIHZpcnR1YWwgd2FyZHMgZm9yIG1vbml0b3JpbmcgYW5kIGdpdmUgYWR2aXNlMgQQIRgKSKhOUABYqU1wAXgAkAEAmAF8oAHhFaoBBDM1LjK4AQPIAQD4AQGYAiCgAuwUwgIKECMYgAQYJxiKBcICCxAAGIAEGJECGIoFwgIKEAAYgAQYQxiKBcICCxAuGIAEGLEDGIMBwgILEAAYgAQYsQMYgwHCAgUQABiABMICCBAAGIAEGLEDwgIEECMYJ8ICDhAAGIAEGLEDGIMBGIoFwgINEAAYgAQYQxjJAxiKBcICCxAAGIAEGJIDGIoFwgITEC4YgAQYsQMY0QMYQxjHARiKBcICBBAAGAPCAgUQIRigAcICBRAhGJ8FwgIHECEYoAEYCsICBBAhGBWYAwCSBwQyOS4zoAe43wGyBwQyOC4zuAfkFMIHCTAuMTAuMjAuMsgHjAE&amp;sclient=gws-wiz-serp&amp;mstk=AUtExfCDTxrPAO7rPm_CYXiSNjLpReWZLRUT6TYofsLoYcThB4HdEc2DGJoXYJI1Or2fyD_2uJ1f3PwU4nlrQM34aNoAzgvKxJm55pEQM2cjbpNENi83WFZn3cpyldh0T9L1_zq4rTwnWpt1sA_0RdWyv_aH0W5HGGEmuuc_DMJLPy7PC4-89KbS0M33SeSWCVQ1etjXD1grJWsSae_6Dvw_RCSLygiDSILNt9BeNAgztE5qpkQXR0gEdEFIkFauuDHl7-Goawbg1aGYyfNFkSJ24RAe&amp;csui=3" TargetMode="External"/><Relationship Id="rId2" Type="http://schemas.openxmlformats.org/officeDocument/2006/relationships/hyperlink" Target="https://www.google.com/search?q=Blood+pressure+monitors&amp;sca_esv=a4676ac3b68fd238&amp;sxsrf=AE3TifM_JNBvlb-zB3pI-24o2d8MMClgBw%3A1762676945458&amp;ei=0VAQaY7dG86GhbIP14DKcQ&amp;ved=2ahUKEwjWuaPA0-SQAxVGaUEAHY96K-cQgK4QegQIAxAD&amp;uact=5&amp;oq=what+tools+are+used+for+virtual+wards+for+monitoring+and+give+advise&amp;gs_lp=Egxnd3Mtd2l6LXNlcnAiRHdoYXQgdG9vbHMgYXJlIHVzZWQgZm9yIHZpcnR1YWwgd2FyZHMgZm9yIG1vbml0b3JpbmcgYW5kIGdpdmUgYWR2aXNlMgQQIRgKSKhOUABYqU1wAXgAkAEAmAF8oAHhFaoBBDM1LjK4AQPIAQD4AQGYAiCgAuwUwgIKECMYgAQYJxiKBcICCxAAGIAEGJECGIoFwgIKEAAYgAQYQxiKBcICCxAuGIAEGLEDGIMBwgILEAAYgAQYsQMYgwHCAgUQABiABMICCBAAGIAEGLEDwgIEECMYJ8ICDhAAGIAEGLEDGIMBGIoFwgINEAAYgAQYQxjJAxiKBcICCxAAGIAEGJIDGIoFwgITEC4YgAQYsQMY0QMYQxjHARiKBcICBBAAGAPCAgUQIRigAcICBRAhGJ8FwgIHECEYoAEYCsICBBAhGBWYAwCSBwQyOS4zoAe43wGyBwQyOC4zuAfkFMIHCTAuMTAuMjAuMsgHjAE&amp;sclient=gws-wiz-serp&amp;mstk=AUtExfCDTxrPAO7rPm_CYXiSNjLpReWZLRUT6TYofsLoYcThB4HdEc2DGJoXYJI1Or2fyD_2uJ1f3PwU4nlrQM34aNoAzgvKxJm55pEQM2cjbpNENi83WFZn3cpyldh0T9L1_zq4rTwnWpt1sA_0RdWyv_aH0W5HGGEmuuc_DMJLPy7PC4-89KbS0M33SeSWCVQ1etjXD1grJWsSae_6Dvw_RCSLygiDSILNt9BeNAgztE5qpkQXR0gEdEFIkFauuDHl7-Goawbg1aGYyfNFkSJ24RAe&amp;csui=3" TargetMode="External"/><Relationship Id="rId1" Type="http://schemas.openxmlformats.org/officeDocument/2006/relationships/hyperlink" Target="https://www.google.com/search?q=Pulse+oximeters&amp;sca_esv=a4676ac3b68fd238&amp;sxsrf=AE3TifM_JNBvlb-zB3pI-24o2d8MMClgBw%3A1762676945458&amp;ei=0VAQaY7dG86GhbIP14DKcQ&amp;ved=2ahUKEwjWuaPA0-SQAxVGaUEAHY96K-cQgK4QegQIAxAB&amp;uact=5&amp;oq=what+tools+are+used+for+virtual+wards+for+monitoring+and+give+advise&amp;gs_lp=Egxnd3Mtd2l6LXNlcnAiRHdoYXQgdG9vbHMgYXJlIHVzZWQgZm9yIHZpcnR1YWwgd2FyZHMgZm9yIG1vbml0b3JpbmcgYW5kIGdpdmUgYWR2aXNlMgQQIRgKSKhOUABYqU1wAXgAkAEAmAF8oAHhFaoBBDM1LjK4AQPIAQD4AQGYAiCgAuwUwgIKECMYgAQYJxiKBcICCxAAGIAEGJECGIoFwgIKEAAYgAQYQxiKBcICCxAuGIAEGLEDGIMBwgILEAAYgAQYsQMYgwHCAgUQABiABMICCBAAGIAEGLEDwgIEECMYJ8ICDhAAGIAEGLEDGIMBGIoFwgINEAAYgAQYQxjJAxiKBcICCxAAGIAEGJIDGIoFwgITEC4YgAQYsQMY0QMYQxjHARiKBcICBBAAGAPCAgUQIRigAcICBRAhGJ8FwgIHECEYoAEYCsICBBAhGBWYAwCSBwQyOS4zoAe43wGyBwQyOC4zuAfkFMIHCTAuMTAuMjAuMsgHjAE&amp;sclient=gws-wiz-serp&amp;mstk=AUtExfCDTxrPAO7rPm_CYXiSNjLpReWZLRUT6TYofsLoYcThB4HdEc2DGJoXYJI1Or2fyD_2uJ1f3PwU4nlrQM34aNoAzgvKxJm55pEQM2cjbpNENi83WFZn3cpyldh0T9L1_zq4rTwnWpt1sA_0RdWyv_aH0W5HGGEmuuc_DMJLPy7PC4-89KbS0M33SeSWCVQ1etjXD1grJWsSae_6Dvw_RCSLygiDSILNt9BeNAgztE5qpkQXR0gEdEFIkFauuDHl7-Goawbg1aGYyfNFkSJ24RAe&amp;csui=3" TargetMode="External"/><Relationship Id="rId5" Type="http://schemas.openxmlformats.org/officeDocument/2006/relationships/hyperlink" Target="https://www.google.com/search?q=Glucometers&amp;sca_esv=a4676ac3b68fd238&amp;sxsrf=AE3TifM_JNBvlb-zB3pI-24o2d8MMClgBw%3A1762676945458&amp;ei=0VAQaY7dG86GhbIP14DKcQ&amp;ved=2ahUKEwjWuaPA0-SQAxVGaUEAHY96K-cQgK4QegQIAxAJ&amp;uact=5&amp;oq=what+tools+are+used+for+virtual+wards+for+monitoring+and+give+advise&amp;gs_lp=Egxnd3Mtd2l6LXNlcnAiRHdoYXQgdG9vbHMgYXJlIHVzZWQgZm9yIHZpcnR1YWwgd2FyZHMgZm9yIG1vbml0b3JpbmcgYW5kIGdpdmUgYWR2aXNlMgQQIRgKSKhOUABYqU1wAXgAkAEAmAF8oAHhFaoBBDM1LjK4AQPIAQD4AQGYAiCgAuwUwgIKECMYgAQYJxiKBcICCxAAGIAEGJECGIoFwgIKEAAYgAQYQxiKBcICCxAuGIAEGLEDGIMBwgILEAAYgAQYsQMYgwHCAgUQABiABMICCBAAGIAEGLEDwgIEECMYJ8ICDhAAGIAEGLEDGIMBGIoFwgINEAAYgAQYQxjJAxiKBcICCxAAGIAEGJIDGIoFwgITEC4YgAQYsQMY0QMYQxjHARiKBcICBBAAGAPCAgUQIRigAcICBRAhGJ8FwgIHECEYoAEYCsICBBAhGBWYAwCSBwQyOS4zoAe43wGyBwQyOC4zuAfkFMIHCTAuMTAuMjAuMsgHjAE&amp;sclient=gws-wiz-serp&amp;mstk=AUtExfCDTxrPAO7rPm_CYXiSNjLpReWZLRUT6TYofsLoYcThB4HdEc2DGJoXYJI1Or2fyD_2uJ1f3PwU4nlrQM34aNoAzgvKxJm55pEQM2cjbpNENi83WFZn3cpyldh0T9L1_zq4rTwnWpt1sA_0RdWyv_aH0W5HGGEmuuc_DMJLPy7PC4-89KbS0M33SeSWCVQ1etjXD1grJWsSae_6Dvw_RCSLygiDSILNt9BeNAgztE5qpkQXR0gEdEFIkFauuDHl7-Goawbg1aGYyfNFkSJ24RAe&amp;csui=3" TargetMode="External"/><Relationship Id="rId4" Type="http://schemas.openxmlformats.org/officeDocument/2006/relationships/hyperlink" Target="https://www.google.com/search?q=Smart+scales&amp;sca_esv=a4676ac3b68fd238&amp;sxsrf=AE3TifM_JNBvlb-zB3pI-24o2d8MMClgBw%3A1762676945458&amp;ei=0VAQaY7dG86GhbIP14DKcQ&amp;ved=2ahUKEwjWuaPA0-SQAxVGaUEAHY96K-cQgK4QegQIAxAH&amp;uact=5&amp;oq=what+tools+are+used+for+virtual+wards+for+monitoring+and+give+advise&amp;gs_lp=Egxnd3Mtd2l6LXNlcnAiRHdoYXQgdG9vbHMgYXJlIHVzZWQgZm9yIHZpcnR1YWwgd2FyZHMgZm9yIG1vbml0b3JpbmcgYW5kIGdpdmUgYWR2aXNlMgQQIRgKSKhOUABYqU1wAXgAkAEAmAF8oAHhFaoBBDM1LjK4AQPIAQD4AQGYAiCgAuwUwgIKECMYgAQYJxiKBcICCxAAGIAEGJECGIoFwgIKEAAYgAQYQxiKBcICCxAuGIAEGLEDGIMBwgILEAAYgAQYsQMYgwHCAgUQABiABMICCBAAGIAEGLEDwgIEECMYJ8ICDhAAGIAEGLEDGIMBGIoFwgINEAAYgAQYQxjJAxiKBcICCxAAGIAEGJIDGIoFwgITEC4YgAQYsQMY0QMYQxjHARiKBcICBBAAGAPCAgUQIRigAcICBRAhGJ8FwgIHECEYoAEYCsICBBAhGBWYAwCSBwQyOS4zoAe43wGyBwQyOC4zuAfkFMIHCTAuMTAuMjAuMsgHjAE&amp;sclient=gws-wiz-serp&amp;mstk=AUtExfCDTxrPAO7rPm_CYXiSNjLpReWZLRUT6TYofsLoYcThB4HdEc2DGJoXYJI1Or2fyD_2uJ1f3PwU4nlrQM34aNoAzgvKxJm55pEQM2cjbpNENi83WFZn3cpyldh0T9L1_zq4rTwnWpt1sA_0RdWyv_aH0W5HGGEmuuc_DMJLPy7PC4-89KbS0M33SeSWCVQ1etjXD1grJWsSae_6Dvw_RCSLygiDSILNt9BeNAgztE5qpkQXR0gEdEFIkFauuDHl7-Goawbg1aGYyfNFkSJ24RAe&amp;csui=3" TargetMode="External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10" Type="http://schemas.openxmlformats.org/officeDocument/2006/relationships/image" Target="../media/image51.svg"/><Relationship Id="rId4" Type="http://schemas.openxmlformats.org/officeDocument/2006/relationships/image" Target="../media/image45.svg"/><Relationship Id="rId9" Type="http://schemas.openxmlformats.org/officeDocument/2006/relationships/image" Target="../media/image5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E68387-A367-4BB8-9551-A4A7B5C755F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75A5B6A-6F25-45CA-A788-091EB0E625AB}">
      <dgm:prSet/>
      <dgm:spPr/>
      <dgm:t>
        <a:bodyPr/>
        <a:lstStyle/>
        <a:p>
          <a:r>
            <a:rPr lang="en-GB" b="0" i="0" baseline="0"/>
            <a:t>Define virtual wards and their role in delivering hospital-level care at home</a:t>
          </a:r>
          <a:endParaRPr lang="en-US"/>
        </a:p>
      </dgm:t>
    </dgm:pt>
    <dgm:pt modelId="{C1E4DDC9-3970-4916-BDD7-39B57B4953E5}" type="parTrans" cxnId="{C7B63CF4-9101-4819-BB01-7E77131A7E76}">
      <dgm:prSet/>
      <dgm:spPr/>
      <dgm:t>
        <a:bodyPr/>
        <a:lstStyle/>
        <a:p>
          <a:endParaRPr lang="en-US"/>
        </a:p>
      </dgm:t>
    </dgm:pt>
    <dgm:pt modelId="{2DF6799D-349F-4463-AB66-1A680594BA19}" type="sibTrans" cxnId="{C7B63CF4-9101-4819-BB01-7E77131A7E76}">
      <dgm:prSet/>
      <dgm:spPr/>
      <dgm:t>
        <a:bodyPr/>
        <a:lstStyle/>
        <a:p>
          <a:endParaRPr lang="en-US"/>
        </a:p>
      </dgm:t>
    </dgm:pt>
    <dgm:pt modelId="{C051F7BB-4E99-49A1-BF32-CBA70B75883C}">
      <dgm:prSet/>
      <dgm:spPr/>
      <dgm:t>
        <a:bodyPr/>
        <a:lstStyle/>
        <a:p>
          <a:r>
            <a:rPr lang="en-GB" b="0" i="0" baseline="0"/>
            <a:t>Summarise current UK implementation and key patient groups</a:t>
          </a:r>
          <a:endParaRPr lang="en-US"/>
        </a:p>
      </dgm:t>
    </dgm:pt>
    <dgm:pt modelId="{79BB1FBC-4C83-4795-A08A-F7EACB66650B}" type="parTrans" cxnId="{AD137937-2EC4-4309-B07C-89CF558A452D}">
      <dgm:prSet/>
      <dgm:spPr/>
      <dgm:t>
        <a:bodyPr/>
        <a:lstStyle/>
        <a:p>
          <a:endParaRPr lang="en-US"/>
        </a:p>
      </dgm:t>
    </dgm:pt>
    <dgm:pt modelId="{7FF82604-C511-41AB-8A4A-CD264D11F087}" type="sibTrans" cxnId="{AD137937-2EC4-4309-B07C-89CF558A452D}">
      <dgm:prSet/>
      <dgm:spPr/>
      <dgm:t>
        <a:bodyPr/>
        <a:lstStyle/>
        <a:p>
          <a:endParaRPr lang="en-US"/>
        </a:p>
      </dgm:t>
    </dgm:pt>
    <dgm:pt modelId="{E62EB468-1527-405F-8CED-1A75CAEAEC18}">
      <dgm:prSet/>
      <dgm:spPr/>
      <dgm:t>
        <a:bodyPr/>
        <a:lstStyle/>
        <a:p>
          <a:r>
            <a:rPr lang="en-GB" b="0" i="0" baseline="0"/>
            <a:t>Outline core remote monitoring technologies</a:t>
          </a:r>
          <a:endParaRPr lang="en-US"/>
        </a:p>
      </dgm:t>
    </dgm:pt>
    <dgm:pt modelId="{D2EB8025-F316-4D48-8663-DB66A7BA4462}" type="parTrans" cxnId="{2B00851C-7A3B-40E9-8C80-02CDAB6D38EF}">
      <dgm:prSet/>
      <dgm:spPr/>
      <dgm:t>
        <a:bodyPr/>
        <a:lstStyle/>
        <a:p>
          <a:endParaRPr lang="en-US"/>
        </a:p>
      </dgm:t>
    </dgm:pt>
    <dgm:pt modelId="{72A781EE-A69F-4376-B795-F6270A312A2D}" type="sibTrans" cxnId="{2B00851C-7A3B-40E9-8C80-02CDAB6D38EF}">
      <dgm:prSet/>
      <dgm:spPr/>
      <dgm:t>
        <a:bodyPr/>
        <a:lstStyle/>
        <a:p>
          <a:endParaRPr lang="en-US"/>
        </a:p>
      </dgm:t>
    </dgm:pt>
    <dgm:pt modelId="{5124FEE1-C7F2-4482-A060-B17006FD9BF9}">
      <dgm:prSet/>
      <dgm:spPr/>
      <dgm:t>
        <a:bodyPr/>
        <a:lstStyle/>
        <a:p>
          <a:r>
            <a:rPr lang="en-GB" b="0" i="0" baseline="0"/>
            <a:t>Highlight main benefits and limitations</a:t>
          </a:r>
          <a:endParaRPr lang="en-US"/>
        </a:p>
      </dgm:t>
    </dgm:pt>
    <dgm:pt modelId="{68ED962F-FC7C-4809-B20A-15D8DBD99F0B}" type="parTrans" cxnId="{3C89C5B9-300B-42F6-8EA6-B3F8B3447FFA}">
      <dgm:prSet/>
      <dgm:spPr/>
      <dgm:t>
        <a:bodyPr/>
        <a:lstStyle/>
        <a:p>
          <a:endParaRPr lang="en-US"/>
        </a:p>
      </dgm:t>
    </dgm:pt>
    <dgm:pt modelId="{48DA8FB4-15A0-4E57-A58D-96F197AF4C6F}" type="sibTrans" cxnId="{3C89C5B9-300B-42F6-8EA6-B3F8B3447FFA}">
      <dgm:prSet/>
      <dgm:spPr/>
      <dgm:t>
        <a:bodyPr/>
        <a:lstStyle/>
        <a:p>
          <a:endParaRPr lang="en-US"/>
        </a:p>
      </dgm:t>
    </dgm:pt>
    <dgm:pt modelId="{F32CD7C0-23F4-47DF-9231-DE36F7B6AA1D}">
      <dgm:prSet/>
      <dgm:spPr/>
      <dgm:t>
        <a:bodyPr/>
        <a:lstStyle/>
        <a:p>
          <a:r>
            <a:rPr lang="en-GB" b="0" i="0" baseline="0"/>
            <a:t>Review a case study to assess real-world effectiveness</a:t>
          </a:r>
          <a:endParaRPr lang="en-US"/>
        </a:p>
      </dgm:t>
    </dgm:pt>
    <dgm:pt modelId="{D6721BEF-25A5-4352-92D9-AE25F766001B}" type="parTrans" cxnId="{A9BA62FD-37D0-4F55-A668-443026FCFED2}">
      <dgm:prSet/>
      <dgm:spPr/>
      <dgm:t>
        <a:bodyPr/>
        <a:lstStyle/>
        <a:p>
          <a:endParaRPr lang="en-US"/>
        </a:p>
      </dgm:t>
    </dgm:pt>
    <dgm:pt modelId="{048E901E-026E-48CF-8DA1-143ECC0AD105}" type="sibTrans" cxnId="{A9BA62FD-37D0-4F55-A668-443026FCFED2}">
      <dgm:prSet/>
      <dgm:spPr/>
      <dgm:t>
        <a:bodyPr/>
        <a:lstStyle/>
        <a:p>
          <a:endParaRPr lang="en-US"/>
        </a:p>
      </dgm:t>
    </dgm:pt>
    <dgm:pt modelId="{A8A4D16C-E6B1-4A2A-9A1E-CE791682DB6C}">
      <dgm:prSet/>
      <dgm:spPr/>
      <dgm:t>
        <a:bodyPr/>
        <a:lstStyle/>
        <a:p>
          <a:r>
            <a:rPr lang="en-GB" b="0" i="0" baseline="0"/>
            <a:t>Provide recommendations for future improvement</a:t>
          </a:r>
          <a:endParaRPr lang="en-US"/>
        </a:p>
      </dgm:t>
    </dgm:pt>
    <dgm:pt modelId="{1E9489A3-BECD-4DF0-83C2-EE4D72E261E3}" type="parTrans" cxnId="{69B062D8-4873-405C-A6A9-29DF768E17B1}">
      <dgm:prSet/>
      <dgm:spPr/>
      <dgm:t>
        <a:bodyPr/>
        <a:lstStyle/>
        <a:p>
          <a:endParaRPr lang="en-US"/>
        </a:p>
      </dgm:t>
    </dgm:pt>
    <dgm:pt modelId="{2E785E1A-C6D9-4F1C-ACA2-278C2738B172}" type="sibTrans" cxnId="{69B062D8-4873-405C-A6A9-29DF768E17B1}">
      <dgm:prSet/>
      <dgm:spPr/>
      <dgm:t>
        <a:bodyPr/>
        <a:lstStyle/>
        <a:p>
          <a:endParaRPr lang="en-US"/>
        </a:p>
      </dgm:t>
    </dgm:pt>
    <dgm:pt modelId="{522757BA-6A9A-400B-88D2-5D86F0CBCD27}" type="pres">
      <dgm:prSet presAssocID="{2BE68387-A367-4BB8-9551-A4A7B5C755FA}" presName="root" presStyleCnt="0">
        <dgm:presLayoutVars>
          <dgm:dir/>
          <dgm:resizeHandles val="exact"/>
        </dgm:presLayoutVars>
      </dgm:prSet>
      <dgm:spPr/>
    </dgm:pt>
    <dgm:pt modelId="{BF69F10A-1153-4D75-9B65-98E4F2409227}" type="pres">
      <dgm:prSet presAssocID="{D75A5B6A-6F25-45CA-A788-091EB0E625AB}" presName="compNode" presStyleCnt="0"/>
      <dgm:spPr/>
    </dgm:pt>
    <dgm:pt modelId="{8944F426-8421-4171-B401-4358103102D5}" type="pres">
      <dgm:prSet presAssocID="{D75A5B6A-6F25-45CA-A788-091EB0E625AB}" presName="bgRect" presStyleLbl="bgShp" presStyleIdx="0" presStyleCnt="6"/>
      <dgm:spPr/>
    </dgm:pt>
    <dgm:pt modelId="{62F29304-AC4F-40E2-AB21-A2F0D3B39349}" type="pres">
      <dgm:prSet presAssocID="{D75A5B6A-6F25-45CA-A788-091EB0E625A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C22BA1DE-F350-44E6-932A-DB4A42385449}" type="pres">
      <dgm:prSet presAssocID="{D75A5B6A-6F25-45CA-A788-091EB0E625AB}" presName="spaceRect" presStyleCnt="0"/>
      <dgm:spPr/>
    </dgm:pt>
    <dgm:pt modelId="{5900E2F4-CD4F-4422-A6CF-C5E20E054545}" type="pres">
      <dgm:prSet presAssocID="{D75A5B6A-6F25-45CA-A788-091EB0E625AB}" presName="parTx" presStyleLbl="revTx" presStyleIdx="0" presStyleCnt="6">
        <dgm:presLayoutVars>
          <dgm:chMax val="0"/>
          <dgm:chPref val="0"/>
        </dgm:presLayoutVars>
      </dgm:prSet>
      <dgm:spPr/>
    </dgm:pt>
    <dgm:pt modelId="{3E6371E7-92BD-4E8B-9875-5EAE8955A26F}" type="pres">
      <dgm:prSet presAssocID="{2DF6799D-349F-4463-AB66-1A680594BA19}" presName="sibTrans" presStyleCnt="0"/>
      <dgm:spPr/>
    </dgm:pt>
    <dgm:pt modelId="{0D5493D9-0A0B-4061-B4D5-062005F42036}" type="pres">
      <dgm:prSet presAssocID="{C051F7BB-4E99-49A1-BF32-CBA70B75883C}" presName="compNode" presStyleCnt="0"/>
      <dgm:spPr/>
    </dgm:pt>
    <dgm:pt modelId="{AE3648DD-1290-48E1-A142-DFD0012AD8DF}" type="pres">
      <dgm:prSet presAssocID="{C051F7BB-4E99-49A1-BF32-CBA70B75883C}" presName="bgRect" presStyleLbl="bgShp" presStyleIdx="1" presStyleCnt="6"/>
      <dgm:spPr/>
    </dgm:pt>
    <dgm:pt modelId="{B586C6CF-F201-4AA9-AC37-B28A968DA363}" type="pres">
      <dgm:prSet presAssocID="{C051F7BB-4E99-49A1-BF32-CBA70B75883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4E310ECD-C2CD-474D-9BEF-F7AFDFA2918F}" type="pres">
      <dgm:prSet presAssocID="{C051F7BB-4E99-49A1-BF32-CBA70B75883C}" presName="spaceRect" presStyleCnt="0"/>
      <dgm:spPr/>
    </dgm:pt>
    <dgm:pt modelId="{C3629CED-0299-421C-99D5-9AF518EE847C}" type="pres">
      <dgm:prSet presAssocID="{C051F7BB-4E99-49A1-BF32-CBA70B75883C}" presName="parTx" presStyleLbl="revTx" presStyleIdx="1" presStyleCnt="6">
        <dgm:presLayoutVars>
          <dgm:chMax val="0"/>
          <dgm:chPref val="0"/>
        </dgm:presLayoutVars>
      </dgm:prSet>
      <dgm:spPr/>
    </dgm:pt>
    <dgm:pt modelId="{6467F2C1-A8B7-4147-AC6C-46D4ADD6AC4A}" type="pres">
      <dgm:prSet presAssocID="{7FF82604-C511-41AB-8A4A-CD264D11F087}" presName="sibTrans" presStyleCnt="0"/>
      <dgm:spPr/>
    </dgm:pt>
    <dgm:pt modelId="{9FAACE86-5BE4-4EE5-813B-8A9BC582BC9C}" type="pres">
      <dgm:prSet presAssocID="{E62EB468-1527-405F-8CED-1A75CAEAEC18}" presName="compNode" presStyleCnt="0"/>
      <dgm:spPr/>
    </dgm:pt>
    <dgm:pt modelId="{8DF8C73F-8C54-4301-A2C4-38B36A175618}" type="pres">
      <dgm:prSet presAssocID="{E62EB468-1527-405F-8CED-1A75CAEAEC18}" presName="bgRect" presStyleLbl="bgShp" presStyleIdx="2" presStyleCnt="6"/>
      <dgm:spPr/>
    </dgm:pt>
    <dgm:pt modelId="{B393FD56-89A2-413E-A77B-EBBE54566E55}" type="pres">
      <dgm:prSet presAssocID="{E62EB468-1527-405F-8CED-1A75CAEAEC1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B15E7D7A-D7FD-49A6-A85F-4EE1539D600D}" type="pres">
      <dgm:prSet presAssocID="{E62EB468-1527-405F-8CED-1A75CAEAEC18}" presName="spaceRect" presStyleCnt="0"/>
      <dgm:spPr/>
    </dgm:pt>
    <dgm:pt modelId="{2A16A7FF-008D-46BC-928F-441EFFF1FE98}" type="pres">
      <dgm:prSet presAssocID="{E62EB468-1527-405F-8CED-1A75CAEAEC18}" presName="parTx" presStyleLbl="revTx" presStyleIdx="2" presStyleCnt="6">
        <dgm:presLayoutVars>
          <dgm:chMax val="0"/>
          <dgm:chPref val="0"/>
        </dgm:presLayoutVars>
      </dgm:prSet>
      <dgm:spPr/>
    </dgm:pt>
    <dgm:pt modelId="{A8641F17-5A89-481D-BE2F-095DCF3996D6}" type="pres">
      <dgm:prSet presAssocID="{72A781EE-A69F-4376-B795-F6270A312A2D}" presName="sibTrans" presStyleCnt="0"/>
      <dgm:spPr/>
    </dgm:pt>
    <dgm:pt modelId="{461630CC-7C26-4165-9492-26B81B5F3016}" type="pres">
      <dgm:prSet presAssocID="{5124FEE1-C7F2-4482-A060-B17006FD9BF9}" presName="compNode" presStyleCnt="0"/>
      <dgm:spPr/>
    </dgm:pt>
    <dgm:pt modelId="{A926E0AD-217B-43D6-86B9-BBCD31E6362B}" type="pres">
      <dgm:prSet presAssocID="{5124FEE1-C7F2-4482-A060-B17006FD9BF9}" presName="bgRect" presStyleLbl="bgShp" presStyleIdx="3" presStyleCnt="6"/>
      <dgm:spPr/>
    </dgm:pt>
    <dgm:pt modelId="{B12EAA60-02CF-417A-B79A-A994C438C13B}" type="pres">
      <dgm:prSet presAssocID="{5124FEE1-C7F2-4482-A060-B17006FD9BF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284B5EBC-EE99-45B7-89B9-04DE5342EFAB}" type="pres">
      <dgm:prSet presAssocID="{5124FEE1-C7F2-4482-A060-B17006FD9BF9}" presName="spaceRect" presStyleCnt="0"/>
      <dgm:spPr/>
    </dgm:pt>
    <dgm:pt modelId="{0C44597E-8CF3-42F3-9220-F319AEBC3365}" type="pres">
      <dgm:prSet presAssocID="{5124FEE1-C7F2-4482-A060-B17006FD9BF9}" presName="parTx" presStyleLbl="revTx" presStyleIdx="3" presStyleCnt="6">
        <dgm:presLayoutVars>
          <dgm:chMax val="0"/>
          <dgm:chPref val="0"/>
        </dgm:presLayoutVars>
      </dgm:prSet>
      <dgm:spPr/>
    </dgm:pt>
    <dgm:pt modelId="{E9236007-3DF8-4DF7-9D72-6F3107B4E870}" type="pres">
      <dgm:prSet presAssocID="{48DA8FB4-15A0-4E57-A58D-96F197AF4C6F}" presName="sibTrans" presStyleCnt="0"/>
      <dgm:spPr/>
    </dgm:pt>
    <dgm:pt modelId="{B3DB8DCE-5D28-424B-AF76-2DBE499DF2E4}" type="pres">
      <dgm:prSet presAssocID="{F32CD7C0-23F4-47DF-9231-DE36F7B6AA1D}" presName="compNode" presStyleCnt="0"/>
      <dgm:spPr/>
    </dgm:pt>
    <dgm:pt modelId="{F96ED16C-7418-4914-AF4D-0969F10223BC}" type="pres">
      <dgm:prSet presAssocID="{F32CD7C0-23F4-47DF-9231-DE36F7B6AA1D}" presName="bgRect" presStyleLbl="bgShp" presStyleIdx="4" presStyleCnt="6"/>
      <dgm:spPr/>
    </dgm:pt>
    <dgm:pt modelId="{D6AD137A-CB37-4DAC-848C-DB191710FC89}" type="pres">
      <dgm:prSet presAssocID="{F32CD7C0-23F4-47DF-9231-DE36F7B6AA1D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17DEEB3-1A02-4682-A16B-720214762AF6}" type="pres">
      <dgm:prSet presAssocID="{F32CD7C0-23F4-47DF-9231-DE36F7B6AA1D}" presName="spaceRect" presStyleCnt="0"/>
      <dgm:spPr/>
    </dgm:pt>
    <dgm:pt modelId="{8FEB83FB-AE25-4637-9D85-235CC1BF1A9E}" type="pres">
      <dgm:prSet presAssocID="{F32CD7C0-23F4-47DF-9231-DE36F7B6AA1D}" presName="parTx" presStyleLbl="revTx" presStyleIdx="4" presStyleCnt="6">
        <dgm:presLayoutVars>
          <dgm:chMax val="0"/>
          <dgm:chPref val="0"/>
        </dgm:presLayoutVars>
      </dgm:prSet>
      <dgm:spPr/>
    </dgm:pt>
    <dgm:pt modelId="{B66096B9-2FCF-45F2-886C-24247AC7EF5A}" type="pres">
      <dgm:prSet presAssocID="{048E901E-026E-48CF-8DA1-143ECC0AD105}" presName="sibTrans" presStyleCnt="0"/>
      <dgm:spPr/>
    </dgm:pt>
    <dgm:pt modelId="{5D0E1F6F-56EA-4696-9564-A875A6DA60B3}" type="pres">
      <dgm:prSet presAssocID="{A8A4D16C-E6B1-4A2A-9A1E-CE791682DB6C}" presName="compNode" presStyleCnt="0"/>
      <dgm:spPr/>
    </dgm:pt>
    <dgm:pt modelId="{555A8DC8-E6D8-4989-84CF-2463F3E5F6C6}" type="pres">
      <dgm:prSet presAssocID="{A8A4D16C-E6B1-4A2A-9A1E-CE791682DB6C}" presName="bgRect" presStyleLbl="bgShp" presStyleIdx="5" presStyleCnt="6"/>
      <dgm:spPr/>
    </dgm:pt>
    <dgm:pt modelId="{BCBC876B-01A6-4C05-96B6-0CCB42EB662F}" type="pres">
      <dgm:prSet presAssocID="{A8A4D16C-E6B1-4A2A-9A1E-CE791682DB6C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F48D1FC-B368-479F-9C57-0218EEDE6AD1}" type="pres">
      <dgm:prSet presAssocID="{A8A4D16C-E6B1-4A2A-9A1E-CE791682DB6C}" presName="spaceRect" presStyleCnt="0"/>
      <dgm:spPr/>
    </dgm:pt>
    <dgm:pt modelId="{5794C107-999F-43CA-A477-1D421951A7AC}" type="pres">
      <dgm:prSet presAssocID="{A8A4D16C-E6B1-4A2A-9A1E-CE791682DB6C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2B00851C-7A3B-40E9-8C80-02CDAB6D38EF}" srcId="{2BE68387-A367-4BB8-9551-A4A7B5C755FA}" destId="{E62EB468-1527-405F-8CED-1A75CAEAEC18}" srcOrd="2" destOrd="0" parTransId="{D2EB8025-F316-4D48-8663-DB66A7BA4462}" sibTransId="{72A781EE-A69F-4376-B795-F6270A312A2D}"/>
    <dgm:cxn modelId="{6A487322-486D-411A-B8E2-E25045637BFB}" type="presOf" srcId="{5124FEE1-C7F2-4482-A060-B17006FD9BF9}" destId="{0C44597E-8CF3-42F3-9220-F319AEBC3365}" srcOrd="0" destOrd="0" presId="urn:microsoft.com/office/officeart/2018/2/layout/IconVerticalSolidList"/>
    <dgm:cxn modelId="{AD137937-2EC4-4309-B07C-89CF558A452D}" srcId="{2BE68387-A367-4BB8-9551-A4A7B5C755FA}" destId="{C051F7BB-4E99-49A1-BF32-CBA70B75883C}" srcOrd="1" destOrd="0" parTransId="{79BB1FBC-4C83-4795-A08A-F7EACB66650B}" sibTransId="{7FF82604-C511-41AB-8A4A-CD264D11F087}"/>
    <dgm:cxn modelId="{B2380367-2820-4B96-8A74-D465EE98F8DD}" type="presOf" srcId="{D75A5B6A-6F25-45CA-A788-091EB0E625AB}" destId="{5900E2F4-CD4F-4422-A6CF-C5E20E054545}" srcOrd="0" destOrd="0" presId="urn:microsoft.com/office/officeart/2018/2/layout/IconVerticalSolidList"/>
    <dgm:cxn modelId="{98AF7383-AC03-41A1-8C4D-3AECD5D8789F}" type="presOf" srcId="{C051F7BB-4E99-49A1-BF32-CBA70B75883C}" destId="{C3629CED-0299-421C-99D5-9AF518EE847C}" srcOrd="0" destOrd="0" presId="urn:microsoft.com/office/officeart/2018/2/layout/IconVerticalSolidList"/>
    <dgm:cxn modelId="{C6EBECA6-F56C-4AEF-9F0F-20881604D975}" type="presOf" srcId="{F32CD7C0-23F4-47DF-9231-DE36F7B6AA1D}" destId="{8FEB83FB-AE25-4637-9D85-235CC1BF1A9E}" srcOrd="0" destOrd="0" presId="urn:microsoft.com/office/officeart/2018/2/layout/IconVerticalSolidList"/>
    <dgm:cxn modelId="{3C89C5B9-300B-42F6-8EA6-B3F8B3447FFA}" srcId="{2BE68387-A367-4BB8-9551-A4A7B5C755FA}" destId="{5124FEE1-C7F2-4482-A060-B17006FD9BF9}" srcOrd="3" destOrd="0" parTransId="{68ED962F-FC7C-4809-B20A-15D8DBD99F0B}" sibTransId="{48DA8FB4-15A0-4E57-A58D-96F197AF4C6F}"/>
    <dgm:cxn modelId="{C4DF0CCB-2AF2-4D00-B61F-2220F9869E65}" type="presOf" srcId="{2BE68387-A367-4BB8-9551-A4A7B5C755FA}" destId="{522757BA-6A9A-400B-88D2-5D86F0CBCD27}" srcOrd="0" destOrd="0" presId="urn:microsoft.com/office/officeart/2018/2/layout/IconVerticalSolidList"/>
    <dgm:cxn modelId="{DCBC61D7-51E7-4D43-BCF0-CA13F59E144B}" type="presOf" srcId="{E62EB468-1527-405F-8CED-1A75CAEAEC18}" destId="{2A16A7FF-008D-46BC-928F-441EFFF1FE98}" srcOrd="0" destOrd="0" presId="urn:microsoft.com/office/officeart/2018/2/layout/IconVerticalSolidList"/>
    <dgm:cxn modelId="{69B062D8-4873-405C-A6A9-29DF768E17B1}" srcId="{2BE68387-A367-4BB8-9551-A4A7B5C755FA}" destId="{A8A4D16C-E6B1-4A2A-9A1E-CE791682DB6C}" srcOrd="5" destOrd="0" parTransId="{1E9489A3-BECD-4DF0-83C2-EE4D72E261E3}" sibTransId="{2E785E1A-C6D9-4F1C-ACA2-278C2738B172}"/>
    <dgm:cxn modelId="{C07F91DB-AF32-4620-B9AC-591403DF5C3A}" type="presOf" srcId="{A8A4D16C-E6B1-4A2A-9A1E-CE791682DB6C}" destId="{5794C107-999F-43CA-A477-1D421951A7AC}" srcOrd="0" destOrd="0" presId="urn:microsoft.com/office/officeart/2018/2/layout/IconVerticalSolidList"/>
    <dgm:cxn modelId="{C7B63CF4-9101-4819-BB01-7E77131A7E76}" srcId="{2BE68387-A367-4BB8-9551-A4A7B5C755FA}" destId="{D75A5B6A-6F25-45CA-A788-091EB0E625AB}" srcOrd="0" destOrd="0" parTransId="{C1E4DDC9-3970-4916-BDD7-39B57B4953E5}" sibTransId="{2DF6799D-349F-4463-AB66-1A680594BA19}"/>
    <dgm:cxn modelId="{A9BA62FD-37D0-4F55-A668-443026FCFED2}" srcId="{2BE68387-A367-4BB8-9551-A4A7B5C755FA}" destId="{F32CD7C0-23F4-47DF-9231-DE36F7B6AA1D}" srcOrd="4" destOrd="0" parTransId="{D6721BEF-25A5-4352-92D9-AE25F766001B}" sibTransId="{048E901E-026E-48CF-8DA1-143ECC0AD105}"/>
    <dgm:cxn modelId="{86366CB2-9D6E-4EB6-B87D-366FD1462DD0}" type="presParOf" srcId="{522757BA-6A9A-400B-88D2-5D86F0CBCD27}" destId="{BF69F10A-1153-4D75-9B65-98E4F2409227}" srcOrd="0" destOrd="0" presId="urn:microsoft.com/office/officeart/2018/2/layout/IconVerticalSolidList"/>
    <dgm:cxn modelId="{10090D23-9358-4F40-9F3F-FCE862185C75}" type="presParOf" srcId="{BF69F10A-1153-4D75-9B65-98E4F2409227}" destId="{8944F426-8421-4171-B401-4358103102D5}" srcOrd="0" destOrd="0" presId="urn:microsoft.com/office/officeart/2018/2/layout/IconVerticalSolidList"/>
    <dgm:cxn modelId="{73490038-3145-41C5-9DA4-5F52BD35879F}" type="presParOf" srcId="{BF69F10A-1153-4D75-9B65-98E4F2409227}" destId="{62F29304-AC4F-40E2-AB21-A2F0D3B39349}" srcOrd="1" destOrd="0" presId="urn:microsoft.com/office/officeart/2018/2/layout/IconVerticalSolidList"/>
    <dgm:cxn modelId="{6FD11A57-D34B-4119-903A-DF44715C5C70}" type="presParOf" srcId="{BF69F10A-1153-4D75-9B65-98E4F2409227}" destId="{C22BA1DE-F350-44E6-932A-DB4A42385449}" srcOrd="2" destOrd="0" presId="urn:microsoft.com/office/officeart/2018/2/layout/IconVerticalSolidList"/>
    <dgm:cxn modelId="{92CFAFAC-FF3E-479C-9A02-94B9E59B968D}" type="presParOf" srcId="{BF69F10A-1153-4D75-9B65-98E4F2409227}" destId="{5900E2F4-CD4F-4422-A6CF-C5E20E054545}" srcOrd="3" destOrd="0" presId="urn:microsoft.com/office/officeart/2018/2/layout/IconVerticalSolidList"/>
    <dgm:cxn modelId="{8F8C6AEC-0F57-43E2-BB69-38ABE029FBC2}" type="presParOf" srcId="{522757BA-6A9A-400B-88D2-5D86F0CBCD27}" destId="{3E6371E7-92BD-4E8B-9875-5EAE8955A26F}" srcOrd="1" destOrd="0" presId="urn:microsoft.com/office/officeart/2018/2/layout/IconVerticalSolidList"/>
    <dgm:cxn modelId="{3401E3F6-69DA-4A34-B251-2593FC0FE927}" type="presParOf" srcId="{522757BA-6A9A-400B-88D2-5D86F0CBCD27}" destId="{0D5493D9-0A0B-4061-B4D5-062005F42036}" srcOrd="2" destOrd="0" presId="urn:microsoft.com/office/officeart/2018/2/layout/IconVerticalSolidList"/>
    <dgm:cxn modelId="{F248DF4E-2AAF-43F5-B57F-FC8376DDB7F9}" type="presParOf" srcId="{0D5493D9-0A0B-4061-B4D5-062005F42036}" destId="{AE3648DD-1290-48E1-A142-DFD0012AD8DF}" srcOrd="0" destOrd="0" presId="urn:microsoft.com/office/officeart/2018/2/layout/IconVerticalSolidList"/>
    <dgm:cxn modelId="{DA4FD937-A6FE-4C6C-802F-06A131C8C9D2}" type="presParOf" srcId="{0D5493D9-0A0B-4061-B4D5-062005F42036}" destId="{B586C6CF-F201-4AA9-AC37-B28A968DA363}" srcOrd="1" destOrd="0" presId="urn:microsoft.com/office/officeart/2018/2/layout/IconVerticalSolidList"/>
    <dgm:cxn modelId="{BC76D6B2-446E-4DF0-898B-D894EF20FDF6}" type="presParOf" srcId="{0D5493D9-0A0B-4061-B4D5-062005F42036}" destId="{4E310ECD-C2CD-474D-9BEF-F7AFDFA2918F}" srcOrd="2" destOrd="0" presId="urn:microsoft.com/office/officeart/2018/2/layout/IconVerticalSolidList"/>
    <dgm:cxn modelId="{2A4274BC-5907-430D-AF9E-149AB6763D11}" type="presParOf" srcId="{0D5493D9-0A0B-4061-B4D5-062005F42036}" destId="{C3629CED-0299-421C-99D5-9AF518EE847C}" srcOrd="3" destOrd="0" presId="urn:microsoft.com/office/officeart/2018/2/layout/IconVerticalSolidList"/>
    <dgm:cxn modelId="{48603C62-9673-4711-9974-26ACD99F942A}" type="presParOf" srcId="{522757BA-6A9A-400B-88D2-5D86F0CBCD27}" destId="{6467F2C1-A8B7-4147-AC6C-46D4ADD6AC4A}" srcOrd="3" destOrd="0" presId="urn:microsoft.com/office/officeart/2018/2/layout/IconVerticalSolidList"/>
    <dgm:cxn modelId="{56A54087-91EB-4364-ACA5-69D97AD546A5}" type="presParOf" srcId="{522757BA-6A9A-400B-88D2-5D86F0CBCD27}" destId="{9FAACE86-5BE4-4EE5-813B-8A9BC582BC9C}" srcOrd="4" destOrd="0" presId="urn:microsoft.com/office/officeart/2018/2/layout/IconVerticalSolidList"/>
    <dgm:cxn modelId="{EC840CED-9E13-450D-93B5-4EC21A1318EE}" type="presParOf" srcId="{9FAACE86-5BE4-4EE5-813B-8A9BC582BC9C}" destId="{8DF8C73F-8C54-4301-A2C4-38B36A175618}" srcOrd="0" destOrd="0" presId="urn:microsoft.com/office/officeart/2018/2/layout/IconVerticalSolidList"/>
    <dgm:cxn modelId="{A6391BA8-B0ED-4BD6-8411-57C2972C3584}" type="presParOf" srcId="{9FAACE86-5BE4-4EE5-813B-8A9BC582BC9C}" destId="{B393FD56-89A2-413E-A77B-EBBE54566E55}" srcOrd="1" destOrd="0" presId="urn:microsoft.com/office/officeart/2018/2/layout/IconVerticalSolidList"/>
    <dgm:cxn modelId="{EDD90E64-F54C-4E58-B29C-C1734917AA7B}" type="presParOf" srcId="{9FAACE86-5BE4-4EE5-813B-8A9BC582BC9C}" destId="{B15E7D7A-D7FD-49A6-A85F-4EE1539D600D}" srcOrd="2" destOrd="0" presId="urn:microsoft.com/office/officeart/2018/2/layout/IconVerticalSolidList"/>
    <dgm:cxn modelId="{FE471EBF-25F5-4ED0-8365-9DBCCA823048}" type="presParOf" srcId="{9FAACE86-5BE4-4EE5-813B-8A9BC582BC9C}" destId="{2A16A7FF-008D-46BC-928F-441EFFF1FE98}" srcOrd="3" destOrd="0" presId="urn:microsoft.com/office/officeart/2018/2/layout/IconVerticalSolidList"/>
    <dgm:cxn modelId="{8B7E1A7C-03D9-4EE8-8A1D-49CC87A4AC87}" type="presParOf" srcId="{522757BA-6A9A-400B-88D2-5D86F0CBCD27}" destId="{A8641F17-5A89-481D-BE2F-095DCF3996D6}" srcOrd="5" destOrd="0" presId="urn:microsoft.com/office/officeart/2018/2/layout/IconVerticalSolidList"/>
    <dgm:cxn modelId="{48373C5E-21B0-4569-9883-AA0DE9E4F391}" type="presParOf" srcId="{522757BA-6A9A-400B-88D2-5D86F0CBCD27}" destId="{461630CC-7C26-4165-9492-26B81B5F3016}" srcOrd="6" destOrd="0" presId="urn:microsoft.com/office/officeart/2018/2/layout/IconVerticalSolidList"/>
    <dgm:cxn modelId="{2C85AF8C-932A-43C7-84B9-1892AE45B214}" type="presParOf" srcId="{461630CC-7C26-4165-9492-26B81B5F3016}" destId="{A926E0AD-217B-43D6-86B9-BBCD31E6362B}" srcOrd="0" destOrd="0" presId="urn:microsoft.com/office/officeart/2018/2/layout/IconVerticalSolidList"/>
    <dgm:cxn modelId="{4BCEB18F-833C-4B90-82B6-B29E830046E7}" type="presParOf" srcId="{461630CC-7C26-4165-9492-26B81B5F3016}" destId="{B12EAA60-02CF-417A-B79A-A994C438C13B}" srcOrd="1" destOrd="0" presId="urn:microsoft.com/office/officeart/2018/2/layout/IconVerticalSolidList"/>
    <dgm:cxn modelId="{C574152E-CE96-4BC9-B6E6-D514197C61AA}" type="presParOf" srcId="{461630CC-7C26-4165-9492-26B81B5F3016}" destId="{284B5EBC-EE99-45B7-89B9-04DE5342EFAB}" srcOrd="2" destOrd="0" presId="urn:microsoft.com/office/officeart/2018/2/layout/IconVerticalSolidList"/>
    <dgm:cxn modelId="{C361A244-0B13-4D2C-91F0-FCFD956E941E}" type="presParOf" srcId="{461630CC-7C26-4165-9492-26B81B5F3016}" destId="{0C44597E-8CF3-42F3-9220-F319AEBC3365}" srcOrd="3" destOrd="0" presId="urn:microsoft.com/office/officeart/2018/2/layout/IconVerticalSolidList"/>
    <dgm:cxn modelId="{1199AD2D-1089-44D9-93E9-3461BCB06FA5}" type="presParOf" srcId="{522757BA-6A9A-400B-88D2-5D86F0CBCD27}" destId="{E9236007-3DF8-4DF7-9D72-6F3107B4E870}" srcOrd="7" destOrd="0" presId="urn:microsoft.com/office/officeart/2018/2/layout/IconVerticalSolidList"/>
    <dgm:cxn modelId="{08EDF5E4-BD9E-48A2-B991-61459F4E0037}" type="presParOf" srcId="{522757BA-6A9A-400B-88D2-5D86F0CBCD27}" destId="{B3DB8DCE-5D28-424B-AF76-2DBE499DF2E4}" srcOrd="8" destOrd="0" presId="urn:microsoft.com/office/officeart/2018/2/layout/IconVerticalSolidList"/>
    <dgm:cxn modelId="{68514786-EBDB-44C9-AF8C-102DCD9FEB56}" type="presParOf" srcId="{B3DB8DCE-5D28-424B-AF76-2DBE499DF2E4}" destId="{F96ED16C-7418-4914-AF4D-0969F10223BC}" srcOrd="0" destOrd="0" presId="urn:microsoft.com/office/officeart/2018/2/layout/IconVerticalSolidList"/>
    <dgm:cxn modelId="{E788B86B-26D3-4EA7-A1F0-EB021D3DE9CA}" type="presParOf" srcId="{B3DB8DCE-5D28-424B-AF76-2DBE499DF2E4}" destId="{D6AD137A-CB37-4DAC-848C-DB191710FC89}" srcOrd="1" destOrd="0" presId="urn:microsoft.com/office/officeart/2018/2/layout/IconVerticalSolidList"/>
    <dgm:cxn modelId="{E3876EF2-4F5B-4319-B7EE-5DDFAF228C4D}" type="presParOf" srcId="{B3DB8DCE-5D28-424B-AF76-2DBE499DF2E4}" destId="{317DEEB3-1A02-4682-A16B-720214762AF6}" srcOrd="2" destOrd="0" presId="urn:microsoft.com/office/officeart/2018/2/layout/IconVerticalSolidList"/>
    <dgm:cxn modelId="{D833BAF3-4AE5-4B13-95B2-F551D444A763}" type="presParOf" srcId="{B3DB8DCE-5D28-424B-AF76-2DBE499DF2E4}" destId="{8FEB83FB-AE25-4637-9D85-235CC1BF1A9E}" srcOrd="3" destOrd="0" presId="urn:microsoft.com/office/officeart/2018/2/layout/IconVerticalSolidList"/>
    <dgm:cxn modelId="{C9F554FA-4A3E-435E-9405-D7D8D590F160}" type="presParOf" srcId="{522757BA-6A9A-400B-88D2-5D86F0CBCD27}" destId="{B66096B9-2FCF-45F2-886C-24247AC7EF5A}" srcOrd="9" destOrd="0" presId="urn:microsoft.com/office/officeart/2018/2/layout/IconVerticalSolidList"/>
    <dgm:cxn modelId="{7291C2FA-BAFE-4054-A7C5-7EF264FB9161}" type="presParOf" srcId="{522757BA-6A9A-400B-88D2-5D86F0CBCD27}" destId="{5D0E1F6F-56EA-4696-9564-A875A6DA60B3}" srcOrd="10" destOrd="0" presId="urn:microsoft.com/office/officeart/2018/2/layout/IconVerticalSolidList"/>
    <dgm:cxn modelId="{BBF80687-FDC7-43E0-9835-B3373850DF85}" type="presParOf" srcId="{5D0E1F6F-56EA-4696-9564-A875A6DA60B3}" destId="{555A8DC8-E6D8-4989-84CF-2463F3E5F6C6}" srcOrd="0" destOrd="0" presId="urn:microsoft.com/office/officeart/2018/2/layout/IconVerticalSolidList"/>
    <dgm:cxn modelId="{B0008BD7-0CEF-47C7-9862-BC751753EDCB}" type="presParOf" srcId="{5D0E1F6F-56EA-4696-9564-A875A6DA60B3}" destId="{BCBC876B-01A6-4C05-96B6-0CCB42EB662F}" srcOrd="1" destOrd="0" presId="urn:microsoft.com/office/officeart/2018/2/layout/IconVerticalSolidList"/>
    <dgm:cxn modelId="{B61D7959-8083-4BE6-B83C-90F4078281BC}" type="presParOf" srcId="{5D0E1F6F-56EA-4696-9564-A875A6DA60B3}" destId="{FF48D1FC-B368-479F-9C57-0218EEDE6AD1}" srcOrd="2" destOrd="0" presId="urn:microsoft.com/office/officeart/2018/2/layout/IconVerticalSolidList"/>
    <dgm:cxn modelId="{A62D60A7-B115-4179-8E8B-CB65C64A045F}" type="presParOf" srcId="{5D0E1F6F-56EA-4696-9564-A875A6DA60B3}" destId="{5794C107-999F-43CA-A477-1D421951A7A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741BE2-CF7A-48BB-801C-EF933A50814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6597C84-CD1D-410F-B6AE-BBF0A9446E92}">
      <dgm:prSet/>
      <dgm:spPr/>
      <dgm:t>
        <a:bodyPr/>
        <a:lstStyle/>
        <a:p>
          <a:r>
            <a:rPr lang="en-GB" dirty="0"/>
            <a:t>Virtual wards provide hospital level care at home.</a:t>
          </a:r>
          <a:endParaRPr lang="en-US" dirty="0"/>
        </a:p>
      </dgm:t>
    </dgm:pt>
    <dgm:pt modelId="{004F9BFF-2D30-439C-A4F9-D11F30E9A352}" type="parTrans" cxnId="{CDA6852E-6399-4877-8E21-71EC580ED2F2}">
      <dgm:prSet/>
      <dgm:spPr/>
      <dgm:t>
        <a:bodyPr/>
        <a:lstStyle/>
        <a:p>
          <a:endParaRPr lang="en-US"/>
        </a:p>
      </dgm:t>
    </dgm:pt>
    <dgm:pt modelId="{37F218F1-BF51-4BC8-84FC-1B4A6BDE8484}" type="sibTrans" cxnId="{CDA6852E-6399-4877-8E21-71EC580ED2F2}">
      <dgm:prSet/>
      <dgm:spPr/>
      <dgm:t>
        <a:bodyPr/>
        <a:lstStyle/>
        <a:p>
          <a:endParaRPr lang="en-US"/>
        </a:p>
      </dgm:t>
    </dgm:pt>
    <dgm:pt modelId="{C6868185-991A-464E-9918-7CC5DEAD7617}">
      <dgm:prSet/>
      <dgm:spPr/>
      <dgm:t>
        <a:bodyPr/>
        <a:lstStyle/>
        <a:p>
          <a:r>
            <a:rPr lang="en-GB"/>
            <a:t>They support faster recovery and reduce pressure on hospital beds.</a:t>
          </a:r>
          <a:endParaRPr lang="en-US"/>
        </a:p>
      </dgm:t>
    </dgm:pt>
    <dgm:pt modelId="{A41ABD7F-A75D-4BF0-A793-1B5FC2986A55}" type="parTrans" cxnId="{602C166B-ABD2-40E4-81FB-BC9505328B51}">
      <dgm:prSet/>
      <dgm:spPr/>
      <dgm:t>
        <a:bodyPr/>
        <a:lstStyle/>
        <a:p>
          <a:endParaRPr lang="en-US"/>
        </a:p>
      </dgm:t>
    </dgm:pt>
    <dgm:pt modelId="{7571EF1E-C998-4EFF-B1EA-863B3B8950B1}" type="sibTrans" cxnId="{602C166B-ABD2-40E4-81FB-BC9505328B51}">
      <dgm:prSet/>
      <dgm:spPr/>
      <dgm:t>
        <a:bodyPr/>
        <a:lstStyle/>
        <a:p>
          <a:endParaRPr lang="en-US"/>
        </a:p>
      </dgm:t>
    </dgm:pt>
    <dgm:pt modelId="{D3BD807B-F6AC-479F-828D-A4292312E34F}">
      <dgm:prSet/>
      <dgm:spPr/>
      <dgm:t>
        <a:bodyPr/>
        <a:lstStyle/>
        <a:p>
          <a:r>
            <a:rPr lang="en-GB"/>
            <a:t>A multidisciplinary team provides tests, treatments, and daily reviews.</a:t>
          </a:r>
          <a:endParaRPr lang="en-US"/>
        </a:p>
      </dgm:t>
    </dgm:pt>
    <dgm:pt modelId="{72D51C44-DE20-48A2-89FA-223B3AAF4B3A}" type="parTrans" cxnId="{42542B38-5177-4F61-86E9-DEA6EB0D33A7}">
      <dgm:prSet/>
      <dgm:spPr/>
      <dgm:t>
        <a:bodyPr/>
        <a:lstStyle/>
        <a:p>
          <a:endParaRPr lang="en-US"/>
        </a:p>
      </dgm:t>
    </dgm:pt>
    <dgm:pt modelId="{8071ACCF-048A-402B-8B8E-FBB4A4D7A1FD}" type="sibTrans" cxnId="{42542B38-5177-4F61-86E9-DEA6EB0D33A7}">
      <dgm:prSet/>
      <dgm:spPr/>
      <dgm:t>
        <a:bodyPr/>
        <a:lstStyle/>
        <a:p>
          <a:endParaRPr lang="en-US"/>
        </a:p>
      </dgm:t>
    </dgm:pt>
    <dgm:pt modelId="{B116BFE3-7D9A-4A0D-A2AF-ECC06FB54577}">
      <dgm:prSet/>
      <dgm:spPr/>
      <dgm:t>
        <a:bodyPr/>
        <a:lstStyle/>
        <a:p>
          <a:r>
            <a:rPr lang="en-GB" dirty="0"/>
            <a:t>Care is delivered through home visits, video calls, and remote monitoring devices (NHS, England, </a:t>
          </a:r>
          <a:r>
            <a:rPr lang="en-GB" dirty="0" err="1"/>
            <a:t>n.d.a</a:t>
          </a:r>
          <a:r>
            <a:rPr lang="en-GB" dirty="0"/>
            <a:t>).</a:t>
          </a:r>
          <a:endParaRPr lang="en-US" dirty="0"/>
        </a:p>
      </dgm:t>
    </dgm:pt>
    <dgm:pt modelId="{F7C7D634-B08A-4F68-90A4-D8B225B8ECE6}" type="parTrans" cxnId="{5AE4103F-1626-4CC9-AE2B-46533B6CF7E9}">
      <dgm:prSet/>
      <dgm:spPr/>
      <dgm:t>
        <a:bodyPr/>
        <a:lstStyle/>
        <a:p>
          <a:endParaRPr lang="en-US"/>
        </a:p>
      </dgm:t>
    </dgm:pt>
    <dgm:pt modelId="{A08AB74B-303A-4333-8037-DE52737BBBD7}" type="sibTrans" cxnId="{5AE4103F-1626-4CC9-AE2B-46533B6CF7E9}">
      <dgm:prSet/>
      <dgm:spPr/>
      <dgm:t>
        <a:bodyPr/>
        <a:lstStyle/>
        <a:p>
          <a:endParaRPr lang="en-US"/>
        </a:p>
      </dgm:t>
    </dgm:pt>
    <dgm:pt modelId="{DE7CA3A6-9603-445D-883C-2AB24D872255}" type="pres">
      <dgm:prSet presAssocID="{ED741BE2-CF7A-48BB-801C-EF933A50814B}" presName="root" presStyleCnt="0">
        <dgm:presLayoutVars>
          <dgm:dir/>
          <dgm:resizeHandles val="exact"/>
        </dgm:presLayoutVars>
      </dgm:prSet>
      <dgm:spPr/>
    </dgm:pt>
    <dgm:pt modelId="{E19A025D-EE54-4665-9CE8-3CE5FBF3D566}" type="pres">
      <dgm:prSet presAssocID="{86597C84-CD1D-410F-B6AE-BBF0A9446E92}" presName="compNode" presStyleCnt="0"/>
      <dgm:spPr/>
    </dgm:pt>
    <dgm:pt modelId="{D944CC98-6B99-44BF-88D8-0DB09B7B321F}" type="pres">
      <dgm:prSet presAssocID="{86597C84-CD1D-410F-B6AE-BBF0A9446E9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F0F3C118-3461-4835-A9B1-E9E04C34EDDA}" type="pres">
      <dgm:prSet presAssocID="{86597C84-CD1D-410F-B6AE-BBF0A9446E92}" presName="spaceRect" presStyleCnt="0"/>
      <dgm:spPr/>
    </dgm:pt>
    <dgm:pt modelId="{DA8EDB87-8790-4EE0-96BF-0EF28A88E189}" type="pres">
      <dgm:prSet presAssocID="{86597C84-CD1D-410F-B6AE-BBF0A9446E92}" presName="textRect" presStyleLbl="revTx" presStyleIdx="0" presStyleCnt="4">
        <dgm:presLayoutVars>
          <dgm:chMax val="1"/>
          <dgm:chPref val="1"/>
        </dgm:presLayoutVars>
      </dgm:prSet>
      <dgm:spPr/>
    </dgm:pt>
    <dgm:pt modelId="{8D2647CC-D09E-4117-AAA8-1E2C4CCCFE18}" type="pres">
      <dgm:prSet presAssocID="{37F218F1-BF51-4BC8-84FC-1B4A6BDE8484}" presName="sibTrans" presStyleCnt="0"/>
      <dgm:spPr/>
    </dgm:pt>
    <dgm:pt modelId="{D8AA453D-306D-4FE2-B85C-4E279C246377}" type="pres">
      <dgm:prSet presAssocID="{C6868185-991A-464E-9918-7CC5DEAD7617}" presName="compNode" presStyleCnt="0"/>
      <dgm:spPr/>
    </dgm:pt>
    <dgm:pt modelId="{259C87AB-72DF-4E4F-A2A0-4729326496FB}" type="pres">
      <dgm:prSet presAssocID="{C6868185-991A-464E-9918-7CC5DEAD761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81C1AF59-D7A6-428C-8370-0320A1760EC0}" type="pres">
      <dgm:prSet presAssocID="{C6868185-991A-464E-9918-7CC5DEAD7617}" presName="spaceRect" presStyleCnt="0"/>
      <dgm:spPr/>
    </dgm:pt>
    <dgm:pt modelId="{0D78FFC6-916F-49A3-BD75-CB63F665E30C}" type="pres">
      <dgm:prSet presAssocID="{C6868185-991A-464E-9918-7CC5DEAD7617}" presName="textRect" presStyleLbl="revTx" presStyleIdx="1" presStyleCnt="4">
        <dgm:presLayoutVars>
          <dgm:chMax val="1"/>
          <dgm:chPref val="1"/>
        </dgm:presLayoutVars>
      </dgm:prSet>
      <dgm:spPr/>
    </dgm:pt>
    <dgm:pt modelId="{611A8563-DBBF-4B7D-B1D9-3E2A65EBB8CB}" type="pres">
      <dgm:prSet presAssocID="{7571EF1E-C998-4EFF-B1EA-863B3B8950B1}" presName="sibTrans" presStyleCnt="0"/>
      <dgm:spPr/>
    </dgm:pt>
    <dgm:pt modelId="{E3EAC845-0AA0-42F6-80D4-31696F313C1C}" type="pres">
      <dgm:prSet presAssocID="{D3BD807B-F6AC-479F-828D-A4292312E34F}" presName="compNode" presStyleCnt="0"/>
      <dgm:spPr/>
    </dgm:pt>
    <dgm:pt modelId="{F56345EF-AB9B-4E11-A40A-D8D802E0EADF}" type="pres">
      <dgm:prSet presAssocID="{D3BD807B-F6AC-479F-828D-A4292312E34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8049F399-68AB-45C3-A960-CEFB51B89C5A}" type="pres">
      <dgm:prSet presAssocID="{D3BD807B-F6AC-479F-828D-A4292312E34F}" presName="spaceRect" presStyleCnt="0"/>
      <dgm:spPr/>
    </dgm:pt>
    <dgm:pt modelId="{4F795C7A-8CFE-45EF-8959-D9D77AF13030}" type="pres">
      <dgm:prSet presAssocID="{D3BD807B-F6AC-479F-828D-A4292312E34F}" presName="textRect" presStyleLbl="revTx" presStyleIdx="2" presStyleCnt="4">
        <dgm:presLayoutVars>
          <dgm:chMax val="1"/>
          <dgm:chPref val="1"/>
        </dgm:presLayoutVars>
      </dgm:prSet>
      <dgm:spPr/>
    </dgm:pt>
    <dgm:pt modelId="{10DF31C5-A45F-441A-A907-4FE3572CCBBB}" type="pres">
      <dgm:prSet presAssocID="{8071ACCF-048A-402B-8B8E-FBB4A4D7A1FD}" presName="sibTrans" presStyleCnt="0"/>
      <dgm:spPr/>
    </dgm:pt>
    <dgm:pt modelId="{46CD0C72-130B-4B49-91E7-AD03AF0BFDC6}" type="pres">
      <dgm:prSet presAssocID="{B116BFE3-7D9A-4A0D-A2AF-ECC06FB54577}" presName="compNode" presStyleCnt="0"/>
      <dgm:spPr/>
    </dgm:pt>
    <dgm:pt modelId="{C460C874-0BBF-4DEC-B6A3-370BBE18066B}" type="pres">
      <dgm:prSet presAssocID="{B116BFE3-7D9A-4A0D-A2AF-ECC06FB5457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aker Phone"/>
        </a:ext>
      </dgm:extLst>
    </dgm:pt>
    <dgm:pt modelId="{FE9CF09D-4102-4F00-BE5E-CD67A7C5B25D}" type="pres">
      <dgm:prSet presAssocID="{B116BFE3-7D9A-4A0D-A2AF-ECC06FB54577}" presName="spaceRect" presStyleCnt="0"/>
      <dgm:spPr/>
    </dgm:pt>
    <dgm:pt modelId="{D7EC2D65-FFF4-4C53-80FF-717602F7BB39}" type="pres">
      <dgm:prSet presAssocID="{B116BFE3-7D9A-4A0D-A2AF-ECC06FB5457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DA6852E-6399-4877-8E21-71EC580ED2F2}" srcId="{ED741BE2-CF7A-48BB-801C-EF933A50814B}" destId="{86597C84-CD1D-410F-B6AE-BBF0A9446E92}" srcOrd="0" destOrd="0" parTransId="{004F9BFF-2D30-439C-A4F9-D11F30E9A352}" sibTransId="{37F218F1-BF51-4BC8-84FC-1B4A6BDE8484}"/>
    <dgm:cxn modelId="{EC8C4832-B626-4CB5-9E4A-572254CB16C1}" type="presOf" srcId="{C6868185-991A-464E-9918-7CC5DEAD7617}" destId="{0D78FFC6-916F-49A3-BD75-CB63F665E30C}" srcOrd="0" destOrd="0" presId="urn:microsoft.com/office/officeart/2018/2/layout/IconLabelList"/>
    <dgm:cxn modelId="{42542B38-5177-4F61-86E9-DEA6EB0D33A7}" srcId="{ED741BE2-CF7A-48BB-801C-EF933A50814B}" destId="{D3BD807B-F6AC-479F-828D-A4292312E34F}" srcOrd="2" destOrd="0" parTransId="{72D51C44-DE20-48A2-89FA-223B3AAF4B3A}" sibTransId="{8071ACCF-048A-402B-8B8E-FBB4A4D7A1FD}"/>
    <dgm:cxn modelId="{5AE4103F-1626-4CC9-AE2B-46533B6CF7E9}" srcId="{ED741BE2-CF7A-48BB-801C-EF933A50814B}" destId="{B116BFE3-7D9A-4A0D-A2AF-ECC06FB54577}" srcOrd="3" destOrd="0" parTransId="{F7C7D634-B08A-4F68-90A4-D8B225B8ECE6}" sibTransId="{A08AB74B-303A-4333-8037-DE52737BBBD7}"/>
    <dgm:cxn modelId="{602C166B-ABD2-40E4-81FB-BC9505328B51}" srcId="{ED741BE2-CF7A-48BB-801C-EF933A50814B}" destId="{C6868185-991A-464E-9918-7CC5DEAD7617}" srcOrd="1" destOrd="0" parTransId="{A41ABD7F-A75D-4BF0-A793-1B5FC2986A55}" sibTransId="{7571EF1E-C998-4EFF-B1EA-863B3B8950B1}"/>
    <dgm:cxn modelId="{180F6D7E-2BAB-4994-8964-724762CFCE17}" type="presOf" srcId="{B116BFE3-7D9A-4A0D-A2AF-ECC06FB54577}" destId="{D7EC2D65-FFF4-4C53-80FF-717602F7BB39}" srcOrd="0" destOrd="0" presId="urn:microsoft.com/office/officeart/2018/2/layout/IconLabelList"/>
    <dgm:cxn modelId="{0466AF8D-5C3C-4D9D-AA4E-8B6078243122}" type="presOf" srcId="{ED741BE2-CF7A-48BB-801C-EF933A50814B}" destId="{DE7CA3A6-9603-445D-883C-2AB24D872255}" srcOrd="0" destOrd="0" presId="urn:microsoft.com/office/officeart/2018/2/layout/IconLabelList"/>
    <dgm:cxn modelId="{3E628DAA-D9DA-4A66-9F9D-A0E6C1FFAFA2}" type="presOf" srcId="{86597C84-CD1D-410F-B6AE-BBF0A9446E92}" destId="{DA8EDB87-8790-4EE0-96BF-0EF28A88E189}" srcOrd="0" destOrd="0" presId="urn:microsoft.com/office/officeart/2018/2/layout/IconLabelList"/>
    <dgm:cxn modelId="{BA69DAEF-3799-4DAB-8BE4-0FEC40C16D1D}" type="presOf" srcId="{D3BD807B-F6AC-479F-828D-A4292312E34F}" destId="{4F795C7A-8CFE-45EF-8959-D9D77AF13030}" srcOrd="0" destOrd="0" presId="urn:microsoft.com/office/officeart/2018/2/layout/IconLabelList"/>
    <dgm:cxn modelId="{FD5A5C85-BA2E-4717-A84A-778874CFA410}" type="presParOf" srcId="{DE7CA3A6-9603-445D-883C-2AB24D872255}" destId="{E19A025D-EE54-4665-9CE8-3CE5FBF3D566}" srcOrd="0" destOrd="0" presId="urn:microsoft.com/office/officeart/2018/2/layout/IconLabelList"/>
    <dgm:cxn modelId="{8653E5D4-427B-4FC9-A812-1ED2CE07334E}" type="presParOf" srcId="{E19A025D-EE54-4665-9CE8-3CE5FBF3D566}" destId="{D944CC98-6B99-44BF-88D8-0DB09B7B321F}" srcOrd="0" destOrd="0" presId="urn:microsoft.com/office/officeart/2018/2/layout/IconLabelList"/>
    <dgm:cxn modelId="{AF7FF445-F9BD-49B3-8F90-9840BE77EDCE}" type="presParOf" srcId="{E19A025D-EE54-4665-9CE8-3CE5FBF3D566}" destId="{F0F3C118-3461-4835-A9B1-E9E04C34EDDA}" srcOrd="1" destOrd="0" presId="urn:microsoft.com/office/officeart/2018/2/layout/IconLabelList"/>
    <dgm:cxn modelId="{8F721C33-F1BC-4FFF-B0EF-5A84DDE3ED28}" type="presParOf" srcId="{E19A025D-EE54-4665-9CE8-3CE5FBF3D566}" destId="{DA8EDB87-8790-4EE0-96BF-0EF28A88E189}" srcOrd="2" destOrd="0" presId="urn:microsoft.com/office/officeart/2018/2/layout/IconLabelList"/>
    <dgm:cxn modelId="{9BD8DA2B-28AC-426B-89B4-51A78A9CB26F}" type="presParOf" srcId="{DE7CA3A6-9603-445D-883C-2AB24D872255}" destId="{8D2647CC-D09E-4117-AAA8-1E2C4CCCFE18}" srcOrd="1" destOrd="0" presId="urn:microsoft.com/office/officeart/2018/2/layout/IconLabelList"/>
    <dgm:cxn modelId="{64D1548D-B3C4-498A-A68F-F541FA099EE1}" type="presParOf" srcId="{DE7CA3A6-9603-445D-883C-2AB24D872255}" destId="{D8AA453D-306D-4FE2-B85C-4E279C246377}" srcOrd="2" destOrd="0" presId="urn:microsoft.com/office/officeart/2018/2/layout/IconLabelList"/>
    <dgm:cxn modelId="{5C01DC36-452D-477A-98B9-66D9DC137FF5}" type="presParOf" srcId="{D8AA453D-306D-4FE2-B85C-4E279C246377}" destId="{259C87AB-72DF-4E4F-A2A0-4729326496FB}" srcOrd="0" destOrd="0" presId="urn:microsoft.com/office/officeart/2018/2/layout/IconLabelList"/>
    <dgm:cxn modelId="{BA037B3F-AC50-4699-8168-8C758D95C4DE}" type="presParOf" srcId="{D8AA453D-306D-4FE2-B85C-4E279C246377}" destId="{81C1AF59-D7A6-428C-8370-0320A1760EC0}" srcOrd="1" destOrd="0" presId="urn:microsoft.com/office/officeart/2018/2/layout/IconLabelList"/>
    <dgm:cxn modelId="{3662DC4D-5A26-486C-A069-93E4D0B0E293}" type="presParOf" srcId="{D8AA453D-306D-4FE2-B85C-4E279C246377}" destId="{0D78FFC6-916F-49A3-BD75-CB63F665E30C}" srcOrd="2" destOrd="0" presId="urn:microsoft.com/office/officeart/2018/2/layout/IconLabelList"/>
    <dgm:cxn modelId="{1F7E1C1E-59DF-4366-A92D-F0071855C823}" type="presParOf" srcId="{DE7CA3A6-9603-445D-883C-2AB24D872255}" destId="{611A8563-DBBF-4B7D-B1D9-3E2A65EBB8CB}" srcOrd="3" destOrd="0" presId="urn:microsoft.com/office/officeart/2018/2/layout/IconLabelList"/>
    <dgm:cxn modelId="{B4597F55-017C-48BC-A2DB-A83D3FC81E39}" type="presParOf" srcId="{DE7CA3A6-9603-445D-883C-2AB24D872255}" destId="{E3EAC845-0AA0-42F6-80D4-31696F313C1C}" srcOrd="4" destOrd="0" presId="urn:microsoft.com/office/officeart/2018/2/layout/IconLabelList"/>
    <dgm:cxn modelId="{CD07A1DB-FDDB-4EFA-AFF4-CA249731F4E1}" type="presParOf" srcId="{E3EAC845-0AA0-42F6-80D4-31696F313C1C}" destId="{F56345EF-AB9B-4E11-A40A-D8D802E0EADF}" srcOrd="0" destOrd="0" presId="urn:microsoft.com/office/officeart/2018/2/layout/IconLabelList"/>
    <dgm:cxn modelId="{834B2323-46A8-4F89-81F5-6CE897557614}" type="presParOf" srcId="{E3EAC845-0AA0-42F6-80D4-31696F313C1C}" destId="{8049F399-68AB-45C3-A960-CEFB51B89C5A}" srcOrd="1" destOrd="0" presId="urn:microsoft.com/office/officeart/2018/2/layout/IconLabelList"/>
    <dgm:cxn modelId="{53671EDC-F419-4536-9C3A-EE9EC70BD883}" type="presParOf" srcId="{E3EAC845-0AA0-42F6-80D4-31696F313C1C}" destId="{4F795C7A-8CFE-45EF-8959-D9D77AF13030}" srcOrd="2" destOrd="0" presId="urn:microsoft.com/office/officeart/2018/2/layout/IconLabelList"/>
    <dgm:cxn modelId="{80D03AC5-33DE-46F5-B30A-0E268685037B}" type="presParOf" srcId="{DE7CA3A6-9603-445D-883C-2AB24D872255}" destId="{10DF31C5-A45F-441A-A907-4FE3572CCBBB}" srcOrd="5" destOrd="0" presId="urn:microsoft.com/office/officeart/2018/2/layout/IconLabelList"/>
    <dgm:cxn modelId="{379CDA55-64F7-43D6-BDA0-2E2552F79700}" type="presParOf" srcId="{DE7CA3A6-9603-445D-883C-2AB24D872255}" destId="{46CD0C72-130B-4B49-91E7-AD03AF0BFDC6}" srcOrd="6" destOrd="0" presId="urn:microsoft.com/office/officeart/2018/2/layout/IconLabelList"/>
    <dgm:cxn modelId="{FE7573FC-3E45-4E09-8C84-99501601AFA2}" type="presParOf" srcId="{46CD0C72-130B-4B49-91E7-AD03AF0BFDC6}" destId="{C460C874-0BBF-4DEC-B6A3-370BBE18066B}" srcOrd="0" destOrd="0" presId="urn:microsoft.com/office/officeart/2018/2/layout/IconLabelList"/>
    <dgm:cxn modelId="{9E8CFAD4-CCCE-467F-A150-7D5F364F9E09}" type="presParOf" srcId="{46CD0C72-130B-4B49-91E7-AD03AF0BFDC6}" destId="{FE9CF09D-4102-4F00-BE5E-CD67A7C5B25D}" srcOrd="1" destOrd="0" presId="urn:microsoft.com/office/officeart/2018/2/layout/IconLabelList"/>
    <dgm:cxn modelId="{0B05BCE9-4F4A-48B4-A027-3B9CB46F96CD}" type="presParOf" srcId="{46CD0C72-130B-4B49-91E7-AD03AF0BFDC6}" destId="{D7EC2D65-FFF4-4C53-80FF-717602F7BB3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B197588-B811-4087-AA6C-875B70EDA9B9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1FA9568-A266-4586-A97E-9502EEFF3089}">
      <dgm:prSet/>
      <dgm:spPr/>
      <dgm:t>
        <a:bodyPr/>
        <a:lstStyle/>
        <a:p>
          <a:pPr>
            <a:defRPr cap="all"/>
          </a:pPr>
          <a:r>
            <a:rPr lang="en-US" b="1" i="0" baseline="0" dirty="0"/>
            <a:t>Early 2000s:</a:t>
          </a:r>
          <a:r>
            <a:rPr lang="en-US" b="0" i="0" baseline="0" dirty="0"/>
            <a:t> Hospital at Home model introduced in Croydon.</a:t>
          </a:r>
          <a:endParaRPr lang="en-US" dirty="0"/>
        </a:p>
      </dgm:t>
    </dgm:pt>
    <dgm:pt modelId="{6E382F85-BFFD-4501-9EAD-B76233805A13}" type="parTrans" cxnId="{E285996B-8C18-4D9B-AD40-5EAD636CD696}">
      <dgm:prSet/>
      <dgm:spPr/>
      <dgm:t>
        <a:bodyPr/>
        <a:lstStyle/>
        <a:p>
          <a:endParaRPr lang="en-US"/>
        </a:p>
      </dgm:t>
    </dgm:pt>
    <dgm:pt modelId="{0F1A78BC-DC12-4390-83BF-28B417AD1F1B}" type="sibTrans" cxnId="{E285996B-8C18-4D9B-AD40-5EAD636CD696}">
      <dgm:prSet/>
      <dgm:spPr/>
      <dgm:t>
        <a:bodyPr/>
        <a:lstStyle/>
        <a:p>
          <a:endParaRPr lang="en-US"/>
        </a:p>
      </dgm:t>
    </dgm:pt>
    <dgm:pt modelId="{529EB37E-3C92-473C-8217-808BF566EAE9}">
      <dgm:prSet/>
      <dgm:spPr/>
      <dgm:t>
        <a:bodyPr/>
        <a:lstStyle/>
        <a:p>
          <a:pPr>
            <a:defRPr cap="all"/>
          </a:pPr>
          <a:r>
            <a:rPr lang="en-US" b="1" i="0" baseline="0" dirty="0"/>
            <a:t>2020:</a:t>
          </a:r>
          <a:r>
            <a:rPr lang="en-US" b="0" i="0" baseline="0" dirty="0"/>
            <a:t> First </a:t>
          </a:r>
          <a:r>
            <a:rPr lang="en-US" b="0" i="0" baseline="0" dirty="0" err="1"/>
            <a:t>tecH</a:t>
          </a:r>
          <a:r>
            <a:rPr lang="en-US" b="0" i="0" baseline="0" dirty="0"/>
            <a:t> enabled virtual ward launched during COVID-19.</a:t>
          </a:r>
          <a:endParaRPr lang="en-US" dirty="0"/>
        </a:p>
      </dgm:t>
    </dgm:pt>
    <dgm:pt modelId="{D1CDD23D-C301-4861-AD33-F078BDC53686}" type="parTrans" cxnId="{557B74E1-65E2-44F1-B8AD-CF91EAA28297}">
      <dgm:prSet/>
      <dgm:spPr/>
      <dgm:t>
        <a:bodyPr/>
        <a:lstStyle/>
        <a:p>
          <a:endParaRPr lang="en-US"/>
        </a:p>
      </dgm:t>
    </dgm:pt>
    <dgm:pt modelId="{BEC0D1D2-87DD-44C4-90BE-E933621467D9}" type="sibTrans" cxnId="{557B74E1-65E2-44F1-B8AD-CF91EAA28297}">
      <dgm:prSet/>
      <dgm:spPr/>
      <dgm:t>
        <a:bodyPr/>
        <a:lstStyle/>
        <a:p>
          <a:endParaRPr lang="en-US"/>
        </a:p>
      </dgm:t>
    </dgm:pt>
    <dgm:pt modelId="{C66E112A-9092-43A7-A19F-848652E31E09}">
      <dgm:prSet/>
      <dgm:spPr/>
      <dgm:t>
        <a:bodyPr/>
        <a:lstStyle/>
        <a:p>
          <a:pPr>
            <a:defRPr cap="all"/>
          </a:pPr>
          <a:r>
            <a:rPr lang="en-US" b="1" i="0" baseline="0"/>
            <a:t>2021:</a:t>
          </a:r>
          <a:r>
            <a:rPr lang="en-US" b="0" i="0" baseline="0"/>
            <a:t> NHS England recommended national rollout.</a:t>
          </a:r>
          <a:endParaRPr lang="en-US"/>
        </a:p>
      </dgm:t>
    </dgm:pt>
    <dgm:pt modelId="{C7F0432A-F424-48E1-A467-2BCAAFC438D6}" type="parTrans" cxnId="{CDC0B9D8-9795-4C48-8E13-52EB08846CC3}">
      <dgm:prSet/>
      <dgm:spPr/>
      <dgm:t>
        <a:bodyPr/>
        <a:lstStyle/>
        <a:p>
          <a:endParaRPr lang="en-US"/>
        </a:p>
      </dgm:t>
    </dgm:pt>
    <dgm:pt modelId="{0CB34982-6F8E-4530-B413-C34F134CCD0E}" type="sibTrans" cxnId="{CDC0B9D8-9795-4C48-8E13-52EB08846CC3}">
      <dgm:prSet/>
      <dgm:spPr/>
      <dgm:t>
        <a:bodyPr/>
        <a:lstStyle/>
        <a:p>
          <a:endParaRPr lang="en-US"/>
        </a:p>
      </dgm:t>
    </dgm:pt>
    <dgm:pt modelId="{6742844D-C749-481C-9D28-004C2C08671F}">
      <dgm:prSet/>
      <dgm:spPr/>
      <dgm:t>
        <a:bodyPr/>
        <a:lstStyle/>
        <a:p>
          <a:pPr>
            <a:defRPr cap="all"/>
          </a:pPr>
          <a:r>
            <a:rPr lang="en-US" b="1" i="0" baseline="0" dirty="0"/>
            <a:t>2023:</a:t>
          </a:r>
          <a:r>
            <a:rPr lang="en-US" b="0" i="0" baseline="0" dirty="0"/>
            <a:t> Expansion and data reporting requirements introduced; heart failure virtual wards launched.</a:t>
          </a:r>
        </a:p>
        <a:p>
          <a:pPr>
            <a:defRPr cap="all"/>
          </a:pPr>
          <a:r>
            <a:rPr lang="en-GB" dirty="0"/>
            <a:t>(Getting It Right First Time (GIRFT), 2024).</a:t>
          </a:r>
          <a:endParaRPr lang="en-US" b="1" dirty="0"/>
        </a:p>
      </dgm:t>
    </dgm:pt>
    <dgm:pt modelId="{5F99C0CC-F0FE-47C4-B9E2-7CC818E1B0D2}" type="parTrans" cxnId="{03D8D041-4086-4F32-B4B4-7280D788248E}">
      <dgm:prSet/>
      <dgm:spPr/>
      <dgm:t>
        <a:bodyPr/>
        <a:lstStyle/>
        <a:p>
          <a:endParaRPr lang="en-US"/>
        </a:p>
      </dgm:t>
    </dgm:pt>
    <dgm:pt modelId="{497A455D-4E7B-46CC-ADC2-2FBFB79D6752}" type="sibTrans" cxnId="{03D8D041-4086-4F32-B4B4-7280D788248E}">
      <dgm:prSet/>
      <dgm:spPr/>
      <dgm:t>
        <a:bodyPr/>
        <a:lstStyle/>
        <a:p>
          <a:endParaRPr lang="en-US"/>
        </a:p>
      </dgm:t>
    </dgm:pt>
    <dgm:pt modelId="{3CC8C32D-4238-41BD-8387-62284FEE2F52}">
      <dgm:prSet/>
      <dgm:spPr/>
      <dgm:t>
        <a:bodyPr/>
        <a:lstStyle/>
        <a:p>
          <a:pPr>
            <a:defRPr cap="all"/>
          </a:pPr>
          <a:r>
            <a:rPr lang="en-US" b="1" i="0" baseline="0"/>
            <a:t>2023:</a:t>
          </a:r>
          <a:r>
            <a:rPr lang="en-US" b="0" i="0" baseline="0"/>
            <a:t> Over 100,000 patients treated; national bed targets set.</a:t>
          </a:r>
          <a:endParaRPr lang="en-US"/>
        </a:p>
      </dgm:t>
    </dgm:pt>
    <dgm:pt modelId="{200B6713-FB83-4692-A2AC-958054C7A46A}" type="parTrans" cxnId="{55E0F732-BA2B-4023-8755-0FA26FFA2F4A}">
      <dgm:prSet/>
      <dgm:spPr/>
      <dgm:t>
        <a:bodyPr/>
        <a:lstStyle/>
        <a:p>
          <a:endParaRPr lang="en-US"/>
        </a:p>
      </dgm:t>
    </dgm:pt>
    <dgm:pt modelId="{D14BFE96-D73F-46D0-8D19-58A33C51DB94}" type="sibTrans" cxnId="{55E0F732-BA2B-4023-8755-0FA26FFA2F4A}">
      <dgm:prSet/>
      <dgm:spPr/>
      <dgm:t>
        <a:bodyPr/>
        <a:lstStyle/>
        <a:p>
          <a:endParaRPr lang="en-US"/>
        </a:p>
      </dgm:t>
    </dgm:pt>
    <dgm:pt modelId="{ACB4D464-91B2-4C3E-9AD7-3578CCDA0D56}">
      <dgm:prSet/>
      <dgm:spPr/>
      <dgm:t>
        <a:bodyPr/>
        <a:lstStyle/>
        <a:p>
          <a:pPr>
            <a:defRPr cap="all"/>
          </a:pPr>
          <a:r>
            <a:rPr lang="en-US" b="1" i="0" baseline="0"/>
            <a:t>2024:</a:t>
          </a:r>
          <a:r>
            <a:rPr lang="en-US" b="0" i="0" baseline="0"/>
            <a:t> Updated NHS virtual ward operational framework published.</a:t>
          </a:r>
          <a:endParaRPr lang="en-US"/>
        </a:p>
      </dgm:t>
    </dgm:pt>
    <dgm:pt modelId="{8867421C-6E51-47AA-BEB1-5D1979A8912F}" type="parTrans" cxnId="{BA0D13CC-1926-4B10-A6A8-921BFB5FE3C3}">
      <dgm:prSet/>
      <dgm:spPr/>
      <dgm:t>
        <a:bodyPr/>
        <a:lstStyle/>
        <a:p>
          <a:endParaRPr lang="en-US"/>
        </a:p>
      </dgm:t>
    </dgm:pt>
    <dgm:pt modelId="{5DFD64B4-0666-451F-A5B1-17214C51920E}" type="sibTrans" cxnId="{BA0D13CC-1926-4B10-A6A8-921BFB5FE3C3}">
      <dgm:prSet/>
      <dgm:spPr/>
      <dgm:t>
        <a:bodyPr/>
        <a:lstStyle/>
        <a:p>
          <a:endParaRPr lang="en-US"/>
        </a:p>
      </dgm:t>
    </dgm:pt>
    <dgm:pt modelId="{74DC6B2B-8F64-439E-A9E5-9EA476E2B64D}" type="pres">
      <dgm:prSet presAssocID="{5B197588-B811-4087-AA6C-875B70EDA9B9}" presName="root" presStyleCnt="0">
        <dgm:presLayoutVars>
          <dgm:dir/>
          <dgm:resizeHandles val="exact"/>
        </dgm:presLayoutVars>
      </dgm:prSet>
      <dgm:spPr/>
    </dgm:pt>
    <dgm:pt modelId="{5D950F8A-5004-472F-85C7-2ACE9077AA87}" type="pres">
      <dgm:prSet presAssocID="{01FA9568-A266-4586-A97E-9502EEFF3089}" presName="compNode" presStyleCnt="0"/>
      <dgm:spPr/>
    </dgm:pt>
    <dgm:pt modelId="{AEA8AB16-AC30-465D-89E5-A22DB459EF8D}" type="pres">
      <dgm:prSet presAssocID="{01FA9568-A266-4586-A97E-9502EEFF3089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578CEBCB-477B-41E0-98A7-5ABE4D11BF01}" type="pres">
      <dgm:prSet presAssocID="{01FA9568-A266-4586-A97E-9502EEFF3089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A28BFAF3-35D4-4AA2-9477-07BE25061324}" type="pres">
      <dgm:prSet presAssocID="{01FA9568-A266-4586-A97E-9502EEFF3089}" presName="spaceRect" presStyleCnt="0"/>
      <dgm:spPr/>
    </dgm:pt>
    <dgm:pt modelId="{F50CA2E8-E548-4322-8931-41ACADA9CBC8}" type="pres">
      <dgm:prSet presAssocID="{01FA9568-A266-4586-A97E-9502EEFF3089}" presName="textRect" presStyleLbl="revTx" presStyleIdx="0" presStyleCnt="6">
        <dgm:presLayoutVars>
          <dgm:chMax val="1"/>
          <dgm:chPref val="1"/>
        </dgm:presLayoutVars>
      </dgm:prSet>
      <dgm:spPr/>
    </dgm:pt>
    <dgm:pt modelId="{473E4D23-22DD-4993-8D4E-666DAA33140A}" type="pres">
      <dgm:prSet presAssocID="{0F1A78BC-DC12-4390-83BF-28B417AD1F1B}" presName="sibTrans" presStyleCnt="0"/>
      <dgm:spPr/>
    </dgm:pt>
    <dgm:pt modelId="{46E2BAE3-46F7-4AC7-98CA-E6FC725F0BF5}" type="pres">
      <dgm:prSet presAssocID="{529EB37E-3C92-473C-8217-808BF566EAE9}" presName="compNode" presStyleCnt="0"/>
      <dgm:spPr/>
    </dgm:pt>
    <dgm:pt modelId="{3C2638B0-E747-4FB2-A53E-DD6CF32AE36C}" type="pres">
      <dgm:prSet presAssocID="{529EB37E-3C92-473C-8217-808BF566EAE9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A9A8B25B-191D-46BB-8D30-8B2558A13A3A}" type="pres">
      <dgm:prSet presAssocID="{529EB37E-3C92-473C-8217-808BF566EAE9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66F8E11A-ED22-47DE-ABB7-9797793D5034}" type="pres">
      <dgm:prSet presAssocID="{529EB37E-3C92-473C-8217-808BF566EAE9}" presName="spaceRect" presStyleCnt="0"/>
      <dgm:spPr/>
    </dgm:pt>
    <dgm:pt modelId="{3E3D3671-2141-4C88-889A-79F3BECE3105}" type="pres">
      <dgm:prSet presAssocID="{529EB37E-3C92-473C-8217-808BF566EAE9}" presName="textRect" presStyleLbl="revTx" presStyleIdx="1" presStyleCnt="6">
        <dgm:presLayoutVars>
          <dgm:chMax val="1"/>
          <dgm:chPref val="1"/>
        </dgm:presLayoutVars>
      </dgm:prSet>
      <dgm:spPr/>
    </dgm:pt>
    <dgm:pt modelId="{EFFE2F87-4C0F-4B3B-BB53-17467ABDF57C}" type="pres">
      <dgm:prSet presAssocID="{BEC0D1D2-87DD-44C4-90BE-E933621467D9}" presName="sibTrans" presStyleCnt="0"/>
      <dgm:spPr/>
    </dgm:pt>
    <dgm:pt modelId="{E69BCD0F-76FF-4BBC-AAB9-609DF2C812FA}" type="pres">
      <dgm:prSet presAssocID="{C66E112A-9092-43A7-A19F-848652E31E09}" presName="compNode" presStyleCnt="0"/>
      <dgm:spPr/>
    </dgm:pt>
    <dgm:pt modelId="{EABDD427-BB36-4E84-9C2E-0F539DE77CDF}" type="pres">
      <dgm:prSet presAssocID="{C66E112A-9092-43A7-A19F-848652E31E09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1193F77E-C636-4594-9922-C4D92F41CEB9}" type="pres">
      <dgm:prSet presAssocID="{C66E112A-9092-43A7-A19F-848652E31E0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D754CFAD-508E-4608-B4BD-9855ECD99143}" type="pres">
      <dgm:prSet presAssocID="{C66E112A-9092-43A7-A19F-848652E31E09}" presName="spaceRect" presStyleCnt="0"/>
      <dgm:spPr/>
    </dgm:pt>
    <dgm:pt modelId="{4CBC40E0-188B-4F62-B5DD-2AB33992C931}" type="pres">
      <dgm:prSet presAssocID="{C66E112A-9092-43A7-A19F-848652E31E09}" presName="textRect" presStyleLbl="revTx" presStyleIdx="2" presStyleCnt="6">
        <dgm:presLayoutVars>
          <dgm:chMax val="1"/>
          <dgm:chPref val="1"/>
        </dgm:presLayoutVars>
      </dgm:prSet>
      <dgm:spPr/>
    </dgm:pt>
    <dgm:pt modelId="{7B102A7B-EA35-4842-9C17-A93F9C70E748}" type="pres">
      <dgm:prSet presAssocID="{0CB34982-6F8E-4530-B413-C34F134CCD0E}" presName="sibTrans" presStyleCnt="0"/>
      <dgm:spPr/>
    </dgm:pt>
    <dgm:pt modelId="{7CB41BDC-C476-45D7-912B-26FA87BD8698}" type="pres">
      <dgm:prSet presAssocID="{6742844D-C749-481C-9D28-004C2C08671F}" presName="compNode" presStyleCnt="0"/>
      <dgm:spPr/>
    </dgm:pt>
    <dgm:pt modelId="{407D22B8-9D34-4179-B826-7AD3D64CA32B}" type="pres">
      <dgm:prSet presAssocID="{6742844D-C749-481C-9D28-004C2C08671F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335F3DC9-49C8-4807-B19E-CABFE1A3CC50}" type="pres">
      <dgm:prSet presAssocID="{6742844D-C749-481C-9D28-004C2C08671F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Organ"/>
        </a:ext>
      </dgm:extLst>
    </dgm:pt>
    <dgm:pt modelId="{4EE844C7-E20E-4295-989F-3E9BD9591AAA}" type="pres">
      <dgm:prSet presAssocID="{6742844D-C749-481C-9D28-004C2C08671F}" presName="spaceRect" presStyleCnt="0"/>
      <dgm:spPr/>
    </dgm:pt>
    <dgm:pt modelId="{257BCD0F-2C3F-4329-885D-E70898CA6C69}" type="pres">
      <dgm:prSet presAssocID="{6742844D-C749-481C-9D28-004C2C08671F}" presName="textRect" presStyleLbl="revTx" presStyleIdx="3" presStyleCnt="6">
        <dgm:presLayoutVars>
          <dgm:chMax val="1"/>
          <dgm:chPref val="1"/>
        </dgm:presLayoutVars>
      </dgm:prSet>
      <dgm:spPr/>
    </dgm:pt>
    <dgm:pt modelId="{FBDBD185-7166-429A-9334-E6A31F84D14E}" type="pres">
      <dgm:prSet presAssocID="{497A455D-4E7B-46CC-ADC2-2FBFB79D6752}" presName="sibTrans" presStyleCnt="0"/>
      <dgm:spPr/>
    </dgm:pt>
    <dgm:pt modelId="{5B8ACDFC-8E7D-443C-89EF-7A5097C9C9CE}" type="pres">
      <dgm:prSet presAssocID="{3CC8C32D-4238-41BD-8387-62284FEE2F52}" presName="compNode" presStyleCnt="0"/>
      <dgm:spPr/>
    </dgm:pt>
    <dgm:pt modelId="{AC0AB34D-E001-4E9F-8835-D5C956A4C909}" type="pres">
      <dgm:prSet presAssocID="{3CC8C32D-4238-41BD-8387-62284FEE2F52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862CE249-E35C-4B7B-9CF2-5B70C08F5215}" type="pres">
      <dgm:prSet presAssocID="{3CC8C32D-4238-41BD-8387-62284FEE2F52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d"/>
        </a:ext>
      </dgm:extLst>
    </dgm:pt>
    <dgm:pt modelId="{3168C089-00C4-4B2A-BF94-989DB2451CE2}" type="pres">
      <dgm:prSet presAssocID="{3CC8C32D-4238-41BD-8387-62284FEE2F52}" presName="spaceRect" presStyleCnt="0"/>
      <dgm:spPr/>
    </dgm:pt>
    <dgm:pt modelId="{9E49B8D3-C1C8-4059-A4D5-0D7A55E61DF3}" type="pres">
      <dgm:prSet presAssocID="{3CC8C32D-4238-41BD-8387-62284FEE2F52}" presName="textRect" presStyleLbl="revTx" presStyleIdx="4" presStyleCnt="6">
        <dgm:presLayoutVars>
          <dgm:chMax val="1"/>
          <dgm:chPref val="1"/>
        </dgm:presLayoutVars>
      </dgm:prSet>
      <dgm:spPr/>
    </dgm:pt>
    <dgm:pt modelId="{9B24D9B2-D481-411A-B0FC-13DA35CA110E}" type="pres">
      <dgm:prSet presAssocID="{D14BFE96-D73F-46D0-8D19-58A33C51DB94}" presName="sibTrans" presStyleCnt="0"/>
      <dgm:spPr/>
    </dgm:pt>
    <dgm:pt modelId="{BA1FA60C-BCCD-4CCA-B182-2BA3CBCCBFEA}" type="pres">
      <dgm:prSet presAssocID="{ACB4D464-91B2-4C3E-9AD7-3578CCDA0D56}" presName="compNode" presStyleCnt="0"/>
      <dgm:spPr/>
    </dgm:pt>
    <dgm:pt modelId="{5C2E628B-1AA9-4373-B9B0-37DBBA1275EC}" type="pres">
      <dgm:prSet presAssocID="{ACB4D464-91B2-4C3E-9AD7-3578CCDA0D56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3D9A0A55-9693-4761-AFD9-0EC8254C5F81}" type="pres">
      <dgm:prSet presAssocID="{ACB4D464-91B2-4C3E-9AD7-3578CCDA0D56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F4FBCD2E-3AB3-4631-AC6C-73545B1DEDAC}" type="pres">
      <dgm:prSet presAssocID="{ACB4D464-91B2-4C3E-9AD7-3578CCDA0D56}" presName="spaceRect" presStyleCnt="0"/>
      <dgm:spPr/>
    </dgm:pt>
    <dgm:pt modelId="{32D1A6A4-CC71-49AA-A134-78562B7E3718}" type="pres">
      <dgm:prSet presAssocID="{ACB4D464-91B2-4C3E-9AD7-3578CCDA0D56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DEDDEC08-13FC-4B16-B6CC-8669C0851561}" type="presOf" srcId="{01FA9568-A266-4586-A97E-9502EEFF3089}" destId="{F50CA2E8-E548-4322-8931-41ACADA9CBC8}" srcOrd="0" destOrd="0" presId="urn:microsoft.com/office/officeart/2018/5/layout/IconLeafLabelList"/>
    <dgm:cxn modelId="{440D371A-EF7F-489F-92EA-8F30754A264E}" type="presOf" srcId="{6742844D-C749-481C-9D28-004C2C08671F}" destId="{257BCD0F-2C3F-4329-885D-E70898CA6C69}" srcOrd="0" destOrd="0" presId="urn:microsoft.com/office/officeart/2018/5/layout/IconLeafLabelList"/>
    <dgm:cxn modelId="{55E0F732-BA2B-4023-8755-0FA26FFA2F4A}" srcId="{5B197588-B811-4087-AA6C-875B70EDA9B9}" destId="{3CC8C32D-4238-41BD-8387-62284FEE2F52}" srcOrd="4" destOrd="0" parTransId="{200B6713-FB83-4692-A2AC-958054C7A46A}" sibTransId="{D14BFE96-D73F-46D0-8D19-58A33C51DB94}"/>
    <dgm:cxn modelId="{03D8D041-4086-4F32-B4B4-7280D788248E}" srcId="{5B197588-B811-4087-AA6C-875B70EDA9B9}" destId="{6742844D-C749-481C-9D28-004C2C08671F}" srcOrd="3" destOrd="0" parTransId="{5F99C0CC-F0FE-47C4-B9E2-7CC818E1B0D2}" sibTransId="{497A455D-4E7B-46CC-ADC2-2FBFB79D6752}"/>
    <dgm:cxn modelId="{E285996B-8C18-4D9B-AD40-5EAD636CD696}" srcId="{5B197588-B811-4087-AA6C-875B70EDA9B9}" destId="{01FA9568-A266-4586-A97E-9502EEFF3089}" srcOrd="0" destOrd="0" parTransId="{6E382F85-BFFD-4501-9EAD-B76233805A13}" sibTransId="{0F1A78BC-DC12-4390-83BF-28B417AD1F1B}"/>
    <dgm:cxn modelId="{FF157D70-66FB-469C-9832-1B99F558B01D}" type="presOf" srcId="{529EB37E-3C92-473C-8217-808BF566EAE9}" destId="{3E3D3671-2141-4C88-889A-79F3BECE3105}" srcOrd="0" destOrd="0" presId="urn:microsoft.com/office/officeart/2018/5/layout/IconLeafLabelList"/>
    <dgm:cxn modelId="{C186C875-7733-4E5E-BDB5-91713CF6346F}" type="presOf" srcId="{C66E112A-9092-43A7-A19F-848652E31E09}" destId="{4CBC40E0-188B-4F62-B5DD-2AB33992C931}" srcOrd="0" destOrd="0" presId="urn:microsoft.com/office/officeart/2018/5/layout/IconLeafLabelList"/>
    <dgm:cxn modelId="{23AF0682-295C-434D-9F12-CDCC80129574}" type="presOf" srcId="{3CC8C32D-4238-41BD-8387-62284FEE2F52}" destId="{9E49B8D3-C1C8-4059-A4D5-0D7A55E61DF3}" srcOrd="0" destOrd="0" presId="urn:microsoft.com/office/officeart/2018/5/layout/IconLeafLabelList"/>
    <dgm:cxn modelId="{BF21B49E-2C2C-4508-9CEB-4BD77A8EE927}" type="presOf" srcId="{5B197588-B811-4087-AA6C-875B70EDA9B9}" destId="{74DC6B2B-8F64-439E-A9E5-9EA476E2B64D}" srcOrd="0" destOrd="0" presId="urn:microsoft.com/office/officeart/2018/5/layout/IconLeafLabelList"/>
    <dgm:cxn modelId="{795F39B5-1E45-4295-9A66-FE4E020C5A94}" type="presOf" srcId="{ACB4D464-91B2-4C3E-9AD7-3578CCDA0D56}" destId="{32D1A6A4-CC71-49AA-A134-78562B7E3718}" srcOrd="0" destOrd="0" presId="urn:microsoft.com/office/officeart/2018/5/layout/IconLeafLabelList"/>
    <dgm:cxn modelId="{BA0D13CC-1926-4B10-A6A8-921BFB5FE3C3}" srcId="{5B197588-B811-4087-AA6C-875B70EDA9B9}" destId="{ACB4D464-91B2-4C3E-9AD7-3578CCDA0D56}" srcOrd="5" destOrd="0" parTransId="{8867421C-6E51-47AA-BEB1-5D1979A8912F}" sibTransId="{5DFD64B4-0666-451F-A5B1-17214C51920E}"/>
    <dgm:cxn modelId="{CDC0B9D8-9795-4C48-8E13-52EB08846CC3}" srcId="{5B197588-B811-4087-AA6C-875B70EDA9B9}" destId="{C66E112A-9092-43A7-A19F-848652E31E09}" srcOrd="2" destOrd="0" parTransId="{C7F0432A-F424-48E1-A467-2BCAAFC438D6}" sibTransId="{0CB34982-6F8E-4530-B413-C34F134CCD0E}"/>
    <dgm:cxn modelId="{557B74E1-65E2-44F1-B8AD-CF91EAA28297}" srcId="{5B197588-B811-4087-AA6C-875B70EDA9B9}" destId="{529EB37E-3C92-473C-8217-808BF566EAE9}" srcOrd="1" destOrd="0" parTransId="{D1CDD23D-C301-4861-AD33-F078BDC53686}" sibTransId="{BEC0D1D2-87DD-44C4-90BE-E933621467D9}"/>
    <dgm:cxn modelId="{EE555482-7719-4887-AB08-0907BD6F28E8}" type="presParOf" srcId="{74DC6B2B-8F64-439E-A9E5-9EA476E2B64D}" destId="{5D950F8A-5004-472F-85C7-2ACE9077AA87}" srcOrd="0" destOrd="0" presId="urn:microsoft.com/office/officeart/2018/5/layout/IconLeafLabelList"/>
    <dgm:cxn modelId="{0AB123BA-F16E-42D2-9992-A02E6ABD10DE}" type="presParOf" srcId="{5D950F8A-5004-472F-85C7-2ACE9077AA87}" destId="{AEA8AB16-AC30-465D-89E5-A22DB459EF8D}" srcOrd="0" destOrd="0" presId="urn:microsoft.com/office/officeart/2018/5/layout/IconLeafLabelList"/>
    <dgm:cxn modelId="{DDA9E910-8138-499A-8348-B5F2F94B468A}" type="presParOf" srcId="{5D950F8A-5004-472F-85C7-2ACE9077AA87}" destId="{578CEBCB-477B-41E0-98A7-5ABE4D11BF01}" srcOrd="1" destOrd="0" presId="urn:microsoft.com/office/officeart/2018/5/layout/IconLeafLabelList"/>
    <dgm:cxn modelId="{FF185679-E2EA-4792-9321-FB0AC8F53012}" type="presParOf" srcId="{5D950F8A-5004-472F-85C7-2ACE9077AA87}" destId="{A28BFAF3-35D4-4AA2-9477-07BE25061324}" srcOrd="2" destOrd="0" presId="urn:microsoft.com/office/officeart/2018/5/layout/IconLeafLabelList"/>
    <dgm:cxn modelId="{A4DD0368-2E9B-4F60-92DF-58EF0501AB35}" type="presParOf" srcId="{5D950F8A-5004-472F-85C7-2ACE9077AA87}" destId="{F50CA2E8-E548-4322-8931-41ACADA9CBC8}" srcOrd="3" destOrd="0" presId="urn:microsoft.com/office/officeart/2018/5/layout/IconLeafLabelList"/>
    <dgm:cxn modelId="{10FD1A01-8FD3-40F2-B624-D600CE57C86E}" type="presParOf" srcId="{74DC6B2B-8F64-439E-A9E5-9EA476E2B64D}" destId="{473E4D23-22DD-4993-8D4E-666DAA33140A}" srcOrd="1" destOrd="0" presId="urn:microsoft.com/office/officeart/2018/5/layout/IconLeafLabelList"/>
    <dgm:cxn modelId="{82EC0BF1-2F29-4242-8902-73C361729F3C}" type="presParOf" srcId="{74DC6B2B-8F64-439E-A9E5-9EA476E2B64D}" destId="{46E2BAE3-46F7-4AC7-98CA-E6FC725F0BF5}" srcOrd="2" destOrd="0" presId="urn:microsoft.com/office/officeart/2018/5/layout/IconLeafLabelList"/>
    <dgm:cxn modelId="{3DCCE8ED-6485-4598-B629-DD7B56102FFC}" type="presParOf" srcId="{46E2BAE3-46F7-4AC7-98CA-E6FC725F0BF5}" destId="{3C2638B0-E747-4FB2-A53E-DD6CF32AE36C}" srcOrd="0" destOrd="0" presId="urn:microsoft.com/office/officeart/2018/5/layout/IconLeafLabelList"/>
    <dgm:cxn modelId="{EA6AF659-519D-4D3B-9BC1-89A765AA197C}" type="presParOf" srcId="{46E2BAE3-46F7-4AC7-98CA-E6FC725F0BF5}" destId="{A9A8B25B-191D-46BB-8D30-8B2558A13A3A}" srcOrd="1" destOrd="0" presId="urn:microsoft.com/office/officeart/2018/5/layout/IconLeafLabelList"/>
    <dgm:cxn modelId="{AFB06C03-DEE7-4394-8AF6-0A056303B9F6}" type="presParOf" srcId="{46E2BAE3-46F7-4AC7-98CA-E6FC725F0BF5}" destId="{66F8E11A-ED22-47DE-ABB7-9797793D5034}" srcOrd="2" destOrd="0" presId="urn:microsoft.com/office/officeart/2018/5/layout/IconLeafLabelList"/>
    <dgm:cxn modelId="{7F1C9DAC-710D-4D4F-BE52-87131B8B37BE}" type="presParOf" srcId="{46E2BAE3-46F7-4AC7-98CA-E6FC725F0BF5}" destId="{3E3D3671-2141-4C88-889A-79F3BECE3105}" srcOrd="3" destOrd="0" presId="urn:microsoft.com/office/officeart/2018/5/layout/IconLeafLabelList"/>
    <dgm:cxn modelId="{BEF14531-458C-4E21-BFA5-A9716A4BAFF9}" type="presParOf" srcId="{74DC6B2B-8F64-439E-A9E5-9EA476E2B64D}" destId="{EFFE2F87-4C0F-4B3B-BB53-17467ABDF57C}" srcOrd="3" destOrd="0" presId="urn:microsoft.com/office/officeart/2018/5/layout/IconLeafLabelList"/>
    <dgm:cxn modelId="{FFA6CA34-41EE-428E-AF0E-7A3F80D4E65E}" type="presParOf" srcId="{74DC6B2B-8F64-439E-A9E5-9EA476E2B64D}" destId="{E69BCD0F-76FF-4BBC-AAB9-609DF2C812FA}" srcOrd="4" destOrd="0" presId="urn:microsoft.com/office/officeart/2018/5/layout/IconLeafLabelList"/>
    <dgm:cxn modelId="{CC5C84D8-CF41-402F-8F2E-467308F64474}" type="presParOf" srcId="{E69BCD0F-76FF-4BBC-AAB9-609DF2C812FA}" destId="{EABDD427-BB36-4E84-9C2E-0F539DE77CDF}" srcOrd="0" destOrd="0" presId="urn:microsoft.com/office/officeart/2018/5/layout/IconLeafLabelList"/>
    <dgm:cxn modelId="{C3D06D45-267A-4321-B18E-AB7CB9732F45}" type="presParOf" srcId="{E69BCD0F-76FF-4BBC-AAB9-609DF2C812FA}" destId="{1193F77E-C636-4594-9922-C4D92F41CEB9}" srcOrd="1" destOrd="0" presId="urn:microsoft.com/office/officeart/2018/5/layout/IconLeafLabelList"/>
    <dgm:cxn modelId="{CB4EB410-7F7D-4C31-82C9-45951F6C1C7C}" type="presParOf" srcId="{E69BCD0F-76FF-4BBC-AAB9-609DF2C812FA}" destId="{D754CFAD-508E-4608-B4BD-9855ECD99143}" srcOrd="2" destOrd="0" presId="urn:microsoft.com/office/officeart/2018/5/layout/IconLeafLabelList"/>
    <dgm:cxn modelId="{0DE285DF-3C29-4276-9B68-D9B31B647DF7}" type="presParOf" srcId="{E69BCD0F-76FF-4BBC-AAB9-609DF2C812FA}" destId="{4CBC40E0-188B-4F62-B5DD-2AB33992C931}" srcOrd="3" destOrd="0" presId="urn:microsoft.com/office/officeart/2018/5/layout/IconLeafLabelList"/>
    <dgm:cxn modelId="{8E271A39-841A-410B-82F3-31008D50BC9A}" type="presParOf" srcId="{74DC6B2B-8F64-439E-A9E5-9EA476E2B64D}" destId="{7B102A7B-EA35-4842-9C17-A93F9C70E748}" srcOrd="5" destOrd="0" presId="urn:microsoft.com/office/officeart/2018/5/layout/IconLeafLabelList"/>
    <dgm:cxn modelId="{0F18A4FB-327B-44E1-AE51-96D307FAF5D1}" type="presParOf" srcId="{74DC6B2B-8F64-439E-A9E5-9EA476E2B64D}" destId="{7CB41BDC-C476-45D7-912B-26FA87BD8698}" srcOrd="6" destOrd="0" presId="urn:microsoft.com/office/officeart/2018/5/layout/IconLeafLabelList"/>
    <dgm:cxn modelId="{21DF7FCA-C123-408A-85D0-F0EB5B518851}" type="presParOf" srcId="{7CB41BDC-C476-45D7-912B-26FA87BD8698}" destId="{407D22B8-9D34-4179-B826-7AD3D64CA32B}" srcOrd="0" destOrd="0" presId="urn:microsoft.com/office/officeart/2018/5/layout/IconLeafLabelList"/>
    <dgm:cxn modelId="{CC9B28B5-0E37-46DC-96FB-A2F162BA3B2E}" type="presParOf" srcId="{7CB41BDC-C476-45D7-912B-26FA87BD8698}" destId="{335F3DC9-49C8-4807-B19E-CABFE1A3CC50}" srcOrd="1" destOrd="0" presId="urn:microsoft.com/office/officeart/2018/5/layout/IconLeafLabelList"/>
    <dgm:cxn modelId="{E8389431-C163-437C-807B-84C540DFC0C5}" type="presParOf" srcId="{7CB41BDC-C476-45D7-912B-26FA87BD8698}" destId="{4EE844C7-E20E-4295-989F-3E9BD9591AAA}" srcOrd="2" destOrd="0" presId="urn:microsoft.com/office/officeart/2018/5/layout/IconLeafLabelList"/>
    <dgm:cxn modelId="{4214C03F-FFA6-4108-B6D4-75A90380BCC2}" type="presParOf" srcId="{7CB41BDC-C476-45D7-912B-26FA87BD8698}" destId="{257BCD0F-2C3F-4329-885D-E70898CA6C69}" srcOrd="3" destOrd="0" presId="urn:microsoft.com/office/officeart/2018/5/layout/IconLeafLabelList"/>
    <dgm:cxn modelId="{1A5AB277-F15E-4BCF-896A-6E18D79B304D}" type="presParOf" srcId="{74DC6B2B-8F64-439E-A9E5-9EA476E2B64D}" destId="{FBDBD185-7166-429A-9334-E6A31F84D14E}" srcOrd="7" destOrd="0" presId="urn:microsoft.com/office/officeart/2018/5/layout/IconLeafLabelList"/>
    <dgm:cxn modelId="{66F86C9B-5618-4182-BA1F-B675A4273D9A}" type="presParOf" srcId="{74DC6B2B-8F64-439E-A9E5-9EA476E2B64D}" destId="{5B8ACDFC-8E7D-443C-89EF-7A5097C9C9CE}" srcOrd="8" destOrd="0" presId="urn:microsoft.com/office/officeart/2018/5/layout/IconLeafLabelList"/>
    <dgm:cxn modelId="{4FC61305-5E3C-4839-8BDB-59AA4FC302BE}" type="presParOf" srcId="{5B8ACDFC-8E7D-443C-89EF-7A5097C9C9CE}" destId="{AC0AB34D-E001-4E9F-8835-D5C956A4C909}" srcOrd="0" destOrd="0" presId="urn:microsoft.com/office/officeart/2018/5/layout/IconLeafLabelList"/>
    <dgm:cxn modelId="{8E809A80-A4A0-4913-A92D-A41A4D501F72}" type="presParOf" srcId="{5B8ACDFC-8E7D-443C-89EF-7A5097C9C9CE}" destId="{862CE249-E35C-4B7B-9CF2-5B70C08F5215}" srcOrd="1" destOrd="0" presId="urn:microsoft.com/office/officeart/2018/5/layout/IconLeafLabelList"/>
    <dgm:cxn modelId="{56F1B5AD-574C-47D3-9057-7AEB734BFA09}" type="presParOf" srcId="{5B8ACDFC-8E7D-443C-89EF-7A5097C9C9CE}" destId="{3168C089-00C4-4B2A-BF94-989DB2451CE2}" srcOrd="2" destOrd="0" presId="urn:microsoft.com/office/officeart/2018/5/layout/IconLeafLabelList"/>
    <dgm:cxn modelId="{48907192-1BF5-427A-8022-6560CFFA8F79}" type="presParOf" srcId="{5B8ACDFC-8E7D-443C-89EF-7A5097C9C9CE}" destId="{9E49B8D3-C1C8-4059-A4D5-0D7A55E61DF3}" srcOrd="3" destOrd="0" presId="urn:microsoft.com/office/officeart/2018/5/layout/IconLeafLabelList"/>
    <dgm:cxn modelId="{4A9746DE-C563-485A-AED6-FCD80FF9C9B8}" type="presParOf" srcId="{74DC6B2B-8F64-439E-A9E5-9EA476E2B64D}" destId="{9B24D9B2-D481-411A-B0FC-13DA35CA110E}" srcOrd="9" destOrd="0" presId="urn:microsoft.com/office/officeart/2018/5/layout/IconLeafLabelList"/>
    <dgm:cxn modelId="{FFC4CD99-5327-4BC6-9871-601429339DA6}" type="presParOf" srcId="{74DC6B2B-8F64-439E-A9E5-9EA476E2B64D}" destId="{BA1FA60C-BCCD-4CCA-B182-2BA3CBCCBFEA}" srcOrd="10" destOrd="0" presId="urn:microsoft.com/office/officeart/2018/5/layout/IconLeafLabelList"/>
    <dgm:cxn modelId="{01AB315C-8F7A-44FC-B76E-3267C543FA58}" type="presParOf" srcId="{BA1FA60C-BCCD-4CCA-B182-2BA3CBCCBFEA}" destId="{5C2E628B-1AA9-4373-B9B0-37DBBA1275EC}" srcOrd="0" destOrd="0" presId="urn:microsoft.com/office/officeart/2018/5/layout/IconLeafLabelList"/>
    <dgm:cxn modelId="{F0D0C0BD-FC9D-4A58-A5FA-0F95D5BAEE1B}" type="presParOf" srcId="{BA1FA60C-BCCD-4CCA-B182-2BA3CBCCBFEA}" destId="{3D9A0A55-9693-4761-AFD9-0EC8254C5F81}" srcOrd="1" destOrd="0" presId="urn:microsoft.com/office/officeart/2018/5/layout/IconLeafLabelList"/>
    <dgm:cxn modelId="{F0B2F3B3-F539-4476-8952-6D6376AE2BCB}" type="presParOf" srcId="{BA1FA60C-BCCD-4CCA-B182-2BA3CBCCBFEA}" destId="{F4FBCD2E-3AB3-4631-AC6C-73545B1DEDAC}" srcOrd="2" destOrd="0" presId="urn:microsoft.com/office/officeart/2018/5/layout/IconLeafLabelList"/>
    <dgm:cxn modelId="{864E0219-1B26-4780-9EF8-9C4330F0813D}" type="presParOf" srcId="{BA1FA60C-BCCD-4CCA-B182-2BA3CBCCBFEA}" destId="{32D1A6A4-CC71-49AA-A134-78562B7E3718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D2736C9-3CDA-4CC3-9C02-44CEC538AAE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BA4C827-E57A-4524-A4AB-1C95A46CD64E}">
      <dgm:prSet/>
      <dgm:spPr/>
      <dgm:t>
        <a:bodyPr/>
        <a:lstStyle/>
        <a:p>
          <a:r>
            <a:rPr lang="en-US" b="0" i="0" baseline="0"/>
            <a:t>Patients suitable for home monitoring are selected.</a:t>
          </a:r>
          <a:endParaRPr lang="en-US"/>
        </a:p>
      </dgm:t>
    </dgm:pt>
    <dgm:pt modelId="{9DDCEEB3-3084-436F-A698-E6DFEFD650FB}" type="parTrans" cxnId="{FDF10C9D-1F87-4848-8831-3C28EBC291CE}">
      <dgm:prSet/>
      <dgm:spPr/>
      <dgm:t>
        <a:bodyPr/>
        <a:lstStyle/>
        <a:p>
          <a:endParaRPr lang="en-US"/>
        </a:p>
      </dgm:t>
    </dgm:pt>
    <dgm:pt modelId="{6E5D982B-F1F0-45C6-9EE6-117AACC4A6B8}" type="sibTrans" cxnId="{FDF10C9D-1F87-4848-8831-3C28EBC291CE}">
      <dgm:prSet/>
      <dgm:spPr/>
      <dgm:t>
        <a:bodyPr/>
        <a:lstStyle/>
        <a:p>
          <a:endParaRPr lang="en-US"/>
        </a:p>
      </dgm:t>
    </dgm:pt>
    <dgm:pt modelId="{77248DD9-2EC9-4190-9FB2-3D9C60A73807}">
      <dgm:prSet/>
      <dgm:spPr/>
      <dgm:t>
        <a:bodyPr/>
        <a:lstStyle/>
        <a:p>
          <a:r>
            <a:rPr lang="en-US" b="0" i="0" baseline="0"/>
            <a:t>They are given equipment to record vital signs (e.g., BP monitor, oximeter, app).</a:t>
          </a:r>
          <a:endParaRPr lang="en-US"/>
        </a:p>
      </dgm:t>
    </dgm:pt>
    <dgm:pt modelId="{C4BAB4FC-D387-4E5D-8DAA-7F71423118B3}" type="parTrans" cxnId="{B3BB0EA3-154E-49A2-8D38-295461F40926}">
      <dgm:prSet/>
      <dgm:spPr/>
      <dgm:t>
        <a:bodyPr/>
        <a:lstStyle/>
        <a:p>
          <a:endParaRPr lang="en-US"/>
        </a:p>
      </dgm:t>
    </dgm:pt>
    <dgm:pt modelId="{1094CCDE-3DF6-43CC-8628-72A26BC2D981}" type="sibTrans" cxnId="{B3BB0EA3-154E-49A2-8D38-295461F40926}">
      <dgm:prSet/>
      <dgm:spPr/>
      <dgm:t>
        <a:bodyPr/>
        <a:lstStyle/>
        <a:p>
          <a:endParaRPr lang="en-US"/>
        </a:p>
      </dgm:t>
    </dgm:pt>
    <dgm:pt modelId="{124FC5BF-3161-4AEB-8D04-1E188017F61E}">
      <dgm:prSet/>
      <dgm:spPr/>
      <dgm:t>
        <a:bodyPr/>
        <a:lstStyle/>
        <a:p>
          <a:r>
            <a:rPr lang="en-US" b="0" i="0" baseline="0"/>
            <a:t>Readings are sent digitally to a clinical team each day.</a:t>
          </a:r>
          <a:endParaRPr lang="en-US"/>
        </a:p>
      </dgm:t>
    </dgm:pt>
    <dgm:pt modelId="{CFFAE186-C642-46B4-BE9C-5C164E389C4E}" type="parTrans" cxnId="{3D42F73E-7E09-4194-857F-157D88A30981}">
      <dgm:prSet/>
      <dgm:spPr/>
      <dgm:t>
        <a:bodyPr/>
        <a:lstStyle/>
        <a:p>
          <a:endParaRPr lang="en-US"/>
        </a:p>
      </dgm:t>
    </dgm:pt>
    <dgm:pt modelId="{1408A475-7EFD-425B-AC3B-8DB6295EB54B}" type="sibTrans" cxnId="{3D42F73E-7E09-4194-857F-157D88A30981}">
      <dgm:prSet/>
      <dgm:spPr/>
      <dgm:t>
        <a:bodyPr/>
        <a:lstStyle/>
        <a:p>
          <a:endParaRPr lang="en-US"/>
        </a:p>
      </dgm:t>
    </dgm:pt>
    <dgm:pt modelId="{53CE7268-35DD-4F0B-A168-EE19C6B9C4F0}">
      <dgm:prSet/>
      <dgm:spPr/>
      <dgm:t>
        <a:bodyPr/>
        <a:lstStyle/>
        <a:p>
          <a:r>
            <a:rPr lang="en-US" b="0" i="0" baseline="0"/>
            <a:t>A multidisciplinary team reviews data and adjusts care as needed.</a:t>
          </a:r>
          <a:endParaRPr lang="en-US"/>
        </a:p>
      </dgm:t>
    </dgm:pt>
    <dgm:pt modelId="{63B45153-76CC-45F8-9C8F-FEBD593AB3A3}" type="parTrans" cxnId="{F72C1C68-C950-4B68-9C99-797E8864A816}">
      <dgm:prSet/>
      <dgm:spPr/>
      <dgm:t>
        <a:bodyPr/>
        <a:lstStyle/>
        <a:p>
          <a:endParaRPr lang="en-US"/>
        </a:p>
      </dgm:t>
    </dgm:pt>
    <dgm:pt modelId="{42081353-17C4-44A6-B2A9-C3149C203DA3}" type="sibTrans" cxnId="{F72C1C68-C950-4B68-9C99-797E8864A816}">
      <dgm:prSet/>
      <dgm:spPr/>
      <dgm:t>
        <a:bodyPr/>
        <a:lstStyle/>
        <a:p>
          <a:endParaRPr lang="en-US"/>
        </a:p>
      </dgm:t>
    </dgm:pt>
    <dgm:pt modelId="{C43279A7-FF8B-40CB-A2A2-51B289455ECE}">
      <dgm:prSet/>
      <dgm:spPr/>
      <dgm:t>
        <a:bodyPr/>
        <a:lstStyle/>
        <a:p>
          <a:r>
            <a:rPr lang="en-US" b="0" i="0" baseline="0"/>
            <a:t>Check-ins happen via phone, video, or occasional home visits.</a:t>
          </a:r>
          <a:endParaRPr lang="en-US"/>
        </a:p>
      </dgm:t>
    </dgm:pt>
    <dgm:pt modelId="{6CB964D2-6190-40F7-9B94-00529ADBDFCB}" type="parTrans" cxnId="{07C14B99-5EF0-466F-A39E-4B4E7060652E}">
      <dgm:prSet/>
      <dgm:spPr/>
      <dgm:t>
        <a:bodyPr/>
        <a:lstStyle/>
        <a:p>
          <a:endParaRPr lang="en-US"/>
        </a:p>
      </dgm:t>
    </dgm:pt>
    <dgm:pt modelId="{E9F574A4-C2DE-48E4-A483-DE214BD31A48}" type="sibTrans" cxnId="{07C14B99-5EF0-466F-A39E-4B4E7060652E}">
      <dgm:prSet/>
      <dgm:spPr/>
      <dgm:t>
        <a:bodyPr/>
        <a:lstStyle/>
        <a:p>
          <a:endParaRPr lang="en-US"/>
        </a:p>
      </dgm:t>
    </dgm:pt>
    <dgm:pt modelId="{1375D698-8140-49EF-9A3E-B33741A38BD6}">
      <dgm:prSet/>
      <dgm:spPr/>
      <dgm:t>
        <a:bodyPr/>
        <a:lstStyle/>
        <a:p>
          <a:r>
            <a:rPr lang="en-US" b="0" i="0" baseline="0"/>
            <a:t>Care can be escalated quickly if the patient’s condition worsens.</a:t>
          </a:r>
          <a:endParaRPr lang="en-US"/>
        </a:p>
      </dgm:t>
    </dgm:pt>
    <dgm:pt modelId="{E1B5D22E-0569-4F7A-90F2-054AB817DFA4}" type="parTrans" cxnId="{4DB552F9-2F93-4804-8E3C-CE97E00894F8}">
      <dgm:prSet/>
      <dgm:spPr/>
      <dgm:t>
        <a:bodyPr/>
        <a:lstStyle/>
        <a:p>
          <a:endParaRPr lang="en-US"/>
        </a:p>
      </dgm:t>
    </dgm:pt>
    <dgm:pt modelId="{FEF7E991-E96F-4359-890E-17B60394DFD6}" type="sibTrans" cxnId="{4DB552F9-2F93-4804-8E3C-CE97E00894F8}">
      <dgm:prSet/>
      <dgm:spPr/>
      <dgm:t>
        <a:bodyPr/>
        <a:lstStyle/>
        <a:p>
          <a:endParaRPr lang="en-US"/>
        </a:p>
      </dgm:t>
    </dgm:pt>
    <dgm:pt modelId="{F4306308-B833-4E37-834C-1FAADD0930EA}" type="pres">
      <dgm:prSet presAssocID="{8D2736C9-3CDA-4CC3-9C02-44CEC538AAEE}" presName="root" presStyleCnt="0">
        <dgm:presLayoutVars>
          <dgm:dir/>
          <dgm:resizeHandles val="exact"/>
        </dgm:presLayoutVars>
      </dgm:prSet>
      <dgm:spPr/>
    </dgm:pt>
    <dgm:pt modelId="{D65C0CA0-B044-4198-B5A8-E497E457F720}" type="pres">
      <dgm:prSet presAssocID="{9BA4C827-E57A-4524-A4AB-1C95A46CD64E}" presName="compNode" presStyleCnt="0"/>
      <dgm:spPr/>
    </dgm:pt>
    <dgm:pt modelId="{E0A7DF87-05A4-4BFB-BCCA-8F06487A623F}" type="pres">
      <dgm:prSet presAssocID="{9BA4C827-E57A-4524-A4AB-1C95A46CD64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2A87D2FA-2B72-452B-BB1B-4DBC5F5C72AE}" type="pres">
      <dgm:prSet presAssocID="{9BA4C827-E57A-4524-A4AB-1C95A46CD64E}" presName="spaceRect" presStyleCnt="0"/>
      <dgm:spPr/>
    </dgm:pt>
    <dgm:pt modelId="{464DBD11-8F14-4527-9E30-893E9731D1CC}" type="pres">
      <dgm:prSet presAssocID="{9BA4C827-E57A-4524-A4AB-1C95A46CD64E}" presName="textRect" presStyleLbl="revTx" presStyleIdx="0" presStyleCnt="6">
        <dgm:presLayoutVars>
          <dgm:chMax val="1"/>
          <dgm:chPref val="1"/>
        </dgm:presLayoutVars>
      </dgm:prSet>
      <dgm:spPr/>
    </dgm:pt>
    <dgm:pt modelId="{E4ABA422-A0FF-4817-B9C5-645911975BDA}" type="pres">
      <dgm:prSet presAssocID="{6E5D982B-F1F0-45C6-9EE6-117AACC4A6B8}" presName="sibTrans" presStyleCnt="0"/>
      <dgm:spPr/>
    </dgm:pt>
    <dgm:pt modelId="{46B520F0-D991-41BE-AC83-42209B7B4C1E}" type="pres">
      <dgm:prSet presAssocID="{77248DD9-2EC9-4190-9FB2-3D9C60A73807}" presName="compNode" presStyleCnt="0"/>
      <dgm:spPr/>
    </dgm:pt>
    <dgm:pt modelId="{BB0E51E6-9394-446E-8865-0E593E2386B9}" type="pres">
      <dgm:prSet presAssocID="{77248DD9-2EC9-4190-9FB2-3D9C60A73807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with Pulse"/>
        </a:ext>
      </dgm:extLst>
    </dgm:pt>
    <dgm:pt modelId="{252A321C-2766-4D31-B5AC-8C2CF36F3678}" type="pres">
      <dgm:prSet presAssocID="{77248DD9-2EC9-4190-9FB2-3D9C60A73807}" presName="spaceRect" presStyleCnt="0"/>
      <dgm:spPr/>
    </dgm:pt>
    <dgm:pt modelId="{5318A92A-2770-4559-9488-3A567311F1DA}" type="pres">
      <dgm:prSet presAssocID="{77248DD9-2EC9-4190-9FB2-3D9C60A73807}" presName="textRect" presStyleLbl="revTx" presStyleIdx="1" presStyleCnt="6">
        <dgm:presLayoutVars>
          <dgm:chMax val="1"/>
          <dgm:chPref val="1"/>
        </dgm:presLayoutVars>
      </dgm:prSet>
      <dgm:spPr/>
    </dgm:pt>
    <dgm:pt modelId="{D5428CF7-CC80-4039-83F0-DED2BBC32735}" type="pres">
      <dgm:prSet presAssocID="{1094CCDE-3DF6-43CC-8628-72A26BC2D981}" presName="sibTrans" presStyleCnt="0"/>
      <dgm:spPr/>
    </dgm:pt>
    <dgm:pt modelId="{4379AD40-7A7E-4C73-AB70-486B9A33226F}" type="pres">
      <dgm:prSet presAssocID="{124FC5BF-3161-4AEB-8D04-1E188017F61E}" presName="compNode" presStyleCnt="0"/>
      <dgm:spPr/>
    </dgm:pt>
    <dgm:pt modelId="{1888452B-5978-4B10-A60C-E8ED5A961C62}" type="pres">
      <dgm:prSet presAssocID="{124FC5BF-3161-4AEB-8D04-1E188017F61E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98DC8047-00BE-4471-BDD6-DA10C235F05F}" type="pres">
      <dgm:prSet presAssocID="{124FC5BF-3161-4AEB-8D04-1E188017F61E}" presName="spaceRect" presStyleCnt="0"/>
      <dgm:spPr/>
    </dgm:pt>
    <dgm:pt modelId="{7C69E9A7-8ED0-4DD8-A037-D161D4C72347}" type="pres">
      <dgm:prSet presAssocID="{124FC5BF-3161-4AEB-8D04-1E188017F61E}" presName="textRect" presStyleLbl="revTx" presStyleIdx="2" presStyleCnt="6">
        <dgm:presLayoutVars>
          <dgm:chMax val="1"/>
          <dgm:chPref val="1"/>
        </dgm:presLayoutVars>
      </dgm:prSet>
      <dgm:spPr/>
    </dgm:pt>
    <dgm:pt modelId="{4DB1C756-067A-470C-AA16-3D4AF5E7A212}" type="pres">
      <dgm:prSet presAssocID="{1408A475-7EFD-425B-AC3B-8DB6295EB54B}" presName="sibTrans" presStyleCnt="0"/>
      <dgm:spPr/>
    </dgm:pt>
    <dgm:pt modelId="{46053E33-5320-4715-BDD9-09052319B8A5}" type="pres">
      <dgm:prSet presAssocID="{53CE7268-35DD-4F0B-A168-EE19C6B9C4F0}" presName="compNode" presStyleCnt="0"/>
      <dgm:spPr/>
    </dgm:pt>
    <dgm:pt modelId="{E25F86E9-6819-4DAB-A10F-D451BC0E8A33}" type="pres">
      <dgm:prSet presAssocID="{53CE7268-35DD-4F0B-A168-EE19C6B9C4F0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E64A34C7-C8DA-4AA3-B63F-0DF00AFD5135}" type="pres">
      <dgm:prSet presAssocID="{53CE7268-35DD-4F0B-A168-EE19C6B9C4F0}" presName="spaceRect" presStyleCnt="0"/>
      <dgm:spPr/>
    </dgm:pt>
    <dgm:pt modelId="{AE298EB0-8B35-4470-875B-AB247F09F114}" type="pres">
      <dgm:prSet presAssocID="{53CE7268-35DD-4F0B-A168-EE19C6B9C4F0}" presName="textRect" presStyleLbl="revTx" presStyleIdx="3" presStyleCnt="6">
        <dgm:presLayoutVars>
          <dgm:chMax val="1"/>
          <dgm:chPref val="1"/>
        </dgm:presLayoutVars>
      </dgm:prSet>
      <dgm:spPr/>
    </dgm:pt>
    <dgm:pt modelId="{4DE28914-A074-4812-85F2-7D64DA57FB7F}" type="pres">
      <dgm:prSet presAssocID="{42081353-17C4-44A6-B2A9-C3149C203DA3}" presName="sibTrans" presStyleCnt="0"/>
      <dgm:spPr/>
    </dgm:pt>
    <dgm:pt modelId="{F586E64C-46BC-4509-8424-93B3009FA7FC}" type="pres">
      <dgm:prSet presAssocID="{C43279A7-FF8B-40CB-A2A2-51B289455ECE}" presName="compNode" presStyleCnt="0"/>
      <dgm:spPr/>
    </dgm:pt>
    <dgm:pt modelId="{C8CA2E31-3099-4BFF-91DC-D1F3500DCBBE}" type="pres">
      <dgm:prSet presAssocID="{C43279A7-FF8B-40CB-A2A2-51B289455EC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urban scene"/>
        </a:ext>
      </dgm:extLst>
    </dgm:pt>
    <dgm:pt modelId="{A4F0ABF1-DE6C-4B6A-9F24-BB472BC61CA0}" type="pres">
      <dgm:prSet presAssocID="{C43279A7-FF8B-40CB-A2A2-51B289455ECE}" presName="spaceRect" presStyleCnt="0"/>
      <dgm:spPr/>
    </dgm:pt>
    <dgm:pt modelId="{911BCE24-EF68-4E05-AD69-EB887817BEF0}" type="pres">
      <dgm:prSet presAssocID="{C43279A7-FF8B-40CB-A2A2-51B289455ECE}" presName="textRect" presStyleLbl="revTx" presStyleIdx="4" presStyleCnt="6">
        <dgm:presLayoutVars>
          <dgm:chMax val="1"/>
          <dgm:chPref val="1"/>
        </dgm:presLayoutVars>
      </dgm:prSet>
      <dgm:spPr/>
    </dgm:pt>
    <dgm:pt modelId="{B43540C4-6D8F-4BC1-979B-6AFF95A0C62B}" type="pres">
      <dgm:prSet presAssocID="{E9F574A4-C2DE-48E4-A483-DE214BD31A48}" presName="sibTrans" presStyleCnt="0"/>
      <dgm:spPr/>
    </dgm:pt>
    <dgm:pt modelId="{6254F782-0969-48DE-A312-3BD8C88E6737}" type="pres">
      <dgm:prSet presAssocID="{1375D698-8140-49EF-9A3E-B33741A38BD6}" presName="compNode" presStyleCnt="0"/>
      <dgm:spPr/>
    </dgm:pt>
    <dgm:pt modelId="{FA09FCDC-0C39-43E1-856B-60CC55F4FACF}" type="pres">
      <dgm:prSet presAssocID="{1375D698-8140-49EF-9A3E-B33741A38BD6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319AE859-12A5-4C1A-9A87-6D71A8445B8A}" type="pres">
      <dgm:prSet presAssocID="{1375D698-8140-49EF-9A3E-B33741A38BD6}" presName="spaceRect" presStyleCnt="0"/>
      <dgm:spPr/>
    </dgm:pt>
    <dgm:pt modelId="{F1FEC874-823D-4BAA-BF7A-9F22F49B4438}" type="pres">
      <dgm:prSet presAssocID="{1375D698-8140-49EF-9A3E-B33741A38BD6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42F03022-FC71-4F32-AB73-094B1E7DF5B3}" type="presOf" srcId="{8D2736C9-3CDA-4CC3-9C02-44CEC538AAEE}" destId="{F4306308-B833-4E37-834C-1FAADD0930EA}" srcOrd="0" destOrd="0" presId="urn:microsoft.com/office/officeart/2018/2/layout/IconLabelList"/>
    <dgm:cxn modelId="{3D42F73E-7E09-4194-857F-157D88A30981}" srcId="{8D2736C9-3CDA-4CC3-9C02-44CEC538AAEE}" destId="{124FC5BF-3161-4AEB-8D04-1E188017F61E}" srcOrd="2" destOrd="0" parTransId="{CFFAE186-C642-46B4-BE9C-5C164E389C4E}" sibTransId="{1408A475-7EFD-425B-AC3B-8DB6295EB54B}"/>
    <dgm:cxn modelId="{6DA30C4E-B523-4097-BC46-B6DF4F57F57D}" type="presOf" srcId="{124FC5BF-3161-4AEB-8D04-1E188017F61E}" destId="{7C69E9A7-8ED0-4DD8-A037-D161D4C72347}" srcOrd="0" destOrd="0" presId="urn:microsoft.com/office/officeart/2018/2/layout/IconLabelList"/>
    <dgm:cxn modelId="{8B05E453-4239-4BFC-AB33-1B41721A4D5E}" type="presOf" srcId="{53CE7268-35DD-4F0B-A168-EE19C6B9C4F0}" destId="{AE298EB0-8B35-4470-875B-AB247F09F114}" srcOrd="0" destOrd="0" presId="urn:microsoft.com/office/officeart/2018/2/layout/IconLabelList"/>
    <dgm:cxn modelId="{F2B9765E-0807-4F96-93CD-F9F596F3D080}" type="presOf" srcId="{77248DD9-2EC9-4190-9FB2-3D9C60A73807}" destId="{5318A92A-2770-4559-9488-3A567311F1DA}" srcOrd="0" destOrd="0" presId="urn:microsoft.com/office/officeart/2018/2/layout/IconLabelList"/>
    <dgm:cxn modelId="{F72C1C68-C950-4B68-9C99-797E8864A816}" srcId="{8D2736C9-3CDA-4CC3-9C02-44CEC538AAEE}" destId="{53CE7268-35DD-4F0B-A168-EE19C6B9C4F0}" srcOrd="3" destOrd="0" parTransId="{63B45153-76CC-45F8-9C8F-FEBD593AB3A3}" sibTransId="{42081353-17C4-44A6-B2A9-C3149C203DA3}"/>
    <dgm:cxn modelId="{086BAA73-78C0-439B-9EA0-6742971D9FA0}" type="presOf" srcId="{9BA4C827-E57A-4524-A4AB-1C95A46CD64E}" destId="{464DBD11-8F14-4527-9E30-893E9731D1CC}" srcOrd="0" destOrd="0" presId="urn:microsoft.com/office/officeart/2018/2/layout/IconLabelList"/>
    <dgm:cxn modelId="{103E3A7E-8F4D-402B-8F7A-4E6D22CD03D3}" type="presOf" srcId="{C43279A7-FF8B-40CB-A2A2-51B289455ECE}" destId="{911BCE24-EF68-4E05-AD69-EB887817BEF0}" srcOrd="0" destOrd="0" presId="urn:microsoft.com/office/officeart/2018/2/layout/IconLabelList"/>
    <dgm:cxn modelId="{07C14B99-5EF0-466F-A39E-4B4E7060652E}" srcId="{8D2736C9-3CDA-4CC3-9C02-44CEC538AAEE}" destId="{C43279A7-FF8B-40CB-A2A2-51B289455ECE}" srcOrd="4" destOrd="0" parTransId="{6CB964D2-6190-40F7-9B94-00529ADBDFCB}" sibTransId="{E9F574A4-C2DE-48E4-A483-DE214BD31A48}"/>
    <dgm:cxn modelId="{FDF10C9D-1F87-4848-8831-3C28EBC291CE}" srcId="{8D2736C9-3CDA-4CC3-9C02-44CEC538AAEE}" destId="{9BA4C827-E57A-4524-A4AB-1C95A46CD64E}" srcOrd="0" destOrd="0" parTransId="{9DDCEEB3-3084-436F-A698-E6DFEFD650FB}" sibTransId="{6E5D982B-F1F0-45C6-9EE6-117AACC4A6B8}"/>
    <dgm:cxn modelId="{B3BB0EA3-154E-49A2-8D38-295461F40926}" srcId="{8D2736C9-3CDA-4CC3-9C02-44CEC538AAEE}" destId="{77248DD9-2EC9-4190-9FB2-3D9C60A73807}" srcOrd="1" destOrd="0" parTransId="{C4BAB4FC-D387-4E5D-8DAA-7F71423118B3}" sibTransId="{1094CCDE-3DF6-43CC-8628-72A26BC2D981}"/>
    <dgm:cxn modelId="{0C006EE0-304E-4E71-8B5E-1B3B08C25263}" type="presOf" srcId="{1375D698-8140-49EF-9A3E-B33741A38BD6}" destId="{F1FEC874-823D-4BAA-BF7A-9F22F49B4438}" srcOrd="0" destOrd="0" presId="urn:microsoft.com/office/officeart/2018/2/layout/IconLabelList"/>
    <dgm:cxn modelId="{4DB552F9-2F93-4804-8E3C-CE97E00894F8}" srcId="{8D2736C9-3CDA-4CC3-9C02-44CEC538AAEE}" destId="{1375D698-8140-49EF-9A3E-B33741A38BD6}" srcOrd="5" destOrd="0" parTransId="{E1B5D22E-0569-4F7A-90F2-054AB817DFA4}" sibTransId="{FEF7E991-E96F-4359-890E-17B60394DFD6}"/>
    <dgm:cxn modelId="{EEFF1A0A-1C9F-4674-92E0-EAC6FE003310}" type="presParOf" srcId="{F4306308-B833-4E37-834C-1FAADD0930EA}" destId="{D65C0CA0-B044-4198-B5A8-E497E457F720}" srcOrd="0" destOrd="0" presId="urn:microsoft.com/office/officeart/2018/2/layout/IconLabelList"/>
    <dgm:cxn modelId="{4B2C395F-E15E-4EA5-8D35-6D2BA6A9EFF6}" type="presParOf" srcId="{D65C0CA0-B044-4198-B5A8-E497E457F720}" destId="{E0A7DF87-05A4-4BFB-BCCA-8F06487A623F}" srcOrd="0" destOrd="0" presId="urn:microsoft.com/office/officeart/2018/2/layout/IconLabelList"/>
    <dgm:cxn modelId="{024873C3-95BE-4D6D-809E-569F3FFFB3B4}" type="presParOf" srcId="{D65C0CA0-B044-4198-B5A8-E497E457F720}" destId="{2A87D2FA-2B72-452B-BB1B-4DBC5F5C72AE}" srcOrd="1" destOrd="0" presId="urn:microsoft.com/office/officeart/2018/2/layout/IconLabelList"/>
    <dgm:cxn modelId="{8694BBD6-408B-47D3-8419-EC02F28B5C49}" type="presParOf" srcId="{D65C0CA0-B044-4198-B5A8-E497E457F720}" destId="{464DBD11-8F14-4527-9E30-893E9731D1CC}" srcOrd="2" destOrd="0" presId="urn:microsoft.com/office/officeart/2018/2/layout/IconLabelList"/>
    <dgm:cxn modelId="{F8649F09-3CD2-4631-BC2E-3B48D39BDF27}" type="presParOf" srcId="{F4306308-B833-4E37-834C-1FAADD0930EA}" destId="{E4ABA422-A0FF-4817-B9C5-645911975BDA}" srcOrd="1" destOrd="0" presId="urn:microsoft.com/office/officeart/2018/2/layout/IconLabelList"/>
    <dgm:cxn modelId="{D2F6E7FC-D3A9-448D-A95E-FDB3CA317606}" type="presParOf" srcId="{F4306308-B833-4E37-834C-1FAADD0930EA}" destId="{46B520F0-D991-41BE-AC83-42209B7B4C1E}" srcOrd="2" destOrd="0" presId="urn:microsoft.com/office/officeart/2018/2/layout/IconLabelList"/>
    <dgm:cxn modelId="{FE37C094-2C23-4C84-A0BB-5334F8E15779}" type="presParOf" srcId="{46B520F0-D991-41BE-AC83-42209B7B4C1E}" destId="{BB0E51E6-9394-446E-8865-0E593E2386B9}" srcOrd="0" destOrd="0" presId="urn:microsoft.com/office/officeart/2018/2/layout/IconLabelList"/>
    <dgm:cxn modelId="{29B98DA0-5370-4F10-9C40-83CA13B9B926}" type="presParOf" srcId="{46B520F0-D991-41BE-AC83-42209B7B4C1E}" destId="{252A321C-2766-4D31-B5AC-8C2CF36F3678}" srcOrd="1" destOrd="0" presId="urn:microsoft.com/office/officeart/2018/2/layout/IconLabelList"/>
    <dgm:cxn modelId="{A01E9B8A-D047-4CA2-B0D5-503D28F7EB51}" type="presParOf" srcId="{46B520F0-D991-41BE-AC83-42209B7B4C1E}" destId="{5318A92A-2770-4559-9488-3A567311F1DA}" srcOrd="2" destOrd="0" presId="urn:microsoft.com/office/officeart/2018/2/layout/IconLabelList"/>
    <dgm:cxn modelId="{B9FAD99A-99A6-462A-A920-7BC1D71311E4}" type="presParOf" srcId="{F4306308-B833-4E37-834C-1FAADD0930EA}" destId="{D5428CF7-CC80-4039-83F0-DED2BBC32735}" srcOrd="3" destOrd="0" presId="urn:microsoft.com/office/officeart/2018/2/layout/IconLabelList"/>
    <dgm:cxn modelId="{DE5D2D3C-74A5-469F-AF84-7A45BF572662}" type="presParOf" srcId="{F4306308-B833-4E37-834C-1FAADD0930EA}" destId="{4379AD40-7A7E-4C73-AB70-486B9A33226F}" srcOrd="4" destOrd="0" presId="urn:microsoft.com/office/officeart/2018/2/layout/IconLabelList"/>
    <dgm:cxn modelId="{F4F15885-0A21-498C-897D-D96B73BC2309}" type="presParOf" srcId="{4379AD40-7A7E-4C73-AB70-486B9A33226F}" destId="{1888452B-5978-4B10-A60C-E8ED5A961C62}" srcOrd="0" destOrd="0" presId="urn:microsoft.com/office/officeart/2018/2/layout/IconLabelList"/>
    <dgm:cxn modelId="{05FE15BA-0C80-4E09-83E6-257BA9813A92}" type="presParOf" srcId="{4379AD40-7A7E-4C73-AB70-486B9A33226F}" destId="{98DC8047-00BE-4471-BDD6-DA10C235F05F}" srcOrd="1" destOrd="0" presId="urn:microsoft.com/office/officeart/2018/2/layout/IconLabelList"/>
    <dgm:cxn modelId="{232E4CC0-F1BB-4370-9378-AFEC397DD0E3}" type="presParOf" srcId="{4379AD40-7A7E-4C73-AB70-486B9A33226F}" destId="{7C69E9A7-8ED0-4DD8-A037-D161D4C72347}" srcOrd="2" destOrd="0" presId="urn:microsoft.com/office/officeart/2018/2/layout/IconLabelList"/>
    <dgm:cxn modelId="{8E2B1BB2-6A81-4C54-B2C7-4EE1B10B7E8D}" type="presParOf" srcId="{F4306308-B833-4E37-834C-1FAADD0930EA}" destId="{4DB1C756-067A-470C-AA16-3D4AF5E7A212}" srcOrd="5" destOrd="0" presId="urn:microsoft.com/office/officeart/2018/2/layout/IconLabelList"/>
    <dgm:cxn modelId="{A3C7E9D1-472D-4D9C-B5C6-279AB33B291E}" type="presParOf" srcId="{F4306308-B833-4E37-834C-1FAADD0930EA}" destId="{46053E33-5320-4715-BDD9-09052319B8A5}" srcOrd="6" destOrd="0" presId="urn:microsoft.com/office/officeart/2018/2/layout/IconLabelList"/>
    <dgm:cxn modelId="{2DE07EF7-C35E-4607-B6FC-6646014C2C25}" type="presParOf" srcId="{46053E33-5320-4715-BDD9-09052319B8A5}" destId="{E25F86E9-6819-4DAB-A10F-D451BC0E8A33}" srcOrd="0" destOrd="0" presId="urn:microsoft.com/office/officeart/2018/2/layout/IconLabelList"/>
    <dgm:cxn modelId="{D4C40817-E5F0-40A8-848D-1B99B7BE62A1}" type="presParOf" srcId="{46053E33-5320-4715-BDD9-09052319B8A5}" destId="{E64A34C7-C8DA-4AA3-B63F-0DF00AFD5135}" srcOrd="1" destOrd="0" presId="urn:microsoft.com/office/officeart/2018/2/layout/IconLabelList"/>
    <dgm:cxn modelId="{F528A964-D860-4E3C-A2C3-5F5A40791F84}" type="presParOf" srcId="{46053E33-5320-4715-BDD9-09052319B8A5}" destId="{AE298EB0-8B35-4470-875B-AB247F09F114}" srcOrd="2" destOrd="0" presId="urn:microsoft.com/office/officeart/2018/2/layout/IconLabelList"/>
    <dgm:cxn modelId="{EB4D0EC4-E2CF-4A0A-B5FB-9A1CE5B50165}" type="presParOf" srcId="{F4306308-B833-4E37-834C-1FAADD0930EA}" destId="{4DE28914-A074-4812-85F2-7D64DA57FB7F}" srcOrd="7" destOrd="0" presId="urn:microsoft.com/office/officeart/2018/2/layout/IconLabelList"/>
    <dgm:cxn modelId="{A7FEA3DA-F897-4193-8529-D580FBF49FA1}" type="presParOf" srcId="{F4306308-B833-4E37-834C-1FAADD0930EA}" destId="{F586E64C-46BC-4509-8424-93B3009FA7FC}" srcOrd="8" destOrd="0" presId="urn:microsoft.com/office/officeart/2018/2/layout/IconLabelList"/>
    <dgm:cxn modelId="{DECD2F60-AD6E-4085-8A6F-F7D4C8B2B916}" type="presParOf" srcId="{F586E64C-46BC-4509-8424-93B3009FA7FC}" destId="{C8CA2E31-3099-4BFF-91DC-D1F3500DCBBE}" srcOrd="0" destOrd="0" presId="urn:microsoft.com/office/officeart/2018/2/layout/IconLabelList"/>
    <dgm:cxn modelId="{FAF77231-CA7E-4EBC-91E5-95A8CB61BC49}" type="presParOf" srcId="{F586E64C-46BC-4509-8424-93B3009FA7FC}" destId="{A4F0ABF1-DE6C-4B6A-9F24-BB472BC61CA0}" srcOrd="1" destOrd="0" presId="urn:microsoft.com/office/officeart/2018/2/layout/IconLabelList"/>
    <dgm:cxn modelId="{F8F8A407-A8BD-48E9-8C5B-2BBAEC62E6EF}" type="presParOf" srcId="{F586E64C-46BC-4509-8424-93B3009FA7FC}" destId="{911BCE24-EF68-4E05-AD69-EB887817BEF0}" srcOrd="2" destOrd="0" presId="urn:microsoft.com/office/officeart/2018/2/layout/IconLabelList"/>
    <dgm:cxn modelId="{9C55CD87-4815-48D3-9B9C-0FD8248A8505}" type="presParOf" srcId="{F4306308-B833-4E37-834C-1FAADD0930EA}" destId="{B43540C4-6D8F-4BC1-979B-6AFF95A0C62B}" srcOrd="9" destOrd="0" presId="urn:microsoft.com/office/officeart/2018/2/layout/IconLabelList"/>
    <dgm:cxn modelId="{F9529FE5-52A6-47DE-9A33-80EB09091E63}" type="presParOf" srcId="{F4306308-B833-4E37-834C-1FAADD0930EA}" destId="{6254F782-0969-48DE-A312-3BD8C88E6737}" srcOrd="10" destOrd="0" presId="urn:microsoft.com/office/officeart/2018/2/layout/IconLabelList"/>
    <dgm:cxn modelId="{EF745713-A507-4A46-AA62-967663A371DD}" type="presParOf" srcId="{6254F782-0969-48DE-A312-3BD8C88E6737}" destId="{FA09FCDC-0C39-43E1-856B-60CC55F4FACF}" srcOrd="0" destOrd="0" presId="urn:microsoft.com/office/officeart/2018/2/layout/IconLabelList"/>
    <dgm:cxn modelId="{9C3F4B8D-3DBE-4E53-9E64-3A57382E6800}" type="presParOf" srcId="{6254F782-0969-48DE-A312-3BD8C88E6737}" destId="{319AE859-12A5-4C1A-9A87-6D71A8445B8A}" srcOrd="1" destOrd="0" presId="urn:microsoft.com/office/officeart/2018/2/layout/IconLabelList"/>
    <dgm:cxn modelId="{845F834D-CF60-4181-9A51-69E57B5A0542}" type="presParOf" srcId="{6254F782-0969-48DE-A312-3BD8C88E6737}" destId="{F1FEC874-823D-4BAA-BF7A-9F22F49B443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7F3C7BF-8190-482B-AC7E-B6E8A21A08CE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D54FAAE-561D-4149-B353-3601C9EF9DBE}">
      <dgm:prSet/>
      <dgm:spPr/>
      <dgm:t>
        <a:bodyPr/>
        <a:lstStyle/>
        <a:p>
          <a:r>
            <a:rPr lang="en-US" b="1" i="0" baseline="0"/>
            <a:t>Remote monitoring devices</a:t>
          </a:r>
          <a:endParaRPr lang="en-US"/>
        </a:p>
      </dgm:t>
    </dgm:pt>
    <dgm:pt modelId="{F0878AF9-8F58-4F2C-87F0-1B5598995723}" type="parTrans" cxnId="{D948275F-B2E9-43E5-A494-AAB9BFDB8ED1}">
      <dgm:prSet/>
      <dgm:spPr/>
      <dgm:t>
        <a:bodyPr/>
        <a:lstStyle/>
        <a:p>
          <a:endParaRPr lang="en-US"/>
        </a:p>
      </dgm:t>
    </dgm:pt>
    <dgm:pt modelId="{BEFCCAFF-63D7-4056-BCF2-00AEFDA24E1D}" type="sibTrans" cxnId="{D948275F-B2E9-43E5-A494-AAB9BFDB8ED1}">
      <dgm:prSet/>
      <dgm:spPr/>
      <dgm:t>
        <a:bodyPr/>
        <a:lstStyle/>
        <a:p>
          <a:endParaRPr lang="en-US"/>
        </a:p>
      </dgm:t>
    </dgm:pt>
    <dgm:pt modelId="{8892844E-3CBF-4276-8FF5-787EB32DC5D7}">
      <dgm:prSet/>
      <dgm:spPr/>
      <dgm:t>
        <a:bodyPr/>
        <a:lstStyle/>
        <a:p>
          <a:r>
            <a:rPr lang="en-US" b="1" i="0" baseline="0">
              <a:hlinkClick xmlns:r="http://schemas.openxmlformats.org/officeDocument/2006/relationships" r:id="rId1"/>
            </a:rPr>
            <a:t>Pulse oximeters</a:t>
          </a:r>
          <a:r>
            <a:rPr lang="en-US" b="1" i="0" baseline="0"/>
            <a:t>:</a:t>
          </a:r>
          <a:r>
            <a:rPr lang="en-US" b="0" i="0" baseline="0"/>
            <a:t> Measure blood oxygen levels and heart rate.</a:t>
          </a:r>
          <a:endParaRPr lang="en-US"/>
        </a:p>
      </dgm:t>
    </dgm:pt>
    <dgm:pt modelId="{63BFDD94-2C14-4A4F-8003-228CF3534A28}" type="parTrans" cxnId="{92D084FF-69FC-4EAA-AC8E-AEA83F2FD231}">
      <dgm:prSet/>
      <dgm:spPr/>
      <dgm:t>
        <a:bodyPr/>
        <a:lstStyle/>
        <a:p>
          <a:endParaRPr lang="en-US"/>
        </a:p>
      </dgm:t>
    </dgm:pt>
    <dgm:pt modelId="{AF9B4370-0FC9-4819-A1FA-C56746765059}" type="sibTrans" cxnId="{92D084FF-69FC-4EAA-AC8E-AEA83F2FD231}">
      <dgm:prSet/>
      <dgm:spPr/>
      <dgm:t>
        <a:bodyPr/>
        <a:lstStyle/>
        <a:p>
          <a:endParaRPr lang="en-US"/>
        </a:p>
      </dgm:t>
    </dgm:pt>
    <dgm:pt modelId="{51E05382-43B5-4A8E-BA08-BF17824C70CE}">
      <dgm:prSet/>
      <dgm:spPr/>
      <dgm:t>
        <a:bodyPr/>
        <a:lstStyle/>
        <a:p>
          <a:r>
            <a:rPr lang="en-US" b="1" i="0" baseline="0">
              <a:hlinkClick xmlns:r="http://schemas.openxmlformats.org/officeDocument/2006/relationships" r:id="rId2"/>
            </a:rPr>
            <a:t>Blood pressure monitors</a:t>
          </a:r>
          <a:r>
            <a:rPr lang="en-US" b="1" i="0" baseline="0"/>
            <a:t>:</a:t>
          </a:r>
          <a:r>
            <a:rPr lang="en-US" b="0" i="0" baseline="0"/>
            <a:t> Track blood pressure readings.</a:t>
          </a:r>
          <a:endParaRPr lang="en-US"/>
        </a:p>
      </dgm:t>
    </dgm:pt>
    <dgm:pt modelId="{B8A8829F-A0C8-4091-ACDE-88A57BCD06F8}" type="parTrans" cxnId="{5B182F84-4649-4E1A-94E0-5F1024062306}">
      <dgm:prSet/>
      <dgm:spPr/>
      <dgm:t>
        <a:bodyPr/>
        <a:lstStyle/>
        <a:p>
          <a:endParaRPr lang="en-US"/>
        </a:p>
      </dgm:t>
    </dgm:pt>
    <dgm:pt modelId="{BF30E6DE-86E8-4F23-89F0-E4747313D681}" type="sibTrans" cxnId="{5B182F84-4649-4E1A-94E0-5F1024062306}">
      <dgm:prSet/>
      <dgm:spPr/>
      <dgm:t>
        <a:bodyPr/>
        <a:lstStyle/>
        <a:p>
          <a:endParaRPr lang="en-US"/>
        </a:p>
      </dgm:t>
    </dgm:pt>
    <dgm:pt modelId="{4FE04C07-3BB8-4061-B3E9-1753465BCD0C}">
      <dgm:prSet/>
      <dgm:spPr/>
      <dgm:t>
        <a:bodyPr/>
        <a:lstStyle/>
        <a:p>
          <a:r>
            <a:rPr lang="en-US" b="1" i="0" baseline="0">
              <a:hlinkClick xmlns:r="http://schemas.openxmlformats.org/officeDocument/2006/relationships" r:id="rId3"/>
            </a:rPr>
            <a:t>Wearable sensors</a:t>
          </a:r>
          <a:r>
            <a:rPr lang="en-US" b="1" i="0" baseline="0"/>
            <a:t>:</a:t>
          </a:r>
          <a:r>
            <a:rPr lang="en-US" b="0" i="0" baseline="0"/>
            <a:t> Continuously monitor heart rate, breathing rate, and other vital signs.</a:t>
          </a:r>
          <a:endParaRPr lang="en-US"/>
        </a:p>
      </dgm:t>
    </dgm:pt>
    <dgm:pt modelId="{AC51CEA4-7005-4628-BB1F-883F62C305FC}" type="parTrans" cxnId="{8B1FC2BF-EE0D-422E-904E-8EE95C84C041}">
      <dgm:prSet/>
      <dgm:spPr/>
      <dgm:t>
        <a:bodyPr/>
        <a:lstStyle/>
        <a:p>
          <a:endParaRPr lang="en-US"/>
        </a:p>
      </dgm:t>
    </dgm:pt>
    <dgm:pt modelId="{5DF2DA78-6EFD-4D03-AA5E-00FBE5049759}" type="sibTrans" cxnId="{8B1FC2BF-EE0D-422E-904E-8EE95C84C041}">
      <dgm:prSet/>
      <dgm:spPr/>
      <dgm:t>
        <a:bodyPr/>
        <a:lstStyle/>
        <a:p>
          <a:endParaRPr lang="en-US"/>
        </a:p>
      </dgm:t>
    </dgm:pt>
    <dgm:pt modelId="{15106AA2-BE34-4487-BBAC-FE3AD928712F}">
      <dgm:prSet/>
      <dgm:spPr/>
      <dgm:t>
        <a:bodyPr/>
        <a:lstStyle/>
        <a:p>
          <a:r>
            <a:rPr lang="en-US" b="1" i="0" baseline="0">
              <a:hlinkClick xmlns:r="http://schemas.openxmlformats.org/officeDocument/2006/relationships" r:id="rId4"/>
            </a:rPr>
            <a:t>Smart scales</a:t>
          </a:r>
          <a:r>
            <a:rPr lang="en-US" b="1" i="0" baseline="0"/>
            <a:t>:</a:t>
          </a:r>
          <a:r>
            <a:rPr lang="en-US" b="0" i="0" baseline="0"/>
            <a:t> Monitor weight and other body metrics.</a:t>
          </a:r>
          <a:endParaRPr lang="en-US"/>
        </a:p>
      </dgm:t>
    </dgm:pt>
    <dgm:pt modelId="{27741089-CBC4-480C-86EF-3A830A5A49CD}" type="parTrans" cxnId="{F3013B12-66B0-4976-AC73-B729D3973CAE}">
      <dgm:prSet/>
      <dgm:spPr/>
      <dgm:t>
        <a:bodyPr/>
        <a:lstStyle/>
        <a:p>
          <a:endParaRPr lang="en-US"/>
        </a:p>
      </dgm:t>
    </dgm:pt>
    <dgm:pt modelId="{2F87C10D-8135-413A-A3A6-3CEDFD6792F6}" type="sibTrans" cxnId="{F3013B12-66B0-4976-AC73-B729D3973CAE}">
      <dgm:prSet/>
      <dgm:spPr/>
      <dgm:t>
        <a:bodyPr/>
        <a:lstStyle/>
        <a:p>
          <a:endParaRPr lang="en-US"/>
        </a:p>
      </dgm:t>
    </dgm:pt>
    <dgm:pt modelId="{20253202-A570-444E-B37E-518E1F8FCC23}">
      <dgm:prSet/>
      <dgm:spPr/>
      <dgm:t>
        <a:bodyPr/>
        <a:lstStyle/>
        <a:p>
          <a:r>
            <a:rPr lang="en-US" b="1" i="0" baseline="0">
              <a:hlinkClick xmlns:r="http://schemas.openxmlformats.org/officeDocument/2006/relationships" r:id="rId5"/>
            </a:rPr>
            <a:t>Glucometers</a:t>
          </a:r>
          <a:r>
            <a:rPr lang="en-US" b="1" i="0" baseline="0"/>
            <a:t>:</a:t>
          </a:r>
          <a:r>
            <a:rPr lang="en-US" b="0" i="0" baseline="0"/>
            <a:t> Measure blood glucose levels for diabetic patients. </a:t>
          </a:r>
          <a:endParaRPr lang="en-US"/>
        </a:p>
      </dgm:t>
    </dgm:pt>
    <dgm:pt modelId="{60491E79-0FAD-425E-8FB7-128E7EAA8DE9}" type="parTrans" cxnId="{7D99C5F1-6C49-46AE-ADAA-4A0200E5C711}">
      <dgm:prSet/>
      <dgm:spPr/>
      <dgm:t>
        <a:bodyPr/>
        <a:lstStyle/>
        <a:p>
          <a:endParaRPr lang="en-US"/>
        </a:p>
      </dgm:t>
    </dgm:pt>
    <dgm:pt modelId="{D0F93533-3E33-4599-8A4F-957FFC606451}" type="sibTrans" cxnId="{7D99C5F1-6C49-46AE-ADAA-4A0200E5C711}">
      <dgm:prSet/>
      <dgm:spPr/>
      <dgm:t>
        <a:bodyPr/>
        <a:lstStyle/>
        <a:p>
          <a:endParaRPr lang="en-US"/>
        </a:p>
      </dgm:t>
    </dgm:pt>
    <dgm:pt modelId="{24653224-C8E3-C04D-A59B-6281E44FD18D}" type="pres">
      <dgm:prSet presAssocID="{27F3C7BF-8190-482B-AC7E-B6E8A21A08CE}" presName="Name0" presStyleCnt="0">
        <dgm:presLayoutVars>
          <dgm:dir/>
          <dgm:resizeHandles val="exact"/>
        </dgm:presLayoutVars>
      </dgm:prSet>
      <dgm:spPr/>
    </dgm:pt>
    <dgm:pt modelId="{A0C35CC5-E14D-534F-95E7-A22CE4BF9729}" type="pres">
      <dgm:prSet presAssocID="{FD54FAAE-561D-4149-B353-3601C9EF9DBE}" presName="node" presStyleLbl="node1" presStyleIdx="0" presStyleCnt="6">
        <dgm:presLayoutVars>
          <dgm:bulletEnabled val="1"/>
        </dgm:presLayoutVars>
      </dgm:prSet>
      <dgm:spPr/>
    </dgm:pt>
    <dgm:pt modelId="{60AEF729-C403-594F-A94C-ED5C869E7A79}" type="pres">
      <dgm:prSet presAssocID="{BEFCCAFF-63D7-4056-BCF2-00AEFDA24E1D}" presName="sibTrans" presStyleLbl="sibTrans1D1" presStyleIdx="0" presStyleCnt="5"/>
      <dgm:spPr/>
    </dgm:pt>
    <dgm:pt modelId="{669EA3C0-4363-8045-9DF2-C8E579D8F81B}" type="pres">
      <dgm:prSet presAssocID="{BEFCCAFF-63D7-4056-BCF2-00AEFDA24E1D}" presName="connectorText" presStyleLbl="sibTrans1D1" presStyleIdx="0" presStyleCnt="5"/>
      <dgm:spPr/>
    </dgm:pt>
    <dgm:pt modelId="{21692CEC-2840-474B-B9D4-C7401442EEB1}" type="pres">
      <dgm:prSet presAssocID="{8892844E-3CBF-4276-8FF5-787EB32DC5D7}" presName="node" presStyleLbl="node1" presStyleIdx="1" presStyleCnt="6">
        <dgm:presLayoutVars>
          <dgm:bulletEnabled val="1"/>
        </dgm:presLayoutVars>
      </dgm:prSet>
      <dgm:spPr/>
    </dgm:pt>
    <dgm:pt modelId="{B677A13D-B9C6-1E4E-8155-DFB4FB19AB06}" type="pres">
      <dgm:prSet presAssocID="{AF9B4370-0FC9-4819-A1FA-C56746765059}" presName="sibTrans" presStyleLbl="sibTrans1D1" presStyleIdx="1" presStyleCnt="5"/>
      <dgm:spPr/>
    </dgm:pt>
    <dgm:pt modelId="{5A63A3AA-4F7C-054F-AFBD-887D32B0B198}" type="pres">
      <dgm:prSet presAssocID="{AF9B4370-0FC9-4819-A1FA-C56746765059}" presName="connectorText" presStyleLbl="sibTrans1D1" presStyleIdx="1" presStyleCnt="5"/>
      <dgm:spPr/>
    </dgm:pt>
    <dgm:pt modelId="{EF21E3FB-FE1E-B742-95ED-53E0AF37D826}" type="pres">
      <dgm:prSet presAssocID="{51E05382-43B5-4A8E-BA08-BF17824C70CE}" presName="node" presStyleLbl="node1" presStyleIdx="2" presStyleCnt="6">
        <dgm:presLayoutVars>
          <dgm:bulletEnabled val="1"/>
        </dgm:presLayoutVars>
      </dgm:prSet>
      <dgm:spPr/>
    </dgm:pt>
    <dgm:pt modelId="{673B13B0-50DE-E84B-BDCF-C89137E3311C}" type="pres">
      <dgm:prSet presAssocID="{BF30E6DE-86E8-4F23-89F0-E4747313D681}" presName="sibTrans" presStyleLbl="sibTrans1D1" presStyleIdx="2" presStyleCnt="5"/>
      <dgm:spPr/>
    </dgm:pt>
    <dgm:pt modelId="{671C4555-9800-EF4C-A02A-FB413A3161C3}" type="pres">
      <dgm:prSet presAssocID="{BF30E6DE-86E8-4F23-89F0-E4747313D681}" presName="connectorText" presStyleLbl="sibTrans1D1" presStyleIdx="2" presStyleCnt="5"/>
      <dgm:spPr/>
    </dgm:pt>
    <dgm:pt modelId="{970323A9-B169-CE4E-88C8-8616A18D4604}" type="pres">
      <dgm:prSet presAssocID="{4FE04C07-3BB8-4061-B3E9-1753465BCD0C}" presName="node" presStyleLbl="node1" presStyleIdx="3" presStyleCnt="6">
        <dgm:presLayoutVars>
          <dgm:bulletEnabled val="1"/>
        </dgm:presLayoutVars>
      </dgm:prSet>
      <dgm:spPr/>
    </dgm:pt>
    <dgm:pt modelId="{0A7D0C03-D0F6-0441-92A2-CB295D94A2D6}" type="pres">
      <dgm:prSet presAssocID="{5DF2DA78-6EFD-4D03-AA5E-00FBE5049759}" presName="sibTrans" presStyleLbl="sibTrans1D1" presStyleIdx="3" presStyleCnt="5"/>
      <dgm:spPr/>
    </dgm:pt>
    <dgm:pt modelId="{FDCEDEF7-33FB-DF47-AA0A-9935D9E38403}" type="pres">
      <dgm:prSet presAssocID="{5DF2DA78-6EFD-4D03-AA5E-00FBE5049759}" presName="connectorText" presStyleLbl="sibTrans1D1" presStyleIdx="3" presStyleCnt="5"/>
      <dgm:spPr/>
    </dgm:pt>
    <dgm:pt modelId="{0BC039C1-00D6-DE4F-9DBE-355CE055D576}" type="pres">
      <dgm:prSet presAssocID="{15106AA2-BE34-4487-BBAC-FE3AD928712F}" presName="node" presStyleLbl="node1" presStyleIdx="4" presStyleCnt="6">
        <dgm:presLayoutVars>
          <dgm:bulletEnabled val="1"/>
        </dgm:presLayoutVars>
      </dgm:prSet>
      <dgm:spPr/>
    </dgm:pt>
    <dgm:pt modelId="{1FC28543-AC69-CB42-A4B8-C1485786F6F3}" type="pres">
      <dgm:prSet presAssocID="{2F87C10D-8135-413A-A3A6-3CEDFD6792F6}" presName="sibTrans" presStyleLbl="sibTrans1D1" presStyleIdx="4" presStyleCnt="5"/>
      <dgm:spPr/>
    </dgm:pt>
    <dgm:pt modelId="{C5213EE6-39BF-E444-8823-D201D5A1092A}" type="pres">
      <dgm:prSet presAssocID="{2F87C10D-8135-413A-A3A6-3CEDFD6792F6}" presName="connectorText" presStyleLbl="sibTrans1D1" presStyleIdx="4" presStyleCnt="5"/>
      <dgm:spPr/>
    </dgm:pt>
    <dgm:pt modelId="{B646D649-A4E5-944E-85A3-E362CC483BB6}" type="pres">
      <dgm:prSet presAssocID="{20253202-A570-444E-B37E-518E1F8FCC23}" presName="node" presStyleLbl="node1" presStyleIdx="5" presStyleCnt="6">
        <dgm:presLayoutVars>
          <dgm:bulletEnabled val="1"/>
        </dgm:presLayoutVars>
      </dgm:prSet>
      <dgm:spPr/>
    </dgm:pt>
  </dgm:ptLst>
  <dgm:cxnLst>
    <dgm:cxn modelId="{3377CD0E-046E-C042-8C14-C798A6CEB945}" type="presOf" srcId="{15106AA2-BE34-4487-BBAC-FE3AD928712F}" destId="{0BC039C1-00D6-DE4F-9DBE-355CE055D576}" srcOrd="0" destOrd="0" presId="urn:microsoft.com/office/officeart/2016/7/layout/RepeatingBendingProcessNew"/>
    <dgm:cxn modelId="{F3013B12-66B0-4976-AC73-B729D3973CAE}" srcId="{27F3C7BF-8190-482B-AC7E-B6E8A21A08CE}" destId="{15106AA2-BE34-4487-BBAC-FE3AD928712F}" srcOrd="4" destOrd="0" parTransId="{27741089-CBC4-480C-86EF-3A830A5A49CD}" sibTransId="{2F87C10D-8135-413A-A3A6-3CEDFD6792F6}"/>
    <dgm:cxn modelId="{EFF4CA17-216C-C345-8630-425FC58A9137}" type="presOf" srcId="{2F87C10D-8135-413A-A3A6-3CEDFD6792F6}" destId="{C5213EE6-39BF-E444-8823-D201D5A1092A}" srcOrd="1" destOrd="0" presId="urn:microsoft.com/office/officeart/2016/7/layout/RepeatingBendingProcessNew"/>
    <dgm:cxn modelId="{F5391D1A-7913-7E4C-81AD-8B55C013A8C8}" type="presOf" srcId="{51E05382-43B5-4A8E-BA08-BF17824C70CE}" destId="{EF21E3FB-FE1E-B742-95ED-53E0AF37D826}" srcOrd="0" destOrd="0" presId="urn:microsoft.com/office/officeart/2016/7/layout/RepeatingBendingProcessNew"/>
    <dgm:cxn modelId="{928A5020-DE1B-F848-BB91-0D1179CE2653}" type="presOf" srcId="{AF9B4370-0FC9-4819-A1FA-C56746765059}" destId="{5A63A3AA-4F7C-054F-AFBD-887D32B0B198}" srcOrd="1" destOrd="0" presId="urn:microsoft.com/office/officeart/2016/7/layout/RepeatingBendingProcessNew"/>
    <dgm:cxn modelId="{41F01F24-ACB6-F240-B683-C13A037E7B86}" type="presOf" srcId="{AF9B4370-0FC9-4819-A1FA-C56746765059}" destId="{B677A13D-B9C6-1E4E-8155-DFB4FB19AB06}" srcOrd="0" destOrd="0" presId="urn:microsoft.com/office/officeart/2016/7/layout/RepeatingBendingProcessNew"/>
    <dgm:cxn modelId="{C72E2E28-ADD4-0F4E-B56C-6E264C1C9F8A}" type="presOf" srcId="{BF30E6DE-86E8-4F23-89F0-E4747313D681}" destId="{673B13B0-50DE-E84B-BDCF-C89137E3311C}" srcOrd="0" destOrd="0" presId="urn:microsoft.com/office/officeart/2016/7/layout/RepeatingBendingProcessNew"/>
    <dgm:cxn modelId="{AF333629-2431-E440-A805-5A4AAB4115BB}" type="presOf" srcId="{BEFCCAFF-63D7-4056-BCF2-00AEFDA24E1D}" destId="{669EA3C0-4363-8045-9DF2-C8E579D8F81B}" srcOrd="1" destOrd="0" presId="urn:microsoft.com/office/officeart/2016/7/layout/RepeatingBendingProcessNew"/>
    <dgm:cxn modelId="{CD37383E-77A0-B343-ABB3-B840894A21C7}" type="presOf" srcId="{BEFCCAFF-63D7-4056-BCF2-00AEFDA24E1D}" destId="{60AEF729-C403-594F-A94C-ED5C869E7A79}" srcOrd="0" destOrd="0" presId="urn:microsoft.com/office/officeart/2016/7/layout/RepeatingBendingProcessNew"/>
    <dgm:cxn modelId="{D948275F-B2E9-43E5-A494-AAB9BFDB8ED1}" srcId="{27F3C7BF-8190-482B-AC7E-B6E8A21A08CE}" destId="{FD54FAAE-561D-4149-B353-3601C9EF9DBE}" srcOrd="0" destOrd="0" parTransId="{F0878AF9-8F58-4F2C-87F0-1B5598995723}" sibTransId="{BEFCCAFF-63D7-4056-BCF2-00AEFDA24E1D}"/>
    <dgm:cxn modelId="{A37D4061-1D44-C747-B460-0FC5709DF17D}" type="presOf" srcId="{5DF2DA78-6EFD-4D03-AA5E-00FBE5049759}" destId="{FDCEDEF7-33FB-DF47-AA0A-9935D9E38403}" srcOrd="1" destOrd="0" presId="urn:microsoft.com/office/officeart/2016/7/layout/RepeatingBendingProcessNew"/>
    <dgm:cxn modelId="{DB6AA86D-600D-3C46-B132-A99665415DF1}" type="presOf" srcId="{FD54FAAE-561D-4149-B353-3601C9EF9DBE}" destId="{A0C35CC5-E14D-534F-95E7-A22CE4BF9729}" srcOrd="0" destOrd="0" presId="urn:microsoft.com/office/officeart/2016/7/layout/RepeatingBendingProcessNew"/>
    <dgm:cxn modelId="{3B9F2E7A-655C-7D47-94BA-3760C301D156}" type="presOf" srcId="{2F87C10D-8135-413A-A3A6-3CEDFD6792F6}" destId="{1FC28543-AC69-CB42-A4B8-C1485786F6F3}" srcOrd="0" destOrd="0" presId="urn:microsoft.com/office/officeart/2016/7/layout/RepeatingBendingProcessNew"/>
    <dgm:cxn modelId="{5B182F84-4649-4E1A-94E0-5F1024062306}" srcId="{27F3C7BF-8190-482B-AC7E-B6E8A21A08CE}" destId="{51E05382-43B5-4A8E-BA08-BF17824C70CE}" srcOrd="2" destOrd="0" parTransId="{B8A8829F-A0C8-4091-ACDE-88A57BCD06F8}" sibTransId="{BF30E6DE-86E8-4F23-89F0-E4747313D681}"/>
    <dgm:cxn modelId="{8B1FC2BF-EE0D-422E-904E-8EE95C84C041}" srcId="{27F3C7BF-8190-482B-AC7E-B6E8A21A08CE}" destId="{4FE04C07-3BB8-4061-B3E9-1753465BCD0C}" srcOrd="3" destOrd="0" parTransId="{AC51CEA4-7005-4628-BB1F-883F62C305FC}" sibTransId="{5DF2DA78-6EFD-4D03-AA5E-00FBE5049759}"/>
    <dgm:cxn modelId="{B91CACCC-C8E2-2542-8587-6B9C12C5DB44}" type="presOf" srcId="{BF30E6DE-86E8-4F23-89F0-E4747313D681}" destId="{671C4555-9800-EF4C-A02A-FB413A3161C3}" srcOrd="1" destOrd="0" presId="urn:microsoft.com/office/officeart/2016/7/layout/RepeatingBendingProcessNew"/>
    <dgm:cxn modelId="{AE9B69D2-7BF3-784A-A24C-D688182A61A2}" type="presOf" srcId="{4FE04C07-3BB8-4061-B3E9-1753465BCD0C}" destId="{970323A9-B169-CE4E-88C8-8616A18D4604}" srcOrd="0" destOrd="0" presId="urn:microsoft.com/office/officeart/2016/7/layout/RepeatingBendingProcessNew"/>
    <dgm:cxn modelId="{968078D4-A595-5044-9AE4-06E3FAFD06AE}" type="presOf" srcId="{8892844E-3CBF-4276-8FF5-787EB32DC5D7}" destId="{21692CEC-2840-474B-B9D4-C7401442EEB1}" srcOrd="0" destOrd="0" presId="urn:microsoft.com/office/officeart/2016/7/layout/RepeatingBendingProcessNew"/>
    <dgm:cxn modelId="{118900EA-7CC6-034A-AA68-EA66B43A1636}" type="presOf" srcId="{20253202-A570-444E-B37E-518E1F8FCC23}" destId="{B646D649-A4E5-944E-85A3-E362CC483BB6}" srcOrd="0" destOrd="0" presId="urn:microsoft.com/office/officeart/2016/7/layout/RepeatingBendingProcessNew"/>
    <dgm:cxn modelId="{64D47FEA-F34D-8240-B186-3C68345C5138}" type="presOf" srcId="{5DF2DA78-6EFD-4D03-AA5E-00FBE5049759}" destId="{0A7D0C03-D0F6-0441-92A2-CB295D94A2D6}" srcOrd="0" destOrd="0" presId="urn:microsoft.com/office/officeart/2016/7/layout/RepeatingBendingProcessNew"/>
    <dgm:cxn modelId="{A7C42BEC-4147-B84C-B9AC-E70C8E3AEA95}" type="presOf" srcId="{27F3C7BF-8190-482B-AC7E-B6E8A21A08CE}" destId="{24653224-C8E3-C04D-A59B-6281E44FD18D}" srcOrd="0" destOrd="0" presId="urn:microsoft.com/office/officeart/2016/7/layout/RepeatingBendingProcessNew"/>
    <dgm:cxn modelId="{7D99C5F1-6C49-46AE-ADAA-4A0200E5C711}" srcId="{27F3C7BF-8190-482B-AC7E-B6E8A21A08CE}" destId="{20253202-A570-444E-B37E-518E1F8FCC23}" srcOrd="5" destOrd="0" parTransId="{60491E79-0FAD-425E-8FB7-128E7EAA8DE9}" sibTransId="{D0F93533-3E33-4599-8A4F-957FFC606451}"/>
    <dgm:cxn modelId="{92D084FF-69FC-4EAA-AC8E-AEA83F2FD231}" srcId="{27F3C7BF-8190-482B-AC7E-B6E8A21A08CE}" destId="{8892844E-3CBF-4276-8FF5-787EB32DC5D7}" srcOrd="1" destOrd="0" parTransId="{63BFDD94-2C14-4A4F-8003-228CF3534A28}" sibTransId="{AF9B4370-0FC9-4819-A1FA-C56746765059}"/>
    <dgm:cxn modelId="{6C487696-A00F-2740-8FC9-42DCBF07A71B}" type="presParOf" srcId="{24653224-C8E3-C04D-A59B-6281E44FD18D}" destId="{A0C35CC5-E14D-534F-95E7-A22CE4BF9729}" srcOrd="0" destOrd="0" presId="urn:microsoft.com/office/officeart/2016/7/layout/RepeatingBendingProcessNew"/>
    <dgm:cxn modelId="{9C412D5B-479B-494F-B12D-3752230F91B9}" type="presParOf" srcId="{24653224-C8E3-C04D-A59B-6281E44FD18D}" destId="{60AEF729-C403-594F-A94C-ED5C869E7A79}" srcOrd="1" destOrd="0" presId="urn:microsoft.com/office/officeart/2016/7/layout/RepeatingBendingProcessNew"/>
    <dgm:cxn modelId="{3B9FFF4A-6471-4C4C-96C0-1B01D3C92F85}" type="presParOf" srcId="{60AEF729-C403-594F-A94C-ED5C869E7A79}" destId="{669EA3C0-4363-8045-9DF2-C8E579D8F81B}" srcOrd="0" destOrd="0" presId="urn:microsoft.com/office/officeart/2016/7/layout/RepeatingBendingProcessNew"/>
    <dgm:cxn modelId="{074349D9-FB83-524B-B599-3BE7E3C095DB}" type="presParOf" srcId="{24653224-C8E3-C04D-A59B-6281E44FD18D}" destId="{21692CEC-2840-474B-B9D4-C7401442EEB1}" srcOrd="2" destOrd="0" presId="urn:microsoft.com/office/officeart/2016/7/layout/RepeatingBendingProcessNew"/>
    <dgm:cxn modelId="{4114FE2B-5165-FA4D-BE12-90774FA77390}" type="presParOf" srcId="{24653224-C8E3-C04D-A59B-6281E44FD18D}" destId="{B677A13D-B9C6-1E4E-8155-DFB4FB19AB06}" srcOrd="3" destOrd="0" presId="urn:microsoft.com/office/officeart/2016/7/layout/RepeatingBendingProcessNew"/>
    <dgm:cxn modelId="{4D217259-33E9-B440-8705-1A725B1C66FC}" type="presParOf" srcId="{B677A13D-B9C6-1E4E-8155-DFB4FB19AB06}" destId="{5A63A3AA-4F7C-054F-AFBD-887D32B0B198}" srcOrd="0" destOrd="0" presId="urn:microsoft.com/office/officeart/2016/7/layout/RepeatingBendingProcessNew"/>
    <dgm:cxn modelId="{C8066EE0-6FD7-0A4A-99AB-5F6BBB572538}" type="presParOf" srcId="{24653224-C8E3-C04D-A59B-6281E44FD18D}" destId="{EF21E3FB-FE1E-B742-95ED-53E0AF37D826}" srcOrd="4" destOrd="0" presId="urn:microsoft.com/office/officeart/2016/7/layout/RepeatingBendingProcessNew"/>
    <dgm:cxn modelId="{237EC102-8FBA-3A44-A2EE-174AB83F74F1}" type="presParOf" srcId="{24653224-C8E3-C04D-A59B-6281E44FD18D}" destId="{673B13B0-50DE-E84B-BDCF-C89137E3311C}" srcOrd="5" destOrd="0" presId="urn:microsoft.com/office/officeart/2016/7/layout/RepeatingBendingProcessNew"/>
    <dgm:cxn modelId="{C8F7C86D-1B98-794E-9ACF-7598E4E1BC88}" type="presParOf" srcId="{673B13B0-50DE-E84B-BDCF-C89137E3311C}" destId="{671C4555-9800-EF4C-A02A-FB413A3161C3}" srcOrd="0" destOrd="0" presId="urn:microsoft.com/office/officeart/2016/7/layout/RepeatingBendingProcessNew"/>
    <dgm:cxn modelId="{B31673EA-15A4-374F-ABF2-DE4ECF3F3344}" type="presParOf" srcId="{24653224-C8E3-C04D-A59B-6281E44FD18D}" destId="{970323A9-B169-CE4E-88C8-8616A18D4604}" srcOrd="6" destOrd="0" presId="urn:microsoft.com/office/officeart/2016/7/layout/RepeatingBendingProcessNew"/>
    <dgm:cxn modelId="{E7E5C24B-5A26-4247-8B76-79D416E8A156}" type="presParOf" srcId="{24653224-C8E3-C04D-A59B-6281E44FD18D}" destId="{0A7D0C03-D0F6-0441-92A2-CB295D94A2D6}" srcOrd="7" destOrd="0" presId="urn:microsoft.com/office/officeart/2016/7/layout/RepeatingBendingProcessNew"/>
    <dgm:cxn modelId="{19BB6B10-D560-9449-A5D8-257A349316D4}" type="presParOf" srcId="{0A7D0C03-D0F6-0441-92A2-CB295D94A2D6}" destId="{FDCEDEF7-33FB-DF47-AA0A-9935D9E38403}" srcOrd="0" destOrd="0" presId="urn:microsoft.com/office/officeart/2016/7/layout/RepeatingBendingProcessNew"/>
    <dgm:cxn modelId="{86D2BEC0-9E42-634C-9917-93F4DC75C9B8}" type="presParOf" srcId="{24653224-C8E3-C04D-A59B-6281E44FD18D}" destId="{0BC039C1-00D6-DE4F-9DBE-355CE055D576}" srcOrd="8" destOrd="0" presId="urn:microsoft.com/office/officeart/2016/7/layout/RepeatingBendingProcessNew"/>
    <dgm:cxn modelId="{C2CEE778-2430-E44F-A63B-C3C648586224}" type="presParOf" srcId="{24653224-C8E3-C04D-A59B-6281E44FD18D}" destId="{1FC28543-AC69-CB42-A4B8-C1485786F6F3}" srcOrd="9" destOrd="0" presId="urn:microsoft.com/office/officeart/2016/7/layout/RepeatingBendingProcessNew"/>
    <dgm:cxn modelId="{B4B6103D-32B1-624A-B67C-AD8ED2CD8919}" type="presParOf" srcId="{1FC28543-AC69-CB42-A4B8-C1485786F6F3}" destId="{C5213EE6-39BF-E444-8823-D201D5A1092A}" srcOrd="0" destOrd="0" presId="urn:microsoft.com/office/officeart/2016/7/layout/RepeatingBendingProcessNew"/>
    <dgm:cxn modelId="{00CC4E1F-889E-B14B-B28D-09285BFFA331}" type="presParOf" srcId="{24653224-C8E3-C04D-A59B-6281E44FD18D}" destId="{B646D649-A4E5-944E-85A3-E362CC483BB6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EA51404-4A2F-4528-A843-25426B6354BA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08353FE-2743-45A2-885C-42A1579E05E2}">
      <dgm:prSet/>
      <dgm:spPr/>
      <dgm:t>
        <a:bodyPr/>
        <a:lstStyle/>
        <a:p>
          <a:r>
            <a:rPr lang="en-GB" b="1"/>
            <a:t>Strengthens teamwork and skills:</a:t>
          </a:r>
          <a:r>
            <a:rPr lang="en-GB"/>
            <a:t> Virtual wards encourage multidisciplinary collaboration and upskilling. </a:t>
          </a:r>
          <a:r>
            <a:rPr lang="en-GB" i="1"/>
            <a:t>“High staff satisfaction… linked to collaboration and additional training”</a:t>
          </a:r>
          <a:r>
            <a:rPr lang="en-GB"/>
            <a:t> (NIHR ARC West Midlands, 2023, p.10).</a:t>
          </a:r>
          <a:endParaRPr lang="en-US"/>
        </a:p>
      </dgm:t>
    </dgm:pt>
    <dgm:pt modelId="{F9843BC2-3C28-4201-9C14-7576D9776B22}" type="parTrans" cxnId="{5C9DE735-4D0F-4221-B7CB-F031262201BA}">
      <dgm:prSet/>
      <dgm:spPr/>
      <dgm:t>
        <a:bodyPr/>
        <a:lstStyle/>
        <a:p>
          <a:endParaRPr lang="en-US"/>
        </a:p>
      </dgm:t>
    </dgm:pt>
    <dgm:pt modelId="{A398B5CB-91AB-4FE4-BD85-590AD61A492D}" type="sibTrans" cxnId="{5C9DE735-4D0F-4221-B7CB-F031262201BA}">
      <dgm:prSet/>
      <dgm:spPr/>
      <dgm:t>
        <a:bodyPr/>
        <a:lstStyle/>
        <a:p>
          <a:endParaRPr lang="en-US"/>
        </a:p>
      </dgm:t>
    </dgm:pt>
    <dgm:pt modelId="{60F19434-C30F-41D1-974F-66105DC8C5C5}">
      <dgm:prSet/>
      <dgm:spPr/>
      <dgm:t>
        <a:bodyPr/>
        <a:lstStyle/>
        <a:p>
          <a:r>
            <a:rPr lang="en-GB" b="1"/>
            <a:t>Builds digital confidence:</a:t>
          </a:r>
          <a:r>
            <a:rPr lang="en-GB"/>
            <a:t> Nurses and clinical leaders play a key role in supporting staff to adopt new technology, increasing digital competency (Kanyimo, 2022; McGowan et al., 2024).</a:t>
          </a:r>
          <a:endParaRPr lang="en-US"/>
        </a:p>
      </dgm:t>
    </dgm:pt>
    <dgm:pt modelId="{47678A7B-5382-48DC-AF49-0AAD5667222B}" type="parTrans" cxnId="{5623B9AC-C842-47D0-977B-39F178B48987}">
      <dgm:prSet/>
      <dgm:spPr/>
      <dgm:t>
        <a:bodyPr/>
        <a:lstStyle/>
        <a:p>
          <a:endParaRPr lang="en-US"/>
        </a:p>
      </dgm:t>
    </dgm:pt>
    <dgm:pt modelId="{4CEF1E80-5978-4865-A540-3407129BA044}" type="sibTrans" cxnId="{5623B9AC-C842-47D0-977B-39F178B48987}">
      <dgm:prSet/>
      <dgm:spPr/>
      <dgm:t>
        <a:bodyPr/>
        <a:lstStyle/>
        <a:p>
          <a:endParaRPr lang="en-US"/>
        </a:p>
      </dgm:t>
    </dgm:pt>
    <dgm:pt modelId="{E418CE5F-48F2-47BF-BC76-5D4D96F455EC}">
      <dgm:prSet/>
      <dgm:spPr/>
      <dgm:t>
        <a:bodyPr/>
        <a:lstStyle/>
        <a:p>
          <a:r>
            <a:rPr lang="en-GB" b="1"/>
            <a:t>Improves efficiency:</a:t>
          </a:r>
          <a:r>
            <a:rPr lang="en-GB"/>
            <a:t> Virtual wards act as a </a:t>
          </a:r>
          <a:r>
            <a:rPr lang="en-GB" i="1"/>
            <a:t>“cost-effective alternative”</a:t>
          </a:r>
          <a:r>
            <a:rPr lang="en-GB"/>
            <a:t> to inpatient care (Litchfield et al., 2025, p.6) and allow teams to manage more patients while easing hospital pressure (McGowan et al., 2024).</a:t>
          </a:r>
          <a:endParaRPr lang="en-US"/>
        </a:p>
      </dgm:t>
    </dgm:pt>
    <dgm:pt modelId="{08B3AF64-3EBF-4E23-82B0-A27A7FD84DB0}" type="parTrans" cxnId="{F648F287-F7D7-4708-8079-73F2CD98C220}">
      <dgm:prSet/>
      <dgm:spPr/>
      <dgm:t>
        <a:bodyPr/>
        <a:lstStyle/>
        <a:p>
          <a:endParaRPr lang="en-US"/>
        </a:p>
      </dgm:t>
    </dgm:pt>
    <dgm:pt modelId="{A092B9FC-A848-46EA-9FB2-7F54BDBCE910}" type="sibTrans" cxnId="{F648F287-F7D7-4708-8079-73F2CD98C220}">
      <dgm:prSet/>
      <dgm:spPr/>
      <dgm:t>
        <a:bodyPr/>
        <a:lstStyle/>
        <a:p>
          <a:endParaRPr lang="en-US"/>
        </a:p>
      </dgm:t>
    </dgm:pt>
    <dgm:pt modelId="{A5269536-3D3A-954F-BE82-20D5C50C2447}" type="pres">
      <dgm:prSet presAssocID="{1EA51404-4A2F-4528-A843-25426B6354BA}" presName="linear" presStyleCnt="0">
        <dgm:presLayoutVars>
          <dgm:animLvl val="lvl"/>
          <dgm:resizeHandles val="exact"/>
        </dgm:presLayoutVars>
      </dgm:prSet>
      <dgm:spPr/>
    </dgm:pt>
    <dgm:pt modelId="{6E5167AD-6373-064F-AE6D-8A5C8F33B894}" type="pres">
      <dgm:prSet presAssocID="{A08353FE-2743-45A2-885C-42A1579E05E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EF2676A-E303-F04A-9B43-D14D934D3082}" type="pres">
      <dgm:prSet presAssocID="{A398B5CB-91AB-4FE4-BD85-590AD61A492D}" presName="spacer" presStyleCnt="0"/>
      <dgm:spPr/>
    </dgm:pt>
    <dgm:pt modelId="{506402C5-83D5-4646-90B0-9B7E4EB88FB4}" type="pres">
      <dgm:prSet presAssocID="{60F19434-C30F-41D1-974F-66105DC8C5C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F5E7F45-B3D6-1F46-BAC7-895FC41E0CF7}" type="pres">
      <dgm:prSet presAssocID="{4CEF1E80-5978-4865-A540-3407129BA044}" presName="spacer" presStyleCnt="0"/>
      <dgm:spPr/>
    </dgm:pt>
    <dgm:pt modelId="{8365AD45-AFE8-064C-BB6F-D150835938E5}" type="pres">
      <dgm:prSet presAssocID="{E418CE5F-48F2-47BF-BC76-5D4D96F455E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C9DE735-4D0F-4221-B7CB-F031262201BA}" srcId="{1EA51404-4A2F-4528-A843-25426B6354BA}" destId="{A08353FE-2743-45A2-885C-42A1579E05E2}" srcOrd="0" destOrd="0" parTransId="{F9843BC2-3C28-4201-9C14-7576D9776B22}" sibTransId="{A398B5CB-91AB-4FE4-BD85-590AD61A492D}"/>
    <dgm:cxn modelId="{BB9E084B-73B0-6844-BACE-9C365074FAA1}" type="presOf" srcId="{1EA51404-4A2F-4528-A843-25426B6354BA}" destId="{A5269536-3D3A-954F-BE82-20D5C50C2447}" srcOrd="0" destOrd="0" presId="urn:microsoft.com/office/officeart/2005/8/layout/vList2"/>
    <dgm:cxn modelId="{ADEE7063-C649-B14E-B302-862D43183D8E}" type="presOf" srcId="{60F19434-C30F-41D1-974F-66105DC8C5C5}" destId="{506402C5-83D5-4646-90B0-9B7E4EB88FB4}" srcOrd="0" destOrd="0" presId="urn:microsoft.com/office/officeart/2005/8/layout/vList2"/>
    <dgm:cxn modelId="{F648F287-F7D7-4708-8079-73F2CD98C220}" srcId="{1EA51404-4A2F-4528-A843-25426B6354BA}" destId="{E418CE5F-48F2-47BF-BC76-5D4D96F455EC}" srcOrd="2" destOrd="0" parTransId="{08B3AF64-3EBF-4E23-82B0-A27A7FD84DB0}" sibTransId="{A092B9FC-A848-46EA-9FB2-7F54BDBCE910}"/>
    <dgm:cxn modelId="{5623B9AC-C842-47D0-977B-39F178B48987}" srcId="{1EA51404-4A2F-4528-A843-25426B6354BA}" destId="{60F19434-C30F-41D1-974F-66105DC8C5C5}" srcOrd="1" destOrd="0" parTransId="{47678A7B-5382-48DC-AF49-0AAD5667222B}" sibTransId="{4CEF1E80-5978-4865-A540-3407129BA044}"/>
    <dgm:cxn modelId="{CE6362BC-90D4-AA4B-AD22-4C08F5715E0B}" type="presOf" srcId="{E418CE5F-48F2-47BF-BC76-5D4D96F455EC}" destId="{8365AD45-AFE8-064C-BB6F-D150835938E5}" srcOrd="0" destOrd="0" presId="urn:microsoft.com/office/officeart/2005/8/layout/vList2"/>
    <dgm:cxn modelId="{C9AC1BED-9346-7847-8795-561C74541308}" type="presOf" srcId="{A08353FE-2743-45A2-885C-42A1579E05E2}" destId="{6E5167AD-6373-064F-AE6D-8A5C8F33B894}" srcOrd="0" destOrd="0" presId="urn:microsoft.com/office/officeart/2005/8/layout/vList2"/>
    <dgm:cxn modelId="{3C44084C-0FD6-6C48-851C-5692964813E3}" type="presParOf" srcId="{A5269536-3D3A-954F-BE82-20D5C50C2447}" destId="{6E5167AD-6373-064F-AE6D-8A5C8F33B894}" srcOrd="0" destOrd="0" presId="urn:microsoft.com/office/officeart/2005/8/layout/vList2"/>
    <dgm:cxn modelId="{3D05F671-F4FE-FD49-85E2-9533A63CBD2C}" type="presParOf" srcId="{A5269536-3D3A-954F-BE82-20D5C50C2447}" destId="{BEF2676A-E303-F04A-9B43-D14D934D3082}" srcOrd="1" destOrd="0" presId="urn:microsoft.com/office/officeart/2005/8/layout/vList2"/>
    <dgm:cxn modelId="{F07AA481-0D00-A34D-BB18-A70B114D800B}" type="presParOf" srcId="{A5269536-3D3A-954F-BE82-20D5C50C2447}" destId="{506402C5-83D5-4646-90B0-9B7E4EB88FB4}" srcOrd="2" destOrd="0" presId="urn:microsoft.com/office/officeart/2005/8/layout/vList2"/>
    <dgm:cxn modelId="{71BAB362-940D-2043-B20E-60EEF3B91EA1}" type="presParOf" srcId="{A5269536-3D3A-954F-BE82-20D5C50C2447}" destId="{0F5E7F45-B3D6-1F46-BAC7-895FC41E0CF7}" srcOrd="3" destOrd="0" presId="urn:microsoft.com/office/officeart/2005/8/layout/vList2"/>
    <dgm:cxn modelId="{BBFA1C30-A7DB-DA4E-A062-BB230F3CC700}" type="presParOf" srcId="{A5269536-3D3A-954F-BE82-20D5C50C2447}" destId="{8365AD45-AFE8-064C-BB6F-D150835938E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2A3DDE9-B294-4498-8CCE-71813203D32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D46837F-81BE-4DF4-B79D-1F8CA6FFB9AB}">
      <dgm:prSet/>
      <dgm:spPr/>
      <dgm:t>
        <a:bodyPr/>
        <a:lstStyle/>
        <a:p>
          <a:r>
            <a:rPr lang="en-GB" b="1"/>
            <a:t>Workforce strain:</a:t>
          </a:r>
          <a:r>
            <a:rPr lang="en-GB"/>
            <a:t> Early virtual wards relied on temporary staff and added pressure to community services; rollout targets were seen as </a:t>
          </a:r>
          <a:r>
            <a:rPr lang="en-GB" i="1"/>
            <a:t>unrealistic</a:t>
          </a:r>
          <a:r>
            <a:rPr lang="en-GB"/>
            <a:t> (NIHR ARC West Midlands, 2023; Litchfield et al., 2025).</a:t>
          </a:r>
          <a:endParaRPr lang="en-US"/>
        </a:p>
      </dgm:t>
    </dgm:pt>
    <dgm:pt modelId="{84EC586D-47C0-47C4-A86A-6478B2042461}" type="parTrans" cxnId="{623D0761-8F67-43C8-B71C-FD32571FBB0B}">
      <dgm:prSet/>
      <dgm:spPr/>
      <dgm:t>
        <a:bodyPr/>
        <a:lstStyle/>
        <a:p>
          <a:endParaRPr lang="en-US"/>
        </a:p>
      </dgm:t>
    </dgm:pt>
    <dgm:pt modelId="{3F4C206C-C901-4266-BB2B-FDEA2BC2E316}" type="sibTrans" cxnId="{623D0761-8F67-43C8-B71C-FD32571FBB0B}">
      <dgm:prSet/>
      <dgm:spPr/>
      <dgm:t>
        <a:bodyPr/>
        <a:lstStyle/>
        <a:p>
          <a:endParaRPr lang="en-US"/>
        </a:p>
      </dgm:t>
    </dgm:pt>
    <dgm:pt modelId="{5FC02CEE-C473-4CA4-99B0-B0A3BA79B4CB}">
      <dgm:prSet/>
      <dgm:spPr/>
      <dgm:t>
        <a:bodyPr/>
        <a:lstStyle/>
        <a:p>
          <a:r>
            <a:rPr lang="en-GB" b="1"/>
            <a:t>Training gaps:</a:t>
          </a:r>
          <a:r>
            <a:rPr lang="en-GB"/>
            <a:t> Some staff lacked digital skills and confidence in remote care, highlighting the need for ongoing training and clear role boundaries (McGowan et al., 2024; Kanyimo, 2022).</a:t>
          </a:r>
          <a:endParaRPr lang="en-US"/>
        </a:p>
      </dgm:t>
    </dgm:pt>
    <dgm:pt modelId="{61EE7459-25F5-4F1E-8805-C24F45E129F2}" type="parTrans" cxnId="{A52BE6F7-382F-4504-96DB-38A4AD0748DA}">
      <dgm:prSet/>
      <dgm:spPr/>
      <dgm:t>
        <a:bodyPr/>
        <a:lstStyle/>
        <a:p>
          <a:endParaRPr lang="en-US"/>
        </a:p>
      </dgm:t>
    </dgm:pt>
    <dgm:pt modelId="{0E4A6418-0A6E-461F-B33A-C66829E97147}" type="sibTrans" cxnId="{A52BE6F7-382F-4504-96DB-38A4AD0748DA}">
      <dgm:prSet/>
      <dgm:spPr/>
      <dgm:t>
        <a:bodyPr/>
        <a:lstStyle/>
        <a:p>
          <a:endParaRPr lang="en-US"/>
        </a:p>
      </dgm:t>
    </dgm:pt>
    <dgm:pt modelId="{4EA0211A-E7D0-4900-9FF7-5F68244B451E}">
      <dgm:prSet/>
      <dgm:spPr/>
      <dgm:t>
        <a:bodyPr/>
        <a:lstStyle/>
        <a:p>
          <a:r>
            <a:rPr lang="en-GB" b="1"/>
            <a:t>System and evidence issues:</a:t>
          </a:r>
          <a:r>
            <a:rPr lang="en-GB"/>
            <a:t> Limited evidence of long-term effectiveness and poor data integration created frustration and uncertainty (Litchfield et al., 2025).</a:t>
          </a:r>
          <a:endParaRPr lang="en-US"/>
        </a:p>
      </dgm:t>
    </dgm:pt>
    <dgm:pt modelId="{D8BFE19B-D2C7-4B99-8363-61715C85A9E2}" type="parTrans" cxnId="{2F212ADC-327B-49B7-9747-866DED6BD969}">
      <dgm:prSet/>
      <dgm:spPr/>
      <dgm:t>
        <a:bodyPr/>
        <a:lstStyle/>
        <a:p>
          <a:endParaRPr lang="en-US"/>
        </a:p>
      </dgm:t>
    </dgm:pt>
    <dgm:pt modelId="{3C23081D-4493-470D-85F9-8F2649383186}" type="sibTrans" cxnId="{2F212ADC-327B-49B7-9747-866DED6BD969}">
      <dgm:prSet/>
      <dgm:spPr/>
      <dgm:t>
        <a:bodyPr/>
        <a:lstStyle/>
        <a:p>
          <a:endParaRPr lang="en-US"/>
        </a:p>
      </dgm:t>
    </dgm:pt>
    <dgm:pt modelId="{DB6DF36B-032B-FE49-9287-E1BB45D2956E}" type="pres">
      <dgm:prSet presAssocID="{F2A3DDE9-B294-4498-8CCE-71813203D324}" presName="linear" presStyleCnt="0">
        <dgm:presLayoutVars>
          <dgm:animLvl val="lvl"/>
          <dgm:resizeHandles val="exact"/>
        </dgm:presLayoutVars>
      </dgm:prSet>
      <dgm:spPr/>
    </dgm:pt>
    <dgm:pt modelId="{E528F3CA-F0A9-4842-8BC8-A6A2091BB936}" type="pres">
      <dgm:prSet presAssocID="{2D46837F-81BE-4DF4-B79D-1F8CA6FFB9A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7515890-2324-DC4C-B139-BDE967FED7AA}" type="pres">
      <dgm:prSet presAssocID="{3F4C206C-C901-4266-BB2B-FDEA2BC2E316}" presName="spacer" presStyleCnt="0"/>
      <dgm:spPr/>
    </dgm:pt>
    <dgm:pt modelId="{6E81D8FA-1EC5-9D44-91BF-FAF951911E8B}" type="pres">
      <dgm:prSet presAssocID="{5FC02CEE-C473-4CA4-99B0-B0A3BA79B4C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6A32617-A486-C543-A13A-64FCC29097C7}" type="pres">
      <dgm:prSet presAssocID="{0E4A6418-0A6E-461F-B33A-C66829E97147}" presName="spacer" presStyleCnt="0"/>
      <dgm:spPr/>
    </dgm:pt>
    <dgm:pt modelId="{8EAA1FA8-D2D9-7349-9B57-E0FFF3904D45}" type="pres">
      <dgm:prSet presAssocID="{4EA0211A-E7D0-4900-9FF7-5F68244B451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0BBC823-C09D-C341-B815-3C3D94FAE89C}" type="presOf" srcId="{2D46837F-81BE-4DF4-B79D-1F8CA6FFB9AB}" destId="{E528F3CA-F0A9-4842-8BC8-A6A2091BB936}" srcOrd="0" destOrd="0" presId="urn:microsoft.com/office/officeart/2005/8/layout/vList2"/>
    <dgm:cxn modelId="{0E7E752D-6109-684F-83BB-8B94D7E17C87}" type="presOf" srcId="{F2A3DDE9-B294-4498-8CCE-71813203D324}" destId="{DB6DF36B-032B-FE49-9287-E1BB45D2956E}" srcOrd="0" destOrd="0" presId="urn:microsoft.com/office/officeart/2005/8/layout/vList2"/>
    <dgm:cxn modelId="{623D0761-8F67-43C8-B71C-FD32571FBB0B}" srcId="{F2A3DDE9-B294-4498-8CCE-71813203D324}" destId="{2D46837F-81BE-4DF4-B79D-1F8CA6FFB9AB}" srcOrd="0" destOrd="0" parTransId="{84EC586D-47C0-47C4-A86A-6478B2042461}" sibTransId="{3F4C206C-C901-4266-BB2B-FDEA2BC2E316}"/>
    <dgm:cxn modelId="{5DB819D3-FD10-8544-8CC9-969B46ABB0DA}" type="presOf" srcId="{4EA0211A-E7D0-4900-9FF7-5F68244B451E}" destId="{8EAA1FA8-D2D9-7349-9B57-E0FFF3904D45}" srcOrd="0" destOrd="0" presId="urn:microsoft.com/office/officeart/2005/8/layout/vList2"/>
    <dgm:cxn modelId="{2F212ADC-327B-49B7-9747-866DED6BD969}" srcId="{F2A3DDE9-B294-4498-8CCE-71813203D324}" destId="{4EA0211A-E7D0-4900-9FF7-5F68244B451E}" srcOrd="2" destOrd="0" parTransId="{D8BFE19B-D2C7-4B99-8363-61715C85A9E2}" sibTransId="{3C23081D-4493-470D-85F9-8F2649383186}"/>
    <dgm:cxn modelId="{D54A45E8-F20B-B94C-BEBF-E9B46BDC00DD}" type="presOf" srcId="{5FC02CEE-C473-4CA4-99B0-B0A3BA79B4CB}" destId="{6E81D8FA-1EC5-9D44-91BF-FAF951911E8B}" srcOrd="0" destOrd="0" presId="urn:microsoft.com/office/officeart/2005/8/layout/vList2"/>
    <dgm:cxn modelId="{A52BE6F7-382F-4504-96DB-38A4AD0748DA}" srcId="{F2A3DDE9-B294-4498-8CCE-71813203D324}" destId="{5FC02CEE-C473-4CA4-99B0-B0A3BA79B4CB}" srcOrd="1" destOrd="0" parTransId="{61EE7459-25F5-4F1E-8805-C24F45E129F2}" sibTransId="{0E4A6418-0A6E-461F-B33A-C66829E97147}"/>
    <dgm:cxn modelId="{3FBD694B-EA7C-7A49-971A-F2E6EB835DA0}" type="presParOf" srcId="{DB6DF36B-032B-FE49-9287-E1BB45D2956E}" destId="{E528F3CA-F0A9-4842-8BC8-A6A2091BB936}" srcOrd="0" destOrd="0" presId="urn:microsoft.com/office/officeart/2005/8/layout/vList2"/>
    <dgm:cxn modelId="{65197725-D2F7-AC4E-AB14-990057A68622}" type="presParOf" srcId="{DB6DF36B-032B-FE49-9287-E1BB45D2956E}" destId="{97515890-2324-DC4C-B139-BDE967FED7AA}" srcOrd="1" destOrd="0" presId="urn:microsoft.com/office/officeart/2005/8/layout/vList2"/>
    <dgm:cxn modelId="{AF14E6B3-EA17-2D4F-AEE2-C454DE131CB0}" type="presParOf" srcId="{DB6DF36B-032B-FE49-9287-E1BB45D2956E}" destId="{6E81D8FA-1EC5-9D44-91BF-FAF951911E8B}" srcOrd="2" destOrd="0" presId="urn:microsoft.com/office/officeart/2005/8/layout/vList2"/>
    <dgm:cxn modelId="{CDA2CB9D-8DDB-D546-A701-8EA47319E4F8}" type="presParOf" srcId="{DB6DF36B-032B-FE49-9287-E1BB45D2956E}" destId="{36A32617-A486-C543-A13A-64FCC29097C7}" srcOrd="3" destOrd="0" presId="urn:microsoft.com/office/officeart/2005/8/layout/vList2"/>
    <dgm:cxn modelId="{8C6B0C72-B772-D941-B383-4E015B3CFD5B}" type="presParOf" srcId="{DB6DF36B-032B-FE49-9287-E1BB45D2956E}" destId="{8EAA1FA8-D2D9-7349-9B57-E0FFF3904D4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402DD0D-3410-440B-AF3B-50BC62BFA29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2B6D9B9-0150-4A18-BDC0-2225C4B7CB88}">
      <dgm:prSet/>
      <dgm:spPr/>
      <dgm:t>
        <a:bodyPr/>
        <a:lstStyle/>
        <a:p>
          <a:r>
            <a:rPr lang="en-GB" b="1"/>
            <a:t>Improves patient comfort and confidence:</a:t>
          </a:r>
          <a:r>
            <a:rPr lang="en-GB"/>
            <a:t> Virtual wards allow patients to receive </a:t>
          </a:r>
          <a:r>
            <a:rPr lang="en-GB" i="1"/>
            <a:t>“hospital care from the comfort of their own home”</a:t>
          </a:r>
          <a:r>
            <a:rPr lang="en-GB"/>
            <a:t> (Story et al., 2025), increasing engagement and self-management (Westby et al., 2024; PSRC-YH).</a:t>
          </a:r>
          <a:endParaRPr lang="en-US"/>
        </a:p>
      </dgm:t>
    </dgm:pt>
    <dgm:pt modelId="{54E9AE43-02BC-4910-9826-AED0EA271BAF}" type="parTrans" cxnId="{EE0DC44B-BC35-4E0D-A147-D69C50EB9518}">
      <dgm:prSet/>
      <dgm:spPr/>
      <dgm:t>
        <a:bodyPr/>
        <a:lstStyle/>
        <a:p>
          <a:endParaRPr lang="en-US"/>
        </a:p>
      </dgm:t>
    </dgm:pt>
    <dgm:pt modelId="{4D175C1B-D691-467A-9955-557C652EDFA5}" type="sibTrans" cxnId="{EE0DC44B-BC35-4E0D-A147-D69C50EB9518}">
      <dgm:prSet/>
      <dgm:spPr/>
      <dgm:t>
        <a:bodyPr/>
        <a:lstStyle/>
        <a:p>
          <a:endParaRPr lang="en-US"/>
        </a:p>
      </dgm:t>
    </dgm:pt>
    <dgm:pt modelId="{DF9C0BF4-3C6D-47E3-81FF-F30B510F62D2}">
      <dgm:prSet/>
      <dgm:spPr/>
      <dgm:t>
        <a:bodyPr/>
        <a:lstStyle/>
        <a:p>
          <a:r>
            <a:rPr lang="en-GB" b="1" dirty="0"/>
            <a:t>Supports positive care experience:</a:t>
          </a:r>
          <a:r>
            <a:rPr lang="en-GB" dirty="0"/>
            <a:t> Patients report feeling </a:t>
          </a:r>
          <a:r>
            <a:rPr lang="en-GB" b="1" dirty="0"/>
            <a:t>safe, involved, and well-supported</a:t>
          </a:r>
          <a:r>
            <a:rPr lang="en-GB" dirty="0"/>
            <a:t> when staff communication is consistent and services feel </a:t>
          </a:r>
          <a:r>
            <a:rPr lang="en-GB" i="1" dirty="0"/>
            <a:t>“non-fragmented”</a:t>
          </a:r>
          <a:r>
            <a:rPr lang="en-GB" dirty="0"/>
            <a:t> (Westby et al., 2024; PSRC-YH).</a:t>
          </a:r>
          <a:endParaRPr lang="en-US" dirty="0"/>
        </a:p>
      </dgm:t>
    </dgm:pt>
    <dgm:pt modelId="{330D2123-5BDA-4B85-B0FC-D524BF16AC2C}" type="parTrans" cxnId="{4FBFEB15-47CA-4EC4-B62A-FB58C26182B9}">
      <dgm:prSet/>
      <dgm:spPr/>
      <dgm:t>
        <a:bodyPr/>
        <a:lstStyle/>
        <a:p>
          <a:endParaRPr lang="en-US"/>
        </a:p>
      </dgm:t>
    </dgm:pt>
    <dgm:pt modelId="{839F5043-012F-49FD-9DC4-738AA18CECA9}" type="sibTrans" cxnId="{4FBFEB15-47CA-4EC4-B62A-FB58C26182B9}">
      <dgm:prSet/>
      <dgm:spPr/>
      <dgm:t>
        <a:bodyPr/>
        <a:lstStyle/>
        <a:p>
          <a:endParaRPr lang="en-US"/>
        </a:p>
      </dgm:t>
    </dgm:pt>
    <dgm:pt modelId="{389A0209-3D43-4CCF-9E5D-E4213E057E17}">
      <dgm:prSet/>
      <dgm:spPr/>
      <dgm:t>
        <a:bodyPr/>
        <a:lstStyle/>
        <a:p>
          <a:r>
            <a:rPr lang="en-GB" b="1"/>
            <a:t>Offers financial and system benefits:</a:t>
          </a:r>
          <a:r>
            <a:rPr lang="en-GB"/>
            <a:t> Virtual wards can </a:t>
          </a:r>
          <a:r>
            <a:rPr lang="en-GB" b="1"/>
            <a:t>reduce hospital stay length</a:t>
          </a:r>
          <a:r>
            <a:rPr lang="en-GB"/>
            <a:t> and lower costs for both patients and the NHS (RCN, 2024; Nuffield Trust, 2023).</a:t>
          </a:r>
          <a:endParaRPr lang="en-US"/>
        </a:p>
      </dgm:t>
    </dgm:pt>
    <dgm:pt modelId="{68B638E4-ED0E-452C-B25D-5B8A61F9BBB5}" type="parTrans" cxnId="{C7CB0C63-A3D7-4B56-99FB-84B1076D1A96}">
      <dgm:prSet/>
      <dgm:spPr/>
      <dgm:t>
        <a:bodyPr/>
        <a:lstStyle/>
        <a:p>
          <a:endParaRPr lang="en-US"/>
        </a:p>
      </dgm:t>
    </dgm:pt>
    <dgm:pt modelId="{420BD342-DFEA-42B6-902F-2BF2F78BF41F}" type="sibTrans" cxnId="{C7CB0C63-A3D7-4B56-99FB-84B1076D1A96}">
      <dgm:prSet/>
      <dgm:spPr/>
      <dgm:t>
        <a:bodyPr/>
        <a:lstStyle/>
        <a:p>
          <a:endParaRPr lang="en-US"/>
        </a:p>
      </dgm:t>
    </dgm:pt>
    <dgm:pt modelId="{B4CC26A2-0813-C546-880C-A6CADD5BD3B5}" type="pres">
      <dgm:prSet presAssocID="{F402DD0D-3410-440B-AF3B-50BC62BFA290}" presName="linear" presStyleCnt="0">
        <dgm:presLayoutVars>
          <dgm:animLvl val="lvl"/>
          <dgm:resizeHandles val="exact"/>
        </dgm:presLayoutVars>
      </dgm:prSet>
      <dgm:spPr/>
    </dgm:pt>
    <dgm:pt modelId="{DA6737A0-77DC-EE43-A654-97E646CA2924}" type="pres">
      <dgm:prSet presAssocID="{42B6D9B9-0150-4A18-BDC0-2225C4B7CB8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5E4CCC1-12EC-D141-B738-7EE6CDC09FC3}" type="pres">
      <dgm:prSet presAssocID="{4D175C1B-D691-467A-9955-557C652EDFA5}" presName="spacer" presStyleCnt="0"/>
      <dgm:spPr/>
    </dgm:pt>
    <dgm:pt modelId="{50A7D225-4AAC-7841-9264-EF43A586A5F3}" type="pres">
      <dgm:prSet presAssocID="{DF9C0BF4-3C6D-47E3-81FF-F30B510F62D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60B4A5B-CF0E-DA44-9B12-D5F2ADB409A6}" type="pres">
      <dgm:prSet presAssocID="{839F5043-012F-49FD-9DC4-738AA18CECA9}" presName="spacer" presStyleCnt="0"/>
      <dgm:spPr/>
    </dgm:pt>
    <dgm:pt modelId="{DEC28897-D76C-804B-A083-282964DA1B54}" type="pres">
      <dgm:prSet presAssocID="{389A0209-3D43-4CCF-9E5D-E4213E057E1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809C706-1710-B04E-B036-9ADFCAE70D4F}" type="presOf" srcId="{DF9C0BF4-3C6D-47E3-81FF-F30B510F62D2}" destId="{50A7D225-4AAC-7841-9264-EF43A586A5F3}" srcOrd="0" destOrd="0" presId="urn:microsoft.com/office/officeart/2005/8/layout/vList2"/>
    <dgm:cxn modelId="{4FBFEB15-47CA-4EC4-B62A-FB58C26182B9}" srcId="{F402DD0D-3410-440B-AF3B-50BC62BFA290}" destId="{DF9C0BF4-3C6D-47E3-81FF-F30B510F62D2}" srcOrd="1" destOrd="0" parTransId="{330D2123-5BDA-4B85-B0FC-D524BF16AC2C}" sibTransId="{839F5043-012F-49FD-9DC4-738AA18CECA9}"/>
    <dgm:cxn modelId="{EE0DC44B-BC35-4E0D-A147-D69C50EB9518}" srcId="{F402DD0D-3410-440B-AF3B-50BC62BFA290}" destId="{42B6D9B9-0150-4A18-BDC0-2225C4B7CB88}" srcOrd="0" destOrd="0" parTransId="{54E9AE43-02BC-4910-9826-AED0EA271BAF}" sibTransId="{4D175C1B-D691-467A-9955-557C652EDFA5}"/>
    <dgm:cxn modelId="{C7CB0C63-A3D7-4B56-99FB-84B1076D1A96}" srcId="{F402DD0D-3410-440B-AF3B-50BC62BFA290}" destId="{389A0209-3D43-4CCF-9E5D-E4213E057E17}" srcOrd="2" destOrd="0" parTransId="{68B638E4-ED0E-452C-B25D-5B8A61F9BBB5}" sibTransId="{420BD342-DFEA-42B6-902F-2BF2F78BF41F}"/>
    <dgm:cxn modelId="{D7A9A26C-2EBF-2B4C-B6B5-DE130F9E57E0}" type="presOf" srcId="{F402DD0D-3410-440B-AF3B-50BC62BFA290}" destId="{B4CC26A2-0813-C546-880C-A6CADD5BD3B5}" srcOrd="0" destOrd="0" presId="urn:microsoft.com/office/officeart/2005/8/layout/vList2"/>
    <dgm:cxn modelId="{0F5032F7-3139-5F44-8BB3-97C214901AC0}" type="presOf" srcId="{42B6D9B9-0150-4A18-BDC0-2225C4B7CB88}" destId="{DA6737A0-77DC-EE43-A654-97E646CA2924}" srcOrd="0" destOrd="0" presId="urn:microsoft.com/office/officeart/2005/8/layout/vList2"/>
    <dgm:cxn modelId="{A58D91F9-1E79-BB42-866D-D1B01337EFC7}" type="presOf" srcId="{389A0209-3D43-4CCF-9E5D-E4213E057E17}" destId="{DEC28897-D76C-804B-A083-282964DA1B54}" srcOrd="0" destOrd="0" presId="urn:microsoft.com/office/officeart/2005/8/layout/vList2"/>
    <dgm:cxn modelId="{02505D48-287A-AE44-A5C0-3ECFC6670E6B}" type="presParOf" srcId="{B4CC26A2-0813-C546-880C-A6CADD5BD3B5}" destId="{DA6737A0-77DC-EE43-A654-97E646CA2924}" srcOrd="0" destOrd="0" presId="urn:microsoft.com/office/officeart/2005/8/layout/vList2"/>
    <dgm:cxn modelId="{2E9C55EB-1F16-5E4C-886D-D882AB8A5E62}" type="presParOf" srcId="{B4CC26A2-0813-C546-880C-A6CADD5BD3B5}" destId="{85E4CCC1-12EC-D141-B738-7EE6CDC09FC3}" srcOrd="1" destOrd="0" presId="urn:microsoft.com/office/officeart/2005/8/layout/vList2"/>
    <dgm:cxn modelId="{0CBDA246-4695-7545-BC96-183601C66168}" type="presParOf" srcId="{B4CC26A2-0813-C546-880C-A6CADD5BD3B5}" destId="{50A7D225-4AAC-7841-9264-EF43A586A5F3}" srcOrd="2" destOrd="0" presId="urn:microsoft.com/office/officeart/2005/8/layout/vList2"/>
    <dgm:cxn modelId="{E5A02B7E-F54C-C842-8740-04569BFD7982}" type="presParOf" srcId="{B4CC26A2-0813-C546-880C-A6CADD5BD3B5}" destId="{D60B4A5B-CF0E-DA44-9B12-D5F2ADB409A6}" srcOrd="3" destOrd="0" presId="urn:microsoft.com/office/officeart/2005/8/layout/vList2"/>
    <dgm:cxn modelId="{DA359DE4-5D3F-BF48-95A7-3A80AD0B1883}" type="presParOf" srcId="{B4CC26A2-0813-C546-880C-A6CADD5BD3B5}" destId="{DEC28897-D76C-804B-A083-282964DA1B5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1E0D28D-1B11-426C-8824-D4F73333332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3A05601-AA4E-4655-BCEE-22558F970358}">
      <dgm:prSet/>
      <dgm:spPr/>
      <dgm:t>
        <a:bodyPr/>
        <a:lstStyle/>
        <a:p>
          <a:r>
            <a:rPr lang="en-GB" b="1"/>
            <a:t>Evidence varies by context:</a:t>
          </a:r>
          <a:r>
            <a:rPr lang="en-GB"/>
            <a:t> Virtual ward effectiveness can differ depending on patient suitability and local resources (Westby et al., 2024; Hutchings &amp; Edwards, 2023).</a:t>
          </a:r>
          <a:endParaRPr lang="en-US"/>
        </a:p>
      </dgm:t>
    </dgm:pt>
    <dgm:pt modelId="{B0EA22FF-A8B8-46DF-805E-22916CCEC3DD}" type="parTrans" cxnId="{F741729A-8062-43C0-A4EA-2E1A000217C6}">
      <dgm:prSet/>
      <dgm:spPr/>
      <dgm:t>
        <a:bodyPr/>
        <a:lstStyle/>
        <a:p>
          <a:endParaRPr lang="en-US"/>
        </a:p>
      </dgm:t>
    </dgm:pt>
    <dgm:pt modelId="{55B2F033-5909-4732-8BC7-98F80D85EA29}" type="sibTrans" cxnId="{F741729A-8062-43C0-A4EA-2E1A000217C6}">
      <dgm:prSet/>
      <dgm:spPr/>
      <dgm:t>
        <a:bodyPr/>
        <a:lstStyle/>
        <a:p>
          <a:endParaRPr lang="en-US"/>
        </a:p>
      </dgm:t>
    </dgm:pt>
    <dgm:pt modelId="{963C00E9-DCBF-4864-8547-605729DA2886}">
      <dgm:prSet/>
      <dgm:spPr/>
      <dgm:t>
        <a:bodyPr/>
        <a:lstStyle/>
        <a:p>
          <a:r>
            <a:rPr lang="en-GB" b="1"/>
            <a:t>Limited applicability in some areas:</a:t>
          </a:r>
          <a:r>
            <a:rPr lang="en-GB"/>
            <a:t> Remote monitoring evidence does not generalise to all clinical settings, and virtual wards have </a:t>
          </a:r>
          <a:r>
            <a:rPr lang="en-GB" b="1"/>
            <a:t>restricted use</a:t>
          </a:r>
          <a:r>
            <a:rPr lang="en-GB"/>
            <a:t> in sectors such as maternity care (Story et al., 2025).</a:t>
          </a:r>
          <a:endParaRPr lang="en-US"/>
        </a:p>
      </dgm:t>
    </dgm:pt>
    <dgm:pt modelId="{57E27153-0BA8-480F-98EB-A59854B2D72C}" type="parTrans" cxnId="{ED95D603-C7E7-4C11-A107-EC9D66CF742A}">
      <dgm:prSet/>
      <dgm:spPr/>
      <dgm:t>
        <a:bodyPr/>
        <a:lstStyle/>
        <a:p>
          <a:endParaRPr lang="en-US"/>
        </a:p>
      </dgm:t>
    </dgm:pt>
    <dgm:pt modelId="{E44E0146-DFDD-4596-BC58-7C9946DEC6BC}" type="sibTrans" cxnId="{ED95D603-C7E7-4C11-A107-EC9D66CF742A}">
      <dgm:prSet/>
      <dgm:spPr/>
      <dgm:t>
        <a:bodyPr/>
        <a:lstStyle/>
        <a:p>
          <a:endParaRPr lang="en-US"/>
        </a:p>
      </dgm:t>
    </dgm:pt>
    <dgm:pt modelId="{9D9B4CD5-3F99-45B0-A6B7-121C5B5BE088}">
      <dgm:prSet/>
      <dgm:spPr/>
      <dgm:t>
        <a:bodyPr/>
        <a:lstStyle/>
        <a:p>
          <a:r>
            <a:rPr lang="en-GB" b="1"/>
            <a:t>Access and communication barriers:</a:t>
          </a:r>
          <a:r>
            <a:rPr lang="en-GB"/>
            <a:t> Medical terminology, lack of home support, and varying digital literacy may reduce </a:t>
          </a:r>
          <a:r>
            <a:rPr lang="en-GB" b="1"/>
            <a:t>equity of access</a:t>
          </a:r>
          <a:r>
            <a:rPr lang="en-GB"/>
            <a:t> for some patients.</a:t>
          </a:r>
          <a:endParaRPr lang="en-US"/>
        </a:p>
      </dgm:t>
    </dgm:pt>
    <dgm:pt modelId="{773328B7-48F3-4149-8778-7FE8EC9049F8}" type="parTrans" cxnId="{7318C8C2-2DF5-4903-A5EF-6C41366DEACD}">
      <dgm:prSet/>
      <dgm:spPr/>
      <dgm:t>
        <a:bodyPr/>
        <a:lstStyle/>
        <a:p>
          <a:endParaRPr lang="en-US"/>
        </a:p>
      </dgm:t>
    </dgm:pt>
    <dgm:pt modelId="{AAC27CE3-A174-47B9-A011-4FE285132565}" type="sibTrans" cxnId="{7318C8C2-2DF5-4903-A5EF-6C41366DEACD}">
      <dgm:prSet/>
      <dgm:spPr/>
      <dgm:t>
        <a:bodyPr/>
        <a:lstStyle/>
        <a:p>
          <a:endParaRPr lang="en-US"/>
        </a:p>
      </dgm:t>
    </dgm:pt>
    <dgm:pt modelId="{29CD32BC-EDC6-D949-B0AE-E579F0E17DA1}" type="pres">
      <dgm:prSet presAssocID="{B1E0D28D-1B11-426C-8824-D4F73333332C}" presName="linear" presStyleCnt="0">
        <dgm:presLayoutVars>
          <dgm:animLvl val="lvl"/>
          <dgm:resizeHandles val="exact"/>
        </dgm:presLayoutVars>
      </dgm:prSet>
      <dgm:spPr/>
    </dgm:pt>
    <dgm:pt modelId="{928EC246-0023-FC4F-925B-B0FC7F8BCD33}" type="pres">
      <dgm:prSet presAssocID="{D3A05601-AA4E-4655-BCEE-22558F97035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66BD5B1-5ADA-AA43-A57F-7E0B31CA5069}" type="pres">
      <dgm:prSet presAssocID="{55B2F033-5909-4732-8BC7-98F80D85EA29}" presName="spacer" presStyleCnt="0"/>
      <dgm:spPr/>
    </dgm:pt>
    <dgm:pt modelId="{42B705F6-C52B-E049-B12E-FB5D57AD30AF}" type="pres">
      <dgm:prSet presAssocID="{963C00E9-DCBF-4864-8547-605729DA288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0390BEB-A776-FD4B-A0AE-541E275E4A9F}" type="pres">
      <dgm:prSet presAssocID="{E44E0146-DFDD-4596-BC58-7C9946DEC6BC}" presName="spacer" presStyleCnt="0"/>
      <dgm:spPr/>
    </dgm:pt>
    <dgm:pt modelId="{C6D9D251-8862-1043-B91C-8E2AEB4630C8}" type="pres">
      <dgm:prSet presAssocID="{9D9B4CD5-3F99-45B0-A6B7-121C5B5BE08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D95D603-C7E7-4C11-A107-EC9D66CF742A}" srcId="{B1E0D28D-1B11-426C-8824-D4F73333332C}" destId="{963C00E9-DCBF-4864-8547-605729DA2886}" srcOrd="1" destOrd="0" parTransId="{57E27153-0BA8-480F-98EB-A59854B2D72C}" sibTransId="{E44E0146-DFDD-4596-BC58-7C9946DEC6BC}"/>
    <dgm:cxn modelId="{7E4D503C-7632-754C-900A-50ACF87D533D}" type="presOf" srcId="{963C00E9-DCBF-4864-8547-605729DA2886}" destId="{42B705F6-C52B-E049-B12E-FB5D57AD30AF}" srcOrd="0" destOrd="0" presId="urn:microsoft.com/office/officeart/2005/8/layout/vList2"/>
    <dgm:cxn modelId="{D65E8B4D-CA65-4C49-87DB-8DB55A89CE30}" type="presOf" srcId="{D3A05601-AA4E-4655-BCEE-22558F970358}" destId="{928EC246-0023-FC4F-925B-B0FC7F8BCD33}" srcOrd="0" destOrd="0" presId="urn:microsoft.com/office/officeart/2005/8/layout/vList2"/>
    <dgm:cxn modelId="{F741729A-8062-43C0-A4EA-2E1A000217C6}" srcId="{B1E0D28D-1B11-426C-8824-D4F73333332C}" destId="{D3A05601-AA4E-4655-BCEE-22558F970358}" srcOrd="0" destOrd="0" parTransId="{B0EA22FF-A8B8-46DF-805E-22916CCEC3DD}" sibTransId="{55B2F033-5909-4732-8BC7-98F80D85EA29}"/>
    <dgm:cxn modelId="{868C9BAD-5481-4E49-BF6B-F82102BAF392}" type="presOf" srcId="{9D9B4CD5-3F99-45B0-A6B7-121C5B5BE088}" destId="{C6D9D251-8862-1043-B91C-8E2AEB4630C8}" srcOrd="0" destOrd="0" presId="urn:microsoft.com/office/officeart/2005/8/layout/vList2"/>
    <dgm:cxn modelId="{7318C8C2-2DF5-4903-A5EF-6C41366DEACD}" srcId="{B1E0D28D-1B11-426C-8824-D4F73333332C}" destId="{9D9B4CD5-3F99-45B0-A6B7-121C5B5BE088}" srcOrd="2" destOrd="0" parTransId="{773328B7-48F3-4149-8778-7FE8EC9049F8}" sibTransId="{AAC27CE3-A174-47B9-A011-4FE285132565}"/>
    <dgm:cxn modelId="{76F3D8D1-E71F-FD4F-9D8C-CF7D6EBAAEC0}" type="presOf" srcId="{B1E0D28D-1B11-426C-8824-D4F73333332C}" destId="{29CD32BC-EDC6-D949-B0AE-E579F0E17DA1}" srcOrd="0" destOrd="0" presId="urn:microsoft.com/office/officeart/2005/8/layout/vList2"/>
    <dgm:cxn modelId="{1DAD1E27-2E0E-C54C-A72D-A4E045A5BB1F}" type="presParOf" srcId="{29CD32BC-EDC6-D949-B0AE-E579F0E17DA1}" destId="{928EC246-0023-FC4F-925B-B0FC7F8BCD33}" srcOrd="0" destOrd="0" presId="urn:microsoft.com/office/officeart/2005/8/layout/vList2"/>
    <dgm:cxn modelId="{255729A2-74DA-884E-837B-1ED132607C18}" type="presParOf" srcId="{29CD32BC-EDC6-D949-B0AE-E579F0E17DA1}" destId="{566BD5B1-5ADA-AA43-A57F-7E0B31CA5069}" srcOrd="1" destOrd="0" presId="urn:microsoft.com/office/officeart/2005/8/layout/vList2"/>
    <dgm:cxn modelId="{587F6FDF-CE13-E445-B9D4-136AE0E9D3D9}" type="presParOf" srcId="{29CD32BC-EDC6-D949-B0AE-E579F0E17DA1}" destId="{42B705F6-C52B-E049-B12E-FB5D57AD30AF}" srcOrd="2" destOrd="0" presId="urn:microsoft.com/office/officeart/2005/8/layout/vList2"/>
    <dgm:cxn modelId="{F670DC09-E79C-6448-9710-345AACF98E9A}" type="presParOf" srcId="{29CD32BC-EDC6-D949-B0AE-E579F0E17DA1}" destId="{F0390BEB-A776-FD4B-A0AE-541E275E4A9F}" srcOrd="3" destOrd="0" presId="urn:microsoft.com/office/officeart/2005/8/layout/vList2"/>
    <dgm:cxn modelId="{E38F1E5B-04E4-B347-BA8C-E1CB46D3B8E2}" type="presParOf" srcId="{29CD32BC-EDC6-D949-B0AE-E579F0E17DA1}" destId="{C6D9D251-8862-1043-B91C-8E2AEB4630C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12E73B7-94F2-4C45-A3E0-0534559F4D5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1601178-D0E3-427F-9095-8A18D2D5F70C}">
      <dgm:prSet/>
      <dgm:spPr/>
      <dgm:t>
        <a:bodyPr/>
        <a:lstStyle/>
        <a:p>
          <a:r>
            <a:rPr lang="en-GB"/>
            <a:t>Virtual ward in South West London supports around </a:t>
          </a:r>
          <a:r>
            <a:rPr lang="en-GB" b="1"/>
            <a:t>100 virtual beds</a:t>
          </a:r>
          <a:r>
            <a:rPr lang="en-GB"/>
            <a:t>.</a:t>
          </a:r>
          <a:endParaRPr lang="en-US"/>
        </a:p>
      </dgm:t>
    </dgm:pt>
    <dgm:pt modelId="{5FB55774-4AD1-4B45-B703-6F3631F79E83}" type="parTrans" cxnId="{514D24EF-F447-4DC2-8C82-574C87FF10FF}">
      <dgm:prSet/>
      <dgm:spPr/>
      <dgm:t>
        <a:bodyPr/>
        <a:lstStyle/>
        <a:p>
          <a:endParaRPr lang="en-US"/>
        </a:p>
      </dgm:t>
    </dgm:pt>
    <dgm:pt modelId="{79D2E768-1326-420F-BF97-9C4128C21A3A}" type="sibTrans" cxnId="{514D24EF-F447-4DC2-8C82-574C87FF10FF}">
      <dgm:prSet/>
      <dgm:spPr/>
      <dgm:t>
        <a:bodyPr/>
        <a:lstStyle/>
        <a:p>
          <a:endParaRPr lang="en-US"/>
        </a:p>
      </dgm:t>
    </dgm:pt>
    <dgm:pt modelId="{0BA9961D-FEA6-42E9-B742-9999FF132A50}">
      <dgm:prSet/>
      <dgm:spPr/>
      <dgm:t>
        <a:bodyPr/>
        <a:lstStyle/>
        <a:p>
          <a:r>
            <a:rPr lang="en-GB"/>
            <a:t>Helps </a:t>
          </a:r>
          <a:r>
            <a:rPr lang="en-GB" b="1"/>
            <a:t>reduce hospital stay</a:t>
          </a:r>
          <a:r>
            <a:rPr lang="en-GB"/>
            <a:t> by </a:t>
          </a:r>
          <a:r>
            <a:rPr lang="en-GB" b="1"/>
            <a:t>2–3 days</a:t>
          </a:r>
          <a:r>
            <a:rPr lang="en-GB"/>
            <a:t>, easing winter pressures.</a:t>
          </a:r>
          <a:endParaRPr lang="en-US"/>
        </a:p>
      </dgm:t>
    </dgm:pt>
    <dgm:pt modelId="{BEAD350D-288A-48FB-8B54-234FECE22CDA}" type="parTrans" cxnId="{961BB389-EA00-4020-B27C-502C4435E837}">
      <dgm:prSet/>
      <dgm:spPr/>
      <dgm:t>
        <a:bodyPr/>
        <a:lstStyle/>
        <a:p>
          <a:endParaRPr lang="en-US"/>
        </a:p>
      </dgm:t>
    </dgm:pt>
    <dgm:pt modelId="{E23903CD-5F2F-4133-A00A-B3B0AA75BDD2}" type="sibTrans" cxnId="{961BB389-EA00-4020-B27C-502C4435E837}">
      <dgm:prSet/>
      <dgm:spPr/>
      <dgm:t>
        <a:bodyPr/>
        <a:lstStyle/>
        <a:p>
          <a:endParaRPr lang="en-US"/>
        </a:p>
      </dgm:t>
    </dgm:pt>
    <dgm:pt modelId="{DD60FEAE-8BD5-4853-8EBE-54AB54435898}">
      <dgm:prSet/>
      <dgm:spPr/>
      <dgm:t>
        <a:bodyPr/>
        <a:lstStyle/>
        <a:p>
          <a:r>
            <a:rPr lang="en-GB"/>
            <a:t>Patients are monitored at home using </a:t>
          </a:r>
          <a:r>
            <a:rPr lang="en-GB" b="1"/>
            <a:t>remote vital sign checks</a:t>
          </a:r>
          <a:r>
            <a:rPr lang="en-GB"/>
            <a:t> and </a:t>
          </a:r>
          <a:r>
            <a:rPr lang="en-GB" b="1"/>
            <a:t>home visits when needed</a:t>
          </a:r>
          <a:r>
            <a:rPr lang="en-GB"/>
            <a:t>.</a:t>
          </a:r>
          <a:endParaRPr lang="en-US"/>
        </a:p>
      </dgm:t>
    </dgm:pt>
    <dgm:pt modelId="{FE98FE3D-0425-4AA4-A9EB-335ABFE3AD19}" type="parTrans" cxnId="{F875FD48-1DF4-47A5-9FC4-1EFE863851CE}">
      <dgm:prSet/>
      <dgm:spPr/>
      <dgm:t>
        <a:bodyPr/>
        <a:lstStyle/>
        <a:p>
          <a:endParaRPr lang="en-US"/>
        </a:p>
      </dgm:t>
    </dgm:pt>
    <dgm:pt modelId="{120C3F60-2B34-477E-AA2F-7F1550920E2B}" type="sibTrans" cxnId="{F875FD48-1DF4-47A5-9FC4-1EFE863851CE}">
      <dgm:prSet/>
      <dgm:spPr/>
      <dgm:t>
        <a:bodyPr/>
        <a:lstStyle/>
        <a:p>
          <a:endParaRPr lang="en-US"/>
        </a:p>
      </dgm:t>
    </dgm:pt>
    <dgm:pt modelId="{456856DC-2929-407C-BF4A-C3AD3BA661B8}">
      <dgm:prSet/>
      <dgm:spPr/>
      <dgm:t>
        <a:bodyPr/>
        <a:lstStyle/>
        <a:p>
          <a:r>
            <a:rPr lang="en-GB"/>
            <a:t>Run by a </a:t>
          </a:r>
          <a:r>
            <a:rPr lang="en-GB" b="1"/>
            <a:t>multidisciplinary team</a:t>
          </a:r>
          <a:r>
            <a:rPr lang="en-GB"/>
            <a:t> (hospital + community staff working together).</a:t>
          </a:r>
          <a:endParaRPr lang="en-US"/>
        </a:p>
      </dgm:t>
    </dgm:pt>
    <dgm:pt modelId="{2D627D5D-9F27-48DE-9AB4-62EB32434F3F}" type="parTrans" cxnId="{CB35D97E-7B0A-45F0-8FE2-6224D10A7C74}">
      <dgm:prSet/>
      <dgm:spPr/>
      <dgm:t>
        <a:bodyPr/>
        <a:lstStyle/>
        <a:p>
          <a:endParaRPr lang="en-US"/>
        </a:p>
      </dgm:t>
    </dgm:pt>
    <dgm:pt modelId="{5999A6ED-ABB4-4347-B47A-940C052CB180}" type="sibTrans" cxnId="{CB35D97E-7B0A-45F0-8FE2-6224D10A7C74}">
      <dgm:prSet/>
      <dgm:spPr/>
      <dgm:t>
        <a:bodyPr/>
        <a:lstStyle/>
        <a:p>
          <a:endParaRPr lang="en-US"/>
        </a:p>
      </dgm:t>
    </dgm:pt>
    <dgm:pt modelId="{25070086-C524-4595-AEFE-546609716D4E}">
      <dgm:prSet/>
      <dgm:spPr/>
      <dgm:t>
        <a:bodyPr/>
        <a:lstStyle/>
        <a:p>
          <a:r>
            <a:rPr lang="en-GB" b="1" dirty="0"/>
            <a:t>Patients reported feeling safe and supported</a:t>
          </a:r>
          <a:r>
            <a:rPr lang="en-GB" dirty="0"/>
            <a:t> while recovering at home (NHS England, </a:t>
          </a:r>
          <a:r>
            <a:rPr lang="en-GB" dirty="0" err="1"/>
            <a:t>n.d.b</a:t>
          </a:r>
          <a:r>
            <a:rPr lang="en-GB" dirty="0"/>
            <a:t>).</a:t>
          </a:r>
          <a:endParaRPr lang="en-US" dirty="0"/>
        </a:p>
      </dgm:t>
    </dgm:pt>
    <dgm:pt modelId="{4672FEB8-0CDB-4A6C-B279-F705579D82B4}" type="parTrans" cxnId="{793966CF-ADD1-4785-8841-622E4C7FA31C}">
      <dgm:prSet/>
      <dgm:spPr/>
      <dgm:t>
        <a:bodyPr/>
        <a:lstStyle/>
        <a:p>
          <a:endParaRPr lang="en-US"/>
        </a:p>
      </dgm:t>
    </dgm:pt>
    <dgm:pt modelId="{396D5C62-36D5-4239-8479-5F1100625114}" type="sibTrans" cxnId="{793966CF-ADD1-4785-8841-622E4C7FA31C}">
      <dgm:prSet/>
      <dgm:spPr/>
      <dgm:t>
        <a:bodyPr/>
        <a:lstStyle/>
        <a:p>
          <a:endParaRPr lang="en-US"/>
        </a:p>
      </dgm:t>
    </dgm:pt>
    <dgm:pt modelId="{98BFE66B-AD8E-4880-ABE6-3F68ECEF81FC}" type="pres">
      <dgm:prSet presAssocID="{612E73B7-94F2-4C45-A3E0-0534559F4D5B}" presName="root" presStyleCnt="0">
        <dgm:presLayoutVars>
          <dgm:dir/>
          <dgm:resizeHandles val="exact"/>
        </dgm:presLayoutVars>
      </dgm:prSet>
      <dgm:spPr/>
    </dgm:pt>
    <dgm:pt modelId="{2791DC98-FC75-4D5A-87BA-B90F8F11E6F1}" type="pres">
      <dgm:prSet presAssocID="{21601178-D0E3-427F-9095-8A18D2D5F70C}" presName="compNode" presStyleCnt="0"/>
      <dgm:spPr/>
    </dgm:pt>
    <dgm:pt modelId="{AE5A01D5-5B35-42D9-BC13-F383A3308ACE}" type="pres">
      <dgm:prSet presAssocID="{21601178-D0E3-427F-9095-8A18D2D5F70C}" presName="bgRect" presStyleLbl="bgShp" presStyleIdx="0" presStyleCnt="5"/>
      <dgm:spPr/>
    </dgm:pt>
    <dgm:pt modelId="{B890C44E-5DCD-4EDA-BD7C-656755BA3923}" type="pres">
      <dgm:prSet presAssocID="{21601178-D0E3-427F-9095-8A18D2D5F70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d"/>
        </a:ext>
      </dgm:extLst>
    </dgm:pt>
    <dgm:pt modelId="{0F6E2A92-9782-46D9-869B-D1A9E46061EB}" type="pres">
      <dgm:prSet presAssocID="{21601178-D0E3-427F-9095-8A18D2D5F70C}" presName="spaceRect" presStyleCnt="0"/>
      <dgm:spPr/>
    </dgm:pt>
    <dgm:pt modelId="{5FE2C675-87E5-431F-A258-82C9CF0923A4}" type="pres">
      <dgm:prSet presAssocID="{21601178-D0E3-427F-9095-8A18D2D5F70C}" presName="parTx" presStyleLbl="revTx" presStyleIdx="0" presStyleCnt="5">
        <dgm:presLayoutVars>
          <dgm:chMax val="0"/>
          <dgm:chPref val="0"/>
        </dgm:presLayoutVars>
      </dgm:prSet>
      <dgm:spPr/>
    </dgm:pt>
    <dgm:pt modelId="{A408FB7A-8831-47F0-9C5A-BD2C691430DC}" type="pres">
      <dgm:prSet presAssocID="{79D2E768-1326-420F-BF97-9C4128C21A3A}" presName="sibTrans" presStyleCnt="0"/>
      <dgm:spPr/>
    </dgm:pt>
    <dgm:pt modelId="{DE1BE49C-21D4-45CA-8B7A-FC9D08D8C155}" type="pres">
      <dgm:prSet presAssocID="{0BA9961D-FEA6-42E9-B742-9999FF132A50}" presName="compNode" presStyleCnt="0"/>
      <dgm:spPr/>
    </dgm:pt>
    <dgm:pt modelId="{93E86939-43F6-417D-B1D5-26DC6A9038F3}" type="pres">
      <dgm:prSet presAssocID="{0BA9961D-FEA6-42E9-B742-9999FF132A50}" presName="bgRect" presStyleLbl="bgShp" presStyleIdx="1" presStyleCnt="5"/>
      <dgm:spPr/>
    </dgm:pt>
    <dgm:pt modelId="{92768758-1EBE-403F-8D5F-9BA1889D968A}" type="pres">
      <dgm:prSet presAssocID="{0BA9961D-FEA6-42E9-B742-9999FF132A5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gloo"/>
        </a:ext>
      </dgm:extLst>
    </dgm:pt>
    <dgm:pt modelId="{B58EC7E9-6139-4B71-9C1E-2B5E74516C08}" type="pres">
      <dgm:prSet presAssocID="{0BA9961D-FEA6-42E9-B742-9999FF132A50}" presName="spaceRect" presStyleCnt="0"/>
      <dgm:spPr/>
    </dgm:pt>
    <dgm:pt modelId="{87390581-88BD-4C68-A88A-CB7258E5213C}" type="pres">
      <dgm:prSet presAssocID="{0BA9961D-FEA6-42E9-B742-9999FF132A50}" presName="parTx" presStyleLbl="revTx" presStyleIdx="1" presStyleCnt="5">
        <dgm:presLayoutVars>
          <dgm:chMax val="0"/>
          <dgm:chPref val="0"/>
        </dgm:presLayoutVars>
      </dgm:prSet>
      <dgm:spPr/>
    </dgm:pt>
    <dgm:pt modelId="{A44C4AAD-8723-4025-ABE7-22DFA16CC497}" type="pres">
      <dgm:prSet presAssocID="{E23903CD-5F2F-4133-A00A-B3B0AA75BDD2}" presName="sibTrans" presStyleCnt="0"/>
      <dgm:spPr/>
    </dgm:pt>
    <dgm:pt modelId="{31C1BA22-5953-4A37-962C-C473C6C588C6}" type="pres">
      <dgm:prSet presAssocID="{DD60FEAE-8BD5-4853-8EBE-54AB54435898}" presName="compNode" presStyleCnt="0"/>
      <dgm:spPr/>
    </dgm:pt>
    <dgm:pt modelId="{D31E9018-AB4B-40F8-BD40-187691C3FEDA}" type="pres">
      <dgm:prSet presAssocID="{DD60FEAE-8BD5-4853-8EBE-54AB54435898}" presName="bgRect" presStyleLbl="bgShp" presStyleIdx="2" presStyleCnt="5"/>
      <dgm:spPr/>
    </dgm:pt>
    <dgm:pt modelId="{5C9A97F7-7212-4153-AFA6-B60292059817}" type="pres">
      <dgm:prSet presAssocID="{DD60FEAE-8BD5-4853-8EBE-54AB5443589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2C7130BF-4248-451E-9042-D4A6B92AA7BD}" type="pres">
      <dgm:prSet presAssocID="{DD60FEAE-8BD5-4853-8EBE-54AB54435898}" presName="spaceRect" presStyleCnt="0"/>
      <dgm:spPr/>
    </dgm:pt>
    <dgm:pt modelId="{3D5E6ADF-AAFA-4897-B198-C93C8F1EA022}" type="pres">
      <dgm:prSet presAssocID="{DD60FEAE-8BD5-4853-8EBE-54AB54435898}" presName="parTx" presStyleLbl="revTx" presStyleIdx="2" presStyleCnt="5">
        <dgm:presLayoutVars>
          <dgm:chMax val="0"/>
          <dgm:chPref val="0"/>
        </dgm:presLayoutVars>
      </dgm:prSet>
      <dgm:spPr/>
    </dgm:pt>
    <dgm:pt modelId="{9C01599E-33D7-427A-8925-42E20783543A}" type="pres">
      <dgm:prSet presAssocID="{120C3F60-2B34-477E-AA2F-7F1550920E2B}" presName="sibTrans" presStyleCnt="0"/>
      <dgm:spPr/>
    </dgm:pt>
    <dgm:pt modelId="{E2E84DD3-56AB-4B21-BA8D-BDAD1EC526A7}" type="pres">
      <dgm:prSet presAssocID="{456856DC-2929-407C-BF4A-C3AD3BA661B8}" presName="compNode" presStyleCnt="0"/>
      <dgm:spPr/>
    </dgm:pt>
    <dgm:pt modelId="{4FF626EA-EAA5-40C7-A985-DBBBACDC18A0}" type="pres">
      <dgm:prSet presAssocID="{456856DC-2929-407C-BF4A-C3AD3BA661B8}" presName="bgRect" presStyleLbl="bgShp" presStyleIdx="3" presStyleCnt="5"/>
      <dgm:spPr/>
    </dgm:pt>
    <dgm:pt modelId="{A8C3B865-60CE-4F18-A084-5513A40B6516}" type="pres">
      <dgm:prSet presAssocID="{456856DC-2929-407C-BF4A-C3AD3BA661B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238260FF-3814-4370-BE33-7F15FB981962}" type="pres">
      <dgm:prSet presAssocID="{456856DC-2929-407C-BF4A-C3AD3BA661B8}" presName="spaceRect" presStyleCnt="0"/>
      <dgm:spPr/>
    </dgm:pt>
    <dgm:pt modelId="{949C425C-81FC-4AA2-B88A-746D9550E558}" type="pres">
      <dgm:prSet presAssocID="{456856DC-2929-407C-BF4A-C3AD3BA661B8}" presName="parTx" presStyleLbl="revTx" presStyleIdx="3" presStyleCnt="5">
        <dgm:presLayoutVars>
          <dgm:chMax val="0"/>
          <dgm:chPref val="0"/>
        </dgm:presLayoutVars>
      </dgm:prSet>
      <dgm:spPr/>
    </dgm:pt>
    <dgm:pt modelId="{48E6B301-4E6D-4203-912E-C64F97644011}" type="pres">
      <dgm:prSet presAssocID="{5999A6ED-ABB4-4347-B47A-940C052CB180}" presName="sibTrans" presStyleCnt="0"/>
      <dgm:spPr/>
    </dgm:pt>
    <dgm:pt modelId="{CBA8BF01-2C0A-4FB4-95F3-8172270FB122}" type="pres">
      <dgm:prSet presAssocID="{25070086-C524-4595-AEFE-546609716D4E}" presName="compNode" presStyleCnt="0"/>
      <dgm:spPr/>
    </dgm:pt>
    <dgm:pt modelId="{E02F313C-4AB9-4E85-9A04-1C52FB978368}" type="pres">
      <dgm:prSet presAssocID="{25070086-C524-4595-AEFE-546609716D4E}" presName="bgRect" presStyleLbl="bgShp" presStyleIdx="4" presStyleCnt="5"/>
      <dgm:spPr/>
    </dgm:pt>
    <dgm:pt modelId="{F5E7B3FD-5E5F-4CF0-915E-EDFEFCC223F1}" type="pres">
      <dgm:prSet presAssocID="{25070086-C524-4595-AEFE-546609716D4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7BF62221-4183-4587-88F6-595827D46C82}" type="pres">
      <dgm:prSet presAssocID="{25070086-C524-4595-AEFE-546609716D4E}" presName="spaceRect" presStyleCnt="0"/>
      <dgm:spPr/>
    </dgm:pt>
    <dgm:pt modelId="{03FA30FE-A7F1-4766-AB56-D6A48EFDE3D5}" type="pres">
      <dgm:prSet presAssocID="{25070086-C524-4595-AEFE-546609716D4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FF17618-4A56-4BCA-B919-8AF8D71D6F06}" type="presOf" srcId="{456856DC-2929-407C-BF4A-C3AD3BA661B8}" destId="{949C425C-81FC-4AA2-B88A-746D9550E558}" srcOrd="0" destOrd="0" presId="urn:microsoft.com/office/officeart/2018/2/layout/IconVerticalSolidList"/>
    <dgm:cxn modelId="{BC74CA1E-E3C5-496A-B72C-E972480F0DDE}" type="presOf" srcId="{612E73B7-94F2-4C45-A3E0-0534559F4D5B}" destId="{98BFE66B-AD8E-4880-ABE6-3F68ECEF81FC}" srcOrd="0" destOrd="0" presId="urn:microsoft.com/office/officeart/2018/2/layout/IconVerticalSolidList"/>
    <dgm:cxn modelId="{6960A433-2991-4885-9C0E-667420D19918}" type="presOf" srcId="{25070086-C524-4595-AEFE-546609716D4E}" destId="{03FA30FE-A7F1-4766-AB56-D6A48EFDE3D5}" srcOrd="0" destOrd="0" presId="urn:microsoft.com/office/officeart/2018/2/layout/IconVerticalSolidList"/>
    <dgm:cxn modelId="{F875FD48-1DF4-47A5-9FC4-1EFE863851CE}" srcId="{612E73B7-94F2-4C45-A3E0-0534559F4D5B}" destId="{DD60FEAE-8BD5-4853-8EBE-54AB54435898}" srcOrd="2" destOrd="0" parTransId="{FE98FE3D-0425-4AA4-A9EB-335ABFE3AD19}" sibTransId="{120C3F60-2B34-477E-AA2F-7F1550920E2B}"/>
    <dgm:cxn modelId="{CB35D97E-7B0A-45F0-8FE2-6224D10A7C74}" srcId="{612E73B7-94F2-4C45-A3E0-0534559F4D5B}" destId="{456856DC-2929-407C-BF4A-C3AD3BA661B8}" srcOrd="3" destOrd="0" parTransId="{2D627D5D-9F27-48DE-9AB4-62EB32434F3F}" sibTransId="{5999A6ED-ABB4-4347-B47A-940C052CB180}"/>
    <dgm:cxn modelId="{961BB389-EA00-4020-B27C-502C4435E837}" srcId="{612E73B7-94F2-4C45-A3E0-0534559F4D5B}" destId="{0BA9961D-FEA6-42E9-B742-9999FF132A50}" srcOrd="1" destOrd="0" parTransId="{BEAD350D-288A-48FB-8B54-234FECE22CDA}" sibTransId="{E23903CD-5F2F-4133-A00A-B3B0AA75BDD2}"/>
    <dgm:cxn modelId="{0225A0B2-3F5B-4870-B8E1-5524CCB39FF8}" type="presOf" srcId="{21601178-D0E3-427F-9095-8A18D2D5F70C}" destId="{5FE2C675-87E5-431F-A258-82C9CF0923A4}" srcOrd="0" destOrd="0" presId="urn:microsoft.com/office/officeart/2018/2/layout/IconVerticalSolidList"/>
    <dgm:cxn modelId="{54F766C2-65DD-4802-8034-57644E2E0FC2}" type="presOf" srcId="{0BA9961D-FEA6-42E9-B742-9999FF132A50}" destId="{87390581-88BD-4C68-A88A-CB7258E5213C}" srcOrd="0" destOrd="0" presId="urn:microsoft.com/office/officeart/2018/2/layout/IconVerticalSolidList"/>
    <dgm:cxn modelId="{793966CF-ADD1-4785-8841-622E4C7FA31C}" srcId="{612E73B7-94F2-4C45-A3E0-0534559F4D5B}" destId="{25070086-C524-4595-AEFE-546609716D4E}" srcOrd="4" destOrd="0" parTransId="{4672FEB8-0CDB-4A6C-B279-F705579D82B4}" sibTransId="{396D5C62-36D5-4239-8479-5F1100625114}"/>
    <dgm:cxn modelId="{E1D8E6E7-2A92-4318-9BA5-919E50B21301}" type="presOf" srcId="{DD60FEAE-8BD5-4853-8EBE-54AB54435898}" destId="{3D5E6ADF-AAFA-4897-B198-C93C8F1EA022}" srcOrd="0" destOrd="0" presId="urn:microsoft.com/office/officeart/2018/2/layout/IconVerticalSolidList"/>
    <dgm:cxn modelId="{514D24EF-F447-4DC2-8C82-574C87FF10FF}" srcId="{612E73B7-94F2-4C45-A3E0-0534559F4D5B}" destId="{21601178-D0E3-427F-9095-8A18D2D5F70C}" srcOrd="0" destOrd="0" parTransId="{5FB55774-4AD1-4B45-B703-6F3631F79E83}" sibTransId="{79D2E768-1326-420F-BF97-9C4128C21A3A}"/>
    <dgm:cxn modelId="{E09021E8-60D3-430E-B62C-C3597A8E1C44}" type="presParOf" srcId="{98BFE66B-AD8E-4880-ABE6-3F68ECEF81FC}" destId="{2791DC98-FC75-4D5A-87BA-B90F8F11E6F1}" srcOrd="0" destOrd="0" presId="urn:microsoft.com/office/officeart/2018/2/layout/IconVerticalSolidList"/>
    <dgm:cxn modelId="{0388D4A0-CE63-4BD9-BC22-AC808A8394D3}" type="presParOf" srcId="{2791DC98-FC75-4D5A-87BA-B90F8F11E6F1}" destId="{AE5A01D5-5B35-42D9-BC13-F383A3308ACE}" srcOrd="0" destOrd="0" presId="urn:microsoft.com/office/officeart/2018/2/layout/IconVerticalSolidList"/>
    <dgm:cxn modelId="{0360EBA0-2480-4978-AC62-FDBB7738CC2C}" type="presParOf" srcId="{2791DC98-FC75-4D5A-87BA-B90F8F11E6F1}" destId="{B890C44E-5DCD-4EDA-BD7C-656755BA3923}" srcOrd="1" destOrd="0" presId="urn:microsoft.com/office/officeart/2018/2/layout/IconVerticalSolidList"/>
    <dgm:cxn modelId="{7BF3A007-E017-4E1E-B388-2BF228C74D7D}" type="presParOf" srcId="{2791DC98-FC75-4D5A-87BA-B90F8F11E6F1}" destId="{0F6E2A92-9782-46D9-869B-D1A9E46061EB}" srcOrd="2" destOrd="0" presId="urn:microsoft.com/office/officeart/2018/2/layout/IconVerticalSolidList"/>
    <dgm:cxn modelId="{050C8C96-09A7-471F-AD6C-497B7CD21BA8}" type="presParOf" srcId="{2791DC98-FC75-4D5A-87BA-B90F8F11E6F1}" destId="{5FE2C675-87E5-431F-A258-82C9CF0923A4}" srcOrd="3" destOrd="0" presId="urn:microsoft.com/office/officeart/2018/2/layout/IconVerticalSolidList"/>
    <dgm:cxn modelId="{1A3DAF52-386E-4C67-8EAC-4009DBFC714F}" type="presParOf" srcId="{98BFE66B-AD8E-4880-ABE6-3F68ECEF81FC}" destId="{A408FB7A-8831-47F0-9C5A-BD2C691430DC}" srcOrd="1" destOrd="0" presId="urn:microsoft.com/office/officeart/2018/2/layout/IconVerticalSolidList"/>
    <dgm:cxn modelId="{CBABC948-D05C-41B0-B545-A22D390BCCA4}" type="presParOf" srcId="{98BFE66B-AD8E-4880-ABE6-3F68ECEF81FC}" destId="{DE1BE49C-21D4-45CA-8B7A-FC9D08D8C155}" srcOrd="2" destOrd="0" presId="urn:microsoft.com/office/officeart/2018/2/layout/IconVerticalSolidList"/>
    <dgm:cxn modelId="{BD0C4726-305C-4AA9-A3F7-12C0C9B576FC}" type="presParOf" srcId="{DE1BE49C-21D4-45CA-8B7A-FC9D08D8C155}" destId="{93E86939-43F6-417D-B1D5-26DC6A9038F3}" srcOrd="0" destOrd="0" presId="urn:microsoft.com/office/officeart/2018/2/layout/IconVerticalSolidList"/>
    <dgm:cxn modelId="{5EC10F81-4C3F-4D0D-A8F2-15A74BC0C404}" type="presParOf" srcId="{DE1BE49C-21D4-45CA-8B7A-FC9D08D8C155}" destId="{92768758-1EBE-403F-8D5F-9BA1889D968A}" srcOrd="1" destOrd="0" presId="urn:microsoft.com/office/officeart/2018/2/layout/IconVerticalSolidList"/>
    <dgm:cxn modelId="{CC3EFA04-62EC-4DC5-9E32-2AF5E7C2C5DD}" type="presParOf" srcId="{DE1BE49C-21D4-45CA-8B7A-FC9D08D8C155}" destId="{B58EC7E9-6139-4B71-9C1E-2B5E74516C08}" srcOrd="2" destOrd="0" presId="urn:microsoft.com/office/officeart/2018/2/layout/IconVerticalSolidList"/>
    <dgm:cxn modelId="{0D2E2C07-A4BE-4831-BCA4-2F323A360722}" type="presParOf" srcId="{DE1BE49C-21D4-45CA-8B7A-FC9D08D8C155}" destId="{87390581-88BD-4C68-A88A-CB7258E5213C}" srcOrd="3" destOrd="0" presId="urn:microsoft.com/office/officeart/2018/2/layout/IconVerticalSolidList"/>
    <dgm:cxn modelId="{8F3AECFB-C2E9-48DE-9F98-76AA2CCD0AA6}" type="presParOf" srcId="{98BFE66B-AD8E-4880-ABE6-3F68ECEF81FC}" destId="{A44C4AAD-8723-4025-ABE7-22DFA16CC497}" srcOrd="3" destOrd="0" presId="urn:microsoft.com/office/officeart/2018/2/layout/IconVerticalSolidList"/>
    <dgm:cxn modelId="{7B8C9C15-F1EC-439B-AFF9-2BF8A10F931F}" type="presParOf" srcId="{98BFE66B-AD8E-4880-ABE6-3F68ECEF81FC}" destId="{31C1BA22-5953-4A37-962C-C473C6C588C6}" srcOrd="4" destOrd="0" presId="urn:microsoft.com/office/officeart/2018/2/layout/IconVerticalSolidList"/>
    <dgm:cxn modelId="{05EE9DD1-DB54-496E-90DE-AA8F4EB58AEE}" type="presParOf" srcId="{31C1BA22-5953-4A37-962C-C473C6C588C6}" destId="{D31E9018-AB4B-40F8-BD40-187691C3FEDA}" srcOrd="0" destOrd="0" presId="urn:microsoft.com/office/officeart/2018/2/layout/IconVerticalSolidList"/>
    <dgm:cxn modelId="{EB08F0C2-3286-47BE-800B-9333C0F53A53}" type="presParOf" srcId="{31C1BA22-5953-4A37-962C-C473C6C588C6}" destId="{5C9A97F7-7212-4153-AFA6-B60292059817}" srcOrd="1" destOrd="0" presId="urn:microsoft.com/office/officeart/2018/2/layout/IconVerticalSolidList"/>
    <dgm:cxn modelId="{65FEB696-4A31-42AF-AAA0-A1FD524DF709}" type="presParOf" srcId="{31C1BA22-5953-4A37-962C-C473C6C588C6}" destId="{2C7130BF-4248-451E-9042-D4A6B92AA7BD}" srcOrd="2" destOrd="0" presId="urn:microsoft.com/office/officeart/2018/2/layout/IconVerticalSolidList"/>
    <dgm:cxn modelId="{C1080125-5EA4-45C5-8F4A-3A866AD9EF55}" type="presParOf" srcId="{31C1BA22-5953-4A37-962C-C473C6C588C6}" destId="{3D5E6ADF-AAFA-4897-B198-C93C8F1EA022}" srcOrd="3" destOrd="0" presId="urn:microsoft.com/office/officeart/2018/2/layout/IconVerticalSolidList"/>
    <dgm:cxn modelId="{F61AF31C-98ED-4BA0-83C7-58180251EA55}" type="presParOf" srcId="{98BFE66B-AD8E-4880-ABE6-3F68ECEF81FC}" destId="{9C01599E-33D7-427A-8925-42E20783543A}" srcOrd="5" destOrd="0" presId="urn:microsoft.com/office/officeart/2018/2/layout/IconVerticalSolidList"/>
    <dgm:cxn modelId="{26D4E433-D897-4AB0-A8DF-0999FDFA7D14}" type="presParOf" srcId="{98BFE66B-AD8E-4880-ABE6-3F68ECEF81FC}" destId="{E2E84DD3-56AB-4B21-BA8D-BDAD1EC526A7}" srcOrd="6" destOrd="0" presId="urn:microsoft.com/office/officeart/2018/2/layout/IconVerticalSolidList"/>
    <dgm:cxn modelId="{FEA81FAB-4394-4595-BC99-AA9E4B73E416}" type="presParOf" srcId="{E2E84DD3-56AB-4B21-BA8D-BDAD1EC526A7}" destId="{4FF626EA-EAA5-40C7-A985-DBBBACDC18A0}" srcOrd="0" destOrd="0" presId="urn:microsoft.com/office/officeart/2018/2/layout/IconVerticalSolidList"/>
    <dgm:cxn modelId="{061A0A82-8E4F-4179-BE38-CD15D542AD3C}" type="presParOf" srcId="{E2E84DD3-56AB-4B21-BA8D-BDAD1EC526A7}" destId="{A8C3B865-60CE-4F18-A084-5513A40B6516}" srcOrd="1" destOrd="0" presId="urn:microsoft.com/office/officeart/2018/2/layout/IconVerticalSolidList"/>
    <dgm:cxn modelId="{333B8E85-11F4-4AF7-9B3A-1E6FD21E347E}" type="presParOf" srcId="{E2E84DD3-56AB-4B21-BA8D-BDAD1EC526A7}" destId="{238260FF-3814-4370-BE33-7F15FB981962}" srcOrd="2" destOrd="0" presId="urn:microsoft.com/office/officeart/2018/2/layout/IconVerticalSolidList"/>
    <dgm:cxn modelId="{E557A359-F98B-41B5-AECD-4FBCCDDD229F}" type="presParOf" srcId="{E2E84DD3-56AB-4B21-BA8D-BDAD1EC526A7}" destId="{949C425C-81FC-4AA2-B88A-746D9550E558}" srcOrd="3" destOrd="0" presId="urn:microsoft.com/office/officeart/2018/2/layout/IconVerticalSolidList"/>
    <dgm:cxn modelId="{7D4F0C1C-BD27-4D0E-8AA7-F016F37E603F}" type="presParOf" srcId="{98BFE66B-AD8E-4880-ABE6-3F68ECEF81FC}" destId="{48E6B301-4E6D-4203-912E-C64F97644011}" srcOrd="7" destOrd="0" presId="urn:microsoft.com/office/officeart/2018/2/layout/IconVerticalSolidList"/>
    <dgm:cxn modelId="{7CF471E7-40C6-4FEB-B5E5-C5D639FE09D9}" type="presParOf" srcId="{98BFE66B-AD8E-4880-ABE6-3F68ECEF81FC}" destId="{CBA8BF01-2C0A-4FB4-95F3-8172270FB122}" srcOrd="8" destOrd="0" presId="urn:microsoft.com/office/officeart/2018/2/layout/IconVerticalSolidList"/>
    <dgm:cxn modelId="{5F25A84E-0E38-4C9D-8A5B-D560B658C914}" type="presParOf" srcId="{CBA8BF01-2C0A-4FB4-95F3-8172270FB122}" destId="{E02F313C-4AB9-4E85-9A04-1C52FB978368}" srcOrd="0" destOrd="0" presId="urn:microsoft.com/office/officeart/2018/2/layout/IconVerticalSolidList"/>
    <dgm:cxn modelId="{F427A595-A426-4425-A0BC-DE35AA3E5C9D}" type="presParOf" srcId="{CBA8BF01-2C0A-4FB4-95F3-8172270FB122}" destId="{F5E7B3FD-5E5F-4CF0-915E-EDFEFCC223F1}" srcOrd="1" destOrd="0" presId="urn:microsoft.com/office/officeart/2018/2/layout/IconVerticalSolidList"/>
    <dgm:cxn modelId="{83655571-D3BB-49C1-9D4B-4A99B9C705E8}" type="presParOf" srcId="{CBA8BF01-2C0A-4FB4-95F3-8172270FB122}" destId="{7BF62221-4183-4587-88F6-595827D46C82}" srcOrd="2" destOrd="0" presId="urn:microsoft.com/office/officeart/2018/2/layout/IconVerticalSolidList"/>
    <dgm:cxn modelId="{713EF961-9BF5-437C-822C-665B636F314F}" type="presParOf" srcId="{CBA8BF01-2C0A-4FB4-95F3-8172270FB122}" destId="{03FA30FE-A7F1-4766-AB56-D6A48EFDE3D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44F426-8421-4171-B401-4358103102D5}">
      <dsp:nvSpPr>
        <dsp:cNvPr id="0" name=""/>
        <dsp:cNvSpPr/>
      </dsp:nvSpPr>
      <dsp:spPr>
        <a:xfrm>
          <a:off x="0" y="1808"/>
          <a:ext cx="6243639" cy="77044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F29304-AC4F-40E2-AB21-A2F0D3B39349}">
      <dsp:nvSpPr>
        <dsp:cNvPr id="0" name=""/>
        <dsp:cNvSpPr/>
      </dsp:nvSpPr>
      <dsp:spPr>
        <a:xfrm>
          <a:off x="233059" y="175158"/>
          <a:ext cx="423745" cy="4237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00E2F4-CD4F-4422-A6CF-C5E20E054545}">
      <dsp:nvSpPr>
        <dsp:cNvPr id="0" name=""/>
        <dsp:cNvSpPr/>
      </dsp:nvSpPr>
      <dsp:spPr>
        <a:xfrm>
          <a:off x="889864" y="1808"/>
          <a:ext cx="5353774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baseline="0"/>
            <a:t>Define virtual wards and their role in delivering hospital-level care at home</a:t>
          </a:r>
          <a:endParaRPr lang="en-US" sz="1900" kern="1200"/>
        </a:p>
      </dsp:txBody>
      <dsp:txXfrm>
        <a:off x="889864" y="1808"/>
        <a:ext cx="5353774" cy="770445"/>
      </dsp:txXfrm>
    </dsp:sp>
    <dsp:sp modelId="{AE3648DD-1290-48E1-A142-DFD0012AD8DF}">
      <dsp:nvSpPr>
        <dsp:cNvPr id="0" name=""/>
        <dsp:cNvSpPr/>
      </dsp:nvSpPr>
      <dsp:spPr>
        <a:xfrm>
          <a:off x="0" y="964865"/>
          <a:ext cx="6243639" cy="77044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86C6CF-F201-4AA9-AC37-B28A968DA363}">
      <dsp:nvSpPr>
        <dsp:cNvPr id="0" name=""/>
        <dsp:cNvSpPr/>
      </dsp:nvSpPr>
      <dsp:spPr>
        <a:xfrm>
          <a:off x="233059" y="1138215"/>
          <a:ext cx="423745" cy="4237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629CED-0299-421C-99D5-9AF518EE847C}">
      <dsp:nvSpPr>
        <dsp:cNvPr id="0" name=""/>
        <dsp:cNvSpPr/>
      </dsp:nvSpPr>
      <dsp:spPr>
        <a:xfrm>
          <a:off x="889864" y="964865"/>
          <a:ext cx="5353774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baseline="0"/>
            <a:t>Summarise current UK implementation and key patient groups</a:t>
          </a:r>
          <a:endParaRPr lang="en-US" sz="1900" kern="1200"/>
        </a:p>
      </dsp:txBody>
      <dsp:txXfrm>
        <a:off x="889864" y="964865"/>
        <a:ext cx="5353774" cy="770445"/>
      </dsp:txXfrm>
    </dsp:sp>
    <dsp:sp modelId="{8DF8C73F-8C54-4301-A2C4-38B36A175618}">
      <dsp:nvSpPr>
        <dsp:cNvPr id="0" name=""/>
        <dsp:cNvSpPr/>
      </dsp:nvSpPr>
      <dsp:spPr>
        <a:xfrm>
          <a:off x="0" y="1927922"/>
          <a:ext cx="6243639" cy="77044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93FD56-89A2-413E-A77B-EBBE54566E55}">
      <dsp:nvSpPr>
        <dsp:cNvPr id="0" name=""/>
        <dsp:cNvSpPr/>
      </dsp:nvSpPr>
      <dsp:spPr>
        <a:xfrm>
          <a:off x="233059" y="2101272"/>
          <a:ext cx="423745" cy="4237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16A7FF-008D-46BC-928F-441EFFF1FE98}">
      <dsp:nvSpPr>
        <dsp:cNvPr id="0" name=""/>
        <dsp:cNvSpPr/>
      </dsp:nvSpPr>
      <dsp:spPr>
        <a:xfrm>
          <a:off x="889864" y="1927922"/>
          <a:ext cx="5353774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baseline="0"/>
            <a:t>Outline core remote monitoring technologies</a:t>
          </a:r>
          <a:endParaRPr lang="en-US" sz="1900" kern="1200"/>
        </a:p>
      </dsp:txBody>
      <dsp:txXfrm>
        <a:off x="889864" y="1927922"/>
        <a:ext cx="5353774" cy="770445"/>
      </dsp:txXfrm>
    </dsp:sp>
    <dsp:sp modelId="{A926E0AD-217B-43D6-86B9-BBCD31E6362B}">
      <dsp:nvSpPr>
        <dsp:cNvPr id="0" name=""/>
        <dsp:cNvSpPr/>
      </dsp:nvSpPr>
      <dsp:spPr>
        <a:xfrm>
          <a:off x="0" y="2890979"/>
          <a:ext cx="6243639" cy="77044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2EAA60-02CF-417A-B79A-A994C438C13B}">
      <dsp:nvSpPr>
        <dsp:cNvPr id="0" name=""/>
        <dsp:cNvSpPr/>
      </dsp:nvSpPr>
      <dsp:spPr>
        <a:xfrm>
          <a:off x="233059" y="3064329"/>
          <a:ext cx="423745" cy="4237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44597E-8CF3-42F3-9220-F319AEBC3365}">
      <dsp:nvSpPr>
        <dsp:cNvPr id="0" name=""/>
        <dsp:cNvSpPr/>
      </dsp:nvSpPr>
      <dsp:spPr>
        <a:xfrm>
          <a:off x="889864" y="2890979"/>
          <a:ext cx="5353774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baseline="0"/>
            <a:t>Highlight main benefits and limitations</a:t>
          </a:r>
          <a:endParaRPr lang="en-US" sz="1900" kern="1200"/>
        </a:p>
      </dsp:txBody>
      <dsp:txXfrm>
        <a:off x="889864" y="2890979"/>
        <a:ext cx="5353774" cy="770445"/>
      </dsp:txXfrm>
    </dsp:sp>
    <dsp:sp modelId="{F96ED16C-7418-4914-AF4D-0969F10223BC}">
      <dsp:nvSpPr>
        <dsp:cNvPr id="0" name=""/>
        <dsp:cNvSpPr/>
      </dsp:nvSpPr>
      <dsp:spPr>
        <a:xfrm>
          <a:off x="0" y="3854036"/>
          <a:ext cx="6243639" cy="7704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AD137A-CB37-4DAC-848C-DB191710FC89}">
      <dsp:nvSpPr>
        <dsp:cNvPr id="0" name=""/>
        <dsp:cNvSpPr/>
      </dsp:nvSpPr>
      <dsp:spPr>
        <a:xfrm>
          <a:off x="233059" y="4027386"/>
          <a:ext cx="423745" cy="42374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EB83FB-AE25-4637-9D85-235CC1BF1A9E}">
      <dsp:nvSpPr>
        <dsp:cNvPr id="0" name=""/>
        <dsp:cNvSpPr/>
      </dsp:nvSpPr>
      <dsp:spPr>
        <a:xfrm>
          <a:off x="889864" y="3854036"/>
          <a:ext cx="5353774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baseline="0"/>
            <a:t>Review a case study to assess real-world effectiveness</a:t>
          </a:r>
          <a:endParaRPr lang="en-US" sz="1900" kern="1200"/>
        </a:p>
      </dsp:txBody>
      <dsp:txXfrm>
        <a:off x="889864" y="3854036"/>
        <a:ext cx="5353774" cy="770445"/>
      </dsp:txXfrm>
    </dsp:sp>
    <dsp:sp modelId="{555A8DC8-E6D8-4989-84CF-2463F3E5F6C6}">
      <dsp:nvSpPr>
        <dsp:cNvPr id="0" name=""/>
        <dsp:cNvSpPr/>
      </dsp:nvSpPr>
      <dsp:spPr>
        <a:xfrm>
          <a:off x="0" y="4817093"/>
          <a:ext cx="6243639" cy="77044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BC876B-01A6-4C05-96B6-0CCB42EB662F}">
      <dsp:nvSpPr>
        <dsp:cNvPr id="0" name=""/>
        <dsp:cNvSpPr/>
      </dsp:nvSpPr>
      <dsp:spPr>
        <a:xfrm>
          <a:off x="233059" y="4990443"/>
          <a:ext cx="423745" cy="42374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94C107-999F-43CA-A477-1D421951A7AC}">
      <dsp:nvSpPr>
        <dsp:cNvPr id="0" name=""/>
        <dsp:cNvSpPr/>
      </dsp:nvSpPr>
      <dsp:spPr>
        <a:xfrm>
          <a:off x="889864" y="4817093"/>
          <a:ext cx="5353774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baseline="0"/>
            <a:t>Provide recommendations for future improvement</a:t>
          </a:r>
          <a:endParaRPr lang="en-US" sz="1900" kern="1200"/>
        </a:p>
      </dsp:txBody>
      <dsp:txXfrm>
        <a:off x="889864" y="4817093"/>
        <a:ext cx="5353774" cy="7704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44CC98-6B99-44BF-88D8-0DB09B7B321F}">
      <dsp:nvSpPr>
        <dsp:cNvPr id="0" name=""/>
        <dsp:cNvSpPr/>
      </dsp:nvSpPr>
      <dsp:spPr>
        <a:xfrm>
          <a:off x="1137780" y="1206582"/>
          <a:ext cx="932524" cy="9325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8EDB87-8790-4EE0-96BF-0EF28A88E189}">
      <dsp:nvSpPr>
        <dsp:cNvPr id="0" name=""/>
        <dsp:cNvSpPr/>
      </dsp:nvSpPr>
      <dsp:spPr>
        <a:xfrm>
          <a:off x="567904" y="2430941"/>
          <a:ext cx="20722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Virtual wards provide hospital level care at home.</a:t>
          </a:r>
          <a:endParaRPr lang="en-US" sz="1200" kern="1200" dirty="0"/>
        </a:p>
      </dsp:txBody>
      <dsp:txXfrm>
        <a:off x="567904" y="2430941"/>
        <a:ext cx="2072276" cy="720000"/>
      </dsp:txXfrm>
    </dsp:sp>
    <dsp:sp modelId="{259C87AB-72DF-4E4F-A2A0-4729326496FB}">
      <dsp:nvSpPr>
        <dsp:cNvPr id="0" name=""/>
        <dsp:cNvSpPr/>
      </dsp:nvSpPr>
      <dsp:spPr>
        <a:xfrm>
          <a:off x="3572705" y="1206582"/>
          <a:ext cx="932524" cy="9325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78FFC6-916F-49A3-BD75-CB63F665E30C}">
      <dsp:nvSpPr>
        <dsp:cNvPr id="0" name=""/>
        <dsp:cNvSpPr/>
      </dsp:nvSpPr>
      <dsp:spPr>
        <a:xfrm>
          <a:off x="3002829" y="2430941"/>
          <a:ext cx="20722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They support faster recovery and reduce pressure on hospital beds.</a:t>
          </a:r>
          <a:endParaRPr lang="en-US" sz="1200" kern="1200"/>
        </a:p>
      </dsp:txBody>
      <dsp:txXfrm>
        <a:off x="3002829" y="2430941"/>
        <a:ext cx="2072276" cy="720000"/>
      </dsp:txXfrm>
    </dsp:sp>
    <dsp:sp modelId="{F56345EF-AB9B-4E11-A40A-D8D802E0EADF}">
      <dsp:nvSpPr>
        <dsp:cNvPr id="0" name=""/>
        <dsp:cNvSpPr/>
      </dsp:nvSpPr>
      <dsp:spPr>
        <a:xfrm>
          <a:off x="6007631" y="1206582"/>
          <a:ext cx="932524" cy="9325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795C7A-8CFE-45EF-8959-D9D77AF13030}">
      <dsp:nvSpPr>
        <dsp:cNvPr id="0" name=""/>
        <dsp:cNvSpPr/>
      </dsp:nvSpPr>
      <dsp:spPr>
        <a:xfrm>
          <a:off x="5437755" y="2430941"/>
          <a:ext cx="20722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 multidisciplinary team provides tests, treatments, and daily reviews.</a:t>
          </a:r>
          <a:endParaRPr lang="en-US" sz="1200" kern="1200"/>
        </a:p>
      </dsp:txBody>
      <dsp:txXfrm>
        <a:off x="5437755" y="2430941"/>
        <a:ext cx="2072276" cy="720000"/>
      </dsp:txXfrm>
    </dsp:sp>
    <dsp:sp modelId="{C460C874-0BBF-4DEC-B6A3-370BBE18066B}">
      <dsp:nvSpPr>
        <dsp:cNvPr id="0" name=""/>
        <dsp:cNvSpPr/>
      </dsp:nvSpPr>
      <dsp:spPr>
        <a:xfrm>
          <a:off x="8442556" y="1206582"/>
          <a:ext cx="932524" cy="9325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EC2D65-FFF4-4C53-80FF-717602F7BB39}">
      <dsp:nvSpPr>
        <dsp:cNvPr id="0" name=""/>
        <dsp:cNvSpPr/>
      </dsp:nvSpPr>
      <dsp:spPr>
        <a:xfrm>
          <a:off x="7872680" y="2430941"/>
          <a:ext cx="20722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Care is delivered through home visits, video calls, and remote monitoring devices (NHS, England, </a:t>
          </a:r>
          <a:r>
            <a:rPr lang="en-GB" sz="1200" kern="1200" dirty="0" err="1"/>
            <a:t>n.d.a</a:t>
          </a:r>
          <a:r>
            <a:rPr lang="en-GB" sz="1200" kern="1200" dirty="0"/>
            <a:t>).</a:t>
          </a:r>
          <a:endParaRPr lang="en-US" sz="1200" kern="1200" dirty="0"/>
        </a:p>
      </dsp:txBody>
      <dsp:txXfrm>
        <a:off x="7872680" y="2430941"/>
        <a:ext cx="2072276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A8AB16-AC30-465D-89E5-A22DB459EF8D}">
      <dsp:nvSpPr>
        <dsp:cNvPr id="0" name=""/>
        <dsp:cNvSpPr/>
      </dsp:nvSpPr>
      <dsp:spPr>
        <a:xfrm>
          <a:off x="303385" y="1080843"/>
          <a:ext cx="931798" cy="9317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8CEBCB-477B-41E0-98A7-5ABE4D11BF01}">
      <dsp:nvSpPr>
        <dsp:cNvPr id="0" name=""/>
        <dsp:cNvSpPr/>
      </dsp:nvSpPr>
      <dsp:spPr>
        <a:xfrm>
          <a:off x="501965" y="1279423"/>
          <a:ext cx="534638" cy="5346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0CA2E8-E548-4322-8931-41ACADA9CBC8}">
      <dsp:nvSpPr>
        <dsp:cNvPr id="0" name=""/>
        <dsp:cNvSpPr/>
      </dsp:nvSpPr>
      <dsp:spPr>
        <a:xfrm>
          <a:off x="5515" y="2302874"/>
          <a:ext cx="1527539" cy="973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i="0" kern="1200" baseline="0" dirty="0"/>
            <a:t>Early 2000s:</a:t>
          </a:r>
          <a:r>
            <a:rPr lang="en-US" sz="1100" b="0" i="0" kern="1200" baseline="0" dirty="0"/>
            <a:t> Hospital at Home model introduced in Croydon.</a:t>
          </a:r>
          <a:endParaRPr lang="en-US" sz="1100" kern="1200" dirty="0"/>
        </a:p>
      </dsp:txBody>
      <dsp:txXfrm>
        <a:off x="5515" y="2302874"/>
        <a:ext cx="1527539" cy="973806"/>
      </dsp:txXfrm>
    </dsp:sp>
    <dsp:sp modelId="{3C2638B0-E747-4FB2-A53E-DD6CF32AE36C}">
      <dsp:nvSpPr>
        <dsp:cNvPr id="0" name=""/>
        <dsp:cNvSpPr/>
      </dsp:nvSpPr>
      <dsp:spPr>
        <a:xfrm>
          <a:off x="2098243" y="1080843"/>
          <a:ext cx="931798" cy="9317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A8B25B-191D-46BB-8D30-8B2558A13A3A}">
      <dsp:nvSpPr>
        <dsp:cNvPr id="0" name=""/>
        <dsp:cNvSpPr/>
      </dsp:nvSpPr>
      <dsp:spPr>
        <a:xfrm>
          <a:off x="2296824" y="1279423"/>
          <a:ext cx="534638" cy="5346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3D3671-2141-4C88-889A-79F3BECE3105}">
      <dsp:nvSpPr>
        <dsp:cNvPr id="0" name=""/>
        <dsp:cNvSpPr/>
      </dsp:nvSpPr>
      <dsp:spPr>
        <a:xfrm>
          <a:off x="1800373" y="2302874"/>
          <a:ext cx="1527539" cy="973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i="0" kern="1200" baseline="0" dirty="0"/>
            <a:t>2020:</a:t>
          </a:r>
          <a:r>
            <a:rPr lang="en-US" sz="1100" b="0" i="0" kern="1200" baseline="0" dirty="0"/>
            <a:t> First </a:t>
          </a:r>
          <a:r>
            <a:rPr lang="en-US" sz="1100" b="0" i="0" kern="1200" baseline="0" dirty="0" err="1"/>
            <a:t>tecH</a:t>
          </a:r>
          <a:r>
            <a:rPr lang="en-US" sz="1100" b="0" i="0" kern="1200" baseline="0" dirty="0"/>
            <a:t> enabled virtual ward launched during COVID-19.</a:t>
          </a:r>
          <a:endParaRPr lang="en-US" sz="1100" kern="1200" dirty="0"/>
        </a:p>
      </dsp:txBody>
      <dsp:txXfrm>
        <a:off x="1800373" y="2302874"/>
        <a:ext cx="1527539" cy="973806"/>
      </dsp:txXfrm>
    </dsp:sp>
    <dsp:sp modelId="{EABDD427-BB36-4E84-9C2E-0F539DE77CDF}">
      <dsp:nvSpPr>
        <dsp:cNvPr id="0" name=""/>
        <dsp:cNvSpPr/>
      </dsp:nvSpPr>
      <dsp:spPr>
        <a:xfrm>
          <a:off x="3893102" y="1080843"/>
          <a:ext cx="931798" cy="9317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93F77E-C636-4594-9922-C4D92F41CEB9}">
      <dsp:nvSpPr>
        <dsp:cNvPr id="0" name=""/>
        <dsp:cNvSpPr/>
      </dsp:nvSpPr>
      <dsp:spPr>
        <a:xfrm>
          <a:off x="4091682" y="1279423"/>
          <a:ext cx="534638" cy="5346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BC40E0-188B-4F62-B5DD-2AB33992C931}">
      <dsp:nvSpPr>
        <dsp:cNvPr id="0" name=""/>
        <dsp:cNvSpPr/>
      </dsp:nvSpPr>
      <dsp:spPr>
        <a:xfrm>
          <a:off x="3595232" y="2302874"/>
          <a:ext cx="1527539" cy="973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i="0" kern="1200" baseline="0"/>
            <a:t>2021:</a:t>
          </a:r>
          <a:r>
            <a:rPr lang="en-US" sz="1100" b="0" i="0" kern="1200" baseline="0"/>
            <a:t> NHS England recommended national rollout.</a:t>
          </a:r>
          <a:endParaRPr lang="en-US" sz="1100" kern="1200"/>
        </a:p>
      </dsp:txBody>
      <dsp:txXfrm>
        <a:off x="3595232" y="2302874"/>
        <a:ext cx="1527539" cy="973806"/>
      </dsp:txXfrm>
    </dsp:sp>
    <dsp:sp modelId="{407D22B8-9D34-4179-B826-7AD3D64CA32B}">
      <dsp:nvSpPr>
        <dsp:cNvPr id="0" name=""/>
        <dsp:cNvSpPr/>
      </dsp:nvSpPr>
      <dsp:spPr>
        <a:xfrm>
          <a:off x="5687960" y="1080843"/>
          <a:ext cx="931798" cy="9317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5F3DC9-49C8-4807-B19E-CABFE1A3CC50}">
      <dsp:nvSpPr>
        <dsp:cNvPr id="0" name=""/>
        <dsp:cNvSpPr/>
      </dsp:nvSpPr>
      <dsp:spPr>
        <a:xfrm>
          <a:off x="5886540" y="1279423"/>
          <a:ext cx="534638" cy="53463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7BCD0F-2C3F-4329-885D-E70898CA6C69}">
      <dsp:nvSpPr>
        <dsp:cNvPr id="0" name=""/>
        <dsp:cNvSpPr/>
      </dsp:nvSpPr>
      <dsp:spPr>
        <a:xfrm>
          <a:off x="5390090" y="2302874"/>
          <a:ext cx="1527539" cy="973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i="0" kern="1200" baseline="0" dirty="0"/>
            <a:t>2023:</a:t>
          </a:r>
          <a:r>
            <a:rPr lang="en-US" sz="1100" b="0" i="0" kern="1200" baseline="0" dirty="0"/>
            <a:t> Expansion and data reporting requirements introduced; heart failure virtual wards launched.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(Getting It Right First Time (GIRFT), 2024).</a:t>
          </a:r>
          <a:endParaRPr lang="en-US" sz="1100" b="1" kern="1200" dirty="0"/>
        </a:p>
      </dsp:txBody>
      <dsp:txXfrm>
        <a:off x="5390090" y="2302874"/>
        <a:ext cx="1527539" cy="973806"/>
      </dsp:txXfrm>
    </dsp:sp>
    <dsp:sp modelId="{AC0AB34D-E001-4E9F-8835-D5C956A4C909}">
      <dsp:nvSpPr>
        <dsp:cNvPr id="0" name=""/>
        <dsp:cNvSpPr/>
      </dsp:nvSpPr>
      <dsp:spPr>
        <a:xfrm>
          <a:off x="7482819" y="1080843"/>
          <a:ext cx="931798" cy="9317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2CE249-E35C-4B7B-9CF2-5B70C08F5215}">
      <dsp:nvSpPr>
        <dsp:cNvPr id="0" name=""/>
        <dsp:cNvSpPr/>
      </dsp:nvSpPr>
      <dsp:spPr>
        <a:xfrm>
          <a:off x="7681399" y="1279423"/>
          <a:ext cx="534638" cy="53463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49B8D3-C1C8-4059-A4D5-0D7A55E61DF3}">
      <dsp:nvSpPr>
        <dsp:cNvPr id="0" name=""/>
        <dsp:cNvSpPr/>
      </dsp:nvSpPr>
      <dsp:spPr>
        <a:xfrm>
          <a:off x="7184949" y="2302874"/>
          <a:ext cx="1527539" cy="973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i="0" kern="1200" baseline="0"/>
            <a:t>2023:</a:t>
          </a:r>
          <a:r>
            <a:rPr lang="en-US" sz="1100" b="0" i="0" kern="1200" baseline="0"/>
            <a:t> Over 100,000 patients treated; national bed targets set.</a:t>
          </a:r>
          <a:endParaRPr lang="en-US" sz="1100" kern="1200"/>
        </a:p>
      </dsp:txBody>
      <dsp:txXfrm>
        <a:off x="7184949" y="2302874"/>
        <a:ext cx="1527539" cy="973806"/>
      </dsp:txXfrm>
    </dsp:sp>
    <dsp:sp modelId="{5C2E628B-1AA9-4373-B9B0-37DBBA1275EC}">
      <dsp:nvSpPr>
        <dsp:cNvPr id="0" name=""/>
        <dsp:cNvSpPr/>
      </dsp:nvSpPr>
      <dsp:spPr>
        <a:xfrm>
          <a:off x="9277677" y="1080843"/>
          <a:ext cx="931798" cy="9317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9A0A55-9693-4761-AFD9-0EC8254C5F81}">
      <dsp:nvSpPr>
        <dsp:cNvPr id="0" name=""/>
        <dsp:cNvSpPr/>
      </dsp:nvSpPr>
      <dsp:spPr>
        <a:xfrm>
          <a:off x="9476257" y="1279423"/>
          <a:ext cx="534638" cy="53463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D1A6A4-CC71-49AA-A134-78562B7E3718}">
      <dsp:nvSpPr>
        <dsp:cNvPr id="0" name=""/>
        <dsp:cNvSpPr/>
      </dsp:nvSpPr>
      <dsp:spPr>
        <a:xfrm>
          <a:off x="8979807" y="2302874"/>
          <a:ext cx="1527539" cy="973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i="0" kern="1200" baseline="0"/>
            <a:t>2024:</a:t>
          </a:r>
          <a:r>
            <a:rPr lang="en-US" sz="1100" b="0" i="0" kern="1200" baseline="0"/>
            <a:t> Updated NHS virtual ward operational framework published.</a:t>
          </a:r>
          <a:endParaRPr lang="en-US" sz="1100" kern="1200"/>
        </a:p>
      </dsp:txBody>
      <dsp:txXfrm>
        <a:off x="8979807" y="2302874"/>
        <a:ext cx="1527539" cy="9738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A7DF87-05A4-4BFB-BCCA-8F06487A623F}">
      <dsp:nvSpPr>
        <dsp:cNvPr id="0" name=""/>
        <dsp:cNvSpPr/>
      </dsp:nvSpPr>
      <dsp:spPr>
        <a:xfrm>
          <a:off x="425588" y="1398832"/>
          <a:ext cx="687392" cy="6873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4DBD11-8F14-4527-9E30-893E9731D1CC}">
      <dsp:nvSpPr>
        <dsp:cNvPr id="0" name=""/>
        <dsp:cNvSpPr/>
      </dsp:nvSpPr>
      <dsp:spPr>
        <a:xfrm>
          <a:off x="5515" y="2347676"/>
          <a:ext cx="1527539" cy="611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Patients suitable for home monitoring are selected.</a:t>
          </a:r>
          <a:endParaRPr lang="en-US" sz="1100" kern="1200"/>
        </a:p>
      </dsp:txBody>
      <dsp:txXfrm>
        <a:off x="5515" y="2347676"/>
        <a:ext cx="1527539" cy="611015"/>
      </dsp:txXfrm>
    </dsp:sp>
    <dsp:sp modelId="{BB0E51E6-9394-446E-8865-0E593E2386B9}">
      <dsp:nvSpPr>
        <dsp:cNvPr id="0" name=""/>
        <dsp:cNvSpPr/>
      </dsp:nvSpPr>
      <dsp:spPr>
        <a:xfrm>
          <a:off x="2220447" y="1398832"/>
          <a:ext cx="687392" cy="6873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18A92A-2770-4559-9488-3A567311F1DA}">
      <dsp:nvSpPr>
        <dsp:cNvPr id="0" name=""/>
        <dsp:cNvSpPr/>
      </dsp:nvSpPr>
      <dsp:spPr>
        <a:xfrm>
          <a:off x="1800373" y="2347676"/>
          <a:ext cx="1527539" cy="611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They are given equipment to record vital signs (e.g., BP monitor, oximeter, app).</a:t>
          </a:r>
          <a:endParaRPr lang="en-US" sz="1100" kern="1200"/>
        </a:p>
      </dsp:txBody>
      <dsp:txXfrm>
        <a:off x="1800373" y="2347676"/>
        <a:ext cx="1527539" cy="611015"/>
      </dsp:txXfrm>
    </dsp:sp>
    <dsp:sp modelId="{1888452B-5978-4B10-A60C-E8ED5A961C62}">
      <dsp:nvSpPr>
        <dsp:cNvPr id="0" name=""/>
        <dsp:cNvSpPr/>
      </dsp:nvSpPr>
      <dsp:spPr>
        <a:xfrm>
          <a:off x="4015305" y="1398832"/>
          <a:ext cx="687392" cy="6873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69E9A7-8ED0-4DD8-A037-D161D4C72347}">
      <dsp:nvSpPr>
        <dsp:cNvPr id="0" name=""/>
        <dsp:cNvSpPr/>
      </dsp:nvSpPr>
      <dsp:spPr>
        <a:xfrm>
          <a:off x="3595232" y="2347676"/>
          <a:ext cx="1527539" cy="611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Readings are sent digitally to a clinical team each day.</a:t>
          </a:r>
          <a:endParaRPr lang="en-US" sz="1100" kern="1200"/>
        </a:p>
      </dsp:txBody>
      <dsp:txXfrm>
        <a:off x="3595232" y="2347676"/>
        <a:ext cx="1527539" cy="611015"/>
      </dsp:txXfrm>
    </dsp:sp>
    <dsp:sp modelId="{E25F86E9-6819-4DAB-A10F-D451BC0E8A33}">
      <dsp:nvSpPr>
        <dsp:cNvPr id="0" name=""/>
        <dsp:cNvSpPr/>
      </dsp:nvSpPr>
      <dsp:spPr>
        <a:xfrm>
          <a:off x="5810163" y="1398832"/>
          <a:ext cx="687392" cy="68739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298EB0-8B35-4470-875B-AB247F09F114}">
      <dsp:nvSpPr>
        <dsp:cNvPr id="0" name=""/>
        <dsp:cNvSpPr/>
      </dsp:nvSpPr>
      <dsp:spPr>
        <a:xfrm>
          <a:off x="5390090" y="2347676"/>
          <a:ext cx="1527539" cy="611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A multidisciplinary team reviews data and adjusts care as needed.</a:t>
          </a:r>
          <a:endParaRPr lang="en-US" sz="1100" kern="1200"/>
        </a:p>
      </dsp:txBody>
      <dsp:txXfrm>
        <a:off x="5390090" y="2347676"/>
        <a:ext cx="1527539" cy="611015"/>
      </dsp:txXfrm>
    </dsp:sp>
    <dsp:sp modelId="{C8CA2E31-3099-4BFF-91DC-D1F3500DCBBE}">
      <dsp:nvSpPr>
        <dsp:cNvPr id="0" name=""/>
        <dsp:cNvSpPr/>
      </dsp:nvSpPr>
      <dsp:spPr>
        <a:xfrm>
          <a:off x="7605022" y="1398832"/>
          <a:ext cx="687392" cy="68739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1BCE24-EF68-4E05-AD69-EB887817BEF0}">
      <dsp:nvSpPr>
        <dsp:cNvPr id="0" name=""/>
        <dsp:cNvSpPr/>
      </dsp:nvSpPr>
      <dsp:spPr>
        <a:xfrm>
          <a:off x="7184949" y="2347676"/>
          <a:ext cx="1527539" cy="611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Check-ins happen via phone, video, or occasional home visits.</a:t>
          </a:r>
          <a:endParaRPr lang="en-US" sz="1100" kern="1200"/>
        </a:p>
      </dsp:txBody>
      <dsp:txXfrm>
        <a:off x="7184949" y="2347676"/>
        <a:ext cx="1527539" cy="611015"/>
      </dsp:txXfrm>
    </dsp:sp>
    <dsp:sp modelId="{FA09FCDC-0C39-43E1-856B-60CC55F4FACF}">
      <dsp:nvSpPr>
        <dsp:cNvPr id="0" name=""/>
        <dsp:cNvSpPr/>
      </dsp:nvSpPr>
      <dsp:spPr>
        <a:xfrm>
          <a:off x="9399880" y="1398832"/>
          <a:ext cx="687392" cy="68739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FEC874-823D-4BAA-BF7A-9F22F49B4438}">
      <dsp:nvSpPr>
        <dsp:cNvPr id="0" name=""/>
        <dsp:cNvSpPr/>
      </dsp:nvSpPr>
      <dsp:spPr>
        <a:xfrm>
          <a:off x="8979807" y="2347676"/>
          <a:ext cx="1527539" cy="611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Care can be escalated quickly if the patient’s condition worsens.</a:t>
          </a:r>
          <a:endParaRPr lang="en-US" sz="1100" kern="1200"/>
        </a:p>
      </dsp:txBody>
      <dsp:txXfrm>
        <a:off x="8979807" y="2347676"/>
        <a:ext cx="1527539" cy="61101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AEF729-C403-594F-A94C-ED5C869E7A79}">
      <dsp:nvSpPr>
        <dsp:cNvPr id="0" name=""/>
        <dsp:cNvSpPr/>
      </dsp:nvSpPr>
      <dsp:spPr>
        <a:xfrm>
          <a:off x="3242352" y="784751"/>
          <a:ext cx="60340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3405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28204" y="827301"/>
        <a:ext cx="31700" cy="6340"/>
      </dsp:txXfrm>
    </dsp:sp>
    <dsp:sp modelId="{A0C35CC5-E14D-534F-95E7-A22CE4BF9729}">
      <dsp:nvSpPr>
        <dsp:cNvPr id="0" name=""/>
        <dsp:cNvSpPr/>
      </dsp:nvSpPr>
      <dsp:spPr>
        <a:xfrm>
          <a:off x="487605" y="3507"/>
          <a:ext cx="2756546" cy="165392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073" tIns="141783" rIns="135073" bIns="14178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baseline="0"/>
            <a:t>Remote monitoring devices</a:t>
          </a:r>
          <a:endParaRPr lang="en-US" sz="1900" kern="1200"/>
        </a:p>
      </dsp:txBody>
      <dsp:txXfrm>
        <a:off x="487605" y="3507"/>
        <a:ext cx="2756546" cy="1653927"/>
      </dsp:txXfrm>
    </dsp:sp>
    <dsp:sp modelId="{B677A13D-B9C6-1E4E-8155-DFB4FB19AB06}">
      <dsp:nvSpPr>
        <dsp:cNvPr id="0" name=""/>
        <dsp:cNvSpPr/>
      </dsp:nvSpPr>
      <dsp:spPr>
        <a:xfrm>
          <a:off x="6632904" y="784751"/>
          <a:ext cx="60340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3405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918756" y="827301"/>
        <a:ext cx="31700" cy="6340"/>
      </dsp:txXfrm>
    </dsp:sp>
    <dsp:sp modelId="{21692CEC-2840-474B-B9D4-C7401442EEB1}">
      <dsp:nvSpPr>
        <dsp:cNvPr id="0" name=""/>
        <dsp:cNvSpPr/>
      </dsp:nvSpPr>
      <dsp:spPr>
        <a:xfrm>
          <a:off x="3878157" y="3507"/>
          <a:ext cx="2756546" cy="165392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073" tIns="141783" rIns="135073" bIns="14178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baseline="0">
              <a:hlinkClick xmlns:r="http://schemas.openxmlformats.org/officeDocument/2006/relationships" r:id="rId1"/>
            </a:rPr>
            <a:t>Pulse oximeters</a:t>
          </a:r>
          <a:r>
            <a:rPr lang="en-US" sz="1900" b="1" i="0" kern="1200" baseline="0"/>
            <a:t>:</a:t>
          </a:r>
          <a:r>
            <a:rPr lang="en-US" sz="1900" b="0" i="0" kern="1200" baseline="0"/>
            <a:t> Measure blood oxygen levels and heart rate.</a:t>
          </a:r>
          <a:endParaRPr lang="en-US" sz="1900" kern="1200"/>
        </a:p>
      </dsp:txBody>
      <dsp:txXfrm>
        <a:off x="3878157" y="3507"/>
        <a:ext cx="2756546" cy="1653927"/>
      </dsp:txXfrm>
    </dsp:sp>
    <dsp:sp modelId="{673B13B0-50DE-E84B-BDCF-C89137E3311C}">
      <dsp:nvSpPr>
        <dsp:cNvPr id="0" name=""/>
        <dsp:cNvSpPr/>
      </dsp:nvSpPr>
      <dsp:spPr>
        <a:xfrm>
          <a:off x="1865879" y="1655635"/>
          <a:ext cx="6781103" cy="603405"/>
        </a:xfrm>
        <a:custGeom>
          <a:avLst/>
          <a:gdLst/>
          <a:ahLst/>
          <a:cxnLst/>
          <a:rect l="0" t="0" r="0" b="0"/>
          <a:pathLst>
            <a:path>
              <a:moveTo>
                <a:pt x="6781103" y="0"/>
              </a:moveTo>
              <a:lnTo>
                <a:pt x="6781103" y="318802"/>
              </a:lnTo>
              <a:lnTo>
                <a:pt x="0" y="318802"/>
              </a:lnTo>
              <a:lnTo>
                <a:pt x="0" y="603405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6164" y="1954167"/>
        <a:ext cx="340533" cy="6340"/>
      </dsp:txXfrm>
    </dsp:sp>
    <dsp:sp modelId="{EF21E3FB-FE1E-B742-95ED-53E0AF37D826}">
      <dsp:nvSpPr>
        <dsp:cNvPr id="0" name=""/>
        <dsp:cNvSpPr/>
      </dsp:nvSpPr>
      <dsp:spPr>
        <a:xfrm>
          <a:off x="7268709" y="3507"/>
          <a:ext cx="2756546" cy="165392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073" tIns="141783" rIns="135073" bIns="14178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baseline="0">
              <a:hlinkClick xmlns:r="http://schemas.openxmlformats.org/officeDocument/2006/relationships" r:id="rId2"/>
            </a:rPr>
            <a:t>Blood pressure monitors</a:t>
          </a:r>
          <a:r>
            <a:rPr lang="en-US" sz="1900" b="1" i="0" kern="1200" baseline="0"/>
            <a:t>:</a:t>
          </a:r>
          <a:r>
            <a:rPr lang="en-US" sz="1900" b="0" i="0" kern="1200" baseline="0"/>
            <a:t> Track blood pressure readings.</a:t>
          </a:r>
          <a:endParaRPr lang="en-US" sz="1900" kern="1200"/>
        </a:p>
      </dsp:txBody>
      <dsp:txXfrm>
        <a:off x="7268709" y="3507"/>
        <a:ext cx="2756546" cy="1653927"/>
      </dsp:txXfrm>
    </dsp:sp>
    <dsp:sp modelId="{0A7D0C03-D0F6-0441-92A2-CB295D94A2D6}">
      <dsp:nvSpPr>
        <dsp:cNvPr id="0" name=""/>
        <dsp:cNvSpPr/>
      </dsp:nvSpPr>
      <dsp:spPr>
        <a:xfrm>
          <a:off x="3242352" y="3072684"/>
          <a:ext cx="60340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3405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28204" y="3115234"/>
        <a:ext cx="31700" cy="6340"/>
      </dsp:txXfrm>
    </dsp:sp>
    <dsp:sp modelId="{970323A9-B169-CE4E-88C8-8616A18D4604}">
      <dsp:nvSpPr>
        <dsp:cNvPr id="0" name=""/>
        <dsp:cNvSpPr/>
      </dsp:nvSpPr>
      <dsp:spPr>
        <a:xfrm>
          <a:off x="487605" y="2291440"/>
          <a:ext cx="2756546" cy="165392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073" tIns="141783" rIns="135073" bIns="14178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baseline="0">
              <a:hlinkClick xmlns:r="http://schemas.openxmlformats.org/officeDocument/2006/relationships" r:id="rId3"/>
            </a:rPr>
            <a:t>Wearable sensors</a:t>
          </a:r>
          <a:r>
            <a:rPr lang="en-US" sz="1900" b="1" i="0" kern="1200" baseline="0"/>
            <a:t>:</a:t>
          </a:r>
          <a:r>
            <a:rPr lang="en-US" sz="1900" b="0" i="0" kern="1200" baseline="0"/>
            <a:t> Continuously monitor heart rate, breathing rate, and other vital signs.</a:t>
          </a:r>
          <a:endParaRPr lang="en-US" sz="1900" kern="1200"/>
        </a:p>
      </dsp:txBody>
      <dsp:txXfrm>
        <a:off x="487605" y="2291440"/>
        <a:ext cx="2756546" cy="1653927"/>
      </dsp:txXfrm>
    </dsp:sp>
    <dsp:sp modelId="{1FC28543-AC69-CB42-A4B8-C1485786F6F3}">
      <dsp:nvSpPr>
        <dsp:cNvPr id="0" name=""/>
        <dsp:cNvSpPr/>
      </dsp:nvSpPr>
      <dsp:spPr>
        <a:xfrm>
          <a:off x="6632904" y="3072684"/>
          <a:ext cx="60340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3405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918756" y="3115234"/>
        <a:ext cx="31700" cy="6340"/>
      </dsp:txXfrm>
    </dsp:sp>
    <dsp:sp modelId="{0BC039C1-00D6-DE4F-9DBE-355CE055D576}">
      <dsp:nvSpPr>
        <dsp:cNvPr id="0" name=""/>
        <dsp:cNvSpPr/>
      </dsp:nvSpPr>
      <dsp:spPr>
        <a:xfrm>
          <a:off x="3878157" y="2291440"/>
          <a:ext cx="2756546" cy="165392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073" tIns="141783" rIns="135073" bIns="14178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baseline="0">
              <a:hlinkClick xmlns:r="http://schemas.openxmlformats.org/officeDocument/2006/relationships" r:id="rId4"/>
            </a:rPr>
            <a:t>Smart scales</a:t>
          </a:r>
          <a:r>
            <a:rPr lang="en-US" sz="1900" b="1" i="0" kern="1200" baseline="0"/>
            <a:t>:</a:t>
          </a:r>
          <a:r>
            <a:rPr lang="en-US" sz="1900" b="0" i="0" kern="1200" baseline="0"/>
            <a:t> Monitor weight and other body metrics.</a:t>
          </a:r>
          <a:endParaRPr lang="en-US" sz="1900" kern="1200"/>
        </a:p>
      </dsp:txBody>
      <dsp:txXfrm>
        <a:off x="3878157" y="2291440"/>
        <a:ext cx="2756546" cy="1653927"/>
      </dsp:txXfrm>
    </dsp:sp>
    <dsp:sp modelId="{B646D649-A4E5-944E-85A3-E362CC483BB6}">
      <dsp:nvSpPr>
        <dsp:cNvPr id="0" name=""/>
        <dsp:cNvSpPr/>
      </dsp:nvSpPr>
      <dsp:spPr>
        <a:xfrm>
          <a:off x="7268709" y="2291440"/>
          <a:ext cx="2756546" cy="165392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073" tIns="141783" rIns="135073" bIns="14178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baseline="0">
              <a:hlinkClick xmlns:r="http://schemas.openxmlformats.org/officeDocument/2006/relationships" r:id="rId5"/>
            </a:rPr>
            <a:t>Glucometers</a:t>
          </a:r>
          <a:r>
            <a:rPr lang="en-US" sz="1900" b="1" i="0" kern="1200" baseline="0"/>
            <a:t>:</a:t>
          </a:r>
          <a:r>
            <a:rPr lang="en-US" sz="1900" b="0" i="0" kern="1200" baseline="0"/>
            <a:t> Measure blood glucose levels for diabetic patients. </a:t>
          </a:r>
          <a:endParaRPr lang="en-US" sz="1900" kern="1200"/>
        </a:p>
      </dsp:txBody>
      <dsp:txXfrm>
        <a:off x="7268709" y="2291440"/>
        <a:ext cx="2756546" cy="165392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5167AD-6373-064F-AE6D-8A5C8F33B894}">
      <dsp:nvSpPr>
        <dsp:cNvPr id="0" name=""/>
        <dsp:cNvSpPr/>
      </dsp:nvSpPr>
      <dsp:spPr>
        <a:xfrm>
          <a:off x="0" y="6923"/>
          <a:ext cx="6243639" cy="18181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Strengthens teamwork and skills:</a:t>
          </a:r>
          <a:r>
            <a:rPr lang="en-GB" sz="2100" kern="1200"/>
            <a:t> Virtual wards encourage multidisciplinary collaboration and upskilling. </a:t>
          </a:r>
          <a:r>
            <a:rPr lang="en-GB" sz="2100" i="1" kern="1200"/>
            <a:t>“High staff satisfaction… linked to collaboration and additional training”</a:t>
          </a:r>
          <a:r>
            <a:rPr lang="en-GB" sz="2100" kern="1200"/>
            <a:t> (NIHR ARC West Midlands, 2023, p.10).</a:t>
          </a:r>
          <a:endParaRPr lang="en-US" sz="2100" kern="1200"/>
        </a:p>
      </dsp:txBody>
      <dsp:txXfrm>
        <a:off x="88756" y="95679"/>
        <a:ext cx="6066127" cy="1640667"/>
      </dsp:txXfrm>
    </dsp:sp>
    <dsp:sp modelId="{506402C5-83D5-4646-90B0-9B7E4EB88FB4}">
      <dsp:nvSpPr>
        <dsp:cNvPr id="0" name=""/>
        <dsp:cNvSpPr/>
      </dsp:nvSpPr>
      <dsp:spPr>
        <a:xfrm>
          <a:off x="0" y="1885583"/>
          <a:ext cx="6243639" cy="181817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Builds digital confidence:</a:t>
          </a:r>
          <a:r>
            <a:rPr lang="en-GB" sz="2100" kern="1200"/>
            <a:t> Nurses and clinical leaders play a key role in supporting staff to adopt new technology, increasing digital competency (Kanyimo, 2022; McGowan et al., 2024).</a:t>
          </a:r>
          <a:endParaRPr lang="en-US" sz="2100" kern="1200"/>
        </a:p>
      </dsp:txBody>
      <dsp:txXfrm>
        <a:off x="88756" y="1974339"/>
        <a:ext cx="6066127" cy="1640667"/>
      </dsp:txXfrm>
    </dsp:sp>
    <dsp:sp modelId="{8365AD45-AFE8-064C-BB6F-D150835938E5}">
      <dsp:nvSpPr>
        <dsp:cNvPr id="0" name=""/>
        <dsp:cNvSpPr/>
      </dsp:nvSpPr>
      <dsp:spPr>
        <a:xfrm>
          <a:off x="0" y="3764243"/>
          <a:ext cx="6243639" cy="181817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Improves efficiency:</a:t>
          </a:r>
          <a:r>
            <a:rPr lang="en-GB" sz="2100" kern="1200"/>
            <a:t> Virtual wards act as a </a:t>
          </a:r>
          <a:r>
            <a:rPr lang="en-GB" sz="2100" i="1" kern="1200"/>
            <a:t>“cost-effective alternative”</a:t>
          </a:r>
          <a:r>
            <a:rPr lang="en-GB" sz="2100" kern="1200"/>
            <a:t> to inpatient care (Litchfield et al., 2025, p.6) and allow teams to manage more patients while easing hospital pressure (McGowan et al., 2024).</a:t>
          </a:r>
          <a:endParaRPr lang="en-US" sz="2100" kern="1200"/>
        </a:p>
      </dsp:txBody>
      <dsp:txXfrm>
        <a:off x="88756" y="3852999"/>
        <a:ext cx="6066127" cy="164066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28F3CA-F0A9-4842-8BC8-A6A2091BB936}">
      <dsp:nvSpPr>
        <dsp:cNvPr id="0" name=""/>
        <dsp:cNvSpPr/>
      </dsp:nvSpPr>
      <dsp:spPr>
        <a:xfrm>
          <a:off x="0" y="6923"/>
          <a:ext cx="6243639" cy="18181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Workforce strain:</a:t>
          </a:r>
          <a:r>
            <a:rPr lang="en-GB" sz="2100" kern="1200"/>
            <a:t> Early virtual wards relied on temporary staff and added pressure to community services; rollout targets were seen as </a:t>
          </a:r>
          <a:r>
            <a:rPr lang="en-GB" sz="2100" i="1" kern="1200"/>
            <a:t>unrealistic</a:t>
          </a:r>
          <a:r>
            <a:rPr lang="en-GB" sz="2100" kern="1200"/>
            <a:t> (NIHR ARC West Midlands, 2023; Litchfield et al., 2025).</a:t>
          </a:r>
          <a:endParaRPr lang="en-US" sz="2100" kern="1200"/>
        </a:p>
      </dsp:txBody>
      <dsp:txXfrm>
        <a:off x="88756" y="95679"/>
        <a:ext cx="6066127" cy="1640667"/>
      </dsp:txXfrm>
    </dsp:sp>
    <dsp:sp modelId="{6E81D8FA-1EC5-9D44-91BF-FAF951911E8B}">
      <dsp:nvSpPr>
        <dsp:cNvPr id="0" name=""/>
        <dsp:cNvSpPr/>
      </dsp:nvSpPr>
      <dsp:spPr>
        <a:xfrm>
          <a:off x="0" y="1885583"/>
          <a:ext cx="6243639" cy="1818179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Training gaps:</a:t>
          </a:r>
          <a:r>
            <a:rPr lang="en-GB" sz="2100" kern="1200"/>
            <a:t> Some staff lacked digital skills and confidence in remote care, highlighting the need for ongoing training and clear role boundaries (McGowan et al., 2024; Kanyimo, 2022).</a:t>
          </a:r>
          <a:endParaRPr lang="en-US" sz="2100" kern="1200"/>
        </a:p>
      </dsp:txBody>
      <dsp:txXfrm>
        <a:off x="88756" y="1974339"/>
        <a:ext cx="6066127" cy="1640667"/>
      </dsp:txXfrm>
    </dsp:sp>
    <dsp:sp modelId="{8EAA1FA8-D2D9-7349-9B57-E0FFF3904D45}">
      <dsp:nvSpPr>
        <dsp:cNvPr id="0" name=""/>
        <dsp:cNvSpPr/>
      </dsp:nvSpPr>
      <dsp:spPr>
        <a:xfrm>
          <a:off x="0" y="3764243"/>
          <a:ext cx="6243639" cy="1818179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System and evidence issues:</a:t>
          </a:r>
          <a:r>
            <a:rPr lang="en-GB" sz="2100" kern="1200"/>
            <a:t> Limited evidence of long-term effectiveness and poor data integration created frustration and uncertainty (Litchfield et al., 2025).</a:t>
          </a:r>
          <a:endParaRPr lang="en-US" sz="2100" kern="1200"/>
        </a:p>
      </dsp:txBody>
      <dsp:txXfrm>
        <a:off x="88756" y="3852999"/>
        <a:ext cx="6066127" cy="164066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6737A0-77DC-EE43-A654-97E646CA2924}">
      <dsp:nvSpPr>
        <dsp:cNvPr id="0" name=""/>
        <dsp:cNvSpPr/>
      </dsp:nvSpPr>
      <dsp:spPr>
        <a:xfrm>
          <a:off x="0" y="6923"/>
          <a:ext cx="6243639" cy="18181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Improves patient comfort and confidence:</a:t>
          </a:r>
          <a:r>
            <a:rPr lang="en-GB" sz="2100" kern="1200"/>
            <a:t> Virtual wards allow patients to receive </a:t>
          </a:r>
          <a:r>
            <a:rPr lang="en-GB" sz="2100" i="1" kern="1200"/>
            <a:t>“hospital care from the comfort of their own home”</a:t>
          </a:r>
          <a:r>
            <a:rPr lang="en-GB" sz="2100" kern="1200"/>
            <a:t> (Story et al., 2025), increasing engagement and self-management (Westby et al., 2024; PSRC-YH).</a:t>
          </a:r>
          <a:endParaRPr lang="en-US" sz="2100" kern="1200"/>
        </a:p>
      </dsp:txBody>
      <dsp:txXfrm>
        <a:off x="88756" y="95679"/>
        <a:ext cx="6066127" cy="1640667"/>
      </dsp:txXfrm>
    </dsp:sp>
    <dsp:sp modelId="{50A7D225-4AAC-7841-9264-EF43A586A5F3}">
      <dsp:nvSpPr>
        <dsp:cNvPr id="0" name=""/>
        <dsp:cNvSpPr/>
      </dsp:nvSpPr>
      <dsp:spPr>
        <a:xfrm>
          <a:off x="0" y="1885583"/>
          <a:ext cx="6243639" cy="1818179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Supports positive care experience:</a:t>
          </a:r>
          <a:r>
            <a:rPr lang="en-GB" sz="2100" kern="1200" dirty="0"/>
            <a:t> Patients report feeling </a:t>
          </a:r>
          <a:r>
            <a:rPr lang="en-GB" sz="2100" b="1" kern="1200" dirty="0"/>
            <a:t>safe, involved, and well-supported</a:t>
          </a:r>
          <a:r>
            <a:rPr lang="en-GB" sz="2100" kern="1200" dirty="0"/>
            <a:t> when staff communication is consistent and services feel </a:t>
          </a:r>
          <a:r>
            <a:rPr lang="en-GB" sz="2100" i="1" kern="1200" dirty="0"/>
            <a:t>“non-fragmented”</a:t>
          </a:r>
          <a:r>
            <a:rPr lang="en-GB" sz="2100" kern="1200" dirty="0"/>
            <a:t> (Westby et al., 2024; PSRC-YH).</a:t>
          </a:r>
          <a:endParaRPr lang="en-US" sz="2100" kern="1200" dirty="0"/>
        </a:p>
      </dsp:txBody>
      <dsp:txXfrm>
        <a:off x="88756" y="1974339"/>
        <a:ext cx="6066127" cy="1640667"/>
      </dsp:txXfrm>
    </dsp:sp>
    <dsp:sp modelId="{DEC28897-D76C-804B-A083-282964DA1B54}">
      <dsp:nvSpPr>
        <dsp:cNvPr id="0" name=""/>
        <dsp:cNvSpPr/>
      </dsp:nvSpPr>
      <dsp:spPr>
        <a:xfrm>
          <a:off x="0" y="3764243"/>
          <a:ext cx="6243639" cy="1818179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Offers financial and system benefits:</a:t>
          </a:r>
          <a:r>
            <a:rPr lang="en-GB" sz="2100" kern="1200"/>
            <a:t> Virtual wards can </a:t>
          </a:r>
          <a:r>
            <a:rPr lang="en-GB" sz="2100" b="1" kern="1200"/>
            <a:t>reduce hospital stay length</a:t>
          </a:r>
          <a:r>
            <a:rPr lang="en-GB" sz="2100" kern="1200"/>
            <a:t> and lower costs for both patients and the NHS (RCN, 2024; Nuffield Trust, 2023).</a:t>
          </a:r>
          <a:endParaRPr lang="en-US" sz="2100" kern="1200"/>
        </a:p>
      </dsp:txBody>
      <dsp:txXfrm>
        <a:off x="88756" y="3852999"/>
        <a:ext cx="6066127" cy="164066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8EC246-0023-FC4F-925B-B0FC7F8BCD33}">
      <dsp:nvSpPr>
        <dsp:cNvPr id="0" name=""/>
        <dsp:cNvSpPr/>
      </dsp:nvSpPr>
      <dsp:spPr>
        <a:xfrm>
          <a:off x="0" y="595973"/>
          <a:ext cx="6243639" cy="1427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Evidence varies by context:</a:t>
          </a:r>
          <a:r>
            <a:rPr lang="en-GB" sz="2000" kern="1200"/>
            <a:t> Virtual ward effectiveness can differ depending on patient suitability and local resources (Westby et al., 2024; Hutchings &amp; Edwards, 2023).</a:t>
          </a:r>
          <a:endParaRPr lang="en-US" sz="2000" kern="1200"/>
        </a:p>
      </dsp:txBody>
      <dsp:txXfrm>
        <a:off x="69680" y="665653"/>
        <a:ext cx="6104279" cy="1288040"/>
      </dsp:txXfrm>
    </dsp:sp>
    <dsp:sp modelId="{42B705F6-C52B-E049-B12E-FB5D57AD30AF}">
      <dsp:nvSpPr>
        <dsp:cNvPr id="0" name=""/>
        <dsp:cNvSpPr/>
      </dsp:nvSpPr>
      <dsp:spPr>
        <a:xfrm>
          <a:off x="0" y="2080973"/>
          <a:ext cx="6243639" cy="1427400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Limited applicability in some areas:</a:t>
          </a:r>
          <a:r>
            <a:rPr lang="en-GB" sz="2000" kern="1200"/>
            <a:t> Remote monitoring evidence does not generalise to all clinical settings, and virtual wards have </a:t>
          </a:r>
          <a:r>
            <a:rPr lang="en-GB" sz="2000" b="1" kern="1200"/>
            <a:t>restricted use</a:t>
          </a:r>
          <a:r>
            <a:rPr lang="en-GB" sz="2000" kern="1200"/>
            <a:t> in sectors such as maternity care (Story et al., 2025).</a:t>
          </a:r>
          <a:endParaRPr lang="en-US" sz="2000" kern="1200"/>
        </a:p>
      </dsp:txBody>
      <dsp:txXfrm>
        <a:off x="69680" y="2150653"/>
        <a:ext cx="6104279" cy="1288040"/>
      </dsp:txXfrm>
    </dsp:sp>
    <dsp:sp modelId="{C6D9D251-8862-1043-B91C-8E2AEB4630C8}">
      <dsp:nvSpPr>
        <dsp:cNvPr id="0" name=""/>
        <dsp:cNvSpPr/>
      </dsp:nvSpPr>
      <dsp:spPr>
        <a:xfrm>
          <a:off x="0" y="3565973"/>
          <a:ext cx="6243639" cy="142740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Access and communication barriers:</a:t>
          </a:r>
          <a:r>
            <a:rPr lang="en-GB" sz="2000" kern="1200"/>
            <a:t> Medical terminology, lack of home support, and varying digital literacy may reduce </a:t>
          </a:r>
          <a:r>
            <a:rPr lang="en-GB" sz="2000" b="1" kern="1200"/>
            <a:t>equity of access</a:t>
          </a:r>
          <a:r>
            <a:rPr lang="en-GB" sz="2000" kern="1200"/>
            <a:t> for some patients.</a:t>
          </a:r>
          <a:endParaRPr lang="en-US" sz="2000" kern="1200"/>
        </a:p>
      </dsp:txBody>
      <dsp:txXfrm>
        <a:off x="69680" y="3635653"/>
        <a:ext cx="6104279" cy="128804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5A01D5-5B35-42D9-BC13-F383A3308ACE}">
      <dsp:nvSpPr>
        <dsp:cNvPr id="0" name=""/>
        <dsp:cNvSpPr/>
      </dsp:nvSpPr>
      <dsp:spPr>
        <a:xfrm>
          <a:off x="0" y="4307"/>
          <a:ext cx="6362567" cy="91753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90C44E-5DCD-4EDA-BD7C-656755BA3923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E2C675-87E5-431F-A258-82C9CF0923A4}">
      <dsp:nvSpPr>
        <dsp:cNvPr id="0" name=""/>
        <dsp:cNvSpPr/>
      </dsp:nvSpPr>
      <dsp:spPr>
        <a:xfrm>
          <a:off x="1059754" y="4307"/>
          <a:ext cx="5302812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Virtual ward in South West London supports around </a:t>
          </a:r>
          <a:r>
            <a:rPr lang="en-GB" sz="1800" b="1" kern="1200"/>
            <a:t>100 virtual beds</a:t>
          </a:r>
          <a:r>
            <a:rPr lang="en-GB" sz="1800" kern="1200"/>
            <a:t>.</a:t>
          </a:r>
          <a:endParaRPr lang="en-US" sz="1800" kern="1200"/>
        </a:p>
      </dsp:txBody>
      <dsp:txXfrm>
        <a:off x="1059754" y="4307"/>
        <a:ext cx="5302812" cy="917536"/>
      </dsp:txXfrm>
    </dsp:sp>
    <dsp:sp modelId="{93E86939-43F6-417D-B1D5-26DC6A9038F3}">
      <dsp:nvSpPr>
        <dsp:cNvPr id="0" name=""/>
        <dsp:cNvSpPr/>
      </dsp:nvSpPr>
      <dsp:spPr>
        <a:xfrm>
          <a:off x="0" y="1151227"/>
          <a:ext cx="6362567" cy="91753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768758-1EBE-403F-8D5F-9BA1889D968A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390581-88BD-4C68-A88A-CB7258E5213C}">
      <dsp:nvSpPr>
        <dsp:cNvPr id="0" name=""/>
        <dsp:cNvSpPr/>
      </dsp:nvSpPr>
      <dsp:spPr>
        <a:xfrm>
          <a:off x="1059754" y="1151227"/>
          <a:ext cx="5302812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Helps </a:t>
          </a:r>
          <a:r>
            <a:rPr lang="en-GB" sz="1800" b="1" kern="1200"/>
            <a:t>reduce hospital stay</a:t>
          </a:r>
          <a:r>
            <a:rPr lang="en-GB" sz="1800" kern="1200"/>
            <a:t> by </a:t>
          </a:r>
          <a:r>
            <a:rPr lang="en-GB" sz="1800" b="1" kern="1200"/>
            <a:t>2–3 days</a:t>
          </a:r>
          <a:r>
            <a:rPr lang="en-GB" sz="1800" kern="1200"/>
            <a:t>, easing winter pressures.</a:t>
          </a:r>
          <a:endParaRPr lang="en-US" sz="1800" kern="1200"/>
        </a:p>
      </dsp:txBody>
      <dsp:txXfrm>
        <a:off x="1059754" y="1151227"/>
        <a:ext cx="5302812" cy="917536"/>
      </dsp:txXfrm>
    </dsp:sp>
    <dsp:sp modelId="{D31E9018-AB4B-40F8-BD40-187691C3FEDA}">
      <dsp:nvSpPr>
        <dsp:cNvPr id="0" name=""/>
        <dsp:cNvSpPr/>
      </dsp:nvSpPr>
      <dsp:spPr>
        <a:xfrm>
          <a:off x="0" y="2298147"/>
          <a:ext cx="6362567" cy="91753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9A97F7-7212-4153-AFA6-B60292059817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5E6ADF-AAFA-4897-B198-C93C8F1EA022}">
      <dsp:nvSpPr>
        <dsp:cNvPr id="0" name=""/>
        <dsp:cNvSpPr/>
      </dsp:nvSpPr>
      <dsp:spPr>
        <a:xfrm>
          <a:off x="1059754" y="2298147"/>
          <a:ext cx="5302812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Patients are monitored at home using </a:t>
          </a:r>
          <a:r>
            <a:rPr lang="en-GB" sz="1800" b="1" kern="1200"/>
            <a:t>remote vital sign checks</a:t>
          </a:r>
          <a:r>
            <a:rPr lang="en-GB" sz="1800" kern="1200"/>
            <a:t> and </a:t>
          </a:r>
          <a:r>
            <a:rPr lang="en-GB" sz="1800" b="1" kern="1200"/>
            <a:t>home visits when needed</a:t>
          </a:r>
          <a:r>
            <a:rPr lang="en-GB" sz="1800" kern="1200"/>
            <a:t>.</a:t>
          </a:r>
          <a:endParaRPr lang="en-US" sz="1800" kern="1200"/>
        </a:p>
      </dsp:txBody>
      <dsp:txXfrm>
        <a:off x="1059754" y="2298147"/>
        <a:ext cx="5302812" cy="917536"/>
      </dsp:txXfrm>
    </dsp:sp>
    <dsp:sp modelId="{4FF626EA-EAA5-40C7-A985-DBBBACDC18A0}">
      <dsp:nvSpPr>
        <dsp:cNvPr id="0" name=""/>
        <dsp:cNvSpPr/>
      </dsp:nvSpPr>
      <dsp:spPr>
        <a:xfrm>
          <a:off x="0" y="3445068"/>
          <a:ext cx="6362567" cy="91753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C3B865-60CE-4F18-A084-5513A40B6516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9C425C-81FC-4AA2-B88A-746D9550E558}">
      <dsp:nvSpPr>
        <dsp:cNvPr id="0" name=""/>
        <dsp:cNvSpPr/>
      </dsp:nvSpPr>
      <dsp:spPr>
        <a:xfrm>
          <a:off x="1059754" y="3445068"/>
          <a:ext cx="5302812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Run by a </a:t>
          </a:r>
          <a:r>
            <a:rPr lang="en-GB" sz="1800" b="1" kern="1200"/>
            <a:t>multidisciplinary team</a:t>
          </a:r>
          <a:r>
            <a:rPr lang="en-GB" sz="1800" kern="1200"/>
            <a:t> (hospital + community staff working together).</a:t>
          </a:r>
          <a:endParaRPr lang="en-US" sz="1800" kern="1200"/>
        </a:p>
      </dsp:txBody>
      <dsp:txXfrm>
        <a:off x="1059754" y="3445068"/>
        <a:ext cx="5302812" cy="917536"/>
      </dsp:txXfrm>
    </dsp:sp>
    <dsp:sp modelId="{E02F313C-4AB9-4E85-9A04-1C52FB978368}">
      <dsp:nvSpPr>
        <dsp:cNvPr id="0" name=""/>
        <dsp:cNvSpPr/>
      </dsp:nvSpPr>
      <dsp:spPr>
        <a:xfrm>
          <a:off x="0" y="4591988"/>
          <a:ext cx="6362567" cy="91753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E7B3FD-5E5F-4CF0-915E-EDFEFCC223F1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A30FE-A7F1-4766-AB56-D6A48EFDE3D5}">
      <dsp:nvSpPr>
        <dsp:cNvPr id="0" name=""/>
        <dsp:cNvSpPr/>
      </dsp:nvSpPr>
      <dsp:spPr>
        <a:xfrm>
          <a:off x="1059754" y="4591988"/>
          <a:ext cx="5302812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Patients reported feeling safe and supported</a:t>
          </a:r>
          <a:r>
            <a:rPr lang="en-GB" sz="1800" kern="1200" dirty="0"/>
            <a:t> while recovering at home (NHS England, </a:t>
          </a:r>
          <a:r>
            <a:rPr lang="en-GB" sz="1800" kern="1200" dirty="0" err="1"/>
            <a:t>n.d.b</a:t>
          </a:r>
          <a:r>
            <a:rPr lang="en-GB" sz="1800" kern="1200" dirty="0"/>
            <a:t>).</a:t>
          </a:r>
          <a:endParaRPr lang="en-US" sz="1800" kern="1200" dirty="0"/>
        </a:p>
      </dsp:txBody>
      <dsp:txXfrm>
        <a:off x="1059754" y="4591988"/>
        <a:ext cx="5302812" cy="9175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FA70081-CC85-17F1-85E0-E98B2E9CC182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9BB1EF-7FC5-6AF4-3D27-33B37432C374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FB591442-E273-7142-BD64-794DC413A29A}" type="datetime1">
              <a:rPr lang="en-GB"/>
              <a:pPr lvl="0"/>
              <a:t>11/8/25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068CC9BF-7774-4216-543C-D7002CECC2E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6A6F2A50-B996-A857-788A-B3EADA5A837C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9EB7CD-ADEC-8DB6-09C7-B4C939FEC335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EC73CD-671E-797E-AB87-06EB4BDFCCFA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55AAB317-83BC-B94B-B43A-5B896D929BE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0754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C709771-2B5F-A46D-EE69-45178DD49B5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425D11-7FC2-EDBE-56E4-7C9FE6A5C981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US" dirty="0"/>
          </a:p>
          <a:p>
            <a:pPr lvl="0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BD5D47-5BB8-1F78-5FE7-8E6B48C3F67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pPr lvl="0"/>
            <a:fld id="{70A3B654-757F-B04A-BEF3-4DF921813F2B}" type="slidenum"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55AAB317-83BC-B94B-B43A-5B896D929BE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2924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55AAB317-83BC-B94B-B43A-5B896D929BE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345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55AAB317-83BC-B94B-B43A-5B896D929BE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3335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55AAB317-83BC-B94B-B43A-5B896D929BE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9615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55AAB317-83BC-B94B-B43A-5B896D929BE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2619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(NHS England, </a:t>
            </a:r>
            <a:r>
              <a:rPr lang="en-US" dirty="0" err="1"/>
              <a:t>n.d.b</a:t>
            </a:r>
            <a:r>
              <a:rPr lang="en-US" dirty="0"/>
              <a:t>).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55AAB317-83BC-B94B-B43A-5B896D929BE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4300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55AAB317-83BC-B94B-B43A-5B896D929BE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5510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55AAB317-83BC-B94B-B43A-5B896D929BE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2195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FC0EB-E9FB-EE25-A457-88609050267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85800" y="2130423"/>
            <a:ext cx="77724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1517AD-27B1-1D2A-D97C-0E1DD8BD281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BAFB0B-C97D-402F-69B5-6D8BC93A0D6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4D93235-9F34-3D40-9FFA-DAB416F418A6}" type="datetime1">
              <a:rPr lang="en-US"/>
              <a:pPr lvl="0"/>
              <a:t>11/8/25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640662-5A2E-C4BA-C706-789652E8FA8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0D81FC-7FE4-D3E4-A4C4-D8A4531A9B7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49F753-442A-DF47-923F-CDC430BCB9F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20281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8B40C-4A30-B718-A87B-89CBEA6DDC1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69EC99-1FE8-BAC2-3480-91735C6A4DE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AFB491-D6A0-46A6-C86C-0546ABF7CDE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280DAD-B6B9-2848-8735-4B2FA63BEF2F}" type="datetime1">
              <a:rPr lang="en-US"/>
              <a:pPr lvl="0"/>
              <a:t>11/8/25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4AC758-3BFF-12C5-8BD4-8DBDA0E49C7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A9D581-41E3-E2C9-5D31-5808D3812CD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85CF657-5315-AC44-99A7-C65AD65F0ED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321155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2F13-F9DF-05C6-7097-829EE5BC5FF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E9A5EA-1CF1-27E4-F644-3E7F8E4B7B0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84DBDF-84FF-5D29-39E4-6DECAA8B7E2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7AF47D-6772-2744-9F06-378C7990D346}" type="datetime1">
              <a:rPr lang="en-US"/>
              <a:pPr lvl="0"/>
              <a:t>11/8/25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8D9FB7-231F-9A4D-CAE0-9AC11A3D753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C6114C-D9A1-F60F-BF12-A12244B664C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07BA50-A692-EB42-A762-A860651F098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760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EEDB-3298-6BAE-1273-6810DF0FFE3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75739E-BA4A-3FFF-3A84-3A8F7A73892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EFE283-2221-69FE-4B48-BCD00EA9E9E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4648196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DAF204-2306-F9BF-17F5-69492FD533E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AB7759-9577-3B4C-8DD5-B0010CB7A714}" type="datetime1">
              <a:rPr lang="en-US"/>
              <a:pPr lvl="0"/>
              <a:t>11/8/25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5A3FBA-0F65-9AFF-9810-1F1C0B400FD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6895A4-4458-7D27-CA49-97AF26A5E21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8E097C6-85E0-6648-BEAF-90185D9E5FB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2202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1DE82-A757-2444-0D5A-10438A71BC5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375AE6-4ABE-885B-E1B0-9B1AC5D40AA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93889B-5C33-0046-AA3F-ECBEDFF5929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F1D75D-C096-1AB2-A2F1-00B8B8CA6FD2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B25B3A-63BA-21F6-E43C-80C869DAC705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71FFC5-0EA4-16A6-1629-469FB6C9FCD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9EE946-211A-1B4F-BD9C-3A5B36458094}" type="datetime1">
              <a:rPr lang="en-US"/>
              <a:pPr lvl="0"/>
              <a:t>11/8/25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D1BEA74-6D97-DB06-0D86-66452D4805F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ED29A0F-50CD-8A79-4F77-359D136B1C7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6513F0-F070-A140-8D2D-1CBC24C9610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644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B44ED-B2FB-B6F9-D17F-3988EDC64D7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440A0FB-7A1D-4118-98C4-2EA2B78BE85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C971DD9-CB29-414A-89CE-2DB5D7A99FBA}" type="datetime1">
              <a:rPr lang="en-US"/>
              <a:pPr lvl="0"/>
              <a:t>11/8/25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F115A3-A4F5-E7B3-5D62-6D06CBC2789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B87602-528B-6320-1570-208044D54B1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22D662D-DB8F-4F4C-A451-AC7C7D622FE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91978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AAF2ECD-CCA1-472C-3B49-AB930338D55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E7B796-33DD-C84D-B4B3-35E3FA9FC498}" type="datetime1">
              <a:rPr lang="en-US"/>
              <a:pPr lvl="0"/>
              <a:t>11/8/25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3B3AF5-7B5D-0FBE-0F5C-47671F836C0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6C885C-4318-B3BF-7AD7-DE898B6DE02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1B250FE-2E80-134C-8BF9-0DF44FCF215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536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638A3-A978-2A26-E330-068F904425D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CF6F0-B14D-255C-0BCF-4884B62FDA5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7CD4EF-6E3B-7CCE-D64F-DE2A2BBDBD2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7A30BF-A202-0AA6-F6B9-1E9D9352B5A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34CBEF0-99DC-8242-ABA0-670D2733517E}" type="datetime1">
              <a:rPr lang="en-US"/>
              <a:pPr lvl="0"/>
              <a:t>11/8/25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4F61F9-1C56-8536-DF31-3E0266D3825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9B5F55-9102-E112-F02B-14A8EB3E8CB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6ED4806-893B-4E48-B3C0-11721431825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2822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A1BDF-BF29-4295-1466-C8CCADAA1FD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1E7581-AADD-D9F3-CFD0-DCEB718A0222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31D9F6-6E9C-6A69-169C-CBF1FA38CD0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DD9060-879E-E753-0919-2C64E29F8D9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C7BDC9-7EC4-A04E-BC31-B86119C1FF58}" type="datetime1">
              <a:rPr lang="en-US"/>
              <a:pPr lvl="0"/>
              <a:t>11/8/25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33090B-8648-32E9-EC4C-710AA14B71C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581238-234F-563E-C9D6-71DFE9BD7D7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221CF6-0912-3C48-98B7-F75B88572B2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086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9D501-225A-F2B9-E928-8E10FF04A66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F492B0-9544-2BB2-B133-27EAE4FBFF2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EC2198-EA19-CA6D-9F35-9DF00DA2A7A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2920628-2F4A-B945-B94A-488265A1D854}" type="datetime1">
              <a:rPr lang="en-US"/>
              <a:pPr lvl="0"/>
              <a:t>11/8/25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8120FA-E6C2-5E71-C55F-36093EE563C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558BDD-0BDA-6046-FBFE-5B0F3124DB1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F1B099-7C93-504C-8402-37AA46DEE13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322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01A49B1-FB2F-365F-B9F9-F66AA7602264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802C8F-BC0F-5AF2-CBF5-B1D622D66EC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457200" y="274640"/>
            <a:ext cx="6019796" cy="585152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B1E92F-E173-8E8D-CC0C-6B598F9E0E9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C924BA-BB07-8343-A8F6-7885953D725B}" type="datetime1">
              <a:rPr lang="en-US"/>
              <a:pPr lvl="0"/>
              <a:t>11/8/25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0DED20-21D6-4D81-5303-B4386DE7AC3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E93BAB-86B4-96FD-9E40-840DF9C42E5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DEF6CB2-EFA1-704F-89F7-FDC640606EB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758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FB95C9-D2E6-6F56-AB7A-F4D97BFD565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112C62-8A6F-41DC-7216-55D81964D11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D1B54D-D9FA-1851-F6DA-F72570EC0F45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457200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BCC92CC2-D4AD-4E4B-AB20-FAD6BE6E3433}" type="datetime1">
              <a:rPr lang="en-US"/>
              <a:pPr lvl="0"/>
              <a:t>11/8/25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4CA238-B01F-E66A-BFF6-28DA07A9FA87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3124203" y="6356351"/>
            <a:ext cx="289560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EDA227-7D40-9D42-D491-B6728CAAEA8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6553203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7C3C95D3-95F4-A44E-A6DA-75DB4CBC049A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ctr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/>
        <a:buChar char="•"/>
        <a:tabLst/>
        <a:defRPr lang="en-US" sz="32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/>
        <a:buChar char="–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/>
        <a:buChar char="–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/>
        <a:buChar char="»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rc-wm.nihr.ac.uk/wp-content/uploads/2025/05/Virtual-Ward-Literature-Review.pdf" TargetMode="External"/><Relationship Id="rId13" Type="http://schemas.openxmlformats.org/officeDocument/2006/relationships/hyperlink" Target="https://www.rcn.org.uk/congress/congress-events/virtual-wards-2024" TargetMode="External"/><Relationship Id="rId3" Type="http://schemas.openxmlformats.org/officeDocument/2006/relationships/hyperlink" Target="https://academic.oup.com/ageing/article/52/1/afac319/6974849" TargetMode="External"/><Relationship Id="rId7" Type="http://schemas.openxmlformats.org/officeDocument/2006/relationships/hyperlink" Target="https://gettingitrightfirsttime.co.uk/wp-content/uploads/2024/09/FINAL-Making-the-most-of-virtual-wards-September-2024-update.pdf" TargetMode="External"/><Relationship Id="rId12" Type="http://schemas.openxmlformats.org/officeDocument/2006/relationships/hyperlink" Target="https://psrc-yh.nihr.ac.uk/what-do-patients-think-about-virtual-wards/" TargetMode="External"/><Relationship Id="rId2" Type="http://schemas.openxmlformats.org/officeDocument/2006/relationships/notesSlide" Target="../notesSlides/notesSlide9.xml"/><Relationship Id="rId16" Type="http://schemas.openxmlformats.org/officeDocument/2006/relationships/hyperlink" Target="https://academic.oup.com/ageing/article/53/3/afae039/762549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jmir.org/2024/1/e56494/?utm_source=chatgpt.com" TargetMode="External"/><Relationship Id="rId11" Type="http://schemas.openxmlformats.org/officeDocument/2006/relationships/hyperlink" Target="https://www.nuffieldtrust.org.uk/news-item/virtual-wards-the-lessons-so-far-and-future-priorities" TargetMode="External"/><Relationship Id="rId5" Type="http://schemas.openxmlformats.org/officeDocument/2006/relationships/hyperlink" Target="https://pure-oai.bham.ac.uk/ws/portalfiles/portal/270781661/jmir-2025-1-e75406.pdf" TargetMode="External"/><Relationship Id="rId15" Type="http://schemas.openxmlformats.org/officeDocument/2006/relationships/hyperlink" Target="https://www.ejog.org/action/showPdf?pii=S0301-2115%2824%2900709-7" TargetMode="External"/><Relationship Id="rId10" Type="http://schemas.openxmlformats.org/officeDocument/2006/relationships/hyperlink" Target="https://www.england.nhs.uk/integratedcare/resources/case-studies/working-together-on-south-west-londons-virtual-ward-reduces-length-of-stay-in-hospital-and-eases-winter-pressures/" TargetMode="External"/><Relationship Id="rId4" Type="http://schemas.openxmlformats.org/officeDocument/2006/relationships/hyperlink" Target="https://bmjopenquality.bmj.com/content/11/4/e001952" TargetMode="External"/><Relationship Id="rId9" Type="http://schemas.openxmlformats.org/officeDocument/2006/relationships/hyperlink" Target="https://www.england.nhs.uk/virtual-wards/what-is-a-virtual-ward/" TargetMode="External"/><Relationship Id="rId14" Type="http://schemas.openxmlformats.org/officeDocument/2006/relationships/hyperlink" Target="https://link.springer.com/article/10.1186/s12916-024-03312-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577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Graphs And Numbers">
            <a:extLst>
              <a:ext uri="{FF2B5EF4-FFF2-40B4-BE49-F238E27FC236}">
                <a16:creationId xmlns:a16="http://schemas.microsoft.com/office/drawing/2014/main" id="{304E1900-F0C5-E75F-C0A0-0BD2D4B3948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58"/>
          <a:stretch>
            <a:fillRect/>
          </a:stretch>
        </p:blipFill>
        <p:spPr>
          <a:xfrm>
            <a:off x="-3046" y="10"/>
            <a:ext cx="12188823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88824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B62198-DA0D-153B-1EE9-800BCBE4A96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096994" y="325550"/>
            <a:ext cx="1005578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lvl="0" defTabSz="914400">
              <a:lnSpc>
                <a:spcPct val="90000"/>
              </a:lnSpc>
              <a:spcBef>
                <a:spcPct val="0"/>
              </a:spcBef>
            </a:pPr>
            <a:r>
              <a:rPr lang="en-US" sz="51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Innovating Technologies in UK Healthcare: The Development of Virtual Wards</a:t>
            </a:r>
          </a:p>
        </p:txBody>
      </p:sp>
      <p:sp>
        <p:nvSpPr>
          <p:cNvPr id="3" name="TextBox 5">
            <a:extLst>
              <a:ext uri="{FF2B5EF4-FFF2-40B4-BE49-F238E27FC236}">
                <a16:creationId xmlns:a16="http://schemas.microsoft.com/office/drawing/2014/main" id="{DB2EBBE5-B90E-065D-FEA5-8891E28B7702}"/>
              </a:ext>
            </a:extLst>
          </p:cNvPr>
          <p:cNvSpPr txBox="1"/>
          <p:nvPr/>
        </p:nvSpPr>
        <p:spPr>
          <a:xfrm>
            <a:off x="1099764" y="4072043"/>
            <a:ext cx="10055781" cy="128270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Ctr="0" compatLnSpc="1">
            <a:normAutofit/>
          </a:bodyPr>
          <a:lstStyle/>
          <a:p>
            <a:pPr marR="0" lvl="0" algn="ctr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cap="none" spc="0" baseline="0" dirty="0">
                <a:uFillTx/>
              </a:rPr>
              <a:t>Azra Aslam</a:t>
            </a:r>
          </a:p>
          <a:p>
            <a:pPr marR="0" lvl="0" algn="ctr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dirty="0"/>
              <a:t>2213862</a:t>
            </a:r>
            <a:endParaRPr lang="en-US" sz="2400" b="0" i="0" u="none" strike="noStrike" cap="none" spc="0" baseline="0" dirty="0">
              <a:uFillTx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F5669B-D2C5-70AA-511E-A129BA69FBD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9269" y="1070800"/>
            <a:ext cx="3938662" cy="5583126"/>
          </a:xfrm>
        </p:spPr>
        <p:txBody>
          <a:bodyPr>
            <a:normAutofit/>
          </a:bodyPr>
          <a:lstStyle/>
          <a:p>
            <a:pPr lvl="0" algn="r"/>
            <a:r>
              <a:rPr lang="en-GB" sz="7300"/>
              <a:t>Overview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6821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2CCEFD-8CFD-A6D6-6AC3-0A6898BDDD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274888"/>
              </p:ext>
            </p:extLst>
          </p:nvPr>
        </p:nvGraphicFramePr>
        <p:xfrm>
          <a:off x="5107204" y="1070800"/>
          <a:ext cx="624363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B048B6-A3FB-824A-AE98-90AB291AA9B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1028" y="256032"/>
            <a:ext cx="10503720" cy="1014984"/>
          </a:xfrm>
        </p:spPr>
        <p:txBody>
          <a:bodyPr anchor="b">
            <a:normAutofit/>
          </a:bodyPr>
          <a:lstStyle/>
          <a:p>
            <a:pPr lvl="0"/>
            <a:r>
              <a:rPr lang="en-US"/>
              <a:t>Virtual Wards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727" y="1634502"/>
            <a:ext cx="1044887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028" y="1538176"/>
            <a:ext cx="1872970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1D199DF-AF58-290A-F4FD-4BBF77DC07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4225855"/>
              </p:ext>
            </p:extLst>
          </p:nvPr>
        </p:nvGraphicFramePr>
        <p:xfrm>
          <a:off x="837981" y="1926266"/>
          <a:ext cx="10512862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31F9BE-291A-18E4-1A1B-2F9A99576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028" y="256032"/>
            <a:ext cx="10503720" cy="1014984"/>
          </a:xfrm>
        </p:spPr>
        <p:txBody>
          <a:bodyPr anchor="b">
            <a:normAutofit/>
          </a:bodyPr>
          <a:lstStyle/>
          <a:p>
            <a:r>
              <a:rPr lang="en-US"/>
              <a:t>History of wards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727" y="1634502"/>
            <a:ext cx="1044887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028" y="1538176"/>
            <a:ext cx="1872970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3" name="Rectangle 1">
            <a:extLst>
              <a:ext uri="{FF2B5EF4-FFF2-40B4-BE49-F238E27FC236}">
                <a16:creationId xmlns:a16="http://schemas.microsoft.com/office/drawing/2014/main" id="{11B9C8C2-7F02-B442-50F0-A572F32442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4017230"/>
              </p:ext>
            </p:extLst>
          </p:nvPr>
        </p:nvGraphicFramePr>
        <p:xfrm>
          <a:off x="837981" y="1926266"/>
          <a:ext cx="10512862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798921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4BC2A3-7A43-D485-7796-57CF504E28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028" y="256032"/>
            <a:ext cx="10503720" cy="1014984"/>
          </a:xfrm>
        </p:spPr>
        <p:txBody>
          <a:bodyPr anchor="b">
            <a:normAutofit/>
          </a:bodyPr>
          <a:lstStyle/>
          <a:p>
            <a:r>
              <a:rPr lang="en-US" dirty="0"/>
              <a:t>How do virtual wards work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727" y="1634502"/>
            <a:ext cx="1044887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028" y="1538176"/>
            <a:ext cx="1872970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A0C68DB0-BDE6-4750-FBC6-901F2DED34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3854924"/>
              </p:ext>
            </p:extLst>
          </p:nvPr>
        </p:nvGraphicFramePr>
        <p:xfrm>
          <a:off x="837981" y="1926266"/>
          <a:ext cx="10512862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901829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577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B51EF8-2668-6612-68C8-C97760704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981" y="365125"/>
            <a:ext cx="10512862" cy="1325563"/>
          </a:xfrm>
        </p:spPr>
        <p:txBody>
          <a:bodyPr>
            <a:normAutofit/>
          </a:bodyPr>
          <a:lstStyle/>
          <a:p>
            <a:r>
              <a:rPr lang="en-US" sz="5300"/>
              <a:t>Tools that are used in virtual wards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7981" y="1865313"/>
            <a:ext cx="10421446" cy="18288"/>
          </a:xfrm>
          <a:custGeom>
            <a:avLst/>
            <a:gdLst>
              <a:gd name="connsiteX0" fmla="*/ 0 w 10421446"/>
              <a:gd name="connsiteY0" fmla="*/ 0 h 18288"/>
              <a:gd name="connsiteX1" fmla="*/ 903192 w 10421446"/>
              <a:gd name="connsiteY1" fmla="*/ 0 h 18288"/>
              <a:gd name="connsiteX2" fmla="*/ 1389526 w 10421446"/>
              <a:gd name="connsiteY2" fmla="*/ 0 h 18288"/>
              <a:gd name="connsiteX3" fmla="*/ 2188504 w 10421446"/>
              <a:gd name="connsiteY3" fmla="*/ 0 h 18288"/>
              <a:gd name="connsiteX4" fmla="*/ 2674838 w 10421446"/>
              <a:gd name="connsiteY4" fmla="*/ 0 h 18288"/>
              <a:gd name="connsiteX5" fmla="*/ 3369601 w 10421446"/>
              <a:gd name="connsiteY5" fmla="*/ 0 h 18288"/>
              <a:gd name="connsiteX6" fmla="*/ 4168578 w 10421446"/>
              <a:gd name="connsiteY6" fmla="*/ 0 h 18288"/>
              <a:gd name="connsiteX7" fmla="*/ 4550698 w 10421446"/>
              <a:gd name="connsiteY7" fmla="*/ 0 h 18288"/>
              <a:gd name="connsiteX8" fmla="*/ 4932818 w 10421446"/>
              <a:gd name="connsiteY8" fmla="*/ 0 h 18288"/>
              <a:gd name="connsiteX9" fmla="*/ 5836010 w 10421446"/>
              <a:gd name="connsiteY9" fmla="*/ 0 h 18288"/>
              <a:gd name="connsiteX10" fmla="*/ 6530773 w 10421446"/>
              <a:gd name="connsiteY10" fmla="*/ 0 h 18288"/>
              <a:gd name="connsiteX11" fmla="*/ 6912893 w 10421446"/>
              <a:gd name="connsiteY11" fmla="*/ 0 h 18288"/>
              <a:gd name="connsiteX12" fmla="*/ 7607656 w 10421446"/>
              <a:gd name="connsiteY12" fmla="*/ 0 h 18288"/>
              <a:gd name="connsiteX13" fmla="*/ 8510848 w 10421446"/>
              <a:gd name="connsiteY13" fmla="*/ 0 h 18288"/>
              <a:gd name="connsiteX14" fmla="*/ 9101396 w 10421446"/>
              <a:gd name="connsiteY14" fmla="*/ 0 h 18288"/>
              <a:gd name="connsiteX15" fmla="*/ 9691945 w 10421446"/>
              <a:gd name="connsiteY15" fmla="*/ 0 h 18288"/>
              <a:gd name="connsiteX16" fmla="*/ 10421446 w 10421446"/>
              <a:gd name="connsiteY16" fmla="*/ 0 h 18288"/>
              <a:gd name="connsiteX17" fmla="*/ 10421446 w 10421446"/>
              <a:gd name="connsiteY17" fmla="*/ 18288 h 18288"/>
              <a:gd name="connsiteX18" fmla="*/ 9726683 w 10421446"/>
              <a:gd name="connsiteY18" fmla="*/ 18288 h 18288"/>
              <a:gd name="connsiteX19" fmla="*/ 8927705 w 10421446"/>
              <a:gd name="connsiteY19" fmla="*/ 18288 h 18288"/>
              <a:gd name="connsiteX20" fmla="*/ 8128728 w 10421446"/>
              <a:gd name="connsiteY20" fmla="*/ 18288 h 18288"/>
              <a:gd name="connsiteX21" fmla="*/ 7642394 w 10421446"/>
              <a:gd name="connsiteY21" fmla="*/ 18288 h 18288"/>
              <a:gd name="connsiteX22" fmla="*/ 6739202 w 10421446"/>
              <a:gd name="connsiteY22" fmla="*/ 18288 h 18288"/>
              <a:gd name="connsiteX23" fmla="*/ 6044439 w 10421446"/>
              <a:gd name="connsiteY23" fmla="*/ 18288 h 18288"/>
              <a:gd name="connsiteX24" fmla="*/ 5662319 w 10421446"/>
              <a:gd name="connsiteY24" fmla="*/ 18288 h 18288"/>
              <a:gd name="connsiteX25" fmla="*/ 4967556 w 10421446"/>
              <a:gd name="connsiteY25" fmla="*/ 18288 h 18288"/>
              <a:gd name="connsiteX26" fmla="*/ 4377007 w 10421446"/>
              <a:gd name="connsiteY26" fmla="*/ 18288 h 18288"/>
              <a:gd name="connsiteX27" fmla="*/ 3786459 w 10421446"/>
              <a:gd name="connsiteY27" fmla="*/ 18288 h 18288"/>
              <a:gd name="connsiteX28" fmla="*/ 3195910 w 10421446"/>
              <a:gd name="connsiteY28" fmla="*/ 18288 h 18288"/>
              <a:gd name="connsiteX29" fmla="*/ 2605362 w 10421446"/>
              <a:gd name="connsiteY29" fmla="*/ 18288 h 18288"/>
              <a:gd name="connsiteX30" fmla="*/ 1806384 w 10421446"/>
              <a:gd name="connsiteY30" fmla="*/ 18288 h 18288"/>
              <a:gd name="connsiteX31" fmla="*/ 1111621 w 10421446"/>
              <a:gd name="connsiteY31" fmla="*/ 18288 h 18288"/>
              <a:gd name="connsiteX32" fmla="*/ 729501 w 10421446"/>
              <a:gd name="connsiteY32" fmla="*/ 18288 h 18288"/>
              <a:gd name="connsiteX33" fmla="*/ 0 w 10421446"/>
              <a:gd name="connsiteY33" fmla="*/ 18288 h 18288"/>
              <a:gd name="connsiteX34" fmla="*/ 0 w 10421446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1446" h="18288" fill="none" extrusionOk="0">
                <a:moveTo>
                  <a:pt x="0" y="0"/>
                </a:moveTo>
                <a:cubicBezTo>
                  <a:pt x="266543" y="40386"/>
                  <a:pt x="629193" y="-8096"/>
                  <a:pt x="903192" y="0"/>
                </a:cubicBezTo>
                <a:cubicBezTo>
                  <a:pt x="1177191" y="8096"/>
                  <a:pt x="1155338" y="16929"/>
                  <a:pt x="1389526" y="0"/>
                </a:cubicBezTo>
                <a:cubicBezTo>
                  <a:pt x="1623714" y="-16929"/>
                  <a:pt x="1918199" y="14006"/>
                  <a:pt x="2188504" y="0"/>
                </a:cubicBezTo>
                <a:cubicBezTo>
                  <a:pt x="2458809" y="-14006"/>
                  <a:pt x="2562505" y="-21891"/>
                  <a:pt x="2674838" y="0"/>
                </a:cubicBezTo>
                <a:cubicBezTo>
                  <a:pt x="2787171" y="21891"/>
                  <a:pt x="3174047" y="9189"/>
                  <a:pt x="3369601" y="0"/>
                </a:cubicBezTo>
                <a:cubicBezTo>
                  <a:pt x="3565155" y="-9189"/>
                  <a:pt x="3936250" y="-11118"/>
                  <a:pt x="4168578" y="0"/>
                </a:cubicBezTo>
                <a:cubicBezTo>
                  <a:pt x="4400906" y="11118"/>
                  <a:pt x="4453802" y="-5805"/>
                  <a:pt x="4550698" y="0"/>
                </a:cubicBezTo>
                <a:cubicBezTo>
                  <a:pt x="4647594" y="5805"/>
                  <a:pt x="4849807" y="8451"/>
                  <a:pt x="4932818" y="0"/>
                </a:cubicBezTo>
                <a:cubicBezTo>
                  <a:pt x="5015829" y="-8451"/>
                  <a:pt x="5571138" y="30760"/>
                  <a:pt x="5836010" y="0"/>
                </a:cubicBezTo>
                <a:cubicBezTo>
                  <a:pt x="6100882" y="-30760"/>
                  <a:pt x="6279363" y="23792"/>
                  <a:pt x="6530773" y="0"/>
                </a:cubicBezTo>
                <a:cubicBezTo>
                  <a:pt x="6782183" y="-23792"/>
                  <a:pt x="6789292" y="16544"/>
                  <a:pt x="6912893" y="0"/>
                </a:cubicBezTo>
                <a:cubicBezTo>
                  <a:pt x="7036494" y="-16544"/>
                  <a:pt x="7282428" y="-31499"/>
                  <a:pt x="7607656" y="0"/>
                </a:cubicBezTo>
                <a:cubicBezTo>
                  <a:pt x="7932884" y="31499"/>
                  <a:pt x="8255179" y="44205"/>
                  <a:pt x="8510848" y="0"/>
                </a:cubicBezTo>
                <a:cubicBezTo>
                  <a:pt x="8766517" y="-44205"/>
                  <a:pt x="8932971" y="23937"/>
                  <a:pt x="9101396" y="0"/>
                </a:cubicBezTo>
                <a:cubicBezTo>
                  <a:pt x="9269821" y="-23937"/>
                  <a:pt x="9414097" y="29147"/>
                  <a:pt x="9691945" y="0"/>
                </a:cubicBezTo>
                <a:cubicBezTo>
                  <a:pt x="9969793" y="-29147"/>
                  <a:pt x="10269441" y="13129"/>
                  <a:pt x="10421446" y="0"/>
                </a:cubicBezTo>
                <a:cubicBezTo>
                  <a:pt x="10421784" y="7640"/>
                  <a:pt x="10420996" y="11289"/>
                  <a:pt x="10421446" y="18288"/>
                </a:cubicBezTo>
                <a:cubicBezTo>
                  <a:pt x="10169428" y="23076"/>
                  <a:pt x="10040912" y="-13387"/>
                  <a:pt x="9726683" y="18288"/>
                </a:cubicBezTo>
                <a:cubicBezTo>
                  <a:pt x="9412454" y="49963"/>
                  <a:pt x="9246638" y="13850"/>
                  <a:pt x="8927705" y="18288"/>
                </a:cubicBezTo>
                <a:cubicBezTo>
                  <a:pt x="8608772" y="22726"/>
                  <a:pt x="8316092" y="5310"/>
                  <a:pt x="8128728" y="18288"/>
                </a:cubicBezTo>
                <a:cubicBezTo>
                  <a:pt x="7941364" y="31266"/>
                  <a:pt x="7821946" y="19978"/>
                  <a:pt x="7642394" y="18288"/>
                </a:cubicBezTo>
                <a:cubicBezTo>
                  <a:pt x="7462842" y="16598"/>
                  <a:pt x="7160658" y="46195"/>
                  <a:pt x="6739202" y="18288"/>
                </a:cubicBezTo>
                <a:cubicBezTo>
                  <a:pt x="6317746" y="-9619"/>
                  <a:pt x="6347952" y="10328"/>
                  <a:pt x="6044439" y="18288"/>
                </a:cubicBezTo>
                <a:cubicBezTo>
                  <a:pt x="5740926" y="26248"/>
                  <a:pt x="5792730" y="36246"/>
                  <a:pt x="5662319" y="18288"/>
                </a:cubicBezTo>
                <a:cubicBezTo>
                  <a:pt x="5531908" y="330"/>
                  <a:pt x="5294507" y="22631"/>
                  <a:pt x="4967556" y="18288"/>
                </a:cubicBezTo>
                <a:cubicBezTo>
                  <a:pt x="4640605" y="13945"/>
                  <a:pt x="4618645" y="2443"/>
                  <a:pt x="4377007" y="18288"/>
                </a:cubicBezTo>
                <a:cubicBezTo>
                  <a:pt x="4135369" y="34133"/>
                  <a:pt x="4036032" y="38384"/>
                  <a:pt x="3786459" y="18288"/>
                </a:cubicBezTo>
                <a:cubicBezTo>
                  <a:pt x="3536886" y="-1808"/>
                  <a:pt x="3433532" y="37191"/>
                  <a:pt x="3195910" y="18288"/>
                </a:cubicBezTo>
                <a:cubicBezTo>
                  <a:pt x="2958288" y="-615"/>
                  <a:pt x="2775620" y="7282"/>
                  <a:pt x="2605362" y="18288"/>
                </a:cubicBezTo>
                <a:cubicBezTo>
                  <a:pt x="2435104" y="29294"/>
                  <a:pt x="2045682" y="34103"/>
                  <a:pt x="1806384" y="18288"/>
                </a:cubicBezTo>
                <a:cubicBezTo>
                  <a:pt x="1567086" y="2473"/>
                  <a:pt x="1334795" y="2507"/>
                  <a:pt x="1111621" y="18288"/>
                </a:cubicBezTo>
                <a:cubicBezTo>
                  <a:pt x="888447" y="34069"/>
                  <a:pt x="881093" y="28150"/>
                  <a:pt x="729501" y="18288"/>
                </a:cubicBezTo>
                <a:cubicBezTo>
                  <a:pt x="577909" y="8426"/>
                  <a:pt x="180699" y="-6923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1446" h="18288" stroke="0" extrusionOk="0">
                <a:moveTo>
                  <a:pt x="0" y="0"/>
                </a:moveTo>
                <a:cubicBezTo>
                  <a:pt x="265895" y="-13146"/>
                  <a:pt x="409783" y="-16250"/>
                  <a:pt x="590549" y="0"/>
                </a:cubicBezTo>
                <a:cubicBezTo>
                  <a:pt x="771315" y="16250"/>
                  <a:pt x="873851" y="-7264"/>
                  <a:pt x="972668" y="0"/>
                </a:cubicBezTo>
                <a:cubicBezTo>
                  <a:pt x="1071485" y="7264"/>
                  <a:pt x="1494533" y="-2828"/>
                  <a:pt x="1875860" y="0"/>
                </a:cubicBezTo>
                <a:cubicBezTo>
                  <a:pt x="2257187" y="2828"/>
                  <a:pt x="2280468" y="-28651"/>
                  <a:pt x="2466409" y="0"/>
                </a:cubicBezTo>
                <a:cubicBezTo>
                  <a:pt x="2652350" y="28651"/>
                  <a:pt x="2780672" y="-14794"/>
                  <a:pt x="3056957" y="0"/>
                </a:cubicBezTo>
                <a:cubicBezTo>
                  <a:pt x="3333242" y="14794"/>
                  <a:pt x="3776466" y="-6198"/>
                  <a:pt x="3960149" y="0"/>
                </a:cubicBezTo>
                <a:cubicBezTo>
                  <a:pt x="4143832" y="6198"/>
                  <a:pt x="4286540" y="20367"/>
                  <a:pt x="4446484" y="0"/>
                </a:cubicBezTo>
                <a:cubicBezTo>
                  <a:pt x="4606429" y="-20367"/>
                  <a:pt x="5046693" y="21561"/>
                  <a:pt x="5349676" y="0"/>
                </a:cubicBezTo>
                <a:cubicBezTo>
                  <a:pt x="5652659" y="-21561"/>
                  <a:pt x="5842814" y="13545"/>
                  <a:pt x="6252868" y="0"/>
                </a:cubicBezTo>
                <a:cubicBezTo>
                  <a:pt x="6662922" y="-13545"/>
                  <a:pt x="6690572" y="-14512"/>
                  <a:pt x="6947631" y="0"/>
                </a:cubicBezTo>
                <a:cubicBezTo>
                  <a:pt x="7204690" y="14512"/>
                  <a:pt x="7621419" y="-14123"/>
                  <a:pt x="7850823" y="0"/>
                </a:cubicBezTo>
                <a:cubicBezTo>
                  <a:pt x="8080227" y="14123"/>
                  <a:pt x="8272600" y="-26639"/>
                  <a:pt x="8441371" y="0"/>
                </a:cubicBezTo>
                <a:cubicBezTo>
                  <a:pt x="8610142" y="26639"/>
                  <a:pt x="8815759" y="5164"/>
                  <a:pt x="9031920" y="0"/>
                </a:cubicBezTo>
                <a:cubicBezTo>
                  <a:pt x="9248081" y="-5164"/>
                  <a:pt x="9557644" y="-22597"/>
                  <a:pt x="9830897" y="0"/>
                </a:cubicBezTo>
                <a:cubicBezTo>
                  <a:pt x="10104150" y="22597"/>
                  <a:pt x="10163656" y="-15658"/>
                  <a:pt x="10421446" y="0"/>
                </a:cubicBezTo>
                <a:cubicBezTo>
                  <a:pt x="10421571" y="4395"/>
                  <a:pt x="10421371" y="9776"/>
                  <a:pt x="10421446" y="18288"/>
                </a:cubicBezTo>
                <a:cubicBezTo>
                  <a:pt x="10240847" y="-14925"/>
                  <a:pt x="9873564" y="25763"/>
                  <a:pt x="9622468" y="18288"/>
                </a:cubicBezTo>
                <a:cubicBezTo>
                  <a:pt x="9371372" y="10813"/>
                  <a:pt x="9166491" y="18558"/>
                  <a:pt x="8927705" y="18288"/>
                </a:cubicBezTo>
                <a:cubicBezTo>
                  <a:pt x="8688919" y="18018"/>
                  <a:pt x="8689888" y="4445"/>
                  <a:pt x="8545586" y="18288"/>
                </a:cubicBezTo>
                <a:cubicBezTo>
                  <a:pt x="8401284" y="32131"/>
                  <a:pt x="8240244" y="20853"/>
                  <a:pt x="8059252" y="18288"/>
                </a:cubicBezTo>
                <a:cubicBezTo>
                  <a:pt x="7878260" y="15723"/>
                  <a:pt x="7478813" y="-9520"/>
                  <a:pt x="7156060" y="18288"/>
                </a:cubicBezTo>
                <a:cubicBezTo>
                  <a:pt x="6833307" y="46096"/>
                  <a:pt x="6755593" y="39841"/>
                  <a:pt x="6461297" y="18288"/>
                </a:cubicBezTo>
                <a:cubicBezTo>
                  <a:pt x="6167001" y="-3265"/>
                  <a:pt x="6158306" y="25783"/>
                  <a:pt x="5974962" y="18288"/>
                </a:cubicBezTo>
                <a:cubicBezTo>
                  <a:pt x="5791618" y="10793"/>
                  <a:pt x="5570111" y="7336"/>
                  <a:pt x="5280199" y="18288"/>
                </a:cubicBezTo>
                <a:cubicBezTo>
                  <a:pt x="4990287" y="29240"/>
                  <a:pt x="5085259" y="20004"/>
                  <a:pt x="4898080" y="18288"/>
                </a:cubicBezTo>
                <a:cubicBezTo>
                  <a:pt x="4710901" y="16572"/>
                  <a:pt x="4604566" y="8228"/>
                  <a:pt x="4515960" y="18288"/>
                </a:cubicBezTo>
                <a:cubicBezTo>
                  <a:pt x="4427354" y="28348"/>
                  <a:pt x="4059659" y="36890"/>
                  <a:pt x="3821197" y="18288"/>
                </a:cubicBezTo>
                <a:cubicBezTo>
                  <a:pt x="3582735" y="-314"/>
                  <a:pt x="3466211" y="35834"/>
                  <a:pt x="3334863" y="18288"/>
                </a:cubicBezTo>
                <a:cubicBezTo>
                  <a:pt x="3203515" y="742"/>
                  <a:pt x="2830188" y="-17445"/>
                  <a:pt x="2535885" y="18288"/>
                </a:cubicBezTo>
                <a:cubicBezTo>
                  <a:pt x="2241582" y="54021"/>
                  <a:pt x="2206481" y="18963"/>
                  <a:pt x="2049551" y="18288"/>
                </a:cubicBezTo>
                <a:cubicBezTo>
                  <a:pt x="1892621" y="17613"/>
                  <a:pt x="1433267" y="3007"/>
                  <a:pt x="1250574" y="18288"/>
                </a:cubicBezTo>
                <a:cubicBezTo>
                  <a:pt x="1067881" y="33569"/>
                  <a:pt x="987869" y="22500"/>
                  <a:pt x="868454" y="18288"/>
                </a:cubicBezTo>
                <a:cubicBezTo>
                  <a:pt x="749039" y="14076"/>
                  <a:pt x="300948" y="41213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E5FC3E26-8194-5457-5B79-FD14481599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2158438"/>
              </p:ext>
            </p:extLst>
          </p:nvPr>
        </p:nvGraphicFramePr>
        <p:xfrm>
          <a:off x="837981" y="2228087"/>
          <a:ext cx="10512862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421682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2D8365-012E-7F0B-815E-204317CB435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9269" y="1070800"/>
            <a:ext cx="3938662" cy="5583126"/>
          </a:xfrm>
        </p:spPr>
        <p:txBody>
          <a:bodyPr>
            <a:normAutofit/>
          </a:bodyPr>
          <a:lstStyle/>
          <a:p>
            <a:pPr lvl="0" algn="r"/>
            <a:r>
              <a:rPr lang="en-GB" sz="6700"/>
              <a:t>Benefits for workforce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6821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667AAD52-F87D-ECE0-F02F-210F828A65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4994740"/>
              </p:ext>
            </p:extLst>
          </p:nvPr>
        </p:nvGraphicFramePr>
        <p:xfrm>
          <a:off x="5107204" y="1070800"/>
          <a:ext cx="624363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16151E-F789-0FAC-47A3-555C93A6B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269" y="1070800"/>
            <a:ext cx="3938662" cy="5583126"/>
          </a:xfrm>
        </p:spPr>
        <p:txBody>
          <a:bodyPr>
            <a:normAutofit/>
          </a:bodyPr>
          <a:lstStyle/>
          <a:p>
            <a:pPr algn="r"/>
            <a:r>
              <a:rPr lang="en-US" sz="6700"/>
              <a:t>Limitation for workforce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6821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404B6C09-A92F-0D26-0F61-C2119668F5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6143360"/>
              </p:ext>
            </p:extLst>
          </p:nvPr>
        </p:nvGraphicFramePr>
        <p:xfrm>
          <a:off x="5107204" y="1070800"/>
          <a:ext cx="624363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261248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C1B20C-3F18-7C82-A596-061431E44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269" y="1070800"/>
            <a:ext cx="3938662" cy="5583126"/>
          </a:xfrm>
        </p:spPr>
        <p:txBody>
          <a:bodyPr>
            <a:normAutofit/>
          </a:bodyPr>
          <a:lstStyle/>
          <a:p>
            <a:pPr algn="r"/>
            <a:r>
              <a:rPr lang="en-US" sz="7900"/>
              <a:t>Benefits for patients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6821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FAD58B-5BBD-677E-DD02-D22B17F245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960651"/>
              </p:ext>
            </p:extLst>
          </p:nvPr>
        </p:nvGraphicFramePr>
        <p:xfrm>
          <a:off x="5107204" y="1070800"/>
          <a:ext cx="624363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943654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E40391-9C54-E7A6-11D1-E76FD6A85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269" y="1070800"/>
            <a:ext cx="3938662" cy="5583126"/>
          </a:xfrm>
        </p:spPr>
        <p:txBody>
          <a:bodyPr>
            <a:normAutofit/>
          </a:bodyPr>
          <a:lstStyle/>
          <a:p>
            <a:pPr algn="r"/>
            <a:r>
              <a:rPr lang="en-US" sz="6100"/>
              <a:t>Limitations for patients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6821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8E2DA1-AF9F-7FD2-5D73-6C14D2006F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6608331"/>
              </p:ext>
            </p:extLst>
          </p:nvPr>
        </p:nvGraphicFramePr>
        <p:xfrm>
          <a:off x="5107204" y="1070800"/>
          <a:ext cx="624363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157761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17633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10225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EE9752-7FEB-2A5E-9D85-9A6BD15B6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630" y="1161288"/>
            <a:ext cx="3601797" cy="45262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Case Study- </a:t>
            </a:r>
            <a:r>
              <a:rPr lang="en-GB" sz="3400"/>
              <a:t>“Working together on South West London’s virtual ward reduces length of stay in hospital and eases winter pressures.”</a:t>
            </a:r>
            <a:br>
              <a:rPr lang="en-US" sz="3400"/>
            </a:br>
            <a:r>
              <a:rPr lang="en-US" sz="3400"/>
              <a:t>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798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565EE4-2253-2ADD-5C3F-61A7D8B25C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8922273"/>
              </p:ext>
            </p:extLst>
          </p:nvPr>
        </p:nvGraphicFramePr>
        <p:xfrm>
          <a:off x="5302138" y="676656"/>
          <a:ext cx="6362567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990874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7" y="0"/>
            <a:ext cx="1218577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061" y="1119031"/>
            <a:ext cx="4618735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D4E532-C1C0-B00A-EC25-6E9CDF7802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769" y="1396686"/>
            <a:ext cx="3239662" cy="40646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1458" y="941148"/>
            <a:ext cx="2987121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9811" y="4780992"/>
            <a:ext cx="545957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A5B5F6-B3E6-D5AF-5AEC-DB397683AD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8754" y="1526033"/>
            <a:ext cx="5534955" cy="39352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dirty="0"/>
              <a:t>By providing safe, patient-</a:t>
            </a:r>
            <a:r>
              <a:rPr lang="en-GB" sz="1800" dirty="0" err="1"/>
              <a:t>centered</a:t>
            </a:r>
            <a:r>
              <a:rPr lang="en-GB" sz="1800" dirty="0"/>
              <a:t> care at home, virtual wards can reduce the strain on hospitals.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They enhance NHS service coordination, efficiency, and flexibility.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But there are still issues, such as unequal access, staffing constraints, and deficiencies in digital skills.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To guarantee diversity, more robust digital infrastructure and ongoing employee training are required.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With these enhancements, virtual wards may develop into a long-term, viable care model.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785750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D57E83-90FC-FACF-E76D-3B64D1BD0C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9419" y="583345"/>
            <a:ext cx="7158492" cy="41648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</a:pPr>
            <a:r>
              <a:rPr lang="en-US" sz="79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 for listening</a:t>
            </a:r>
          </a:p>
        </p:txBody>
      </p:sp>
      <p:sp>
        <p:nvSpPr>
          <p:cNvPr id="9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3454" y="583345"/>
            <a:ext cx="139003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2140" y="812640"/>
            <a:ext cx="91115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7918" y="1037066"/>
            <a:ext cx="127681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5891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3603" y="5636680"/>
            <a:ext cx="15149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2246" y="6096759"/>
            <a:ext cx="108597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1539" y="6238029"/>
            <a:ext cx="95734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29420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F1C22-BA68-3BAA-E018-6CACE440B6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0"/>
            <a:ext cx="12188824" cy="685799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9600" b="1" dirty="0">
                <a:latin typeface="+mn-lt"/>
              </a:rPr>
              <a:t>Reference List</a:t>
            </a:r>
          </a:p>
          <a:p>
            <a:pPr marL="0" indent="0">
              <a:buNone/>
            </a:pPr>
            <a:r>
              <a:rPr lang="en-GB" sz="5600" dirty="0">
                <a:latin typeface="+mn-lt"/>
              </a:rPr>
              <a:t>Ageing Journal (2024) ‘Implementing remote monitoring in frailty virtual wards: challenges and solutions’, </a:t>
            </a:r>
            <a:r>
              <a:rPr lang="en-GB" sz="5600" i="1" dirty="0">
                <a:latin typeface="+mn-lt"/>
              </a:rPr>
              <a:t>Age and Ageing,</a:t>
            </a:r>
            <a:r>
              <a:rPr lang="en-GB" sz="5600" dirty="0">
                <a:latin typeface="+mn-lt"/>
              </a:rPr>
              <a:t> 52(1), afac319. Available at: </a:t>
            </a:r>
            <a:r>
              <a:rPr lang="en-GB" sz="5600" u="sng" dirty="0">
                <a:latin typeface="+mn-lt"/>
                <a:hlinkClick r:id="rId3"/>
              </a:rPr>
              <a:t>https://academic.oup.com/ageing/article/52/1/afac319/6974849</a:t>
            </a:r>
            <a:r>
              <a:rPr lang="en-GB" sz="5600" dirty="0">
                <a:latin typeface="+mn-lt"/>
              </a:rPr>
              <a:t> (Accessed: 26 October 2025).</a:t>
            </a:r>
          </a:p>
          <a:p>
            <a:pPr marL="0" indent="0">
              <a:buNone/>
            </a:pPr>
            <a:r>
              <a:rPr lang="en-GB" sz="5600" dirty="0" err="1">
                <a:latin typeface="+mn-lt"/>
              </a:rPr>
              <a:t>Kanyimo</a:t>
            </a:r>
            <a:r>
              <a:rPr lang="en-GB" sz="5600" dirty="0">
                <a:latin typeface="+mn-lt"/>
              </a:rPr>
              <a:t>, A. (2022) ‘Digital innovation in nursing: improving safety and patient outcomes through technology’, </a:t>
            </a:r>
            <a:r>
              <a:rPr lang="en-GB" sz="5600" i="1" dirty="0">
                <a:latin typeface="+mn-lt"/>
              </a:rPr>
              <a:t>BMJ Open Quality,</a:t>
            </a:r>
            <a:r>
              <a:rPr lang="en-GB" sz="5600" dirty="0">
                <a:latin typeface="+mn-lt"/>
              </a:rPr>
              <a:t> 11(4), e001952. Available at: </a:t>
            </a:r>
            <a:r>
              <a:rPr lang="en-GB" sz="5600" u="sng" dirty="0">
                <a:latin typeface="+mn-lt"/>
                <a:hlinkClick r:id="rId4"/>
              </a:rPr>
              <a:t>https://bmjopenquality.bmj.com/content/11/4/e001952</a:t>
            </a:r>
            <a:r>
              <a:rPr lang="en-GB" sz="5600" dirty="0">
                <a:latin typeface="+mn-lt"/>
              </a:rPr>
              <a:t> (Accessed: 26 October 2025).</a:t>
            </a:r>
          </a:p>
          <a:p>
            <a:pPr marL="0" indent="0">
              <a:buNone/>
            </a:pPr>
            <a:r>
              <a:rPr lang="en-GB" sz="5600" dirty="0">
                <a:latin typeface="+mn-lt"/>
              </a:rPr>
              <a:t>Litchfield, I. et al. (2025) ‘Exploring staff perspectives on virtual wards: opportunities and barriers’, </a:t>
            </a:r>
            <a:r>
              <a:rPr lang="en-GB" sz="5600" i="1" dirty="0">
                <a:latin typeface="+mn-lt"/>
              </a:rPr>
              <a:t>Journal of Medical Internet Research,</a:t>
            </a:r>
            <a:r>
              <a:rPr lang="en-GB" sz="5600" dirty="0">
                <a:latin typeface="+mn-lt"/>
              </a:rPr>
              <a:t> 27(1), e75406. Available at: </a:t>
            </a:r>
            <a:r>
              <a:rPr lang="en-GB" sz="5600" u="sng" dirty="0">
                <a:latin typeface="+mn-lt"/>
                <a:hlinkClick r:id="rId5"/>
              </a:rPr>
              <a:t>https://pure-oai.bham.ac.uk/ws/portalfiles/portal/270781661/jmir-2025-1-e75406.pdf</a:t>
            </a:r>
            <a:r>
              <a:rPr lang="en-GB" sz="5600" dirty="0">
                <a:latin typeface="+mn-lt"/>
              </a:rPr>
              <a:t> (Accessed: 26 October 2025).</a:t>
            </a:r>
          </a:p>
          <a:p>
            <a:pPr marL="0" indent="0">
              <a:buNone/>
            </a:pPr>
            <a:r>
              <a:rPr lang="en-GB" sz="5600" dirty="0">
                <a:latin typeface="+mn-lt"/>
              </a:rPr>
              <a:t>McGowan, L. et al. (2024) ‘Healthcare staff experiences of virtual wards in the NHS’, </a:t>
            </a:r>
            <a:r>
              <a:rPr lang="en-GB" sz="5600" i="1" dirty="0">
                <a:latin typeface="+mn-lt"/>
              </a:rPr>
              <a:t>Journal of Medical Internet Research,</a:t>
            </a:r>
            <a:r>
              <a:rPr lang="en-GB" sz="5600" dirty="0">
                <a:latin typeface="+mn-lt"/>
              </a:rPr>
              <a:t> 26(1), e56494. Available at: </a:t>
            </a:r>
            <a:r>
              <a:rPr lang="en-GB" sz="5600" u="sng" dirty="0">
                <a:latin typeface="+mn-lt"/>
                <a:hlinkClick r:id="rId6"/>
              </a:rPr>
              <a:t>https://www.jmir.org/2024/1/e56494/</a:t>
            </a:r>
            <a:r>
              <a:rPr lang="en-GB" sz="5600" dirty="0">
                <a:latin typeface="+mn-lt"/>
              </a:rPr>
              <a:t> (Accessed: 26 October 2025).</a:t>
            </a:r>
          </a:p>
          <a:p>
            <a:pPr marL="0" indent="0">
              <a:buNone/>
            </a:pPr>
            <a:r>
              <a:rPr lang="en-GB" sz="5600" b="1" dirty="0"/>
              <a:t>Getting It Right First Time (GIRFT)</a:t>
            </a:r>
            <a:r>
              <a:rPr lang="en-GB" sz="5600" dirty="0"/>
              <a:t> (2024) </a:t>
            </a:r>
            <a:r>
              <a:rPr lang="en-GB" sz="5600" i="1" dirty="0"/>
              <a:t>Making the most of virtual wards: September 2024 update.</a:t>
            </a:r>
            <a:r>
              <a:rPr lang="en-GB" sz="5600" dirty="0"/>
              <a:t> Available at: </a:t>
            </a:r>
            <a:r>
              <a:rPr lang="en-GB" sz="5600" dirty="0">
                <a:hlinkClick r:id="rId7"/>
              </a:rPr>
              <a:t>https://gettingitrightfirsttime.co.uk/wp-content/uploads/2024/09/FINAL-Making-the-most-of-virtual-wards-September-2024-update.pdf</a:t>
            </a:r>
            <a:r>
              <a:rPr lang="en-GB" sz="5600" dirty="0"/>
              <a:t> (Accessed: 9 November 2025).</a:t>
            </a:r>
            <a:endParaRPr lang="en-GB" sz="5600" dirty="0">
              <a:latin typeface="+mn-lt"/>
            </a:endParaRPr>
          </a:p>
          <a:p>
            <a:pPr marL="0" indent="0">
              <a:buNone/>
            </a:pPr>
            <a:r>
              <a:rPr lang="en-GB" sz="5600" dirty="0">
                <a:latin typeface="+mn-lt"/>
              </a:rPr>
              <a:t>NIHR ARC West Midlands (2023) </a:t>
            </a:r>
            <a:r>
              <a:rPr lang="en-GB" sz="5600" i="1" dirty="0">
                <a:latin typeface="+mn-lt"/>
              </a:rPr>
              <a:t>Virtual Ward Literature Review.</a:t>
            </a:r>
            <a:r>
              <a:rPr lang="en-GB" sz="5600" dirty="0">
                <a:latin typeface="+mn-lt"/>
              </a:rPr>
              <a:t> Available at: </a:t>
            </a:r>
            <a:r>
              <a:rPr lang="en-GB" sz="5600" u="sng" dirty="0">
                <a:latin typeface="+mn-lt"/>
                <a:hlinkClick r:id="rId8"/>
              </a:rPr>
              <a:t>https://www.arc-wm.nihr.ac.uk/wp-content/uploads/2025/05/Virtual-Ward-Literature-Review.pdf</a:t>
            </a:r>
            <a:r>
              <a:rPr lang="en-GB" sz="5600" dirty="0">
                <a:latin typeface="+mn-lt"/>
              </a:rPr>
              <a:t> (Accessed: 26 October 2025).</a:t>
            </a:r>
          </a:p>
          <a:p>
            <a:pPr marL="0" indent="0">
              <a:buNone/>
            </a:pPr>
            <a:r>
              <a:rPr lang="en-GB" sz="5600" dirty="0">
                <a:latin typeface="+mn-lt"/>
              </a:rPr>
              <a:t>NHS England (</a:t>
            </a:r>
            <a:r>
              <a:rPr lang="en-GB" sz="5600" dirty="0" err="1">
                <a:latin typeface="+mn-lt"/>
              </a:rPr>
              <a:t>n.d.a</a:t>
            </a:r>
            <a:r>
              <a:rPr lang="en-GB" sz="5600" dirty="0">
                <a:latin typeface="+mn-lt"/>
              </a:rPr>
              <a:t>) </a:t>
            </a:r>
            <a:r>
              <a:rPr lang="en-GB" sz="5600" i="1" dirty="0">
                <a:latin typeface="+mn-lt"/>
              </a:rPr>
              <a:t>What is a virtual ward?</a:t>
            </a:r>
            <a:r>
              <a:rPr lang="en-GB" sz="5600" dirty="0">
                <a:latin typeface="+mn-lt"/>
              </a:rPr>
              <a:t> Available at: </a:t>
            </a:r>
            <a:r>
              <a:rPr lang="en-GB" sz="5600" dirty="0">
                <a:latin typeface="+mn-lt"/>
                <a:hlinkClick r:id="rId9"/>
              </a:rPr>
              <a:t>https://www.england.nhs.uk/virtual-wards/what-is-a-virtual-ward/</a:t>
            </a:r>
            <a:r>
              <a:rPr lang="en-GB" sz="5600" dirty="0">
                <a:latin typeface="+mn-lt"/>
              </a:rPr>
              <a:t> (Accessed: 9 November 2025).</a:t>
            </a:r>
          </a:p>
          <a:p>
            <a:pPr marL="0" indent="0">
              <a:buNone/>
            </a:pPr>
            <a:r>
              <a:rPr lang="en-GB" sz="5600" dirty="0">
                <a:latin typeface="+mn-lt"/>
              </a:rPr>
              <a:t>NHS England (</a:t>
            </a:r>
            <a:r>
              <a:rPr lang="en-GB" sz="5600" dirty="0" err="1">
                <a:latin typeface="+mn-lt"/>
              </a:rPr>
              <a:t>n.d.b</a:t>
            </a:r>
            <a:r>
              <a:rPr lang="en-GB" sz="5600" dirty="0">
                <a:latin typeface="+mn-lt"/>
              </a:rPr>
              <a:t>) </a:t>
            </a:r>
            <a:r>
              <a:rPr lang="en-GB" sz="5600" i="1" dirty="0">
                <a:latin typeface="+mn-lt"/>
              </a:rPr>
              <a:t>Working together on South West London’s virtual ward reduces length of stay in hospital and eases winter pressures.</a:t>
            </a:r>
            <a:r>
              <a:rPr lang="en-GB" sz="5600" dirty="0">
                <a:latin typeface="+mn-lt"/>
              </a:rPr>
              <a:t> Available at: </a:t>
            </a:r>
            <a:r>
              <a:rPr lang="en-GB" sz="5600" dirty="0">
                <a:latin typeface="+mn-lt"/>
                <a:hlinkClick r:id="rId10"/>
              </a:rPr>
              <a:t>https://www.england.nhs.uk/integratedcare/resources/case-studies/working-together-on-south-west-londons-virtual-ward-reduces-length-of-stay-in-hospital-and-eases-winter-pressures/</a:t>
            </a:r>
            <a:r>
              <a:rPr lang="en-GB" sz="5600" dirty="0">
                <a:latin typeface="+mn-lt"/>
              </a:rPr>
              <a:t> (Accessed: 9 November 2025).</a:t>
            </a:r>
          </a:p>
          <a:p>
            <a:pPr marL="0" indent="0">
              <a:buNone/>
            </a:pPr>
            <a:r>
              <a:rPr lang="en-GB" sz="5600" dirty="0">
                <a:latin typeface="+mn-lt"/>
              </a:rPr>
              <a:t>Nuffield Trust (2023) </a:t>
            </a:r>
            <a:r>
              <a:rPr lang="en-GB" sz="5600" i="1" dirty="0">
                <a:latin typeface="+mn-lt"/>
              </a:rPr>
              <a:t>Virtual wards: the lessons so far and future priorities.</a:t>
            </a:r>
            <a:r>
              <a:rPr lang="en-GB" sz="5600" dirty="0">
                <a:latin typeface="+mn-lt"/>
              </a:rPr>
              <a:t> Available at: </a:t>
            </a:r>
            <a:r>
              <a:rPr lang="en-GB" sz="5600" u="sng" dirty="0">
                <a:latin typeface="+mn-lt"/>
                <a:hlinkClick r:id="rId11"/>
              </a:rPr>
              <a:t>https://www.nuffieldtrust.org.uk/news-item/virtual-wards-the-lessons-so-far-and-future-priorities</a:t>
            </a:r>
            <a:r>
              <a:rPr lang="en-GB" sz="5600" dirty="0">
                <a:latin typeface="+mn-lt"/>
              </a:rPr>
              <a:t> (Accessed: 26 October 2025).</a:t>
            </a:r>
          </a:p>
          <a:p>
            <a:pPr marL="0" indent="0">
              <a:buNone/>
            </a:pPr>
            <a:r>
              <a:rPr lang="en-GB" sz="5600" dirty="0">
                <a:latin typeface="+mn-lt"/>
              </a:rPr>
              <a:t>Patient Safety Research Collaboration Yorkshire &amp; Humber (PSRC-YH) (2024) </a:t>
            </a:r>
            <a:r>
              <a:rPr lang="en-GB" sz="5600" i="1" dirty="0">
                <a:latin typeface="+mn-lt"/>
              </a:rPr>
              <a:t>What do patients think about virtual wards?</a:t>
            </a:r>
            <a:r>
              <a:rPr lang="en-GB" sz="5600" dirty="0">
                <a:latin typeface="+mn-lt"/>
              </a:rPr>
              <a:t> Available at: </a:t>
            </a:r>
            <a:r>
              <a:rPr lang="en-GB" sz="5600" u="sng" dirty="0">
                <a:latin typeface="+mn-lt"/>
                <a:hlinkClick r:id="rId12"/>
              </a:rPr>
              <a:t>https://psrc-yh.nihr.ac.uk/what-do-patients-think-about-virtual-wards/</a:t>
            </a:r>
            <a:r>
              <a:rPr lang="en-GB" sz="5600" dirty="0">
                <a:latin typeface="+mn-lt"/>
              </a:rPr>
              <a:t> (Accessed: 26 October 2025).</a:t>
            </a:r>
          </a:p>
          <a:p>
            <a:pPr marL="0" indent="0">
              <a:buNone/>
            </a:pPr>
            <a:r>
              <a:rPr lang="en-GB" sz="5600" dirty="0">
                <a:latin typeface="+mn-lt"/>
              </a:rPr>
              <a:t>Royal College of Nursing (2024) </a:t>
            </a:r>
            <a:r>
              <a:rPr lang="en-GB" sz="5600" i="1" dirty="0">
                <a:latin typeface="+mn-lt"/>
              </a:rPr>
              <a:t>Virtual wards: exploring new care models.</a:t>
            </a:r>
            <a:r>
              <a:rPr lang="en-GB" sz="5600" dirty="0">
                <a:latin typeface="+mn-lt"/>
              </a:rPr>
              <a:t> Available at: </a:t>
            </a:r>
            <a:r>
              <a:rPr lang="en-GB" sz="5600" u="sng" dirty="0">
                <a:latin typeface="+mn-lt"/>
                <a:hlinkClick r:id="rId13"/>
              </a:rPr>
              <a:t>https://www.rcn.org.uk/congress/congress-events/virtual-wards-2024</a:t>
            </a:r>
            <a:r>
              <a:rPr lang="en-GB" sz="5600" dirty="0">
                <a:latin typeface="+mn-lt"/>
              </a:rPr>
              <a:t> (Accessed: 26 October 2025).</a:t>
            </a:r>
          </a:p>
          <a:p>
            <a:pPr marL="0" indent="0">
              <a:buNone/>
            </a:pPr>
            <a:r>
              <a:rPr lang="en-GB" sz="5600" dirty="0">
                <a:latin typeface="+mn-lt"/>
              </a:rPr>
              <a:t>Shi, S. et al. (2024) ‘Inpatient-level care at home delivered by virtual wards and hospital at home: a systematic review and meta-analysis,’ </a:t>
            </a:r>
            <a:r>
              <a:rPr lang="en-GB" sz="5600" i="1" dirty="0">
                <a:latin typeface="+mn-lt"/>
              </a:rPr>
              <a:t>BMC Medicine,</a:t>
            </a:r>
            <a:r>
              <a:rPr lang="en-GB" sz="5600" dirty="0">
                <a:latin typeface="+mn-lt"/>
              </a:rPr>
              <a:t> 22(1), 3312. Available at: </a:t>
            </a:r>
            <a:r>
              <a:rPr lang="en-GB" sz="5600" u="sng" dirty="0">
                <a:latin typeface="+mn-lt"/>
                <a:hlinkClick r:id="rId14"/>
              </a:rPr>
              <a:t>https://link.springer.com/article/10.1186/s12916-024-03312-3</a:t>
            </a:r>
            <a:r>
              <a:rPr lang="en-GB" sz="5600" dirty="0">
                <a:latin typeface="+mn-lt"/>
              </a:rPr>
              <a:t> (Accessed: 26 October 2025).</a:t>
            </a:r>
          </a:p>
          <a:p>
            <a:pPr marL="0" indent="0">
              <a:buNone/>
            </a:pPr>
            <a:r>
              <a:rPr lang="en-GB" sz="5600" dirty="0">
                <a:latin typeface="+mn-lt"/>
              </a:rPr>
              <a:t>Story, J., et al. (2025) ‘Virtual wards in maternity and general healthcare: benefits and challenges’, </a:t>
            </a:r>
            <a:r>
              <a:rPr lang="en-GB" sz="5600" i="1" dirty="0">
                <a:latin typeface="+mn-lt"/>
              </a:rPr>
              <a:t>European Journal of Obstetrics &amp; </a:t>
            </a:r>
            <a:r>
              <a:rPr lang="en-GB" sz="5600" i="1" dirty="0" err="1">
                <a:latin typeface="+mn-lt"/>
              </a:rPr>
              <a:t>Gynecology</a:t>
            </a:r>
            <a:r>
              <a:rPr lang="en-GB" sz="5600" i="1" dirty="0">
                <a:latin typeface="+mn-lt"/>
              </a:rPr>
              <a:t> and Reproductive Biology,</a:t>
            </a:r>
            <a:r>
              <a:rPr lang="en-GB" sz="5600" dirty="0">
                <a:latin typeface="+mn-lt"/>
              </a:rPr>
              <a:t> 296, Article 2007097. Available at: </a:t>
            </a:r>
            <a:r>
              <a:rPr lang="en-GB" sz="5600" u="sng" dirty="0">
                <a:latin typeface="+mn-lt"/>
                <a:hlinkClick r:id="rId15"/>
              </a:rPr>
              <a:t>https://www.ejog.org/action/showPdf?pii=S0301-2115%2824%2900709-7</a:t>
            </a:r>
            <a:r>
              <a:rPr lang="en-GB" sz="5600" dirty="0">
                <a:latin typeface="+mn-lt"/>
              </a:rPr>
              <a:t> (Accessed: 26 October 2025).</a:t>
            </a:r>
          </a:p>
          <a:p>
            <a:pPr marL="0" indent="0">
              <a:buNone/>
            </a:pPr>
            <a:r>
              <a:rPr lang="en-GB" sz="5600" dirty="0">
                <a:latin typeface="+mn-lt"/>
              </a:rPr>
              <a:t>Westby, M. et al. (2024) ‘Frailty and virtual wards: effectiveness and challenges in older patient care’, </a:t>
            </a:r>
            <a:r>
              <a:rPr lang="en-GB" sz="5600" i="1" dirty="0">
                <a:latin typeface="+mn-lt"/>
              </a:rPr>
              <a:t>Age and Ageing,</a:t>
            </a:r>
            <a:r>
              <a:rPr lang="en-GB" sz="5600" dirty="0">
                <a:latin typeface="+mn-lt"/>
              </a:rPr>
              <a:t> 53(3), afae039. Available at: </a:t>
            </a:r>
            <a:r>
              <a:rPr lang="en-GB" sz="5600" u="sng" dirty="0">
                <a:latin typeface="+mn-lt"/>
                <a:hlinkClick r:id="rId16"/>
              </a:rPr>
              <a:t>https://academic.oup.com/ageing/article/53/3/afae039/7625490</a:t>
            </a:r>
            <a:r>
              <a:rPr lang="en-GB" sz="5600" dirty="0">
                <a:latin typeface="+mn-lt"/>
              </a:rPr>
              <a:t> (Accessed: 26 October 2025).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86491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3422</TotalTime>
  <Words>1678</Words>
  <Application>Microsoft Macintosh PowerPoint</Application>
  <PresentationFormat>Widescreen</PresentationFormat>
  <Paragraphs>91</Paragraphs>
  <Slides>14</Slides>
  <Notes>9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Innovating Technologies in UK Healthcare: The Development of Virtual Wards</vt:lpstr>
      <vt:lpstr>Overview</vt:lpstr>
      <vt:lpstr>Virtual Wards </vt:lpstr>
      <vt:lpstr>History of wards</vt:lpstr>
      <vt:lpstr>How do virtual wards work</vt:lpstr>
      <vt:lpstr>Tools that are used in virtual wards</vt:lpstr>
      <vt:lpstr>Benefits for workforce</vt:lpstr>
      <vt:lpstr>Limitation for workforce</vt:lpstr>
      <vt:lpstr>Benefits for patients</vt:lpstr>
      <vt:lpstr>Limitations for patients</vt:lpstr>
      <vt:lpstr>Case Study- “Working together on South West London’s virtual ward reduces length of stay in hospital and eases winter pressures.”  </vt:lpstr>
      <vt:lpstr>Conclusion</vt:lpstr>
      <vt:lpstr>Thank you for listening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dc:description>generated using python-pptx</dc:description>
  <cp:lastModifiedBy>sayf aslam</cp:lastModifiedBy>
  <cp:revision>23</cp:revision>
  <dcterms:created xsi:type="dcterms:W3CDTF">2013-01-27T09:14:16Z</dcterms:created>
  <dcterms:modified xsi:type="dcterms:W3CDTF">2025-11-09T13:36:11Z</dcterms:modified>
</cp:coreProperties>
</file>