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407" r:id="rId6"/>
    <p:sldId id="406" r:id="rId7"/>
    <p:sldId id="265" r:id="rId8"/>
    <p:sldId id="405" r:id="rId9"/>
    <p:sldId id="260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479F4"/>
    <a:srgbClr val="662B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07" autoAdjust="0"/>
    <p:restoredTop sz="94660"/>
  </p:normalViewPr>
  <p:slideViewPr>
    <p:cSldViewPr snapToGrid="0">
      <p:cViewPr>
        <p:scale>
          <a:sx n="84" d="100"/>
          <a:sy n="84" d="100"/>
        </p:scale>
        <p:origin x="105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C2482E-FEEE-4963-A74C-5DDE726AD9D8}" type="datetimeFigureOut">
              <a:rPr lang="en-US" smtClean="0"/>
              <a:t>6/4/2019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7076E-4735-4863-B247-9D7D473777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275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A9AB2E-FDE1-4BC6-85B4-B5D76715CF3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980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39D16-1809-4047-AF04-6A8BB50FC8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BD5718-97BC-45AF-B6F6-1B3A381E3A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E86885-95B8-42F2-8345-B66874239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2329-9A38-4840-8698-663C058D94DC}" type="datetimeFigureOut">
              <a:rPr lang="en-US" smtClean="0"/>
              <a:t>6/4/2019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7D0ED3-C6C1-4F03-B93B-6A70E494C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D7581-8C60-4A4C-8E64-881D7CF24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7CCB-E351-4B5E-9659-9C7CB4F0E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224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A921A-CAC0-4AA8-BEB1-C935D8FCC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AF34C-996B-46A4-92FC-DEF1CE8DCE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ACDB2B-91AE-4B78-B759-4E9F343995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2329-9A38-4840-8698-663C058D94DC}" type="datetimeFigureOut">
              <a:rPr lang="en-US" smtClean="0"/>
              <a:t>6/4/2019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4B8D1E-207D-44F8-8B97-81C2DD47B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2EBB4-68F5-4528-BA19-EB2C8A642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7CCB-E351-4B5E-9659-9C7CB4F0E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00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06CC4-9368-45A0-9361-D57FDED09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CB2491-8808-4394-903A-732497B496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28E1EC-EE8E-4E7D-88AC-8715CAB71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2329-9A38-4840-8698-663C058D94DC}" type="datetimeFigureOut">
              <a:rPr lang="en-US" smtClean="0"/>
              <a:t>6/4/2019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4F81D3-CA98-4562-A0C6-47506ECAF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A33C42-640A-4947-BA49-D22A0AA54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7CCB-E351-4B5E-9659-9C7CB4F0E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529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FEB8C-B28F-49F2-8845-B936198CA5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5921A-A887-460C-9994-48A5FED0E1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47B314-41B5-431D-B501-8949A63257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E88244-12C9-46F0-B9AC-38DEFD0E7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2329-9A38-4840-8698-663C058D94DC}" type="datetimeFigureOut">
              <a:rPr lang="en-US" smtClean="0"/>
              <a:t>6/4/2019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72F970-26C1-4FCC-A180-F92D5C958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C81F55-A1EE-4A29-9337-47A34EE43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7CCB-E351-4B5E-9659-9C7CB4F0E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939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4379C-53C6-4B08-B595-F1793AC45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1B2E05-615B-4854-80B9-32CAF6732F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E08BF-D161-4BDE-BECD-5A7C317FBB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5F6C51-0767-4B5B-AA97-A07BB3C064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EC4B94-57C1-4742-BEA4-AE283CA809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BF9D2C-A40F-44A9-B8D3-6DB8385F1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2329-9A38-4840-8698-663C058D94DC}" type="datetimeFigureOut">
              <a:rPr lang="en-US" smtClean="0"/>
              <a:t>6/4/2019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E7A1D6-99A6-41A3-AFB9-A1804321E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216648-8EA0-48B9-84B6-5C01003AF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7CCB-E351-4B5E-9659-9C7CB4F0E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215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3625-F866-4535-BED5-D20F87586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D94361-A92A-4CDF-B7EB-8142B301F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2329-9A38-4840-8698-663C058D94DC}" type="datetimeFigureOut">
              <a:rPr lang="en-US" smtClean="0"/>
              <a:t>6/4/2019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397AD4-8051-41F0-8712-B4511962D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B38D25-FE75-4B27-97E7-1B0CB2CC4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7CCB-E351-4B5E-9659-9C7CB4F0E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457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A1CC39-9F6F-4AD6-AFF1-2E959006E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2329-9A38-4840-8698-663C058D94DC}" type="datetimeFigureOut">
              <a:rPr lang="en-US" smtClean="0"/>
              <a:t>6/4/2019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BCC455-2EA0-4148-BA4D-9078A8995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2BF010-ABF4-498A-B84B-5D2203775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7CCB-E351-4B5E-9659-9C7CB4F0E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7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FC287-AA89-4D4E-82E6-845B86FAD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F46FC-ABB0-4EBA-B1AC-99A8080426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C50029-C6A7-4F29-AE95-82A763F1FA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3E0A77-81DE-4CBE-964E-3D1BEAD631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2329-9A38-4840-8698-663C058D94DC}" type="datetimeFigureOut">
              <a:rPr lang="en-US" smtClean="0"/>
              <a:t>6/4/2019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5ED5F9-C0CE-41F1-B013-114502340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BBA8FA-C941-47CB-A34A-51326563B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7CCB-E351-4B5E-9659-9C7CB4F0E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033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2DEE2-60D7-4AF1-B1D2-EA1859877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A51C5C-A420-47F2-9B53-C9BE38451B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254208-63F9-49EE-B1F5-CC67338028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4F8863-1509-4918-A065-125DE8166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2329-9A38-4840-8698-663C058D94DC}" type="datetimeFigureOut">
              <a:rPr lang="en-US" smtClean="0"/>
              <a:t>6/4/2019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9874A2-F611-4921-93AF-10A43298A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D57522-EBD7-4A33-AF4C-BA8B9DC31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7CCB-E351-4B5E-9659-9C7CB4F0E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45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F9E7D-EA55-4752-B884-C75C299B4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A77422-CB32-48DD-B149-317B1DCA62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FF8D97-5332-4A0E-9599-AD4AA57B8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2329-9A38-4840-8698-663C058D94DC}" type="datetimeFigureOut">
              <a:rPr lang="en-US" smtClean="0"/>
              <a:t>6/4/2019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CCC22B-F9B7-41EE-9D5C-B8C69D507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AC276-691E-4BD6-A62B-6A42C0C3C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7CCB-E351-4B5E-9659-9C7CB4F0E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56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E3BD15-2982-4089-84AB-AE43EE0E68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8A5641-BAF1-44C3-90BD-C02437C869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BC3D6E-8DF5-4FE9-9745-4C54860A9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2329-9A38-4840-8698-663C058D94DC}" type="datetimeFigureOut">
              <a:rPr lang="en-US" smtClean="0"/>
              <a:t>6/4/2019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48761B-3F34-4D45-A96C-2DD6751DB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919421-0ED6-47F7-8AC8-97B653C08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7CCB-E351-4B5E-9659-9C7CB4F0E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221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_1_text_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/>
              <a:t>Title, 34pt, bold</a:t>
            </a:r>
            <a:br>
              <a:rPr lang="en-US"/>
            </a:br>
            <a:r>
              <a:rPr lang="en-US"/>
              <a:t>max. 2 lines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4EFF315-FA4E-4084-ACCF-A94C350B883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xtplatzhalter 4"/>
          <p:cNvSpPr>
            <a:spLocks noGrp="1"/>
          </p:cNvSpPr>
          <p:nvPr>
            <p:ph type="body" sz="quarter" idx="14" hasCustomPrompt="1"/>
          </p:nvPr>
        </p:nvSpPr>
        <p:spPr>
          <a:xfrm>
            <a:off x="982663" y="296545"/>
            <a:ext cx="10922000" cy="37147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Chapter title</a:t>
            </a:r>
          </a:p>
        </p:txBody>
      </p:sp>
    </p:spTree>
    <p:extLst>
      <p:ext uri="{BB962C8B-B14F-4D97-AF65-F5344CB8AC3E}">
        <p14:creationId xmlns:p14="http://schemas.microsoft.com/office/powerpoint/2010/main" val="1174745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6089E4-82C6-4910-BEA7-6BFD58CBF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F1448-098F-4CC3-AE11-D78AF4B0C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49A1F0-9142-43BE-9E41-B8B00C7C65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BA2329-9A38-4840-8698-663C058D94DC}" type="datetimeFigureOut">
              <a:rPr lang="en-US" smtClean="0"/>
              <a:t>6/4/2019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4E5684-C455-4DD9-A7CE-1FC8D5EC0A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7D0355-C91C-44D5-AB4F-6B21E3F934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D57CCB-E351-4B5E-9659-9C7CB4F0ED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692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marketinginstitute.com/en-ca/blog/5-successful-social-media-campaigns-you-can-learn-from" TargetMode="External"/><Relationship Id="rId2" Type="http://schemas.openxmlformats.org/officeDocument/2006/relationships/hyperlink" Target="http://smbp.uwaterloo.ca/2018/03/tvibes-uses-facebook-to-increase-downloads-by-nearly-5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ootsuite.com/uploads/images/stock/gd-SocialTrends-en-3-1.pdf" TargetMode="External"/><Relationship Id="rId5" Type="http://schemas.openxmlformats.org/officeDocument/2006/relationships/hyperlink" Target="https://www2.deloitte.com/us/en/pages/center-for-board-effectiveness/articles/social-media-and-its-importance-to-the-board.html" TargetMode="External"/><Relationship Id="rId4" Type="http://schemas.openxmlformats.org/officeDocument/2006/relationships/hyperlink" Target="https://www.smartinsights.com/online-brand-strategy/international-marketing/campaign-week-how-nike-changed-consume-brand-marketing-univers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4E85AC5-8AEA-44F6-9C1C-B540B6F87BB0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1479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e 11">
            <a:extLst>
              <a:ext uri="{FF2B5EF4-FFF2-40B4-BE49-F238E27FC236}">
                <a16:creationId xmlns:a16="http://schemas.microsoft.com/office/drawing/2014/main" id="{315DF424-B054-4CCD-A701-6F5023BB869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3083863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D5D23B-C0FC-4AE6-9439-DF3924D951E8}"/>
              </a:ext>
            </a:extLst>
          </p:cNvPr>
          <p:cNvSpPr txBox="1"/>
          <p:nvPr/>
        </p:nvSpPr>
        <p:spPr>
          <a:xfrm>
            <a:off x="4195156" y="1219200"/>
            <a:ext cx="657259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Marketing Management</a:t>
            </a:r>
            <a:endParaRPr lang="en-US" sz="2400" b="1" u="sng" dirty="0">
              <a:solidFill>
                <a:schemeClr val="bg1"/>
              </a:solidFill>
            </a:endParaRPr>
          </a:p>
          <a:p>
            <a:r>
              <a:rPr lang="en-GB" sz="2400" b="1" dirty="0">
                <a:solidFill>
                  <a:schemeClr val="bg1"/>
                </a:solidFill>
              </a:rPr>
              <a:t>BMMB7012D</a:t>
            </a:r>
            <a:endParaRPr lang="en-US" sz="2400" b="1" u="sng" dirty="0">
              <a:solidFill>
                <a:schemeClr val="bg1"/>
              </a:solidFill>
            </a:endParaRPr>
          </a:p>
          <a:p>
            <a:r>
              <a:rPr lang="en-GB" sz="2400" b="1" dirty="0">
                <a:solidFill>
                  <a:schemeClr val="bg1"/>
                </a:solidFill>
              </a:rPr>
              <a:t>May 2019</a:t>
            </a:r>
          </a:p>
          <a:p>
            <a:endParaRPr lang="en-GB" sz="2400" b="1" u="sng" dirty="0">
              <a:solidFill>
                <a:schemeClr val="bg1"/>
              </a:solidFill>
            </a:endParaRPr>
          </a:p>
          <a:p>
            <a:endParaRPr lang="en-GB" sz="2400" b="1" u="sng" dirty="0">
              <a:solidFill>
                <a:schemeClr val="bg1"/>
              </a:solidFill>
            </a:endParaRPr>
          </a:p>
          <a:p>
            <a:r>
              <a:rPr lang="en-GB" sz="2400" b="1" dirty="0">
                <a:solidFill>
                  <a:schemeClr val="bg1"/>
                </a:solidFill>
              </a:rPr>
              <a:t>Assignment 1</a:t>
            </a:r>
          </a:p>
          <a:p>
            <a:endParaRPr lang="en-GB" sz="2400" b="1" u="sng" dirty="0">
              <a:solidFill>
                <a:schemeClr val="bg1"/>
              </a:solidFill>
            </a:endParaRPr>
          </a:p>
          <a:p>
            <a:endParaRPr lang="en-GB" sz="2400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Will Hague</a:t>
            </a:r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033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67EBA88-7049-47AD-A3B2-C53BE334057C}"/>
              </a:ext>
            </a:extLst>
          </p:cNvPr>
          <p:cNvSpPr txBox="1"/>
          <p:nvPr/>
        </p:nvSpPr>
        <p:spPr>
          <a:xfrm>
            <a:off x="559724" y="282631"/>
            <a:ext cx="73429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400" b="1" dirty="0">
                <a:solidFill>
                  <a:srgbClr val="1479F4"/>
                </a:solidFill>
                <a:latin typeface="Bahnschrift SemiBold" panose="020B0502040204020203" pitchFamily="34" charset="0"/>
              </a:rPr>
              <a:t>Social Media</a:t>
            </a:r>
            <a:endParaRPr lang="en-US" sz="2400" b="1" dirty="0">
              <a:solidFill>
                <a:srgbClr val="1479F4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6E1A7B-22EF-43A8-9C94-3BC2EAFBA628}"/>
              </a:ext>
            </a:extLst>
          </p:cNvPr>
          <p:cNvSpPr txBox="1"/>
          <p:nvPr/>
        </p:nvSpPr>
        <p:spPr>
          <a:xfrm>
            <a:off x="515388" y="1110545"/>
            <a:ext cx="1118338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000" b="1" dirty="0"/>
              <a:t>The use of social media for marketing in the workplace is a powerful tool that can appeal to the masses. </a:t>
            </a:r>
            <a:r>
              <a:rPr lang="en-US" sz="2000" b="1" dirty="0"/>
              <a:t>Smart companies know that their employees and customers are on social media and have to develop strategies to harness their power accordingly.</a:t>
            </a:r>
            <a:endParaRPr lang="en-CA" sz="2000" b="1" dirty="0"/>
          </a:p>
          <a:p>
            <a:endParaRPr lang="en-CA" sz="2000" b="1" dirty="0"/>
          </a:p>
          <a:p>
            <a:endParaRPr lang="en-US" sz="2000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511F6D3-D65E-4298-B016-4DFFBED1FD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563" y="2450839"/>
            <a:ext cx="8055038" cy="3610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352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AAC3BB9-C033-46E0-9212-312B213128A6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1479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e 9">
            <a:extLst>
              <a:ext uri="{FF2B5EF4-FFF2-40B4-BE49-F238E27FC236}">
                <a16:creationId xmlns:a16="http://schemas.microsoft.com/office/drawing/2014/main" id="{5E02ABD0-8DBA-4FD0-B7E4-731310285AF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86375" y="0"/>
            <a:ext cx="5699274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4669EE-998F-4629-A237-FE8F5B40313D}"/>
              </a:ext>
            </a:extLst>
          </p:cNvPr>
          <p:cNvSpPr txBox="1"/>
          <p:nvPr/>
        </p:nvSpPr>
        <p:spPr>
          <a:xfrm>
            <a:off x="559724" y="221076"/>
            <a:ext cx="55362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3200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Key Benefits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4F3B3B-5D55-480C-B5CE-384BF4EA5549}"/>
              </a:ext>
            </a:extLst>
          </p:cNvPr>
          <p:cNvSpPr txBox="1"/>
          <p:nvPr/>
        </p:nvSpPr>
        <p:spPr>
          <a:xfrm>
            <a:off x="365762" y="1299543"/>
            <a:ext cx="55362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400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Brand Awareness</a:t>
            </a:r>
          </a:p>
          <a:p>
            <a:pPr marL="449263" indent="-449263" defTabSz="449263"/>
            <a:r>
              <a:rPr lang="en-CA" sz="2400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	</a:t>
            </a:r>
            <a:r>
              <a:rPr lang="en-CA" i="1" dirty="0">
                <a:solidFill>
                  <a:schemeClr val="bg1"/>
                </a:solidFill>
                <a:latin typeface="Montserrat" pitchFamily="2" charset="77"/>
              </a:rPr>
              <a:t>Ability to </a:t>
            </a:r>
            <a:r>
              <a:rPr lang="en" i="1" dirty="0">
                <a:solidFill>
                  <a:schemeClr val="bg1"/>
                </a:solidFill>
                <a:latin typeface="Montserrat" pitchFamily="2" charset="77"/>
              </a:rPr>
              <a:t>establish the presence of </a:t>
            </a:r>
            <a:r>
              <a:rPr lang="en-US" i="1" dirty="0">
                <a:solidFill>
                  <a:schemeClr val="bg1"/>
                </a:solidFill>
                <a:latin typeface="Montserrat" pitchFamily="2" charset="77"/>
              </a:rPr>
              <a:t>a</a:t>
            </a:r>
            <a:r>
              <a:rPr lang="en" i="1" dirty="0">
                <a:solidFill>
                  <a:schemeClr val="bg1"/>
                </a:solidFill>
                <a:latin typeface="Montserrat" pitchFamily="2" charset="77"/>
              </a:rPr>
              <a:t> brand by deploying awareness campaigns </a:t>
            </a:r>
            <a:r>
              <a:rPr lang="en-CA" i="1" dirty="0">
                <a:solidFill>
                  <a:schemeClr val="bg1"/>
                </a:solidFill>
                <a:latin typeface="Montserrat" pitchFamily="2" charset="77"/>
              </a:rPr>
              <a:t>across </a:t>
            </a:r>
            <a:r>
              <a:rPr lang="en" i="1" dirty="0">
                <a:solidFill>
                  <a:schemeClr val="bg1"/>
                </a:solidFill>
                <a:latin typeface="Montserrat" pitchFamily="2" charset="77"/>
              </a:rPr>
              <a:t>Social Media channels</a:t>
            </a:r>
            <a:endParaRPr lang="en-CA" i="1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  <a:p>
            <a:endParaRPr lang="en-CA" sz="2400" b="1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  <a:p>
            <a:r>
              <a:rPr lang="en-CA" sz="2400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Brand Preference</a:t>
            </a:r>
          </a:p>
          <a:p>
            <a:pPr marL="449263"/>
            <a:r>
              <a:rPr lang="en-US" i="1" dirty="0">
                <a:solidFill>
                  <a:schemeClr val="bg1"/>
                </a:solidFill>
                <a:latin typeface="Montserrat" pitchFamily="2" charset="77"/>
              </a:rPr>
              <a:t>Exploit Social Media to </a:t>
            </a:r>
            <a:r>
              <a:rPr lang="en" i="1" dirty="0">
                <a:solidFill>
                  <a:schemeClr val="bg1"/>
                </a:solidFill>
                <a:latin typeface="Montserrat" pitchFamily="2" charset="77"/>
              </a:rPr>
              <a:t>create brand preference by attracting young talent with the deployment of recruitment policy on social networks</a:t>
            </a:r>
            <a:endParaRPr lang="en-CA" i="1" dirty="0">
              <a:solidFill>
                <a:schemeClr val="bg1"/>
              </a:solidFill>
              <a:latin typeface="Montserrat" pitchFamily="2" charset="77"/>
            </a:endParaRPr>
          </a:p>
          <a:p>
            <a:endParaRPr lang="en-CA" sz="2400" b="1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  <a:p>
            <a:r>
              <a:rPr lang="en-CA" sz="2400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Business Leadership</a:t>
            </a:r>
          </a:p>
          <a:p>
            <a:pPr marL="449263"/>
            <a:r>
              <a:rPr lang="en-US" i="1" dirty="0">
                <a:solidFill>
                  <a:schemeClr val="bg1"/>
                </a:solidFill>
                <a:latin typeface="Montserrat" pitchFamily="2" charset="77"/>
              </a:rPr>
              <a:t>D</a:t>
            </a:r>
            <a:r>
              <a:rPr lang="en" i="1" dirty="0">
                <a:solidFill>
                  <a:schemeClr val="bg1"/>
                </a:solidFill>
                <a:latin typeface="Montserrat" pitchFamily="2" charset="77"/>
              </a:rPr>
              <a:t>ifferentiate from the competition by promoting </a:t>
            </a:r>
            <a:r>
              <a:rPr lang="en-US" i="1" dirty="0">
                <a:solidFill>
                  <a:schemeClr val="bg1"/>
                </a:solidFill>
                <a:latin typeface="Montserrat" pitchFamily="2" charset="77"/>
              </a:rPr>
              <a:t>the</a:t>
            </a:r>
            <a:r>
              <a:rPr lang="en" i="1" dirty="0">
                <a:solidFill>
                  <a:schemeClr val="bg1"/>
                </a:solidFill>
                <a:latin typeface="Montserrat" pitchFamily="2" charset="77"/>
              </a:rPr>
              <a:t> </a:t>
            </a:r>
            <a:r>
              <a:rPr lang="en-GB" i="1" dirty="0">
                <a:solidFill>
                  <a:schemeClr val="bg1"/>
                </a:solidFill>
                <a:latin typeface="Montserrat" pitchFamily="2" charset="77"/>
              </a:rPr>
              <a:t>company and </a:t>
            </a:r>
            <a:r>
              <a:rPr lang="en" i="1" dirty="0">
                <a:solidFill>
                  <a:schemeClr val="bg1"/>
                </a:solidFill>
                <a:latin typeface="Montserrat" pitchFamily="2" charset="77"/>
              </a:rPr>
              <a:t>expertise </a:t>
            </a:r>
            <a:r>
              <a:rPr lang="en-US" i="1" dirty="0">
                <a:solidFill>
                  <a:schemeClr val="bg1"/>
                </a:solidFill>
                <a:latin typeface="Montserrat" pitchFamily="2" charset="77"/>
              </a:rPr>
              <a:t>on platforms that appeal to the right target market</a:t>
            </a:r>
            <a:endParaRPr lang="en-CA" i="1" dirty="0">
              <a:solidFill>
                <a:schemeClr val="bg1"/>
              </a:solidFill>
              <a:latin typeface="Montserrat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999149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0865D21-D3BE-4BB5-8941-4D96331EA800}"/>
              </a:ext>
            </a:extLst>
          </p:cNvPr>
          <p:cNvSpPr txBox="1"/>
          <p:nvPr/>
        </p:nvSpPr>
        <p:spPr>
          <a:xfrm>
            <a:off x="559724" y="282631"/>
            <a:ext cx="73429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400" b="1" dirty="0">
                <a:solidFill>
                  <a:srgbClr val="1479F4"/>
                </a:solidFill>
                <a:latin typeface="Bahnschrift SemiBold" panose="020B0502040204020203" pitchFamily="34" charset="0"/>
              </a:rPr>
              <a:t>Successful Social Media Campaigns</a:t>
            </a:r>
            <a:endParaRPr lang="en-US" sz="2400" b="1" dirty="0">
              <a:solidFill>
                <a:srgbClr val="1479F4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1F700B-61CC-4B97-97B6-4D6B64006095}"/>
              </a:ext>
            </a:extLst>
          </p:cNvPr>
          <p:cNvSpPr txBox="1"/>
          <p:nvPr/>
        </p:nvSpPr>
        <p:spPr>
          <a:xfrm>
            <a:off x="515388" y="1175004"/>
            <a:ext cx="111833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/>
              <a:t>TVibes</a:t>
            </a:r>
            <a:r>
              <a:rPr lang="en-US" sz="2000" b="1" dirty="0"/>
              <a:t> is a file sharing and video streaming website. They launched a Facebook marketing campaign to encourage customers to use their app for mobile video storage and gain more followers </a:t>
            </a:r>
            <a:r>
              <a:rPr lang="en-US" dirty="0"/>
              <a:t>(Digital Marketing Institute, 2019)</a:t>
            </a:r>
            <a:r>
              <a:rPr lang="en-US" sz="2000" b="1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EA06DB-A41A-41E3-8D9A-EF111F8D91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969" y="2898586"/>
            <a:ext cx="4744932" cy="2903671"/>
          </a:xfrm>
          <a:prstGeom prst="rect">
            <a:avLst/>
          </a:prstGeom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9383498-B420-468F-AFEF-80318187A632}"/>
              </a:ext>
            </a:extLst>
          </p:cNvPr>
          <p:cNvSpPr/>
          <p:nvPr/>
        </p:nvSpPr>
        <p:spPr>
          <a:xfrm>
            <a:off x="7513983" y="2493302"/>
            <a:ext cx="4072203" cy="3526971"/>
          </a:xfrm>
          <a:prstGeom prst="roundRect">
            <a:avLst/>
          </a:prstGeom>
          <a:solidFill>
            <a:srgbClr val="1479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08D044-4931-4D90-B6E3-E8CD3EC7EAED}"/>
              </a:ext>
            </a:extLst>
          </p:cNvPr>
          <p:cNvSpPr txBox="1"/>
          <p:nvPr/>
        </p:nvSpPr>
        <p:spPr>
          <a:xfrm>
            <a:off x="7604855" y="2662091"/>
            <a:ext cx="3896139" cy="3201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Results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50% of new app installs driven by Facebook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10% higher loyalty and conversion from those Facebook installs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20% higher engagement rates from Facebook user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D4300E3A-A006-4EBF-9891-9F1396C98B8C}"/>
              </a:ext>
            </a:extLst>
          </p:cNvPr>
          <p:cNvSpPr/>
          <p:nvPr/>
        </p:nvSpPr>
        <p:spPr>
          <a:xfrm>
            <a:off x="5901004" y="3992691"/>
            <a:ext cx="1113182" cy="3918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206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0865D21-D3BE-4BB5-8941-4D96331EA800}"/>
              </a:ext>
            </a:extLst>
          </p:cNvPr>
          <p:cNvSpPr txBox="1"/>
          <p:nvPr/>
        </p:nvSpPr>
        <p:spPr>
          <a:xfrm>
            <a:off x="559724" y="282631"/>
            <a:ext cx="73429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400" b="1" dirty="0">
                <a:solidFill>
                  <a:srgbClr val="1479F4"/>
                </a:solidFill>
                <a:latin typeface="Bahnschrift SemiBold" panose="020B0502040204020203" pitchFamily="34" charset="0"/>
              </a:rPr>
              <a:t>Successful Social Media Campaigns</a:t>
            </a:r>
            <a:endParaRPr lang="en-US" sz="2400" b="1" dirty="0">
              <a:solidFill>
                <a:srgbClr val="1479F4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1F700B-61CC-4B97-97B6-4D6B64006095}"/>
              </a:ext>
            </a:extLst>
          </p:cNvPr>
          <p:cNvSpPr txBox="1"/>
          <p:nvPr/>
        </p:nvSpPr>
        <p:spPr>
          <a:xfrm>
            <a:off x="504305" y="942341"/>
            <a:ext cx="111833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Nike is one of the biggest global sportswear brands and has used social media successfully to promote its products.  A recent Instagram campaign to launch one of their new running shoes culminated in the launch video having almost 7 million views – Nike’s most viewed video in 2018 </a:t>
            </a:r>
            <a:r>
              <a:rPr lang="en-US" dirty="0"/>
              <a:t>(</a:t>
            </a:r>
            <a:r>
              <a:rPr lang="en-US" dirty="0" err="1"/>
              <a:t>Katumba</a:t>
            </a:r>
            <a:r>
              <a:rPr lang="en-US" dirty="0"/>
              <a:t>, 2018)</a:t>
            </a:r>
            <a:r>
              <a:rPr lang="en-US" sz="2000" b="1" dirty="0"/>
              <a:t>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EEE7915-73C4-4F94-A64E-FFA25148A5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527" y="2163060"/>
            <a:ext cx="2370250" cy="32012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7D7C59E-3D58-4E46-8F7C-B9EE8511F8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3332" y="2157380"/>
            <a:ext cx="3381696" cy="21420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5AAC5C2-F4EF-4AA8-8FD9-7EDADD8709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5003" y="4401615"/>
            <a:ext cx="3381697" cy="20559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AD3089-B7F7-4C8C-B4E3-01C9C43C39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9231" y="2124135"/>
            <a:ext cx="5677306" cy="437481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0E9CF7-6254-47BE-8B76-64389A17D26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8965" b="11954"/>
          <a:stretch/>
        </p:blipFill>
        <p:spPr>
          <a:xfrm>
            <a:off x="353526" y="5496311"/>
            <a:ext cx="2366955" cy="961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431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0865D21-D3BE-4BB5-8941-4D96331EA800}"/>
              </a:ext>
            </a:extLst>
          </p:cNvPr>
          <p:cNvSpPr txBox="1"/>
          <p:nvPr/>
        </p:nvSpPr>
        <p:spPr>
          <a:xfrm>
            <a:off x="515388" y="288311"/>
            <a:ext cx="73429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400" b="1" dirty="0">
                <a:solidFill>
                  <a:srgbClr val="1479F4"/>
                </a:solidFill>
                <a:latin typeface="Bahnschrift SemiBold" panose="020B0502040204020203" pitchFamily="34" charset="0"/>
              </a:rPr>
              <a:t>Social Media Insights</a:t>
            </a:r>
            <a:endParaRPr lang="en-US" sz="2400" b="1" dirty="0">
              <a:solidFill>
                <a:srgbClr val="1479F4"/>
              </a:solidFill>
              <a:latin typeface="Bahnschrift SemiBold" panose="020B0502040204020203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F6C453B-0535-4B8C-9976-3BCF3BD87D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044" y="3149273"/>
            <a:ext cx="3352798" cy="3342369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40BF9A55-E10B-497C-A9F4-5BCAFF562077}"/>
              </a:ext>
            </a:extLst>
          </p:cNvPr>
          <p:cNvSpPr/>
          <p:nvPr/>
        </p:nvSpPr>
        <p:spPr>
          <a:xfrm>
            <a:off x="5205549" y="254721"/>
            <a:ext cx="6682562" cy="63933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11DAE6D-DA17-4F8F-8426-7F0D425DECBB}"/>
              </a:ext>
            </a:extLst>
          </p:cNvPr>
          <p:cNvGrpSpPr/>
          <p:nvPr/>
        </p:nvGrpSpPr>
        <p:grpSpPr>
          <a:xfrm>
            <a:off x="5460393" y="460035"/>
            <a:ext cx="5997910" cy="1662679"/>
            <a:chOff x="6296416" y="3606185"/>
            <a:chExt cx="4532811" cy="1338839"/>
          </a:xfrm>
        </p:grpSpPr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957E7BCA-C36B-4BB4-ABB9-8AAAA8C9B61A}"/>
                </a:ext>
              </a:extLst>
            </p:cNvPr>
            <p:cNvSpPr/>
            <p:nvPr/>
          </p:nvSpPr>
          <p:spPr>
            <a:xfrm>
              <a:off x="6296416" y="3606185"/>
              <a:ext cx="4532811" cy="1338839"/>
            </a:xfrm>
            <a:prstGeom prst="roundRect">
              <a:avLst>
                <a:gd name="adj" fmla="val 8746"/>
              </a:avLst>
            </a:prstGeom>
            <a:solidFill>
              <a:srgbClr val="1479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8512EA5-B71B-44E3-86D9-5AFEC2D51E55}"/>
                </a:ext>
              </a:extLst>
            </p:cNvPr>
            <p:cNvSpPr txBox="1"/>
            <p:nvPr/>
          </p:nvSpPr>
          <p:spPr>
            <a:xfrm>
              <a:off x="6428311" y="3725204"/>
              <a:ext cx="4242893" cy="1077218"/>
            </a:xfrm>
            <a:prstGeom prst="rect">
              <a:avLst/>
            </a:prstGeom>
            <a:solidFill>
              <a:srgbClr val="1479F4"/>
            </a:solidFill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bg1"/>
                  </a:solidFill>
                </a:rPr>
                <a:t>Social media can provide much better customer experience, through the ability to address questions or concerns directly, saving time and demonstrating responsiveness and action.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452E8C8D-C8B4-4316-A089-831385D171A4}"/>
              </a:ext>
            </a:extLst>
          </p:cNvPr>
          <p:cNvGrpSpPr/>
          <p:nvPr/>
        </p:nvGrpSpPr>
        <p:grpSpPr>
          <a:xfrm>
            <a:off x="5368834" y="4491692"/>
            <a:ext cx="5880369" cy="2008412"/>
            <a:chOff x="5525589" y="-413457"/>
            <a:chExt cx="4395651" cy="1248977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78254902-5661-447E-BEE2-BBB4785FEF18}"/>
                </a:ext>
              </a:extLst>
            </p:cNvPr>
            <p:cNvSpPr/>
            <p:nvPr/>
          </p:nvSpPr>
          <p:spPr>
            <a:xfrm>
              <a:off x="5525589" y="-413457"/>
              <a:ext cx="4395651" cy="1248977"/>
            </a:xfrm>
            <a:prstGeom prst="roundRect">
              <a:avLst>
                <a:gd name="adj" fmla="val 8746"/>
              </a:avLst>
            </a:prstGeom>
            <a:solidFill>
              <a:srgbClr val="1479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70F596D-B836-498B-95F0-8A77FCB648CD}"/>
                </a:ext>
              </a:extLst>
            </p:cNvPr>
            <p:cNvSpPr txBox="1"/>
            <p:nvPr/>
          </p:nvSpPr>
          <p:spPr>
            <a:xfrm>
              <a:off x="5657485" y="-367540"/>
              <a:ext cx="4114800" cy="1129248"/>
            </a:xfrm>
            <a:prstGeom prst="rect">
              <a:avLst/>
            </a:prstGeom>
            <a:solidFill>
              <a:srgbClr val="1479F4"/>
            </a:solidFill>
          </p:spPr>
          <p:txBody>
            <a:bodyPr wrap="square" rtlCol="0">
              <a:spAutoFit/>
            </a:bodyPr>
            <a:lstStyle/>
            <a:p>
              <a:r>
                <a:rPr lang="en-CA" sz="2800" b="1" dirty="0">
                  <a:solidFill>
                    <a:schemeClr val="bg1"/>
                  </a:solidFill>
                </a:rPr>
                <a:t>78% of businesses have dedicated social media teams, up from 67% five years ago </a:t>
              </a:r>
              <a:r>
                <a:rPr lang="en-US" sz="2800" dirty="0">
                  <a:solidFill>
                    <a:schemeClr val="bg1"/>
                  </a:solidFill>
                </a:rPr>
                <a:t>(Digital Marketing Institute, 2019)</a:t>
              </a:r>
              <a:r>
                <a:rPr lang="en-US" sz="2800" b="1" dirty="0">
                  <a:solidFill>
                    <a:schemeClr val="bg1"/>
                  </a:solidFill>
                </a:rPr>
                <a:t>.</a:t>
              </a:r>
              <a:endParaRPr lang="en-US" sz="28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682C6E5-7CD2-4C00-B6FE-2805454B8FCD}"/>
              </a:ext>
            </a:extLst>
          </p:cNvPr>
          <p:cNvGrpSpPr/>
          <p:nvPr/>
        </p:nvGrpSpPr>
        <p:grpSpPr>
          <a:xfrm>
            <a:off x="365760" y="1012386"/>
            <a:ext cx="4545279" cy="1667165"/>
            <a:chOff x="215538" y="3826505"/>
            <a:chExt cx="4395651" cy="1248977"/>
          </a:xfrm>
        </p:grpSpPr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18380569-579E-48A1-BC19-591EAB12A5F9}"/>
                </a:ext>
              </a:extLst>
            </p:cNvPr>
            <p:cNvSpPr/>
            <p:nvPr/>
          </p:nvSpPr>
          <p:spPr>
            <a:xfrm>
              <a:off x="215538" y="3826505"/>
              <a:ext cx="4395651" cy="1248977"/>
            </a:xfrm>
            <a:prstGeom prst="roundRect">
              <a:avLst>
                <a:gd name="adj" fmla="val 8746"/>
              </a:avLst>
            </a:prstGeom>
            <a:solidFill>
              <a:schemeClr val="bg1"/>
            </a:solidFill>
            <a:ln w="57150">
              <a:solidFill>
                <a:srgbClr val="1479F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7A91739D-309C-4E9F-8785-D1186E3A2B14}"/>
                </a:ext>
              </a:extLst>
            </p:cNvPr>
            <p:cNvSpPr txBox="1"/>
            <p:nvPr/>
          </p:nvSpPr>
          <p:spPr>
            <a:xfrm>
              <a:off x="308247" y="3832967"/>
              <a:ext cx="4263755" cy="122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rgbClr val="1479F4"/>
                  </a:solidFill>
                </a:rPr>
                <a:t>As consumers have become more sophisticated users of social media, brands have invested in new customer experiences and immersive storytelling </a:t>
              </a:r>
              <a:r>
                <a:rPr lang="en-US" sz="2000" dirty="0">
                  <a:solidFill>
                    <a:srgbClr val="1479F4"/>
                  </a:solidFill>
                </a:rPr>
                <a:t>(O'Brien, 2019)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6FE2158-C34C-40A2-841E-B985D1006376}"/>
              </a:ext>
            </a:extLst>
          </p:cNvPr>
          <p:cNvGrpSpPr/>
          <p:nvPr/>
        </p:nvGrpSpPr>
        <p:grpSpPr>
          <a:xfrm>
            <a:off x="6096000" y="2316744"/>
            <a:ext cx="5627913" cy="1948041"/>
            <a:chOff x="215538" y="3826505"/>
            <a:chExt cx="4395651" cy="1248977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B7E73696-76DA-4E04-A102-401C451F8A65}"/>
                </a:ext>
              </a:extLst>
            </p:cNvPr>
            <p:cNvSpPr/>
            <p:nvPr/>
          </p:nvSpPr>
          <p:spPr>
            <a:xfrm>
              <a:off x="215538" y="3826505"/>
              <a:ext cx="4395651" cy="1248977"/>
            </a:xfrm>
            <a:prstGeom prst="roundRect">
              <a:avLst>
                <a:gd name="adj" fmla="val 8746"/>
              </a:avLst>
            </a:prstGeom>
            <a:solidFill>
              <a:schemeClr val="bg1"/>
            </a:solidFill>
            <a:ln w="57150">
              <a:solidFill>
                <a:srgbClr val="1479F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12B0765-8F56-4B59-9B51-9CC23A2E093C}"/>
                </a:ext>
              </a:extLst>
            </p:cNvPr>
            <p:cNvSpPr txBox="1"/>
            <p:nvPr/>
          </p:nvSpPr>
          <p:spPr>
            <a:xfrm>
              <a:off x="308247" y="3925931"/>
              <a:ext cx="4263755" cy="1006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>
                  <a:solidFill>
                    <a:srgbClr val="1479F4"/>
                  </a:solidFill>
                </a:rPr>
                <a:t>Social media continues to grow as the source of information for consumers when researching and purchasing goods or services </a:t>
              </a:r>
              <a:r>
                <a:rPr lang="en-US" sz="2400" dirty="0">
                  <a:solidFill>
                    <a:srgbClr val="1479F4"/>
                  </a:solidFill>
                </a:rPr>
                <a:t>(Social Media Trends 2018)</a:t>
              </a:r>
              <a:endParaRPr lang="en-US" sz="2400" b="1" dirty="0">
                <a:solidFill>
                  <a:srgbClr val="1479F4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91110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0865D21-D3BE-4BB5-8941-4D96331EA800}"/>
              </a:ext>
            </a:extLst>
          </p:cNvPr>
          <p:cNvSpPr txBox="1"/>
          <p:nvPr/>
        </p:nvSpPr>
        <p:spPr>
          <a:xfrm>
            <a:off x="559724" y="282631"/>
            <a:ext cx="73429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400" b="1" dirty="0">
                <a:solidFill>
                  <a:srgbClr val="1479F4"/>
                </a:solidFill>
                <a:latin typeface="Bahnschrift SemiBold" panose="020B0502040204020203" pitchFamily="34" charset="0"/>
              </a:rPr>
              <a:t>How we React &amp; Move Forward</a:t>
            </a:r>
            <a:endParaRPr lang="en-US" sz="2400" b="1" dirty="0">
              <a:solidFill>
                <a:srgbClr val="1479F4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49D5B12-8015-4640-9BAF-FAB4FF2D1256}"/>
              </a:ext>
            </a:extLst>
          </p:cNvPr>
          <p:cNvSpPr/>
          <p:nvPr/>
        </p:nvSpPr>
        <p:spPr>
          <a:xfrm>
            <a:off x="515388" y="1169324"/>
            <a:ext cx="10979926" cy="499634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DF18D2-2109-4DC9-975C-1B8004A47FC3}"/>
              </a:ext>
            </a:extLst>
          </p:cNvPr>
          <p:cNvSpPr txBox="1"/>
          <p:nvPr/>
        </p:nvSpPr>
        <p:spPr>
          <a:xfrm>
            <a:off x="515389" y="1378321"/>
            <a:ext cx="10914612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000" b="1" dirty="0"/>
              <a:t>1. Embrace Social Media</a:t>
            </a:r>
          </a:p>
          <a:p>
            <a:r>
              <a:rPr lang="en-US" dirty="0"/>
              <a:t>Rather than look at ways to block employees from using social media at work, we need to channel social media and use our employees to promote the company</a:t>
            </a:r>
          </a:p>
          <a:p>
            <a:endParaRPr lang="en-US" sz="2000" b="1" dirty="0"/>
          </a:p>
          <a:p>
            <a:r>
              <a:rPr lang="en-US" sz="2000" b="1" dirty="0"/>
              <a:t>2. Employee Advocacy</a:t>
            </a:r>
          </a:p>
          <a:p>
            <a:r>
              <a:rPr lang="en-US" dirty="0"/>
              <a:t>Employees are the company’s best tool to promote the company and what we do, so engage them in the process. Employees are able to connect to a network of people that the company cant, through social media</a:t>
            </a:r>
          </a:p>
          <a:p>
            <a:endParaRPr lang="en-US" sz="2000" b="1" dirty="0"/>
          </a:p>
          <a:p>
            <a:r>
              <a:rPr lang="en-US" sz="2000" b="1" dirty="0"/>
              <a:t>3. Employee Campaigns</a:t>
            </a:r>
          </a:p>
          <a:p>
            <a:r>
              <a:rPr lang="en-CA" dirty="0"/>
              <a:t>Campaigns are a great for employee advocacy and draws attention to what the company is doing on social media. Employees can share via hashtags or LinkedIn shares</a:t>
            </a:r>
          </a:p>
          <a:p>
            <a:endParaRPr lang="en-CA" dirty="0"/>
          </a:p>
          <a:p>
            <a:r>
              <a:rPr lang="en-CA" sz="2000" b="1" dirty="0"/>
              <a:t>4. Connect Employees across the organisation </a:t>
            </a:r>
          </a:p>
          <a:p>
            <a:r>
              <a:rPr lang="en-CA" dirty="0"/>
              <a:t>Building a sense of community within the workplace creates an environment where people feel part of something bigger and want to promote and share company values and successes</a:t>
            </a:r>
            <a:endParaRPr lang="en-CA" b="1" dirty="0"/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42267229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el 4">
            <a:extLst>
              <a:ext uri="{FF2B5EF4-FFF2-40B4-BE49-F238E27FC236}">
                <a16:creationId xmlns:a16="http://schemas.microsoft.com/office/drawing/2014/main" id="{FB50A706-8DAB-814D-A02D-C0E394DF1D4B}"/>
              </a:ext>
            </a:extLst>
          </p:cNvPr>
          <p:cNvSpPr txBox="1">
            <a:spLocks/>
          </p:cNvSpPr>
          <p:nvPr/>
        </p:nvSpPr>
        <p:spPr>
          <a:xfrm>
            <a:off x="685640" y="296624"/>
            <a:ext cx="10190605" cy="524073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400" b="1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 sz="2400" dirty="0">
                <a:solidFill>
                  <a:srgbClr val="1479F4"/>
                </a:solidFill>
                <a:latin typeface="Bahnschrift SemiBold" panose="020B0502040204020203" pitchFamily="34" charset="0"/>
                <a:ea typeface="+mn-ea"/>
                <a:cs typeface="+mn-cs"/>
              </a:rPr>
              <a:t>Channel specific ideas</a:t>
            </a:r>
            <a:endParaRPr lang="en-US" sz="2400" dirty="0">
              <a:solidFill>
                <a:srgbClr val="1479F4"/>
              </a:solidFill>
              <a:latin typeface="Bahnschrift SemiBold" panose="020B0502040204020203" pitchFamily="34" charset="0"/>
              <a:ea typeface="+mn-ea"/>
              <a:cs typeface="+mn-cs"/>
            </a:endParaRPr>
          </a:p>
        </p:txBody>
      </p:sp>
      <p:sp>
        <p:nvSpPr>
          <p:cNvPr id="23" name="Espace réservé du texte 9">
            <a:extLst>
              <a:ext uri="{FF2B5EF4-FFF2-40B4-BE49-F238E27FC236}">
                <a16:creationId xmlns:a16="http://schemas.microsoft.com/office/drawing/2014/main" id="{F715D64C-77DF-4D40-8156-BE87576B8AF5}"/>
              </a:ext>
            </a:extLst>
          </p:cNvPr>
          <p:cNvSpPr txBox="1">
            <a:spLocks/>
          </p:cNvSpPr>
          <p:nvPr/>
        </p:nvSpPr>
        <p:spPr>
          <a:xfrm>
            <a:off x="2060484" y="4093933"/>
            <a:ext cx="3448226" cy="281143"/>
          </a:xfrm>
          <a:prstGeom prst="rect">
            <a:avLst/>
          </a:prstGeom>
          <a:noFill/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79388" indent="-179388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357188" indent="-1778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1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536575" indent="-179388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Verdana" panose="020B0604030504040204" pitchFamily="34" charset="0"/>
              <a:buChar char="–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715963" indent="-1746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/>
              </a:buClr>
              <a:buFont typeface="Verdana" panose="020B0604030504040204" pitchFamily="34" charset="0"/>
              <a:buChar char="–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en-US" sz="1800" b="1" dirty="0">
                <a:solidFill>
                  <a:schemeClr val="bg1"/>
                </a:solidFill>
                <a:highlight>
                  <a:srgbClr val="1479F4"/>
                </a:highlight>
                <a:latin typeface="Montserrat" pitchFamily="2" charset="77"/>
              </a:rPr>
              <a:t>Inspiring colleagues</a:t>
            </a:r>
          </a:p>
        </p:txBody>
      </p:sp>
      <p:sp>
        <p:nvSpPr>
          <p:cNvPr id="24" name="Espace réservé du texte 10">
            <a:extLst>
              <a:ext uri="{FF2B5EF4-FFF2-40B4-BE49-F238E27FC236}">
                <a16:creationId xmlns:a16="http://schemas.microsoft.com/office/drawing/2014/main" id="{E1BB3401-462E-1240-96DB-92EE6C203B3D}"/>
              </a:ext>
            </a:extLst>
          </p:cNvPr>
          <p:cNvSpPr txBox="1">
            <a:spLocks/>
          </p:cNvSpPr>
          <p:nvPr/>
        </p:nvSpPr>
        <p:spPr>
          <a:xfrm>
            <a:off x="2092169" y="1343667"/>
            <a:ext cx="3442051" cy="281143"/>
          </a:xfrm>
          <a:prstGeom prst="rect">
            <a:avLst/>
          </a:prstGeom>
          <a:noFill/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79388" indent="-179388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357188" indent="-1778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1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536575" indent="-179388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Verdana" panose="020B0604030504040204" pitchFamily="34" charset="0"/>
              <a:buChar char="–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715963" indent="-1746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/>
              </a:buClr>
              <a:buFont typeface="Verdana" panose="020B0604030504040204" pitchFamily="34" charset="0"/>
              <a:buChar char="–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en-US" sz="1800" b="1" dirty="0">
                <a:solidFill>
                  <a:schemeClr val="bg1"/>
                </a:solidFill>
                <a:highlight>
                  <a:srgbClr val="1479F4"/>
                </a:highlight>
                <a:latin typeface="Montserrat" pitchFamily="2" charset="77"/>
              </a:rPr>
              <a:t>Industry thought-leader</a:t>
            </a:r>
          </a:p>
        </p:txBody>
      </p:sp>
      <p:sp>
        <p:nvSpPr>
          <p:cNvPr id="25" name="Sous-titre 8">
            <a:extLst>
              <a:ext uri="{FF2B5EF4-FFF2-40B4-BE49-F238E27FC236}">
                <a16:creationId xmlns:a16="http://schemas.microsoft.com/office/drawing/2014/main" id="{C800AC5B-D1AC-5246-AEF6-8F21E9BA3F85}"/>
              </a:ext>
            </a:extLst>
          </p:cNvPr>
          <p:cNvSpPr txBox="1">
            <a:spLocks/>
          </p:cNvSpPr>
          <p:nvPr/>
        </p:nvSpPr>
        <p:spPr>
          <a:xfrm>
            <a:off x="1959433" y="4809436"/>
            <a:ext cx="3549273" cy="1401178"/>
          </a:xfrm>
          <a:prstGeom prst="rect">
            <a:avLst/>
          </a:prstGeom>
          <a:noFill/>
        </p:spPr>
        <p:txBody>
          <a:bodyPr vert="horz" lIns="0" tIns="0" rIns="0" bIns="0" rtlCol="0">
            <a:noAutofit/>
          </a:bodyPr>
          <a:lstStyle>
            <a:defPPr>
              <a:defRPr lang="en-US"/>
            </a:defPPr>
            <a:lvl1pPr marL="228600" marR="0" indent="-2286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400" b="0">
                <a:latin typeface="Montserrat" pitchFamily="2" charset="77"/>
              </a:defRPr>
            </a:lvl1pPr>
            <a:lvl2pPr indent="0" algn="ctr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2pPr>
            <a:lvl3pPr indent="0" algn="ctr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3pPr>
            <a:lvl4pPr indent="0" algn="ctr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 baseline="0">
                <a:solidFill>
                  <a:schemeClr val="tx1">
                    <a:tint val="75000"/>
                  </a:schemeClr>
                </a:solidFill>
              </a:defRPr>
            </a:lvl4pPr>
            <a:lvl5pPr indent="0" algn="ctr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Verdana" panose="020B0604030504040204" pitchFamily="34" charset="0"/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5pPr>
            <a:lvl6pPr indent="0" algn="ctr">
              <a:lnSpc>
                <a:spcPct val="90000"/>
              </a:lnSpc>
              <a:spcBef>
                <a:spcPts val="500"/>
              </a:spcBef>
              <a:buClr>
                <a:schemeClr val="tx2"/>
              </a:buClr>
              <a:buFont typeface="Verdana" panose="020B0604030504040204" pitchFamily="34" charset="0"/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6pPr>
            <a:lvl7pPr indent="0" algn="ctr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indent="0" algn="ctr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indent="0" algn="ctr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en-US" dirty="0"/>
              <a:t>Inspiring candidates with employer branding content. </a:t>
            </a:r>
          </a:p>
          <a:p>
            <a:pPr>
              <a:lnSpc>
                <a:spcPct val="150000"/>
              </a:lnSpc>
            </a:pPr>
            <a:r>
              <a:rPr lang="en-US" dirty="0"/>
              <a:t>Running activities to engage candidates and employees.</a:t>
            </a:r>
          </a:p>
        </p:txBody>
      </p:sp>
      <p:sp>
        <p:nvSpPr>
          <p:cNvPr id="26" name="Sous-titre 8">
            <a:extLst>
              <a:ext uri="{FF2B5EF4-FFF2-40B4-BE49-F238E27FC236}">
                <a16:creationId xmlns:a16="http://schemas.microsoft.com/office/drawing/2014/main" id="{51376AD1-F39B-7E4D-A6D2-F0D44FF62006}"/>
              </a:ext>
            </a:extLst>
          </p:cNvPr>
          <p:cNvSpPr txBox="1">
            <a:spLocks/>
          </p:cNvSpPr>
          <p:nvPr/>
        </p:nvSpPr>
        <p:spPr>
          <a:xfrm>
            <a:off x="1959433" y="2013736"/>
            <a:ext cx="3549273" cy="1254894"/>
          </a:xfrm>
          <a:prstGeom prst="rect">
            <a:avLst/>
          </a:prstGeom>
          <a:noFill/>
        </p:spPr>
        <p:txBody>
          <a:bodyPr vert="horz" lIns="0" tIns="0" rIns="0" bIns="0" rtlCol="0">
            <a:no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lang="de-DE" sz="1100" b="0" kern="1200" noProof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None/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Verdana" panose="020B0604030504040204" pitchFamily="34" charset="0"/>
              <a:buNone/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/>
              </a:buClr>
              <a:buFont typeface="Verdana" panose="020B0604030504040204" pitchFamily="34" charset="0"/>
              <a:buNone/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lnSpc>
                <a:spcPct val="150000"/>
              </a:lnSpc>
              <a:buFont typeface="+mj-lt"/>
              <a:buAutoNum type="arabicPeriod"/>
            </a:pPr>
            <a:r>
              <a:rPr lang="en-US" sz="1400" dirty="0">
                <a:solidFill>
                  <a:schemeClr val="tx1"/>
                </a:solidFill>
                <a:latin typeface="Montserrat" pitchFamily="2" charset="77"/>
              </a:rPr>
              <a:t>Sharing thought-leadership content to engage customers. </a:t>
            </a:r>
          </a:p>
          <a:p>
            <a:pPr marL="228600" indent="-228600">
              <a:lnSpc>
                <a:spcPct val="150000"/>
              </a:lnSpc>
              <a:buFont typeface="+mj-lt"/>
              <a:buAutoNum type="arabicPeriod"/>
            </a:pPr>
            <a:r>
              <a:rPr lang="en-US" sz="1400" dirty="0">
                <a:solidFill>
                  <a:schemeClr val="tx1"/>
                </a:solidFill>
                <a:latin typeface="Montserrat" pitchFamily="2" charset="77"/>
              </a:rPr>
              <a:t>Inspiring candidates with employer branding content.</a:t>
            </a:r>
          </a:p>
        </p:txBody>
      </p:sp>
      <p:cxnSp>
        <p:nvCxnSpPr>
          <p:cNvPr id="27" name="Connecteur droit 26">
            <a:extLst>
              <a:ext uri="{FF2B5EF4-FFF2-40B4-BE49-F238E27FC236}">
                <a16:creationId xmlns:a16="http://schemas.microsoft.com/office/drawing/2014/main" id="{88E78098-F4AF-8942-939B-5B6972D875CB}"/>
              </a:ext>
            </a:extLst>
          </p:cNvPr>
          <p:cNvCxnSpPr>
            <a:cxnSpLocks/>
          </p:cNvCxnSpPr>
          <p:nvPr/>
        </p:nvCxnSpPr>
        <p:spPr>
          <a:xfrm flipV="1">
            <a:off x="989012" y="3698503"/>
            <a:ext cx="10141200" cy="14121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eur droit 27">
            <a:extLst>
              <a:ext uri="{FF2B5EF4-FFF2-40B4-BE49-F238E27FC236}">
                <a16:creationId xmlns:a16="http://schemas.microsoft.com/office/drawing/2014/main" id="{1703843D-1F6B-9548-879A-6D2C4958472B}"/>
              </a:ext>
            </a:extLst>
          </p:cNvPr>
          <p:cNvCxnSpPr>
            <a:cxnSpLocks/>
          </p:cNvCxnSpPr>
          <p:nvPr/>
        </p:nvCxnSpPr>
        <p:spPr>
          <a:xfrm>
            <a:off x="5729462" y="1274250"/>
            <a:ext cx="0" cy="4621583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Image 28">
            <a:extLst>
              <a:ext uri="{FF2B5EF4-FFF2-40B4-BE49-F238E27FC236}">
                <a16:creationId xmlns:a16="http://schemas.microsoft.com/office/drawing/2014/main" id="{B499EEBE-62D4-2C47-B04E-383F2CE7135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8570" y="1843640"/>
            <a:ext cx="646990" cy="646990"/>
          </a:xfrm>
          <a:prstGeom prst="rect">
            <a:avLst/>
          </a:prstGeom>
        </p:spPr>
      </p:pic>
      <p:pic>
        <p:nvPicPr>
          <p:cNvPr id="32" name="Image 31">
            <a:extLst>
              <a:ext uri="{FF2B5EF4-FFF2-40B4-BE49-F238E27FC236}">
                <a16:creationId xmlns:a16="http://schemas.microsoft.com/office/drawing/2014/main" id="{6F83760A-7F33-124B-A6E4-B005AD2C28A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4731" y="4485943"/>
            <a:ext cx="646986" cy="646986"/>
          </a:xfrm>
          <a:prstGeom prst="rect">
            <a:avLst/>
          </a:prstGeom>
        </p:spPr>
      </p:pic>
      <p:sp>
        <p:nvSpPr>
          <p:cNvPr id="38" name="Espace réservé du texte 9">
            <a:extLst>
              <a:ext uri="{FF2B5EF4-FFF2-40B4-BE49-F238E27FC236}">
                <a16:creationId xmlns:a16="http://schemas.microsoft.com/office/drawing/2014/main" id="{08F3E1EA-6DB3-494A-BA96-318AE71BC195}"/>
              </a:ext>
            </a:extLst>
          </p:cNvPr>
          <p:cNvSpPr txBox="1">
            <a:spLocks/>
          </p:cNvSpPr>
          <p:nvPr/>
        </p:nvSpPr>
        <p:spPr>
          <a:xfrm>
            <a:off x="7190313" y="4087636"/>
            <a:ext cx="3448226" cy="281143"/>
          </a:xfrm>
          <a:prstGeom prst="rect">
            <a:avLst/>
          </a:prstGeom>
          <a:noFill/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79388" indent="-179388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357188" indent="-1778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1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536575" indent="-179388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Verdana" panose="020B0604030504040204" pitchFamily="34" charset="0"/>
              <a:buChar char="–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715963" indent="-1746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/>
              </a:buClr>
              <a:buFont typeface="Verdana" panose="020B0604030504040204" pitchFamily="34" charset="0"/>
              <a:buChar char="–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en-US" sz="1800" b="1" dirty="0">
                <a:solidFill>
                  <a:schemeClr val="bg1"/>
                </a:solidFill>
                <a:highlight>
                  <a:srgbClr val="1479F4"/>
                </a:highlight>
                <a:latin typeface="Montserrat" pitchFamily="2" charset="77"/>
              </a:rPr>
              <a:t>Trusted partner</a:t>
            </a:r>
          </a:p>
        </p:txBody>
      </p:sp>
      <p:sp>
        <p:nvSpPr>
          <p:cNvPr id="39" name="Espace réservé du texte 10">
            <a:extLst>
              <a:ext uri="{FF2B5EF4-FFF2-40B4-BE49-F238E27FC236}">
                <a16:creationId xmlns:a16="http://schemas.microsoft.com/office/drawing/2014/main" id="{EE11B3CD-ADBF-F849-B880-774FA7CBB576}"/>
              </a:ext>
            </a:extLst>
          </p:cNvPr>
          <p:cNvSpPr txBox="1">
            <a:spLocks/>
          </p:cNvSpPr>
          <p:nvPr/>
        </p:nvSpPr>
        <p:spPr>
          <a:xfrm>
            <a:off x="7190312" y="1305103"/>
            <a:ext cx="3442051" cy="281143"/>
          </a:xfrm>
          <a:prstGeom prst="rect">
            <a:avLst/>
          </a:prstGeom>
          <a:noFill/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79388" indent="-179388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357188" indent="-177800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1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536575" indent="-179388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Verdana" panose="020B0604030504040204" pitchFamily="34" charset="0"/>
              <a:buChar char="–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715963" indent="-1746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/>
              </a:buClr>
              <a:buFont typeface="Verdana" panose="020B0604030504040204" pitchFamily="34" charset="0"/>
              <a:buChar char="–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en-US" sz="1800" b="1" dirty="0">
                <a:solidFill>
                  <a:schemeClr val="bg1"/>
                </a:solidFill>
                <a:highlight>
                  <a:srgbClr val="1479F4"/>
                </a:highlight>
                <a:latin typeface="Montserrat" pitchFamily="2" charset="77"/>
              </a:rPr>
              <a:t>Engaging speaker</a:t>
            </a:r>
          </a:p>
        </p:txBody>
      </p:sp>
      <p:sp>
        <p:nvSpPr>
          <p:cNvPr id="40" name="Sous-titre 8">
            <a:extLst>
              <a:ext uri="{FF2B5EF4-FFF2-40B4-BE49-F238E27FC236}">
                <a16:creationId xmlns:a16="http://schemas.microsoft.com/office/drawing/2014/main" id="{3D6501E4-60B4-1144-B358-78E736330D68}"/>
              </a:ext>
            </a:extLst>
          </p:cNvPr>
          <p:cNvSpPr txBox="1">
            <a:spLocks/>
          </p:cNvSpPr>
          <p:nvPr/>
        </p:nvSpPr>
        <p:spPr>
          <a:xfrm>
            <a:off x="7024170" y="4769066"/>
            <a:ext cx="3608188" cy="1137605"/>
          </a:xfrm>
          <a:prstGeom prst="rect">
            <a:avLst/>
          </a:prstGeom>
          <a:noFill/>
        </p:spPr>
        <p:txBody>
          <a:bodyPr vert="horz" lIns="0" tIns="0" rIns="0" bIns="0" rtlCol="0">
            <a:noAutofit/>
          </a:bodyPr>
          <a:lstStyle>
            <a:defPPr>
              <a:defRPr lang="en-US"/>
            </a:defPPr>
            <a:lvl1pPr marL="228600" marR="0" indent="-2286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400" b="0">
                <a:latin typeface="Montserrat" pitchFamily="2" charset="77"/>
              </a:defRPr>
            </a:lvl1pPr>
            <a:lvl2pPr indent="0" algn="ctr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2pPr>
            <a:lvl3pPr indent="0" algn="ctr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3pPr>
            <a:lvl4pPr indent="0" algn="ctr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 baseline="0">
                <a:solidFill>
                  <a:schemeClr val="tx1">
                    <a:tint val="75000"/>
                  </a:schemeClr>
                </a:solidFill>
              </a:defRPr>
            </a:lvl4pPr>
            <a:lvl5pPr indent="0" algn="ctr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Verdana" panose="020B0604030504040204" pitchFamily="34" charset="0"/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5pPr>
            <a:lvl6pPr indent="0" algn="ctr">
              <a:lnSpc>
                <a:spcPct val="90000"/>
              </a:lnSpc>
              <a:spcBef>
                <a:spcPts val="500"/>
              </a:spcBef>
              <a:buClr>
                <a:schemeClr val="tx2"/>
              </a:buClr>
              <a:buFont typeface="Verdana" panose="020B0604030504040204" pitchFamily="34" charset="0"/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6pPr>
            <a:lvl7pPr indent="0" algn="ctr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indent="0" algn="ctr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indent="0" algn="ctr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en-US" dirty="0"/>
              <a:t>Securing positive reviews from employees.</a:t>
            </a:r>
          </a:p>
          <a:p>
            <a:pPr>
              <a:lnSpc>
                <a:spcPct val="150000"/>
              </a:lnSpc>
            </a:pPr>
            <a:r>
              <a:rPr lang="en-US" dirty="0"/>
              <a:t>Inspiring candidates with employer branding content.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  <p:sp>
        <p:nvSpPr>
          <p:cNvPr id="41" name="Sous-titre 8">
            <a:extLst>
              <a:ext uri="{FF2B5EF4-FFF2-40B4-BE49-F238E27FC236}">
                <a16:creationId xmlns:a16="http://schemas.microsoft.com/office/drawing/2014/main" id="{BD535B48-2D5C-FF4B-BFCE-B974B0087332}"/>
              </a:ext>
            </a:extLst>
          </p:cNvPr>
          <p:cNvSpPr txBox="1">
            <a:spLocks/>
          </p:cNvSpPr>
          <p:nvPr/>
        </p:nvSpPr>
        <p:spPr>
          <a:xfrm>
            <a:off x="7024170" y="1835021"/>
            <a:ext cx="4187889" cy="1413906"/>
          </a:xfrm>
          <a:prstGeom prst="rect">
            <a:avLst/>
          </a:prstGeom>
          <a:noFill/>
        </p:spPr>
        <p:txBody>
          <a:bodyPr vert="horz" lIns="0" tIns="0" rIns="0" bIns="0" rtlCol="0">
            <a:noAutofit/>
          </a:bodyPr>
          <a:lstStyle>
            <a:defPPr>
              <a:defRPr lang="en-US"/>
            </a:defPPr>
            <a:lvl1pPr marL="228600" marR="0" indent="-22860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 sz="1400" b="0">
                <a:latin typeface="Montserrat" pitchFamily="2" charset="77"/>
              </a:defRPr>
            </a:lvl1pPr>
            <a:lvl2pPr indent="0" algn="ctr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2pPr>
            <a:lvl3pPr indent="0" algn="ctr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Arial" panose="020B0604020202020204" pitchFamily="34" charset="0"/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3pPr>
            <a:lvl4pPr indent="0" algn="ctr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None/>
              <a:defRPr sz="1100" baseline="0">
                <a:solidFill>
                  <a:schemeClr val="tx1">
                    <a:tint val="75000"/>
                  </a:schemeClr>
                </a:solidFill>
              </a:defRPr>
            </a:lvl4pPr>
            <a:lvl5pPr indent="0" algn="ctr">
              <a:lnSpc>
                <a:spcPct val="100000"/>
              </a:lnSpc>
              <a:spcBef>
                <a:spcPts val="600"/>
              </a:spcBef>
              <a:buClr>
                <a:schemeClr val="tx2"/>
              </a:buClr>
              <a:buFont typeface="Verdana" panose="020B0604030504040204" pitchFamily="34" charset="0"/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5pPr>
            <a:lvl6pPr indent="0" algn="ctr">
              <a:lnSpc>
                <a:spcPct val="90000"/>
              </a:lnSpc>
              <a:spcBef>
                <a:spcPts val="500"/>
              </a:spcBef>
              <a:buClr>
                <a:schemeClr val="tx2"/>
              </a:buClr>
              <a:buFont typeface="Verdana" panose="020B0604030504040204" pitchFamily="34" charset="0"/>
              <a:buNone/>
              <a:defRPr sz="1100">
                <a:solidFill>
                  <a:schemeClr val="tx1">
                    <a:tint val="75000"/>
                  </a:schemeClr>
                </a:solidFill>
              </a:defRPr>
            </a:lvl6pPr>
            <a:lvl7pPr indent="0" algn="ctr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indent="0" algn="ctr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indent="0" algn="ctr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>
              <a:lnSpc>
                <a:spcPct val="150000"/>
              </a:lnSpc>
            </a:pPr>
            <a:r>
              <a:rPr lang="en-US" dirty="0"/>
              <a:t>Out-going engagement with influencers and the media. </a:t>
            </a:r>
          </a:p>
          <a:p>
            <a:pPr>
              <a:lnSpc>
                <a:spcPct val="150000"/>
              </a:lnSpc>
            </a:pPr>
            <a:r>
              <a:rPr lang="en-US" dirty="0"/>
              <a:t>Sharing thought-leadership content to engage partners and customers</a:t>
            </a:r>
          </a:p>
        </p:txBody>
      </p:sp>
      <p:pic>
        <p:nvPicPr>
          <p:cNvPr id="42" name="Image 41">
            <a:extLst>
              <a:ext uri="{FF2B5EF4-FFF2-40B4-BE49-F238E27FC236}">
                <a16:creationId xmlns:a16="http://schemas.microsoft.com/office/drawing/2014/main" id="{060A4842-31AA-ED47-8B96-23C4451A22D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1847523"/>
            <a:ext cx="643107" cy="643107"/>
          </a:xfrm>
          <a:prstGeom prst="rect">
            <a:avLst/>
          </a:prstGeom>
        </p:spPr>
      </p:pic>
      <p:pic>
        <p:nvPicPr>
          <p:cNvPr id="43" name="Image 42">
            <a:extLst>
              <a:ext uri="{FF2B5EF4-FFF2-40B4-BE49-F238E27FC236}">
                <a16:creationId xmlns:a16="http://schemas.microsoft.com/office/drawing/2014/main" id="{B5E36065-16D3-8148-B698-75BA31DFCB07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4496878"/>
            <a:ext cx="837020" cy="625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461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F888E02-8071-4C58-95C3-3CFDAD25A3EB}"/>
              </a:ext>
            </a:extLst>
          </p:cNvPr>
          <p:cNvSpPr/>
          <p:nvPr/>
        </p:nvSpPr>
        <p:spPr>
          <a:xfrm>
            <a:off x="1" y="-52252"/>
            <a:ext cx="12192000" cy="6858000"/>
          </a:xfrm>
          <a:prstGeom prst="rect">
            <a:avLst/>
          </a:prstGeom>
          <a:solidFill>
            <a:srgbClr val="1479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el 4">
            <a:extLst>
              <a:ext uri="{FF2B5EF4-FFF2-40B4-BE49-F238E27FC236}">
                <a16:creationId xmlns:a16="http://schemas.microsoft.com/office/drawing/2014/main" id="{25ADF2EC-F5B3-4FDD-8506-418734AC8E92}"/>
              </a:ext>
            </a:extLst>
          </p:cNvPr>
          <p:cNvSpPr txBox="1">
            <a:spLocks/>
          </p:cNvSpPr>
          <p:nvPr/>
        </p:nvSpPr>
        <p:spPr>
          <a:xfrm>
            <a:off x="692331" y="346166"/>
            <a:ext cx="10183914" cy="474531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400" b="1" kern="120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 sz="2800" dirty="0">
                <a:solidFill>
                  <a:schemeClr val="bg1"/>
                </a:solidFill>
                <a:latin typeface="Bahnschrift SemiBold" panose="020B0502040204020203" pitchFamily="34" charset="0"/>
                <a:ea typeface="+mn-ea"/>
                <a:cs typeface="+mn-cs"/>
              </a:rPr>
              <a:t>Conclusion</a:t>
            </a:r>
            <a:endParaRPr lang="en-US" sz="2800" dirty="0">
              <a:solidFill>
                <a:schemeClr val="bg1"/>
              </a:solidFill>
              <a:latin typeface="Bahnschrift SemiBold" panose="020B0502040204020203" pitchFamily="34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527022-7D05-4903-B3D0-7A261CBFA387}"/>
              </a:ext>
            </a:extLst>
          </p:cNvPr>
          <p:cNvSpPr txBox="1"/>
          <p:nvPr/>
        </p:nvSpPr>
        <p:spPr>
          <a:xfrm>
            <a:off x="574766" y="1397916"/>
            <a:ext cx="5146765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CA" sz="2400" b="1" dirty="0">
                <a:solidFill>
                  <a:schemeClr val="bg1"/>
                </a:solidFill>
              </a:rPr>
              <a:t>Social media marketing is here to stay. Done properly, it can lead to more brand awareness, increased traffic and more customers.</a:t>
            </a:r>
          </a:p>
          <a:p>
            <a:pPr>
              <a:lnSpc>
                <a:spcPct val="150000"/>
              </a:lnSpc>
            </a:pPr>
            <a:endParaRPr lang="en-CA" sz="2400" b="1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en-CA" sz="2400" b="1" dirty="0">
                <a:solidFill>
                  <a:schemeClr val="bg1"/>
                </a:solidFill>
              </a:rPr>
              <a:t>The longer we wait, the more we have to lose!  </a:t>
            </a:r>
            <a:endParaRPr lang="en-US" sz="2400" b="1" dirty="0">
              <a:solidFill>
                <a:schemeClr val="bg1"/>
              </a:solidFill>
            </a:endParaRPr>
          </a:p>
        </p:txBody>
      </p:sp>
      <p:pic>
        <p:nvPicPr>
          <p:cNvPr id="8" name="Picture 7" descr="A person using a computer&#10;&#10;Description automatically generated">
            <a:extLst>
              <a:ext uri="{FF2B5EF4-FFF2-40B4-BE49-F238E27FC236}">
                <a16:creationId xmlns:a16="http://schemas.microsoft.com/office/drawing/2014/main" id="{37651474-D1A0-47F7-915E-670870BBD7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257"/>
          <a:stretch/>
        </p:blipFill>
        <p:spPr>
          <a:xfrm>
            <a:off x="6039393" y="-78378"/>
            <a:ext cx="6152606" cy="6910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3168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DA4C05E-49EE-44C0-A790-9E28CD039597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1479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4F6DB3-4515-40B2-BFF5-56D6243B2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CA" sz="2400" b="1" dirty="0">
                <a:solidFill>
                  <a:schemeClr val="bg1"/>
                </a:solidFill>
                <a:latin typeface="Bahnschrift SemiBold" panose="020B0502040204020203" pitchFamily="34" charset="0"/>
                <a:ea typeface="+mn-ea"/>
                <a:cs typeface="+mn-cs"/>
              </a:rPr>
              <a:t>References</a:t>
            </a:r>
            <a:br>
              <a:rPr lang="en-CA" sz="2400" b="1" dirty="0">
                <a:solidFill>
                  <a:schemeClr val="bg1"/>
                </a:solidFill>
                <a:latin typeface="Bahnschrift SemiBold" panose="020B0502040204020203" pitchFamily="34" charset="0"/>
                <a:ea typeface="+mn-ea"/>
                <a:cs typeface="+mn-cs"/>
              </a:rPr>
            </a:br>
            <a:endParaRPr lang="en-US" sz="2400" b="1" dirty="0">
              <a:solidFill>
                <a:schemeClr val="bg1"/>
              </a:solidFill>
              <a:latin typeface="Bahnschrift SemiBold" panose="020B0502040204020203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0B2D2B-175D-4FA3-B3AF-1446793D97CE}"/>
              </a:ext>
            </a:extLst>
          </p:cNvPr>
          <p:cNvSpPr txBox="1"/>
          <p:nvPr/>
        </p:nvSpPr>
        <p:spPr>
          <a:xfrm>
            <a:off x="691764" y="1223650"/>
            <a:ext cx="10816613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Andrade, R. (2018). </a:t>
            </a:r>
            <a:r>
              <a:rPr lang="en-US" sz="1400" i="1" dirty="0" err="1">
                <a:solidFill>
                  <a:schemeClr val="bg1"/>
                </a:solidFill>
              </a:rPr>
              <a:t>TVibes</a:t>
            </a:r>
            <a:r>
              <a:rPr lang="en-US" sz="1400" i="1" dirty="0">
                <a:solidFill>
                  <a:schemeClr val="bg1"/>
                </a:solidFill>
              </a:rPr>
              <a:t> Uses Facebook to Increase Downloads by Nearly 50% – Social Media for Business Performance</a:t>
            </a:r>
            <a:r>
              <a:rPr lang="en-US" sz="1400" dirty="0">
                <a:solidFill>
                  <a:schemeClr val="bg1"/>
                </a:solidFill>
              </a:rPr>
              <a:t>. [online] Smbp.uwaterloo.ca. Available at: </a:t>
            </a:r>
            <a:r>
              <a:rPr lang="en-US" sz="14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http://smbp.uwaterloo.ca/2018/03/tvibes-uses-facebook-to-increase-downloads-by-nearly-50/</a:t>
            </a:r>
            <a:endParaRPr lang="en-US" sz="1400" dirty="0">
              <a:solidFill>
                <a:schemeClr val="bg1"/>
              </a:solidFill>
            </a:endParaRPr>
          </a:p>
          <a:p>
            <a:endParaRPr lang="en-US" sz="1400" dirty="0">
              <a:solidFill>
                <a:schemeClr val="bg1"/>
              </a:solidFill>
            </a:endParaRPr>
          </a:p>
          <a:p>
            <a:r>
              <a:rPr lang="en-US" sz="1400" dirty="0">
                <a:solidFill>
                  <a:schemeClr val="bg1"/>
                </a:solidFill>
              </a:rPr>
              <a:t>Digital Marketing Institute. (2019). </a:t>
            </a:r>
            <a:r>
              <a:rPr lang="en-US" sz="1400" i="1" dirty="0">
                <a:solidFill>
                  <a:schemeClr val="bg1"/>
                </a:solidFill>
              </a:rPr>
              <a:t>5 Successful Social Media Campaigns You Can Learn From</a:t>
            </a:r>
            <a:r>
              <a:rPr lang="en-US" sz="1400" dirty="0">
                <a:solidFill>
                  <a:schemeClr val="bg1"/>
                </a:solidFill>
              </a:rPr>
              <a:t>. [online] Available at: </a:t>
            </a:r>
            <a:r>
              <a:rPr lang="en-US" sz="14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https://digitalmarketinginstitute.com/en-ca/blog/5-successful-social-media-campaigns-you-can-learn-from</a:t>
            </a:r>
            <a:endParaRPr lang="en-US" sz="1400" dirty="0">
              <a:solidFill>
                <a:schemeClr val="bg1"/>
              </a:solidFill>
            </a:endParaRPr>
          </a:p>
          <a:p>
            <a:endParaRPr lang="en-US" sz="1400" dirty="0">
              <a:solidFill>
                <a:schemeClr val="bg1"/>
              </a:solidFill>
            </a:endParaRPr>
          </a:p>
          <a:p>
            <a:r>
              <a:rPr lang="en-US" sz="1400" dirty="0" err="1">
                <a:solidFill>
                  <a:schemeClr val="bg1"/>
                </a:solidFill>
              </a:rPr>
              <a:t>Katumba</a:t>
            </a:r>
            <a:r>
              <a:rPr lang="en-US" sz="1400" dirty="0">
                <a:solidFill>
                  <a:schemeClr val="bg1"/>
                </a:solidFill>
              </a:rPr>
              <a:t>, K. (2018). </a:t>
            </a:r>
            <a:r>
              <a:rPr lang="en-US" sz="1400" i="1" dirty="0">
                <a:solidFill>
                  <a:schemeClr val="bg1"/>
                </a:solidFill>
              </a:rPr>
              <a:t>How Nike changed the consumer brand marketing universe</a:t>
            </a:r>
            <a:r>
              <a:rPr lang="en-US" sz="1400" dirty="0">
                <a:solidFill>
                  <a:schemeClr val="bg1"/>
                </a:solidFill>
              </a:rPr>
              <a:t>. [online] Smart Insights. Available at: </a:t>
            </a:r>
            <a:r>
              <a:rPr lang="en-US" sz="14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https://www.smartinsights.com/online-brand-strategy/international-marketing/campaign-week-how-nike-changed-consume-brand-marketing-universe/</a:t>
            </a:r>
            <a:endParaRPr lang="en-US" sz="1400" dirty="0">
              <a:solidFill>
                <a:schemeClr val="bg1"/>
              </a:solidFill>
            </a:endParaRPr>
          </a:p>
          <a:p>
            <a:endParaRPr lang="en-US" sz="1400" dirty="0">
              <a:solidFill>
                <a:schemeClr val="bg1"/>
              </a:solidFill>
            </a:endParaRPr>
          </a:p>
          <a:p>
            <a:r>
              <a:rPr lang="en-US" sz="1400" dirty="0">
                <a:solidFill>
                  <a:schemeClr val="bg1"/>
                </a:solidFill>
              </a:rPr>
              <a:t>O'Brien, D. (2019). Social Media and Its Importance to the Board. [online] Deloitte United States. Available at: </a:t>
            </a:r>
            <a:r>
              <a:rPr lang="en-US" sz="14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https://www2.deloitte.com/us/en/pages/center-for-board-effectiveness/articles/social-media-and-its-importance-to-the-board.html</a:t>
            </a:r>
            <a:endParaRPr lang="en-US" sz="1400" dirty="0">
              <a:solidFill>
                <a:schemeClr val="bg1"/>
              </a:solidFill>
            </a:endParaRPr>
          </a:p>
          <a:p>
            <a:endParaRPr lang="en-US" sz="1400" dirty="0">
              <a:solidFill>
                <a:schemeClr val="bg1"/>
              </a:solidFill>
            </a:endParaRPr>
          </a:p>
          <a:p>
            <a:r>
              <a:rPr lang="en-US" sz="1400" dirty="0">
                <a:solidFill>
                  <a:schemeClr val="bg1"/>
                </a:solidFill>
              </a:rPr>
              <a:t>Social Media Trends 2018. (2018). Hootsuite’s annual report on the latest global trends in social media. [online] p.9. Available at: </a:t>
            </a:r>
            <a:r>
              <a:rPr lang="en-US" sz="1400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https://hootsuite.com/uploads/images/stock/gd-SocialTrends-en-3-1.pdf</a:t>
            </a:r>
            <a:endParaRPr lang="en-US" sz="1400" dirty="0">
              <a:solidFill>
                <a:schemeClr val="bg1"/>
              </a:solidFill>
            </a:endParaRPr>
          </a:p>
          <a:p>
            <a:endParaRPr lang="en-US" sz="1400" dirty="0">
              <a:solidFill>
                <a:schemeClr val="bg1"/>
              </a:solidFill>
            </a:endParaRPr>
          </a:p>
          <a:p>
            <a:endParaRPr lang="en-US" sz="1400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4785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536</Words>
  <Application>Microsoft Office PowerPoint</Application>
  <PresentationFormat>Widescreen</PresentationFormat>
  <Paragraphs>78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Bahnschrift SemiBold</vt:lpstr>
      <vt:lpstr>Calibri</vt:lpstr>
      <vt:lpstr>Calibri Light</vt:lpstr>
      <vt:lpstr>Montserrat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Will HAGUE</dc:creator>
  <cp:lastModifiedBy>Will HAGUE</cp:lastModifiedBy>
  <cp:revision>33</cp:revision>
  <dcterms:created xsi:type="dcterms:W3CDTF">2019-06-04T07:16:28Z</dcterms:created>
  <dcterms:modified xsi:type="dcterms:W3CDTF">2019-06-04T11:44:18Z</dcterms:modified>
</cp:coreProperties>
</file>