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  <p:sldMasterId id="2147483680" r:id="rId5"/>
    <p:sldMasterId id="2147483686" r:id="rId6"/>
    <p:sldMasterId id="2147483694" r:id="rId7"/>
    <p:sldMasterId id="2147483697" r:id="rId8"/>
    <p:sldMasterId id="2147483701" r:id="rId9"/>
    <p:sldMasterId id="2147483705" r:id="rId10"/>
  </p:sldMasterIdLst>
  <p:notesMasterIdLst>
    <p:notesMasterId r:id="rId39"/>
  </p:notesMasterIdLst>
  <p:handoutMasterIdLst>
    <p:handoutMasterId r:id="rId40"/>
  </p:handoutMasterIdLst>
  <p:sldIdLst>
    <p:sldId id="404" r:id="rId11"/>
    <p:sldId id="314" r:id="rId12"/>
    <p:sldId id="291" r:id="rId13"/>
    <p:sldId id="266" r:id="rId14"/>
    <p:sldId id="263" r:id="rId15"/>
    <p:sldId id="264" r:id="rId16"/>
    <p:sldId id="265" r:id="rId17"/>
    <p:sldId id="269" r:id="rId18"/>
    <p:sldId id="407" r:id="rId19"/>
    <p:sldId id="268" r:id="rId20"/>
    <p:sldId id="270" r:id="rId21"/>
    <p:sldId id="271" r:id="rId22"/>
    <p:sldId id="272" r:id="rId23"/>
    <p:sldId id="273" r:id="rId24"/>
    <p:sldId id="274" r:id="rId25"/>
    <p:sldId id="275" r:id="rId26"/>
    <p:sldId id="289" r:id="rId27"/>
    <p:sldId id="276" r:id="rId28"/>
    <p:sldId id="277" r:id="rId29"/>
    <p:sldId id="286" r:id="rId30"/>
    <p:sldId id="280" r:id="rId31"/>
    <p:sldId id="281" r:id="rId32"/>
    <p:sldId id="283" r:id="rId33"/>
    <p:sldId id="288" r:id="rId34"/>
    <p:sldId id="284" r:id="rId35"/>
    <p:sldId id="285" r:id="rId36"/>
    <p:sldId id="287" r:id="rId37"/>
    <p:sldId id="290" r:id="rId3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EC0710-5EBD-956B-65F1-C7AA963FEC41}" v="5" dt="2024-02-19T13:35:57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20" Type="http://schemas.openxmlformats.org/officeDocument/2006/relationships/slide" Target="slides/slide10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73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8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AREA FOR FLYING START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08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50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 QULAITY MEANS TO CHIDLREN: </a:t>
            </a:r>
          </a:p>
          <a:p>
            <a:endParaRPr lang="en-GB" dirty="0"/>
          </a:p>
          <a:p>
            <a:r>
              <a:rPr lang="en-GB" dirty="0"/>
              <a:t>STAFFING</a:t>
            </a:r>
          </a:p>
          <a:p>
            <a:r>
              <a:rPr lang="en-GB" dirty="0"/>
              <a:t>ENVIRONEMTN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98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563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63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PROCEDURES/BALANCE/DEVEPLANS/ETC TAKE COPIES.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066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46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150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 not need to translate acronyms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92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45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463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70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46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363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269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845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70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486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96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3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29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0051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06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78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423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51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7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3820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551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46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96036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40638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656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495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5784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648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8957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63260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64655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49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508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949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2287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0317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0872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9402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795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3926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3040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7050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42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9892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0044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3500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8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8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73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741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207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12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77596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47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571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5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6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123" y="2008869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 dirty="0"/>
              <a:t>ECEY6011_Birm</a:t>
            </a:r>
            <a:br>
              <a:rPr lang="en-US" altLang="en-US" sz="4800" b="1" dirty="0"/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b="1" dirty="0"/>
            </a:br>
            <a:br>
              <a:rPr lang="en-GB" altLang="en-US" sz="4800" b="1" dirty="0"/>
            </a:br>
            <a:br>
              <a:rPr lang="en-US" dirty="0"/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Lecture 7 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395536" y="1628800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E026B1C-E93C-3093-4A01-879A57A7F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877862"/>
            <a:ext cx="8611385" cy="1325563"/>
          </a:xfrm>
        </p:spPr>
        <p:txBody>
          <a:bodyPr>
            <a:normAutofit/>
          </a:bodyPr>
          <a:lstStyle/>
          <a:p>
            <a:pPr marL="0" indent="0" algn="ctr"/>
            <a:r>
              <a:rPr lang="en-GB" altLang="en-US" sz="5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a Setting</a:t>
            </a:r>
            <a:br>
              <a:rPr lang="en-GB" alt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1026" name="Picture 2" descr="How To Improve My Childcare Setting - Early Years Careers">
            <a:extLst>
              <a:ext uri="{FF2B5EF4-FFF2-40B4-BE49-F238E27FC236}">
                <a16:creationId xmlns:a16="http://schemas.microsoft.com/office/drawing/2014/main" id="{24FF26ED-3688-3C46-9D62-DCF881E85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893" y="1907622"/>
            <a:ext cx="6424459" cy="342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Nursery Manager Role in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Keep up to date with any changes in policies/legislation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Update all policies to be in line with any changes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Ensure they are meeting the expectations required by Ofsted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Ensure Staff wellbeing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Complete reports on impact, data collection and budget monitoring throughout the year.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Safeguarding – DSL?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Keep in touch with Local Authority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What other roles and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responsilbities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are there? 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086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Primary School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5" y="1543665"/>
            <a:ext cx="8611385" cy="379554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‘The youngest class in the school’ – School based Nursery or Reception class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Support positive Transition experiences for children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Be positive ambassadors for the school and build relationships with parents and the local community.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Take an active role in the life of the school.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What else?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397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would Parents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90" y="1825625"/>
            <a:ext cx="8486760" cy="357593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Children to be safe.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children to be happy.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children to be cared for by qualified Staff that are cheerful, helpful and welcoming.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the setting to be clean and well maintained.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opportunities to discuss their child with staff if they have any concerns or complaints.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to have a say in development of the setting. </a:t>
            </a:r>
          </a:p>
          <a:p>
            <a:pPr>
              <a:lnSpc>
                <a:spcPct val="160000"/>
              </a:lnSpc>
            </a:pP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Want clear communication around events, INSET days etc. 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700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would Staff like?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nice work environment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Good relationships with colleagues and managers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Fair pay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Clear Vision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Their voices to be heard? 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collaborative approach?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Opportunities to learn and develop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Access to additional training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Good communication particularly when changes made. 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Valuing early years staff | Early Years ...">
            <a:extLst>
              <a:ext uri="{FF2B5EF4-FFF2-40B4-BE49-F238E27FC236}">
                <a16:creationId xmlns:a16="http://schemas.microsoft.com/office/drawing/2014/main" id="{816F2E49-E86F-F4C8-7F44-64448A184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820" y="1782641"/>
            <a:ext cx="3705656" cy="274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067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does high quality mean to Children?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5" y="1858297"/>
            <a:ext cx="4224677" cy="38426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Familiar adults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Familiar routines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Consistent boundaries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Praise and encouragement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Opportunities and experiences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93714F-23AD-76BF-4DE1-1F6410D7F94B}"/>
              </a:ext>
            </a:extLst>
          </p:cNvPr>
          <p:cNvSpPr txBox="1">
            <a:spLocks/>
          </p:cNvSpPr>
          <p:nvPr/>
        </p:nvSpPr>
        <p:spPr>
          <a:xfrm>
            <a:off x="4532671" y="1825624"/>
            <a:ext cx="4347379" cy="387529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Praise and encouragement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right balance of risk and safety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To have a say in the life of the setting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Access to experiences and materials they may not have at home.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157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/>
              <a:t>Plant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Children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0" y="1825625"/>
            <a:ext cx="4117550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Praise and encouragement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right balance of risk and safety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To have a say in the life of the setting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Access to experiences and materials they may not have at home.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0" y="1825625"/>
            <a:ext cx="4038600" cy="3989388"/>
          </a:xfrm>
        </p:spPr>
        <p:txBody>
          <a:bodyPr>
            <a:normAutofit/>
          </a:bodyPr>
          <a:lstStyle/>
          <a:p>
            <a:r>
              <a:rPr lang="cy-GB" sz="2400" dirty="0"/>
              <a:t>Y cydbwysedd iawn o risg a diogelwch</a:t>
            </a:r>
          </a:p>
          <a:p>
            <a:r>
              <a:rPr lang="cy-GB" sz="2400" dirty="0"/>
              <a:t>Cael lleisio barn ym mywyd y lleoliad</a:t>
            </a:r>
          </a:p>
          <a:p>
            <a:r>
              <a:rPr lang="cy-GB" sz="2400" dirty="0"/>
              <a:t>Mynediad i brofiadau a deunyddiau nad oes ganddynt adref o bosibl.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7195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How? </a:t>
            </a:r>
          </a:p>
        </p:txBody>
      </p:sp>
      <p:pic>
        <p:nvPicPr>
          <p:cNvPr id="5128" name="Picture 8" descr="C:\Users\emma.battenbough\AppData\Local\Microsoft\Windows\Temporary Internet Files\Content.IE5\47HR9MYG\characters-2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01156" y="1825625"/>
            <a:ext cx="2546450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776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On-going tasks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2093" y="1825625"/>
            <a:ext cx="6404576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988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950" y="1592826"/>
            <a:ext cx="8880051" cy="395300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Daily checks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Risk assessments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Fire Procedure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Policies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Food hygiene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Cleaning routines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Exclusion policies 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Monthly meetings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1026" name="Picture 2" descr="C:\Users\emma.battenbough\AppData\Local\Microsoft\Windows\Temporary Internet Files\Content.IE5\47HR9MYG\logo[1]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9486" y="1899759"/>
            <a:ext cx="3061520" cy="305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394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Budget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6" y="1641033"/>
            <a:ext cx="8373890" cy="410100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Monthly returns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Petty cash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Managing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Wish lists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Consulting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Resources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Staff pay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emma.battenbough\AppData\Local\Microsoft\Windows\Temporary Internet Files\Content.IE5\47HR9MYG\bag_of_money[1].pn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9590" y="1690689"/>
            <a:ext cx="2522283" cy="323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81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130878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445" y="1456441"/>
            <a:ext cx="8378605" cy="394511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EYFS Statutory Framework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Ofsted EYFS Inspection Handbook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Birth to 5 Matters, Development Matters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Own setting evaluations – ITERS, ECERS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Result based Accountability (RBA)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SSTEW, data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42" name="Picture 2" descr="Wrench and Hammer Crossed Cross Tools Logo Sign Handyman image 1">
            <a:extLst>
              <a:ext uri="{FF2B5EF4-FFF2-40B4-BE49-F238E27FC236}">
                <a16:creationId xmlns:a16="http://schemas.microsoft.com/office/drawing/2014/main" id="{F0F4EC01-364F-F070-A89E-BC736DE206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65" t="10868" r="12090" b="12063"/>
          <a:stretch/>
        </p:blipFill>
        <p:spPr bwMode="auto">
          <a:xfrm>
            <a:off x="6920330" y="4059104"/>
            <a:ext cx="1480457" cy="127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1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b="1" dirty="0">
                <a:solidFill>
                  <a:schemeClr val="accent1">
                    <a:lumMod val="75000"/>
                  </a:schemeClr>
                </a:solidFill>
              </a:rPr>
              <a:t>Meetings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90" y="1484671"/>
            <a:ext cx="9158926" cy="410732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Multi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agency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Managers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Staff</a:t>
            </a:r>
          </a:p>
          <a:p>
            <a:pPr>
              <a:lnSpc>
                <a:spcPct val="150000"/>
              </a:lnSpc>
            </a:pP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Early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years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Assurance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Share good practice</a:t>
            </a:r>
          </a:p>
          <a:p>
            <a:pPr>
              <a:lnSpc>
                <a:spcPct val="150000"/>
              </a:lnSpc>
            </a:pP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Parents</a:t>
            </a:r>
          </a:p>
          <a:p>
            <a:pPr>
              <a:lnSpc>
                <a:spcPct val="150000"/>
              </a:lnSpc>
            </a:pP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Other stake holders</a:t>
            </a:r>
          </a:p>
          <a:p>
            <a:endParaRPr lang="cy-GB" dirty="0"/>
          </a:p>
          <a:p>
            <a:endParaRPr lang="cy-GB" dirty="0"/>
          </a:p>
        </p:txBody>
      </p:sp>
      <p:pic>
        <p:nvPicPr>
          <p:cNvPr id="4099" name="Picture 3" descr="C:\Users\emma.battenbough\AppData\Local\Microsoft\Windows\Temporary Internet Files\Content.IE5\KCJ157QY\sbGrou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01681"/>
            <a:ext cx="3306008" cy="327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583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Staff Performance Management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6167" y="2119539"/>
            <a:ext cx="4331665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7214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Staff Training 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288" y="2275230"/>
            <a:ext cx="8612187" cy="2677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1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5" y="1690689"/>
            <a:ext cx="8935205" cy="385352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SIMS/Arbor – Or any other programme that may be used.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Monitoring (above 80%)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Discussion with parents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Discussion with agencies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Procedures for consistent poor attendance</a:t>
            </a:r>
          </a:p>
          <a:p>
            <a:endParaRPr lang="en-GB" dirty="0"/>
          </a:p>
        </p:txBody>
      </p:sp>
      <p:pic>
        <p:nvPicPr>
          <p:cNvPr id="62466" name="Picture 2" descr="When attendance is optional - Attendance Matters Magazine">
            <a:extLst>
              <a:ext uri="{FF2B5EF4-FFF2-40B4-BE49-F238E27FC236}">
                <a16:creationId xmlns:a16="http://schemas.microsoft.com/office/drawing/2014/main" id="{44F9DBC0-3465-B7DE-B5C5-39DF989D5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307" y="2566523"/>
            <a:ext cx="2703415" cy="179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383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9258299" cy="1325563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Waiting list review and place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477" y="1934482"/>
            <a:ext cx="9051822" cy="357593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Childcare list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Allocate places and key workers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Registration meeting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Home visits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Settling in procedures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249" y="3429000"/>
            <a:ext cx="3173935" cy="180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199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Transition</a:t>
            </a:r>
          </a:p>
        </p:txBody>
      </p:sp>
      <p:pic>
        <p:nvPicPr>
          <p:cNvPr id="7171" name="Picture 3" descr="C:\Users\emma.battenbough\AppData\Local\Microsoft\Windows\Temporary Internet Files\Content.IE5\Q67LK25S\SLAM-Bunny-Goes-to-School_Featured-Image-2j01yhv-1000x6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2381" y="1543665"/>
            <a:ext cx="3025833" cy="214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98324" y="1543665"/>
            <a:ext cx="9241762" cy="4557551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Settling in Visits.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Weekly visits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Reduced timetable at the start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Stay and play before starting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Parent transition meetings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Transition Pack handover meeting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Schools coming to visit for handover to Reception or Specialist provisions.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Phone calls with settings to discuss any needs.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504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Data Monitoring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288" y="2393197"/>
            <a:ext cx="8612187" cy="2441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19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Parents Involvement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666" y="1573161"/>
            <a:ext cx="9054698" cy="399430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Evaluation forms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Class dojo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Apps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Parent evenings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Events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Stay and play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Newsletters/Curriculum Maps</a:t>
            </a:r>
          </a:p>
          <a:p>
            <a:endParaRPr lang="en-GB" dirty="0"/>
          </a:p>
        </p:txBody>
      </p:sp>
      <p:pic>
        <p:nvPicPr>
          <p:cNvPr id="12292" name="Picture 4" descr="C:\Users\emma.battenbough\AppData\Local\Microsoft\Windows\Temporary Internet Files\Content.IE5\KCJ157QY\parent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429" y="2141697"/>
            <a:ext cx="4026132" cy="257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994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0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ALN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2515560"/>
              </p:ext>
            </p:extLst>
          </p:nvPr>
        </p:nvGraphicFramePr>
        <p:xfrm>
          <a:off x="2183599" y="1668338"/>
          <a:ext cx="4968552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618246" imgH="8051382" progId="Word.Document.12">
                  <p:embed/>
                </p:oleObj>
              </mc:Choice>
              <mc:Fallback>
                <p:oleObj name="Document" r:id="rId3" imgW="6618246" imgH="8051382" progId="Word.Document.12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83599" y="1668338"/>
                        <a:ext cx="4968552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8099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58257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Safeguarding</a:t>
            </a:r>
            <a:r>
              <a:rPr lang="en-GB" sz="4800" b="1" dirty="0"/>
              <a:t> 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2267745" y="1628800"/>
          <a:ext cx="4752528" cy="468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7004695" imgH="8051382" progId="Word.Document.12">
                  <p:embed/>
                </p:oleObj>
              </mc:Choice>
              <mc:Fallback>
                <p:oleObj name="Document" r:id="rId3" imgW="7004695" imgH="8051382" progId="Word.Document.12">
                  <p:embed/>
                  <p:pic>
                    <p:nvPicPr>
                      <p:cNvPr id="3" name="Object 2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5" y="1628800"/>
                        <a:ext cx="4752528" cy="468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79342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Gosod</a:t>
            </a:r>
            <a:r>
              <a:rPr lang="en-GB" sz="4800" b="1" dirty="0"/>
              <a:t> </a:t>
            </a:r>
            <a:r>
              <a:rPr lang="en-GB" sz="4800" b="1" dirty="0" err="1"/>
              <a:t>Cynllun</a:t>
            </a:r>
            <a:r>
              <a:rPr lang="en-GB" sz="4800" b="1" dirty="0"/>
              <a:t> </a:t>
            </a:r>
            <a:r>
              <a:rPr lang="en-GB" sz="4800" b="1" dirty="0" err="1"/>
              <a:t>Datblygu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31253" y="1825625"/>
            <a:ext cx="5686257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0224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497" y="1825625"/>
            <a:ext cx="5763769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7580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Children first!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627" y="1445342"/>
            <a:ext cx="8395738" cy="39290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All processes lead to high quality environment for children in addition: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Observation and planning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Learning journals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Flexible routines 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Contemporaneous notes 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Multi agency planning around family needs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Supportive, meaningful and caring relationships with adults.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5592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12292" name="Picture 4" descr="C:\Users\emma.battenbough\AppData\Local\Microsoft\Windows\Temporary Internet Files\Content.IE5\47HR9MYG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mma.battenbough\AppData\Local\Microsoft\Windows\Temporary Internet Files\Content.IE5\Q67LK25S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mma.battenbough\AppData\Local\Microsoft\Windows\Temporary Internet Files\Content.IE5\5UZ7UND3\Question_Mark_Icon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514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  <SharedWithUsers xmlns="16bfc89a-06a0-41d6-ae50-6ff65b36cb8b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F5CEED-5F60-413A-A50E-EAB7D43F78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22</TotalTime>
  <Words>710</Words>
  <Application>Microsoft Office PowerPoint</Application>
  <PresentationFormat>On-screen Show (4:3)</PresentationFormat>
  <Paragraphs>179</Paragraphs>
  <Slides>28</Slides>
  <Notes>27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Document</vt:lpstr>
      <vt:lpstr>PowerPoint Presentation</vt:lpstr>
      <vt:lpstr>ECEY6011_Birm Leadership for systems of quality   Lecture 7 </vt:lpstr>
      <vt:lpstr>Managing a Setting </vt:lpstr>
      <vt:lpstr>Nursery Manager Role in England</vt:lpstr>
      <vt:lpstr>Primary School </vt:lpstr>
      <vt:lpstr>What would Parents like?</vt:lpstr>
      <vt:lpstr>What would Staff like?</vt:lpstr>
      <vt:lpstr>What does high quality mean to Children?</vt:lpstr>
      <vt:lpstr>Plant Children </vt:lpstr>
      <vt:lpstr>How? </vt:lpstr>
      <vt:lpstr>On-going tasks</vt:lpstr>
      <vt:lpstr>Health and safety</vt:lpstr>
      <vt:lpstr>Budget</vt:lpstr>
      <vt:lpstr>Quality of care Tools</vt:lpstr>
      <vt:lpstr>Meetings</vt:lpstr>
      <vt:lpstr>Staff Performance Management </vt:lpstr>
      <vt:lpstr>Staff Training </vt:lpstr>
      <vt:lpstr>Attendance</vt:lpstr>
      <vt:lpstr>Waiting list review and place allocation</vt:lpstr>
      <vt:lpstr>Transition</vt:lpstr>
      <vt:lpstr>Data Monitoring</vt:lpstr>
      <vt:lpstr>Parents Involvement</vt:lpstr>
      <vt:lpstr>ALN</vt:lpstr>
      <vt:lpstr>Safeguarding </vt:lpstr>
      <vt:lpstr>Gosod Cynllun Datblygu Setting Development Plan </vt:lpstr>
      <vt:lpstr>Setting Development Plan </vt:lpstr>
      <vt:lpstr>Children first!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Bee B</cp:lastModifiedBy>
  <cp:revision>7</cp:revision>
  <cp:lastPrinted>2019-02-26T08:29:18Z</cp:lastPrinted>
  <dcterms:created xsi:type="dcterms:W3CDTF">2015-04-14T15:21:28Z</dcterms:created>
  <dcterms:modified xsi:type="dcterms:W3CDTF">2025-02-18T12:25:21Z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Order">
    <vt:lpwstr>240700.000000000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</Properties>
</file>