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58" r:id="rId2"/>
    <p:sldId id="259" r:id="rId3"/>
    <p:sldId id="263" r:id="rId4"/>
    <p:sldId id="260" r:id="rId5"/>
    <p:sldId id="261" r:id="rId6"/>
    <p:sldId id="262" r:id="rId7"/>
    <p:sldId id="266"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041"/>
  </p:normalViewPr>
  <p:slideViewPr>
    <p:cSldViewPr snapToGrid="0">
      <p:cViewPr varScale="1">
        <p:scale>
          <a:sx n="97" d="100"/>
          <a:sy n="97" d="100"/>
        </p:scale>
        <p:origin x="11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7929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0082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0072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9276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150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4083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4275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7542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11/10/22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760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73231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1278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5448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11/10/22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634928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aspca.org/news/why-are-factory-farmed-products-so-cheap" TargetMode="External"/><Relationship Id="rId2" Type="http://schemas.openxmlformats.org/officeDocument/2006/relationships/hyperlink" Target="https://www.theecoexperts.co.uk/home-hub/food-waste-facts-and-statistics" TargetMode="External"/><Relationship Id="rId1" Type="http://schemas.openxmlformats.org/officeDocument/2006/relationships/slideLayout" Target="../slideLayouts/slideLayout2.xml"/><Relationship Id="rId6" Type="http://schemas.openxmlformats.org/officeDocument/2006/relationships/hyperlink" Target="https://education.nationalgeographic.org/resource/hunter-gatherer-culture" TargetMode="External"/><Relationship Id="rId5" Type="http://schemas.openxmlformats.org/officeDocument/2006/relationships/hyperlink" Target="https://www.austinfitmagazine.com/the-surprising-benefits-of-cow-cuddling/" TargetMode="External"/><Relationship Id="rId4" Type="http://schemas.openxmlformats.org/officeDocument/2006/relationships/hyperlink" Target="https://worldanimalfoundation.org/advocate/farm-animals/params/post/1280110/animal-agriculture-is-destroying-tropical-forest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lidl.co.uk/p/birchwood-beef/birchwood-british-beef-mince/p24370" TargetMode="External"/><Relationship Id="rId2" Type="http://schemas.openxmlformats.org/officeDocument/2006/relationships/hyperlink" Target="https://www.newfoodmagazine.com/article/92620/where-does-food-waste-occur/" TargetMode="External"/><Relationship Id="rId1" Type="http://schemas.openxmlformats.org/officeDocument/2006/relationships/slideLayout" Target="../slideLayouts/slideLayout2.xml"/><Relationship Id="rId6" Type="http://schemas.openxmlformats.org/officeDocument/2006/relationships/hyperlink" Target="https://www.indiatimes.com/news/india/cow-science-exam-may-be-postponed-but-an-ngo-is-launching-a-cow-cuddling-centre-in-haryana-535024.html" TargetMode="External"/><Relationship Id="rId5" Type="http://schemas.openxmlformats.org/officeDocument/2006/relationships/hyperlink" Target="https://www.beautifulchristianlife.com/blog/is-there-a-preferred-bible-translation-christians-should-use" TargetMode="External"/><Relationship Id="rId4" Type="http://schemas.openxmlformats.org/officeDocument/2006/relationships/hyperlink" Target="https://www.buzzworthy.com/ugly-facts-of-meat-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932AF-225E-A55E-1B93-A4C36544BD12}"/>
              </a:ext>
            </a:extLst>
          </p:cNvPr>
          <p:cNvSpPr>
            <a:spLocks noGrp="1"/>
          </p:cNvSpPr>
          <p:nvPr>
            <p:ph type="ctrTitle"/>
          </p:nvPr>
        </p:nvSpPr>
        <p:spPr>
          <a:xfrm>
            <a:off x="1219200" y="1169610"/>
            <a:ext cx="10537371" cy="2421464"/>
          </a:xfrm>
        </p:spPr>
        <p:txBody>
          <a:bodyPr/>
          <a:lstStyle/>
          <a:p>
            <a:pPr algn="ctr"/>
            <a:r>
              <a:rPr lang="en-US" dirty="0"/>
              <a:t>Can Killing Animals be Justified?</a:t>
            </a:r>
          </a:p>
        </p:txBody>
      </p:sp>
      <p:sp>
        <p:nvSpPr>
          <p:cNvPr id="3" name="Subtitle 2">
            <a:extLst>
              <a:ext uri="{FF2B5EF4-FFF2-40B4-BE49-F238E27FC236}">
                <a16:creationId xmlns:a16="http://schemas.microsoft.com/office/drawing/2014/main" id="{8D708AD5-C700-2C05-8362-6B842E2F797B}"/>
              </a:ext>
            </a:extLst>
          </p:cNvPr>
          <p:cNvSpPr>
            <a:spLocks noGrp="1"/>
          </p:cNvSpPr>
          <p:nvPr>
            <p:ph type="subTitle" idx="1"/>
          </p:nvPr>
        </p:nvSpPr>
        <p:spPr>
          <a:xfrm>
            <a:off x="9978886" y="5458397"/>
            <a:ext cx="2005849" cy="661988"/>
          </a:xfrm>
        </p:spPr>
        <p:txBody>
          <a:bodyPr/>
          <a:lstStyle/>
          <a:p>
            <a:r>
              <a:rPr lang="en-US" dirty="0">
                <a:solidFill>
                  <a:schemeClr val="tx1">
                    <a:lumMod val="50000"/>
                    <a:lumOff val="50000"/>
                  </a:schemeClr>
                </a:solidFill>
              </a:rPr>
              <a:t>Matthew Gaff</a:t>
            </a:r>
          </a:p>
        </p:txBody>
      </p:sp>
      <p:sp>
        <p:nvSpPr>
          <p:cNvPr id="4" name="TextBox 3">
            <a:extLst>
              <a:ext uri="{FF2B5EF4-FFF2-40B4-BE49-F238E27FC236}">
                <a16:creationId xmlns:a16="http://schemas.microsoft.com/office/drawing/2014/main" id="{30CC7314-F08D-E56C-B313-3C3BFC0AB385}"/>
              </a:ext>
            </a:extLst>
          </p:cNvPr>
          <p:cNvSpPr txBox="1"/>
          <p:nvPr/>
        </p:nvSpPr>
        <p:spPr>
          <a:xfrm>
            <a:off x="1936210" y="3591074"/>
            <a:ext cx="8997696" cy="646331"/>
          </a:xfrm>
          <a:prstGeom prst="rect">
            <a:avLst/>
          </a:prstGeom>
          <a:noFill/>
        </p:spPr>
        <p:txBody>
          <a:bodyPr wrap="square" rtlCol="0">
            <a:spAutoFit/>
          </a:bodyPr>
          <a:lstStyle/>
          <a:p>
            <a:pPr marL="285750" indent="-285750" algn="ctr">
              <a:buFont typeface="Arial" panose="020B0604020202020204" pitchFamily="34" charset="0"/>
              <a:buChar char="•"/>
            </a:pPr>
            <a:r>
              <a:rPr lang="en-US" dirty="0"/>
              <a:t>Meat industry impacts many other world issues.</a:t>
            </a:r>
          </a:p>
          <a:p>
            <a:pPr marL="285750" indent="-285750" algn="ctr">
              <a:buFont typeface="Arial" panose="020B0604020202020204" pitchFamily="34" charset="0"/>
              <a:buChar char="•"/>
            </a:pPr>
            <a:r>
              <a:rPr lang="en-US" dirty="0"/>
              <a:t>Should we stop eating meat based on what people say?</a:t>
            </a:r>
          </a:p>
        </p:txBody>
      </p:sp>
    </p:spTree>
    <p:extLst>
      <p:ext uri="{BB962C8B-B14F-4D97-AF65-F5344CB8AC3E}">
        <p14:creationId xmlns:p14="http://schemas.microsoft.com/office/powerpoint/2010/main" val="68251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owl of food&#10;&#10;Description automatically generated with low confidence">
            <a:extLst>
              <a:ext uri="{FF2B5EF4-FFF2-40B4-BE49-F238E27FC236}">
                <a16:creationId xmlns:a16="http://schemas.microsoft.com/office/drawing/2014/main" id="{F6778F71-CB72-4DB6-22D8-DCB6EDD87655}"/>
              </a:ext>
            </a:extLst>
          </p:cNvPr>
          <p:cNvPicPr>
            <a:picLocks noChangeAspect="1"/>
          </p:cNvPicPr>
          <p:nvPr/>
        </p:nvPicPr>
        <p:blipFill rotWithShape="1">
          <a:blip r:embed="rId2">
            <a:alphaModFix amt="50000"/>
          </a:blip>
          <a:srcRect t="5585" r="-1" b="37307"/>
          <a:stretch/>
        </p:blipFill>
        <p:spPr>
          <a:xfrm>
            <a:off x="0" y="-2540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872097-4706-B349-E125-6EDCB0CAEE9B}"/>
              </a:ext>
            </a:extLst>
          </p:cNvPr>
          <p:cNvSpPr>
            <a:spLocks noGrp="1"/>
          </p:cNvSpPr>
          <p:nvPr>
            <p:ph sz="quarter" idx="13"/>
          </p:nvPr>
        </p:nvSpPr>
        <p:spPr>
          <a:xfrm>
            <a:off x="4976636" y="1193800"/>
            <a:ext cx="6085091" cy="4699000"/>
          </a:xfrm>
        </p:spPr>
        <p:txBody>
          <a:bodyPr anchor="ctr">
            <a:normAutofit/>
          </a:bodyPr>
          <a:lstStyle/>
          <a:p>
            <a:r>
              <a:rPr lang="en-US" dirty="0"/>
              <a:t>1.3 Billion Tones of food is wasted each year</a:t>
            </a:r>
          </a:p>
          <a:p>
            <a:r>
              <a:rPr lang="en-US" dirty="0"/>
              <a:t>Equivalent to 1/3 of all food for Human Consumption</a:t>
            </a:r>
          </a:p>
          <a:p>
            <a:r>
              <a:rPr lang="en-US" dirty="0"/>
              <a:t>20% of food wasted is Meat</a:t>
            </a:r>
          </a:p>
          <a:p>
            <a:r>
              <a:rPr lang="en-US" dirty="0"/>
              <a:t>20% is Dairy products</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9B772019-43C0-F23E-7532-B4A58AFE939E}"/>
              </a:ext>
            </a:extLst>
          </p:cNvPr>
          <p:cNvSpPr txBox="1"/>
          <p:nvPr/>
        </p:nvSpPr>
        <p:spPr>
          <a:xfrm>
            <a:off x="489857" y="3069772"/>
            <a:ext cx="3833463" cy="1323439"/>
          </a:xfrm>
          <a:prstGeom prst="rect">
            <a:avLst/>
          </a:prstGeom>
          <a:noFill/>
        </p:spPr>
        <p:txBody>
          <a:bodyPr wrap="square" rtlCol="0">
            <a:spAutoFit/>
          </a:bodyPr>
          <a:lstStyle/>
          <a:p>
            <a:pPr algn="ctr"/>
            <a:r>
              <a:rPr lang="en-US" sz="4000" b="1" dirty="0"/>
              <a:t>How much do we waste?</a:t>
            </a:r>
          </a:p>
        </p:txBody>
      </p:sp>
    </p:spTree>
    <p:extLst>
      <p:ext uri="{BB962C8B-B14F-4D97-AF65-F5344CB8AC3E}">
        <p14:creationId xmlns:p14="http://schemas.microsoft.com/office/powerpoint/2010/main" val="38056478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 whiteboard&#10;&#10;Description automatically generated">
            <a:extLst>
              <a:ext uri="{FF2B5EF4-FFF2-40B4-BE49-F238E27FC236}">
                <a16:creationId xmlns:a16="http://schemas.microsoft.com/office/drawing/2014/main" id="{AD0CF193-1428-D67B-EA4C-AFB39FC02141}"/>
              </a:ext>
            </a:extLst>
          </p:cNvPr>
          <p:cNvPicPr>
            <a:picLocks noChangeAspect="1"/>
          </p:cNvPicPr>
          <p:nvPr/>
        </p:nvPicPr>
        <p:blipFill rotWithShape="1">
          <a:blip r:embed="rId2">
            <a:alphaModFix amt="50000"/>
          </a:blip>
          <a:srcRect t="5268" r="-1" b="16604"/>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46B62EC-A2A8-3254-23D1-3728533B8578}"/>
              </a:ext>
            </a:extLst>
          </p:cNvPr>
          <p:cNvSpPr>
            <a:spLocks noGrp="1"/>
          </p:cNvSpPr>
          <p:nvPr>
            <p:ph type="title"/>
          </p:nvPr>
        </p:nvSpPr>
        <p:spPr>
          <a:xfrm>
            <a:off x="1130271" y="1193800"/>
            <a:ext cx="3193050" cy="4699000"/>
          </a:xfrm>
        </p:spPr>
        <p:txBody>
          <a:bodyPr anchor="ctr">
            <a:normAutofit/>
          </a:bodyPr>
          <a:lstStyle/>
          <a:p>
            <a:r>
              <a:rPr lang="en-US" dirty="0"/>
              <a:t>Issues of Capitalism</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70B372-6093-9A00-417F-2D93E42E45AD}"/>
              </a:ext>
            </a:extLst>
          </p:cNvPr>
          <p:cNvSpPr>
            <a:spLocks noGrp="1"/>
          </p:cNvSpPr>
          <p:nvPr>
            <p:ph idx="1"/>
          </p:nvPr>
        </p:nvSpPr>
        <p:spPr>
          <a:xfrm>
            <a:off x="4976636" y="1193800"/>
            <a:ext cx="6085091" cy="4699000"/>
          </a:xfrm>
        </p:spPr>
        <p:txBody>
          <a:bodyPr anchor="ctr">
            <a:normAutofit/>
          </a:bodyPr>
          <a:lstStyle/>
          <a:p>
            <a:r>
              <a:rPr lang="en-US" sz="1800" dirty="0"/>
              <a:t>According the ASPCA, Governments give money to Factory Farms.</a:t>
            </a:r>
          </a:p>
          <a:p>
            <a:r>
              <a:rPr lang="en-US" sz="1800" dirty="0">
                <a:effectLst/>
                <a:latin typeface="Calibri" panose="020F0502020204030204" pitchFamily="34" charset="0"/>
                <a:ea typeface="Times New Roman" panose="02020603050405020304" pitchFamily="18" charset="0"/>
              </a:rPr>
              <a:t>Impacts Consumers decisi</a:t>
            </a:r>
            <a:r>
              <a:rPr lang="en-US" sz="1800" dirty="0">
                <a:latin typeface="Calibri" panose="020F0502020204030204" pitchFamily="34" charset="0"/>
                <a:ea typeface="Times New Roman" panose="02020603050405020304" pitchFamily="18" charset="0"/>
              </a:rPr>
              <a:t>ons.</a:t>
            </a:r>
            <a:endParaRPr lang="en-GB" sz="1800" dirty="0">
              <a:effectLst/>
              <a:latin typeface="Calibri" panose="020F0502020204030204" pitchFamily="34"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Springer, Dürnberger and Eggel, claim that changes can happen with the Will of the consumer and by deciding to challenge Supermarket’s with their meat it will create a change as Businesses main goal is to appease the consumer (Springer, Dürnberger, Eggel, 2019, p.2)</a:t>
            </a:r>
            <a:r>
              <a:rPr lang="en-GB" sz="1800" dirty="0">
                <a:latin typeface="Calibri" panose="020F0502020204030204" pitchFamily="34" charset="0"/>
                <a:ea typeface="Times New Roman" panose="02020603050405020304" pitchFamily="18" charset="0"/>
              </a:rPr>
              <a:t>. </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52957345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E4A0402C-8873-CB58-7B1E-6B3F7DC684CA}"/>
              </a:ext>
            </a:extLst>
          </p:cNvPr>
          <p:cNvPicPr>
            <a:picLocks noChangeAspect="1"/>
          </p:cNvPicPr>
          <p:nvPr/>
        </p:nvPicPr>
        <p:blipFill rotWithShape="1">
          <a:blip r:embed="rId2">
            <a:alphaModFix amt="50000"/>
          </a:blip>
          <a:srcRect t="15092" r="-1" b="-1"/>
          <a:stretch/>
        </p:blipFill>
        <p:spPr>
          <a:xfrm>
            <a:off x="305" y="10"/>
            <a:ext cx="12191695" cy="6857990"/>
          </a:xfrm>
          <a:prstGeom prst="rect">
            <a:avLst/>
          </a:prstGeom>
        </p:spPr>
      </p:pic>
      <p:sp>
        <p:nvSpPr>
          <p:cNvPr id="3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5" name="Rectangle 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6" name="Straight Connector 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7" name="Content Placeholder 16">
            <a:extLst>
              <a:ext uri="{FF2B5EF4-FFF2-40B4-BE49-F238E27FC236}">
                <a16:creationId xmlns:a16="http://schemas.microsoft.com/office/drawing/2014/main" id="{E0F6757C-A6B6-EB56-1247-D97B9D573366}"/>
              </a:ext>
            </a:extLst>
          </p:cNvPr>
          <p:cNvSpPr>
            <a:spLocks noGrp="1"/>
          </p:cNvSpPr>
          <p:nvPr>
            <p:ph idx="1"/>
          </p:nvPr>
        </p:nvSpPr>
        <p:spPr>
          <a:xfrm>
            <a:off x="4976636" y="1193800"/>
            <a:ext cx="6085091" cy="4699000"/>
          </a:xfrm>
        </p:spPr>
        <p:txBody>
          <a:bodyPr anchor="ctr">
            <a:normAutofit/>
          </a:bodyPr>
          <a:lstStyle/>
          <a:p>
            <a:r>
              <a:rPr lang="en-US" dirty="0"/>
              <a:t>80% of the destruction of the Amazon forest is used for livestock in farming, according to Cody Mitchell in the World Animal Foundation.</a:t>
            </a:r>
          </a:p>
          <a:p>
            <a:r>
              <a:rPr lang="en-US" dirty="0"/>
              <a:t>This Impact Climate Change as more trees are cut down for the livestock and even to farm the feed needed for the livestock.</a:t>
            </a:r>
          </a:p>
        </p:txBody>
      </p:sp>
      <p:sp>
        <p:nvSpPr>
          <p:cNvPr id="3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8" name="TextBox 7">
            <a:extLst>
              <a:ext uri="{FF2B5EF4-FFF2-40B4-BE49-F238E27FC236}">
                <a16:creationId xmlns:a16="http://schemas.microsoft.com/office/drawing/2014/main" id="{01AD3F4B-74DF-CC59-AC95-02EA6F249C24}"/>
              </a:ext>
            </a:extLst>
          </p:cNvPr>
          <p:cNvSpPr txBox="1"/>
          <p:nvPr/>
        </p:nvSpPr>
        <p:spPr>
          <a:xfrm>
            <a:off x="577182" y="2896969"/>
            <a:ext cx="3822577" cy="1754326"/>
          </a:xfrm>
          <a:prstGeom prst="rect">
            <a:avLst/>
          </a:prstGeom>
          <a:noFill/>
        </p:spPr>
        <p:txBody>
          <a:bodyPr wrap="square" rtlCol="0">
            <a:spAutoFit/>
          </a:bodyPr>
          <a:lstStyle/>
          <a:p>
            <a:pPr algn="ctr"/>
            <a:r>
              <a:rPr lang="en-US" sz="3600" b="1" dirty="0"/>
              <a:t>The Impact it has on Climate change.</a:t>
            </a:r>
          </a:p>
        </p:txBody>
      </p:sp>
    </p:spTree>
    <p:extLst>
      <p:ext uri="{BB962C8B-B14F-4D97-AF65-F5344CB8AC3E}">
        <p14:creationId xmlns:p14="http://schemas.microsoft.com/office/powerpoint/2010/main" val="131445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15CEE59-1998-CA62-0022-0340E138BD70}"/>
              </a:ext>
            </a:extLst>
          </p:cNvPr>
          <p:cNvSpPr>
            <a:spLocks noGrp="1"/>
          </p:cNvSpPr>
          <p:nvPr>
            <p:ph type="title"/>
          </p:nvPr>
        </p:nvSpPr>
        <p:spPr>
          <a:xfrm>
            <a:off x="259978" y="750098"/>
            <a:ext cx="5445211" cy="1049235"/>
          </a:xfrm>
        </p:spPr>
        <p:txBody>
          <a:bodyPr>
            <a:normAutofit/>
          </a:bodyPr>
          <a:lstStyle/>
          <a:p>
            <a:pPr algn="ctr"/>
            <a:r>
              <a:rPr lang="en-US" dirty="0"/>
              <a:t>Christian Views are hypocritical</a:t>
            </a:r>
          </a:p>
        </p:txBody>
      </p:sp>
      <p:sp>
        <p:nvSpPr>
          <p:cNvPr id="22" name="Rectangle 2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B1B13E7-8620-5270-C5EA-14764767824B}"/>
              </a:ext>
            </a:extLst>
          </p:cNvPr>
          <p:cNvSpPr>
            <a:spLocks noGrp="1"/>
          </p:cNvSpPr>
          <p:nvPr>
            <p:ph idx="1"/>
          </p:nvPr>
        </p:nvSpPr>
        <p:spPr>
          <a:xfrm>
            <a:off x="341376" y="2015732"/>
            <a:ext cx="5282417" cy="3450613"/>
          </a:xfrm>
        </p:spPr>
        <p:txBody>
          <a:bodyPr>
            <a:normAutofit lnSpcReduction="10000"/>
          </a:bodyPr>
          <a:lstStyle/>
          <a:p>
            <a:r>
              <a:rPr lang="en-GB" sz="1800" dirty="0">
                <a:solidFill>
                  <a:srgbClr val="000000"/>
                </a:solidFill>
                <a:effectLst/>
                <a:latin typeface="Calibri" panose="020F0502020204030204" pitchFamily="34" charset="0"/>
                <a:ea typeface="Times New Roman" panose="02020603050405020304" pitchFamily="18" charset="0"/>
              </a:rPr>
              <a:t>In Jeremiah 2:7, God said to his people, ‘And I brought you into a plentiful land to enjoy its fruits and its good things. But when you came in, you defiled my land and made my heritage an abomination.” This is a direct command from God himself.</a:t>
            </a:r>
          </a:p>
          <a:p>
            <a:r>
              <a:rPr lang="en-US" sz="1800" dirty="0">
                <a:solidFill>
                  <a:srgbClr val="000000"/>
                </a:solidFill>
                <a:latin typeface="Calibri" panose="020F0502020204030204" pitchFamily="34" charset="0"/>
              </a:rPr>
              <a:t>The Catholic Church is against Euthanasia yet for Animals being killed when we are all God’s Creation.</a:t>
            </a:r>
          </a:p>
          <a:p>
            <a:r>
              <a:rPr lang="en-GB" sz="1800" dirty="0">
                <a:solidFill>
                  <a:srgbClr val="000000"/>
                </a:solidFill>
                <a:latin typeface="Calibri" panose="020F0502020204030204" pitchFamily="34" charset="0"/>
              </a:rPr>
              <a:t>Humans are Stewards of the Earth and over all living things not the Masters. </a:t>
            </a:r>
            <a:endParaRPr lang="en-US" sz="1800" dirty="0">
              <a:solidFill>
                <a:srgbClr val="000000"/>
              </a:solidFill>
              <a:latin typeface="Calibri" panose="020F0502020204030204" pitchFamily="34" charset="0"/>
            </a:endParaRPr>
          </a:p>
        </p:txBody>
      </p:sp>
      <p:pic>
        <p:nvPicPr>
          <p:cNvPr id="4" name="Picture 3" descr="A book open on a table&#10;&#10;Description automatically generated with low confidence">
            <a:extLst>
              <a:ext uri="{FF2B5EF4-FFF2-40B4-BE49-F238E27FC236}">
                <a16:creationId xmlns:a16="http://schemas.microsoft.com/office/drawing/2014/main" id="{CF1380D1-F288-AEFA-2ED3-B024F61987F3}"/>
              </a:ext>
            </a:extLst>
          </p:cNvPr>
          <p:cNvPicPr>
            <a:picLocks noChangeAspect="1"/>
          </p:cNvPicPr>
          <p:nvPr/>
        </p:nvPicPr>
        <p:blipFill>
          <a:blip r:embed="rId2"/>
          <a:stretch>
            <a:fillRect/>
          </a:stretch>
        </p:blipFill>
        <p:spPr>
          <a:xfrm>
            <a:off x="6094411" y="1932689"/>
            <a:ext cx="4960442" cy="2406550"/>
          </a:xfrm>
          <a:prstGeom prst="rect">
            <a:avLst/>
          </a:prstGeom>
        </p:spPr>
      </p:pic>
      <p:pic>
        <p:nvPicPr>
          <p:cNvPr id="24" name="Picture 2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F96D63E-525F-1119-0438-D72A3742E298}"/>
              </a:ext>
            </a:extLst>
          </p:cNvPr>
          <p:cNvSpPr txBox="1"/>
          <p:nvPr/>
        </p:nvSpPr>
        <p:spPr>
          <a:xfrm>
            <a:off x="9051235" y="4479235"/>
            <a:ext cx="2332382" cy="369332"/>
          </a:xfrm>
          <a:prstGeom prst="rect">
            <a:avLst/>
          </a:prstGeom>
          <a:noFill/>
        </p:spPr>
        <p:txBody>
          <a:bodyPr wrap="square" rtlCol="0">
            <a:spAutoFit/>
          </a:bodyPr>
          <a:lstStyle/>
          <a:p>
            <a:r>
              <a:rPr lang="en-US" dirty="0"/>
              <a:t>(Image 4)</a:t>
            </a:r>
          </a:p>
        </p:txBody>
      </p:sp>
    </p:spTree>
    <p:extLst>
      <p:ext uri="{BB962C8B-B14F-4D97-AF65-F5344CB8AC3E}">
        <p14:creationId xmlns:p14="http://schemas.microsoft.com/office/powerpoint/2010/main" val="3635414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209AC3F-8648-BDA2-996D-08ADA8C96FA9}"/>
              </a:ext>
            </a:extLst>
          </p:cNvPr>
          <p:cNvSpPr>
            <a:spLocks noGrp="1"/>
          </p:cNvSpPr>
          <p:nvPr>
            <p:ph type="title"/>
          </p:nvPr>
        </p:nvSpPr>
        <p:spPr>
          <a:xfrm>
            <a:off x="1451580" y="804520"/>
            <a:ext cx="4176511" cy="1049235"/>
          </a:xfrm>
        </p:spPr>
        <p:txBody>
          <a:bodyPr>
            <a:normAutofit/>
          </a:bodyPr>
          <a:lstStyle/>
          <a:p>
            <a:pPr algn="ctr"/>
            <a:r>
              <a:rPr lang="en-US" dirty="0"/>
              <a:t>How we can improve.</a:t>
            </a:r>
          </a:p>
        </p:txBody>
      </p:sp>
      <p:sp>
        <p:nvSpPr>
          <p:cNvPr id="25"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0DD299E-C589-DC71-560A-AD264F85C74A}"/>
              </a:ext>
            </a:extLst>
          </p:cNvPr>
          <p:cNvSpPr>
            <a:spLocks noGrp="1"/>
          </p:cNvSpPr>
          <p:nvPr>
            <p:ph idx="1"/>
          </p:nvPr>
        </p:nvSpPr>
        <p:spPr>
          <a:xfrm>
            <a:off x="1451581" y="2015732"/>
            <a:ext cx="4172212" cy="3450613"/>
          </a:xfrm>
        </p:spPr>
        <p:txBody>
          <a:bodyPr>
            <a:normAutofit fontScale="92500" lnSpcReduction="20000"/>
          </a:bodyPr>
          <a:lstStyle/>
          <a:p>
            <a:r>
              <a:rPr lang="en-US" dirty="0"/>
              <a:t>According to Austin Fit Cow hugging not only benefits human beings but also Cows. </a:t>
            </a:r>
          </a:p>
          <a:p>
            <a:r>
              <a:rPr lang="en-US" dirty="0"/>
              <a:t>By Human Beings taking a step back and allow animals to survive in their natural habitats rather than Mass farming it solves so many issues.</a:t>
            </a:r>
          </a:p>
          <a:p>
            <a:r>
              <a:rPr lang="en-US" dirty="0"/>
              <a:t>Like Hunter Gatherer societies we can hunt Animals for food rather than killing them in factory farms.  </a:t>
            </a:r>
          </a:p>
        </p:txBody>
      </p:sp>
      <p:pic>
        <p:nvPicPr>
          <p:cNvPr id="4" name="Picture 3">
            <a:extLst>
              <a:ext uri="{FF2B5EF4-FFF2-40B4-BE49-F238E27FC236}">
                <a16:creationId xmlns:a16="http://schemas.microsoft.com/office/drawing/2014/main" id="{A35672A5-D008-0410-E657-7008170C8C82}"/>
              </a:ext>
            </a:extLst>
          </p:cNvPr>
          <p:cNvPicPr>
            <a:picLocks noChangeAspect="1"/>
          </p:cNvPicPr>
          <p:nvPr/>
        </p:nvPicPr>
        <p:blipFill>
          <a:blip r:embed="rId2"/>
          <a:stretch>
            <a:fillRect/>
          </a:stretch>
        </p:blipFill>
        <p:spPr>
          <a:xfrm>
            <a:off x="5836349" y="1065836"/>
            <a:ext cx="5739894" cy="3006610"/>
          </a:xfrm>
          <a:prstGeom prst="rect">
            <a:avLst/>
          </a:prstGeom>
        </p:spPr>
      </p:pic>
      <p:pic>
        <p:nvPicPr>
          <p:cNvPr id="26"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94068C2-0685-8E31-00C8-D5ADDDD10AA7}"/>
              </a:ext>
            </a:extLst>
          </p:cNvPr>
          <p:cNvSpPr txBox="1"/>
          <p:nvPr/>
        </p:nvSpPr>
        <p:spPr>
          <a:xfrm>
            <a:off x="9647583" y="4072446"/>
            <a:ext cx="2146852" cy="369332"/>
          </a:xfrm>
          <a:prstGeom prst="rect">
            <a:avLst/>
          </a:prstGeom>
          <a:noFill/>
        </p:spPr>
        <p:txBody>
          <a:bodyPr wrap="square" rtlCol="0">
            <a:spAutoFit/>
          </a:bodyPr>
          <a:lstStyle/>
          <a:p>
            <a:r>
              <a:rPr lang="en-US" dirty="0"/>
              <a:t>(Image 5)</a:t>
            </a:r>
          </a:p>
        </p:txBody>
      </p:sp>
    </p:spTree>
    <p:extLst>
      <p:ext uri="{BB962C8B-B14F-4D97-AF65-F5344CB8AC3E}">
        <p14:creationId xmlns:p14="http://schemas.microsoft.com/office/powerpoint/2010/main" val="39904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3A2C-6FE4-42C0-9669-E9D0551CA5D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C2E5E6A-8528-1FAC-12EC-ED3A3CFECC44}"/>
              </a:ext>
            </a:extLst>
          </p:cNvPr>
          <p:cNvSpPr>
            <a:spLocks noGrp="1"/>
          </p:cNvSpPr>
          <p:nvPr>
            <p:ph idx="1"/>
          </p:nvPr>
        </p:nvSpPr>
        <p:spPr/>
        <p:txBody>
          <a:bodyPr/>
          <a:lstStyle/>
          <a:p>
            <a:pPr marL="0" indent="0">
              <a:buNone/>
            </a:pPr>
            <a:r>
              <a:rPr lang="en-US" dirty="0"/>
              <a:t>Therefore, we can eat meat but the way we kill the animals needs to change. By getting rid of the capitalist ideas or even conservative ideas of superiority, we can see that Humans and Animals are similar in many ways. This is a good way to improve many issues, by changing our way of thinking we can save the environment, as less trees are needed, and the population of animals near extinction can rise. We can return to our Hunter gatherer ways which can introduce a better socialist idea that we share and trade what we have and decrease government intervention.</a:t>
            </a:r>
          </a:p>
        </p:txBody>
      </p:sp>
    </p:spTree>
    <p:extLst>
      <p:ext uri="{BB962C8B-B14F-4D97-AF65-F5344CB8AC3E}">
        <p14:creationId xmlns:p14="http://schemas.microsoft.com/office/powerpoint/2010/main" val="2711428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CBE36-69AD-C0BA-64E4-2DABA47AFD42}"/>
              </a:ext>
            </a:extLst>
          </p:cNvPr>
          <p:cNvSpPr>
            <a:spLocks noGrp="1"/>
          </p:cNvSpPr>
          <p:nvPr>
            <p:ph type="title"/>
          </p:nvPr>
        </p:nvSpPr>
        <p:spPr>
          <a:xfrm>
            <a:off x="844476" y="1600199"/>
            <a:ext cx="3539266" cy="4297680"/>
          </a:xfrm>
        </p:spPr>
        <p:txBody>
          <a:bodyPr anchor="ctr">
            <a:normAutofit/>
          </a:bodyPr>
          <a:lstStyle/>
          <a:p>
            <a:r>
              <a:rPr lang="en-US" dirty="0"/>
              <a:t>Bibliography</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D853B6-8A41-F49C-0FC5-F689B4FC63CD}"/>
              </a:ext>
            </a:extLst>
          </p:cNvPr>
          <p:cNvSpPr>
            <a:spLocks noGrp="1"/>
          </p:cNvSpPr>
          <p:nvPr>
            <p:ph idx="1"/>
          </p:nvPr>
        </p:nvSpPr>
        <p:spPr>
          <a:xfrm>
            <a:off x="4680497" y="1862595"/>
            <a:ext cx="7537704" cy="6195390"/>
          </a:xfrm>
        </p:spPr>
        <p:txBody>
          <a:bodyPr anchor="ctr">
            <a:normAutofit fontScale="85000" lnSpcReduction="10000"/>
          </a:bodyPr>
          <a:lstStyle/>
          <a:p>
            <a:r>
              <a:rPr lang="en-GB" sz="1900" dirty="0">
                <a:effectLst/>
                <a:latin typeface="Calibri" panose="020F0502020204030204" pitchFamily="34" charset="0"/>
                <a:ea typeface="Times New Roman" panose="02020603050405020304" pitchFamily="18" charset="0"/>
                <a:cs typeface="Calibri" panose="020F0502020204030204" pitchFamily="34" charset="0"/>
              </a:rPr>
              <a:t>The Eco Experts. 2022. </a:t>
            </a:r>
            <a:r>
              <a:rPr lang="en-GB" sz="1900" i="1" dirty="0">
                <a:effectLst/>
                <a:latin typeface="Calibri" panose="020F0502020204030204" pitchFamily="34" charset="0"/>
                <a:ea typeface="Times New Roman" panose="02020603050405020304" pitchFamily="18" charset="0"/>
                <a:cs typeface="Calibri" panose="020F0502020204030204" pitchFamily="34" charset="0"/>
              </a:rPr>
              <a:t>Food Waste Facts and Statistics. </a:t>
            </a:r>
            <a:r>
              <a:rPr lang="en-GB" sz="1900" dirty="0">
                <a:effectLst/>
                <a:latin typeface="Calibri" panose="020F0502020204030204" pitchFamily="34" charset="0"/>
                <a:ea typeface="Times New Roman" panose="02020603050405020304" pitchFamily="18" charset="0"/>
                <a:cs typeface="Calibri" panose="020F0502020204030204" pitchFamily="34" charset="0"/>
              </a:rPr>
              <a:t>Available at </a:t>
            </a:r>
            <a:r>
              <a:rPr lang="en-GB" sz="1900" u="none" strike="noStrike" dirty="0">
                <a:solidFill>
                  <a:srgbClr val="DCA10D"/>
                </a:solidFill>
                <a:effectLst/>
                <a:latin typeface="Calibri" panose="020F0502020204030204" pitchFamily="34" charset="0"/>
                <a:ea typeface="Times New Roman" panose="02020603050405020304" pitchFamily="18" charset="0"/>
                <a:cs typeface="Calibri" panose="020F0502020204030204" pitchFamily="34" charset="0"/>
                <a:hlinkClick r:id="rId2"/>
              </a:rPr>
              <a:t>https://www.theecoexperts.co.uk/home-hub/food-waste-facts-and-statistics</a:t>
            </a:r>
            <a:r>
              <a:rPr lang="en-GB" sz="1900" dirty="0">
                <a:effectLst/>
                <a:latin typeface="Calibri" panose="020F0502020204030204" pitchFamily="34" charset="0"/>
                <a:ea typeface="Times New Roman" panose="02020603050405020304" pitchFamily="18" charset="0"/>
                <a:cs typeface="Calibri" panose="020F0502020204030204" pitchFamily="34" charset="0"/>
              </a:rPr>
              <a:t> (Accessed: 6th November 2022)</a:t>
            </a:r>
          </a:p>
          <a:p>
            <a:r>
              <a:rPr lang="en-GB" sz="1900" dirty="0">
                <a:latin typeface="Calibri" panose="020F0502020204030204" pitchFamily="34" charset="0"/>
                <a:ea typeface="Times New Roman" panose="02020603050405020304" pitchFamily="18" charset="0"/>
                <a:cs typeface="Calibri" panose="020F0502020204030204" pitchFamily="34" charset="0"/>
              </a:rPr>
              <a:t>ASPAC. 2018.</a:t>
            </a:r>
            <a:r>
              <a:rPr lang="en-GB" sz="1900" b="0" i="0" u="none" strike="noStrike" dirty="0">
                <a:solidFill>
                  <a:srgbClr val="272626"/>
                </a:solidFill>
                <a:effectLst/>
                <a:latin typeface="Calibri" panose="020F0502020204030204" pitchFamily="34" charset="0"/>
                <a:cs typeface="Calibri" panose="020F0502020204030204" pitchFamily="34" charset="0"/>
              </a:rPr>
              <a:t> </a:t>
            </a:r>
            <a:r>
              <a:rPr lang="en-GB" sz="1900" b="0" i="1" u="none" strike="noStrike" dirty="0">
                <a:effectLst/>
                <a:latin typeface="Calibri" panose="020F0502020204030204" pitchFamily="34" charset="0"/>
                <a:cs typeface="Calibri" panose="020F0502020204030204" pitchFamily="34" charset="0"/>
              </a:rPr>
              <a:t>Why Are Factory Farmed Products So Cheap?</a:t>
            </a:r>
            <a:r>
              <a:rPr lang="en-GB" sz="1900" i="1" dirty="0">
                <a:latin typeface="Calibri" panose="020F0502020204030204" pitchFamily="34" charset="0"/>
                <a:cs typeface="Calibri" panose="020F0502020204030204" pitchFamily="34" charset="0"/>
              </a:rPr>
              <a:t>. </a:t>
            </a:r>
            <a:r>
              <a:rPr lang="en-GB" sz="1900" dirty="0">
                <a:latin typeface="Calibri" panose="020F0502020204030204" pitchFamily="34" charset="0"/>
                <a:cs typeface="Calibri" panose="020F0502020204030204" pitchFamily="34" charset="0"/>
              </a:rPr>
              <a:t>Available at: </a:t>
            </a:r>
            <a:r>
              <a:rPr lang="en-GB" sz="1900" dirty="0">
                <a:latin typeface="Calibri" panose="020F0502020204030204" pitchFamily="34" charset="0"/>
                <a:ea typeface="Times New Roman" panose="02020603050405020304" pitchFamily="18" charset="0"/>
                <a:cs typeface="Calibri" panose="020F0502020204030204" pitchFamily="34" charset="0"/>
                <a:hlinkClick r:id="rId3"/>
              </a:rPr>
              <a:t>https://www.aspca.org/news/why-are-factory-farmed-products-so-cheap</a:t>
            </a:r>
            <a:r>
              <a:rPr lang="en-GB" sz="1900" dirty="0">
                <a:latin typeface="Calibri" panose="020F0502020204030204" pitchFamily="34" charset="0"/>
                <a:ea typeface="Times New Roman" panose="02020603050405020304" pitchFamily="18" charset="0"/>
                <a:cs typeface="Calibri" panose="020F0502020204030204" pitchFamily="34" charset="0"/>
              </a:rPr>
              <a:t> (accessed: 13</a:t>
            </a:r>
            <a:r>
              <a:rPr lang="en-GB" sz="1900" baseline="30000" dirty="0">
                <a:latin typeface="Calibri" panose="020F0502020204030204" pitchFamily="34" charset="0"/>
                <a:ea typeface="Times New Roman" panose="02020603050405020304" pitchFamily="18" charset="0"/>
                <a:cs typeface="Calibri" panose="020F0502020204030204" pitchFamily="34" charset="0"/>
              </a:rPr>
              <a:t>th</a:t>
            </a:r>
            <a:r>
              <a:rPr lang="en-GB" sz="1900" dirty="0">
                <a:latin typeface="Calibri" panose="020F0502020204030204" pitchFamily="34" charset="0"/>
                <a:ea typeface="Times New Roman" panose="02020603050405020304" pitchFamily="18" charset="0"/>
                <a:cs typeface="Calibri" panose="020F0502020204030204" pitchFamily="34" charset="0"/>
              </a:rPr>
              <a:t> November 2022)</a:t>
            </a:r>
          </a:p>
          <a:p>
            <a:r>
              <a:rPr lang="en-GB" sz="1900" dirty="0">
                <a:effectLst/>
                <a:latin typeface="Calibri" panose="020F0502020204030204" pitchFamily="34" charset="0"/>
                <a:ea typeface="Times New Roman" panose="02020603050405020304" pitchFamily="18" charset="0"/>
                <a:cs typeface="Calibri" panose="020F0502020204030204" pitchFamily="34" charset="0"/>
              </a:rPr>
              <a:t>Springer, Svenja. Dürnberger, Christian. Eggel, Matthias. 2019. </a:t>
            </a:r>
            <a:r>
              <a:rPr lang="en-GB" sz="1900" i="1" dirty="0">
                <a:effectLst/>
                <a:latin typeface="Calibri" panose="020F0502020204030204" pitchFamily="34" charset="0"/>
                <a:ea typeface="Times New Roman" panose="02020603050405020304" pitchFamily="18" charset="0"/>
                <a:cs typeface="Calibri" panose="020F0502020204030204" pitchFamily="34" charset="0"/>
              </a:rPr>
              <a:t>Professionals in Food Chains</a:t>
            </a:r>
            <a:r>
              <a:rPr lang="en-GB" sz="1900" dirty="0">
                <a:effectLst/>
                <a:latin typeface="Calibri" panose="020F0502020204030204" pitchFamily="34" charset="0"/>
                <a:ea typeface="Times New Roman" panose="02020603050405020304" pitchFamily="18" charset="0"/>
                <a:cs typeface="Calibri" panose="020F0502020204030204" pitchFamily="34" charset="0"/>
              </a:rPr>
              <a:t>. Vol 3. Cham, Switzerland: Springer International Publishing</a:t>
            </a:r>
          </a:p>
          <a:p>
            <a:r>
              <a:rPr lang="en-GB" sz="1900" dirty="0">
                <a:effectLst/>
                <a:latin typeface="Calibri" panose="020F0502020204030204" pitchFamily="34" charset="0"/>
                <a:ea typeface="Times New Roman" panose="02020603050405020304" pitchFamily="18" charset="0"/>
                <a:cs typeface="Calibri" panose="020F0502020204030204" pitchFamily="34" charset="0"/>
              </a:rPr>
              <a:t>Mitchell, Cody. 2022. </a:t>
            </a:r>
            <a:r>
              <a:rPr lang="en-GB" sz="1900" i="1" dirty="0">
                <a:effectLst/>
                <a:latin typeface="Calibri" panose="020F0502020204030204" pitchFamily="34" charset="0"/>
                <a:ea typeface="Times New Roman" panose="02020603050405020304" pitchFamily="18" charset="0"/>
                <a:cs typeface="Calibri" panose="020F0502020204030204" pitchFamily="34" charset="0"/>
              </a:rPr>
              <a:t>World Animal Foundation</a:t>
            </a:r>
            <a:r>
              <a:rPr lang="en-GB" sz="1900" dirty="0">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900" u="none" strike="noStrike" dirty="0">
                <a:solidFill>
                  <a:srgbClr val="DCA10D"/>
                </a:solidFill>
                <a:effectLst/>
                <a:latin typeface="Calibri" panose="020F0502020204030204" pitchFamily="34" charset="0"/>
                <a:ea typeface="Times New Roman" panose="02020603050405020304" pitchFamily="18" charset="0"/>
                <a:cs typeface="Calibri" panose="020F0502020204030204" pitchFamily="34" charset="0"/>
                <a:hlinkClick r:id="rId4"/>
              </a:rPr>
              <a:t>https://worldanimalfoundation.org/advocate/farm-animals/params/post/1280110/animal-agriculture-is-destroying-tropical-forests</a:t>
            </a:r>
            <a:r>
              <a:rPr lang="en-GB" sz="1900" dirty="0">
                <a:effectLst/>
                <a:latin typeface="Calibri" panose="020F0502020204030204" pitchFamily="34" charset="0"/>
                <a:ea typeface="Times New Roman" panose="02020603050405020304" pitchFamily="18" charset="0"/>
                <a:cs typeface="Calibri" panose="020F0502020204030204" pitchFamily="34" charset="0"/>
              </a:rPr>
              <a:t> (Accessed: 9th November 2022)</a:t>
            </a:r>
          </a:p>
          <a:p>
            <a:r>
              <a:rPr lang="en-GB" sz="1900" dirty="0">
                <a:effectLst/>
                <a:latin typeface="Calibri" panose="020F0502020204030204" pitchFamily="34" charset="0"/>
                <a:ea typeface="Times New Roman" panose="02020603050405020304" pitchFamily="18" charset="0"/>
                <a:cs typeface="Calibri" panose="020F0502020204030204" pitchFamily="34" charset="0"/>
              </a:rPr>
              <a:t>The Holy Bible, Jeremiah 2:7. English standard Version. 2001. Wheaton, Illinois: Crossway</a:t>
            </a:r>
          </a:p>
          <a:p>
            <a:r>
              <a:rPr lang="en-GB" sz="1800" dirty="0">
                <a:effectLst/>
                <a:latin typeface="Calibri" panose="020F0502020204030204" pitchFamily="34" charset="0"/>
                <a:ea typeface="Times New Roman" panose="02020603050405020304" pitchFamily="18" charset="0"/>
                <a:cs typeface="Calibri" panose="020F0502020204030204" pitchFamily="34" charset="0"/>
              </a:rPr>
              <a:t>Lawlor,</a:t>
            </a:r>
            <a:r>
              <a:rPr lang="en-GB" sz="1800" i="1" dirty="0">
                <a:effectLst/>
                <a:latin typeface="Calibri" panose="020F0502020204030204" pitchFamily="34" charset="0"/>
                <a:ea typeface="Times New Roman" panose="02020603050405020304" pitchFamily="18" charset="0"/>
                <a:cs typeface="Calibri" panose="020F0502020204030204" pitchFamily="34" charset="0"/>
              </a:rPr>
              <a:t> </a:t>
            </a:r>
            <a:r>
              <a:rPr lang="en-GB" sz="1800" dirty="0">
                <a:effectLst/>
                <a:latin typeface="Calibri" panose="020F0502020204030204" pitchFamily="34" charset="0"/>
                <a:ea typeface="Times New Roman" panose="02020603050405020304" pitchFamily="18" charset="0"/>
                <a:cs typeface="Calibri" panose="020F0502020204030204" pitchFamily="34" charset="0"/>
              </a:rPr>
              <a:t>Shannon. 2022. </a:t>
            </a:r>
            <a:r>
              <a:rPr lang="en-GB" sz="1800" i="1" dirty="0">
                <a:effectLst/>
                <a:latin typeface="Calibri" panose="020F0502020204030204" pitchFamily="34" charset="0"/>
                <a:ea typeface="Times New Roman" panose="02020603050405020304" pitchFamily="18" charset="0"/>
                <a:cs typeface="Calibri" panose="020F0502020204030204" pitchFamily="34" charset="0"/>
              </a:rPr>
              <a:t>The Surprising Benefits of Cow Cuddling. </a:t>
            </a:r>
            <a:r>
              <a:rPr lang="en-GB" sz="1800" dirty="0">
                <a:effectLst/>
                <a:latin typeface="Calibri" panose="020F0502020204030204" pitchFamily="34" charset="0"/>
                <a:ea typeface="Times New Roman" panose="02020603050405020304" pitchFamily="18" charset="0"/>
                <a:cs typeface="Calibri" panose="020F0502020204030204" pitchFamily="34" charset="0"/>
              </a:rPr>
              <a:t>Available at </a:t>
            </a:r>
            <a:r>
              <a:rPr lang="en-GB" sz="1800" u="none" strike="noStrike" dirty="0">
                <a:solidFill>
                  <a:srgbClr val="DCA10D"/>
                </a:solidFill>
                <a:effectLst/>
                <a:latin typeface="Calibri" panose="020F0502020204030204" pitchFamily="34" charset="0"/>
                <a:ea typeface="Times New Roman" panose="02020603050405020304" pitchFamily="18" charset="0"/>
                <a:cs typeface="Calibri" panose="020F0502020204030204" pitchFamily="34" charset="0"/>
                <a:hlinkClick r:id="rId5"/>
              </a:rPr>
              <a:t>https://www.austinfitmagazine.com/the-surprising-benefits-of-cow-cuddling/</a:t>
            </a:r>
            <a:r>
              <a:rPr lang="en-GB" sz="1800" dirty="0">
                <a:effectLst/>
                <a:latin typeface="Calibri" panose="020F0502020204030204" pitchFamily="34" charset="0"/>
                <a:ea typeface="Times New Roman" panose="02020603050405020304" pitchFamily="18" charset="0"/>
                <a:cs typeface="Calibri" panose="020F0502020204030204" pitchFamily="34" charset="0"/>
              </a:rPr>
              <a:t> (Accessed: 9th November)</a:t>
            </a:r>
          </a:p>
          <a:p>
            <a:r>
              <a:rPr lang="en-GB" sz="1800" dirty="0">
                <a:effectLst/>
                <a:latin typeface="Calibri" panose="020F0502020204030204" pitchFamily="34" charset="0"/>
                <a:ea typeface="Times New Roman" panose="02020603050405020304" pitchFamily="18" charset="0"/>
                <a:cs typeface="Calibri" panose="020F0502020204030204" pitchFamily="34" charset="0"/>
              </a:rPr>
              <a:t>National Geographic. 2022. Available at </a:t>
            </a:r>
            <a:r>
              <a:rPr lang="en-GB" sz="1800" u="none" strike="noStrike" dirty="0">
                <a:solidFill>
                  <a:srgbClr val="DCA10D"/>
                </a:solidFill>
                <a:effectLst/>
                <a:latin typeface="Calibri" panose="020F0502020204030204" pitchFamily="34" charset="0"/>
                <a:ea typeface="Times New Roman" panose="02020603050405020304" pitchFamily="18" charset="0"/>
                <a:cs typeface="Calibri" panose="020F0502020204030204" pitchFamily="34" charset="0"/>
                <a:hlinkClick r:id="rId6"/>
              </a:rPr>
              <a:t>https://education.nationalgeographic.org/resource/hunter-gatherer-culture</a:t>
            </a:r>
            <a:r>
              <a:rPr lang="en-GB" sz="1800" dirty="0">
                <a:effectLst/>
                <a:latin typeface="Calibri" panose="020F0502020204030204" pitchFamily="34" charset="0"/>
                <a:ea typeface="Times New Roman" panose="02020603050405020304" pitchFamily="18" charset="0"/>
                <a:cs typeface="Calibri" panose="020F0502020204030204" pitchFamily="34" charset="0"/>
              </a:rPr>
              <a:t> (Accessed: 8th November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9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11989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CBE36-69AD-C0BA-64E4-2DABA47AFD42}"/>
              </a:ext>
            </a:extLst>
          </p:cNvPr>
          <p:cNvSpPr>
            <a:spLocks noGrp="1"/>
          </p:cNvSpPr>
          <p:nvPr>
            <p:ph type="title"/>
          </p:nvPr>
        </p:nvSpPr>
        <p:spPr>
          <a:xfrm>
            <a:off x="844476" y="1600199"/>
            <a:ext cx="3539266" cy="4297680"/>
          </a:xfrm>
        </p:spPr>
        <p:txBody>
          <a:bodyPr anchor="ctr">
            <a:normAutofit/>
          </a:bodyPr>
          <a:lstStyle/>
          <a:p>
            <a:r>
              <a:rPr lang="en-US" dirty="0"/>
              <a:t>Image Appendix</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D853B6-8A41-F49C-0FC5-F689B4FC63CD}"/>
              </a:ext>
            </a:extLst>
          </p:cNvPr>
          <p:cNvSpPr>
            <a:spLocks noGrp="1"/>
          </p:cNvSpPr>
          <p:nvPr>
            <p:ph idx="1"/>
          </p:nvPr>
        </p:nvSpPr>
        <p:spPr>
          <a:xfrm>
            <a:off x="4654296" y="1600199"/>
            <a:ext cx="7537704" cy="4297680"/>
          </a:xfrm>
        </p:spPr>
        <p:txBody>
          <a:bodyPr anchor="ctr">
            <a:normAutofit fontScale="85000" lnSpcReduction="20000"/>
          </a:bodyPr>
          <a:lstStyle/>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700" dirty="0">
                <a:latin typeface="Calibri" panose="020F0502020204030204" pitchFamily="34" charset="0"/>
                <a:ea typeface="Times New Roman" panose="02020603050405020304" pitchFamily="18" charset="0"/>
                <a:cs typeface="Times New Roman" panose="02020603050405020304" pitchFamily="18" charset="0"/>
              </a:rPr>
              <a:t>Image 1 Online at </a:t>
            </a:r>
            <a:r>
              <a:rPr lang="en-GB" sz="1700" dirty="0">
                <a:latin typeface="Calibri" panose="020F0502020204030204" pitchFamily="34" charset="0"/>
                <a:ea typeface="Times New Roman" panose="02020603050405020304" pitchFamily="18" charset="0"/>
                <a:cs typeface="Times New Roman" panose="02020603050405020304" pitchFamily="18" charset="0"/>
                <a:hlinkClick r:id="rId2"/>
              </a:rPr>
              <a:t>https://www.newfoodmagazine.com/article/92620/where-does-food-waste-occur/</a:t>
            </a:r>
            <a:r>
              <a:rPr lang="en-GB" sz="1700" dirty="0">
                <a:latin typeface="Calibri" panose="020F0502020204030204" pitchFamily="34" charset="0"/>
                <a:ea typeface="Times New Roman" panose="02020603050405020304" pitchFamily="18" charset="0"/>
                <a:cs typeface="Times New Roman" panose="02020603050405020304" pitchFamily="18" charset="0"/>
              </a:rPr>
              <a:t> accessed on 12</a:t>
            </a:r>
            <a:r>
              <a:rPr lang="en-GB" sz="17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700" dirty="0">
                <a:latin typeface="Calibri" panose="020F0502020204030204" pitchFamily="34" charset="0"/>
                <a:ea typeface="Times New Roman" panose="02020603050405020304" pitchFamily="18" charset="0"/>
                <a:cs typeface="Times New Roman" panose="02020603050405020304" pitchFamily="18" charset="0"/>
              </a:rPr>
              <a:t> November 2022 copied from article by </a:t>
            </a:r>
            <a:r>
              <a:rPr lang="en-GB" sz="1700" b="0" i="0" u="none" strike="noStrike" dirty="0">
                <a:solidFill>
                  <a:srgbClr val="333333"/>
                </a:solidFill>
                <a:effectLst/>
                <a:latin typeface="Calibri" panose="020F0502020204030204" pitchFamily="34" charset="0"/>
                <a:cs typeface="Calibri" panose="020F0502020204030204" pitchFamily="34" charset="0"/>
              </a:rPr>
              <a:t>Darcy Simonis, Where does food waste occur, 2019</a:t>
            </a:r>
            <a:endParaRPr lang="en-GB" sz="1700" dirty="0">
              <a:latin typeface="Calibri" panose="020F0502020204030204" pitchFamily="34" charset="0"/>
              <a:ea typeface="Times New Roman" panose="02020603050405020304" pitchFamily="18" charset="0"/>
              <a:cs typeface="Calibri" panose="020F0502020204030204" pitchFamily="34" charset="0"/>
            </a:endParaRPr>
          </a:p>
          <a:p>
            <a:r>
              <a:rPr lang="en-GB" sz="1700" dirty="0">
                <a:effectLst/>
                <a:latin typeface="Calibri" panose="020F0502020204030204" pitchFamily="34" charset="0"/>
                <a:ea typeface="Times New Roman" panose="02020603050405020304" pitchFamily="18" charset="0"/>
                <a:cs typeface="Times New Roman" panose="02020603050405020304" pitchFamily="18" charset="0"/>
              </a:rPr>
              <a:t>Image 2 </a:t>
            </a:r>
            <a:r>
              <a:rPr lang="en-GB" sz="17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Online at </a:t>
            </a:r>
            <a:r>
              <a:rPr lang="en-GB" sz="17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https://www.lidl.co.uk/p/birchwood-beef/birchwood-british-beef-mince/p24370</a:t>
            </a:r>
            <a:r>
              <a:rPr lang="en-GB" sz="17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accessed 9th November 2022</a:t>
            </a:r>
            <a:endParaRPr lang="en-GB" sz="17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700" dirty="0">
                <a:effectLst/>
                <a:latin typeface="Calibri" panose="020F0502020204030204" pitchFamily="34" charset="0"/>
                <a:ea typeface="Times New Roman" panose="02020603050405020304" pitchFamily="18" charset="0"/>
                <a:cs typeface="Times New Roman" panose="02020603050405020304" pitchFamily="18" charset="0"/>
              </a:rPr>
              <a:t>Image 3 Online at </a:t>
            </a:r>
            <a:r>
              <a:rPr lang="en-GB" sz="17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https://www.buzzworthy.com/ugly-facts-of-meat-industry/</a:t>
            </a:r>
            <a:r>
              <a:rPr lang="en-GB" sz="1700" dirty="0">
                <a:effectLst/>
                <a:latin typeface="Calibri" panose="020F0502020204030204" pitchFamily="34" charset="0"/>
                <a:ea typeface="Times New Roman" panose="02020603050405020304" pitchFamily="18" charset="0"/>
                <a:cs typeface="Times New Roman" panose="02020603050405020304" pitchFamily="18" charset="0"/>
              </a:rPr>
              <a:t> accessed on 9</a:t>
            </a:r>
            <a:r>
              <a:rPr lang="en-GB" sz="17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700" dirty="0">
                <a:effectLst/>
                <a:latin typeface="Calibri" panose="020F0502020204030204" pitchFamily="34" charset="0"/>
                <a:ea typeface="Times New Roman" panose="02020603050405020304" pitchFamily="18" charset="0"/>
                <a:cs typeface="Times New Roman" panose="02020603050405020304" pitchFamily="18" charset="0"/>
              </a:rPr>
              <a:t> November 2022 copied from article by Buzzworthy, 15 ugly facts the meat industry doesn’t want you to know, 2018.</a:t>
            </a:r>
          </a:p>
          <a:p>
            <a:r>
              <a:rPr lang="en-GB" sz="1700" dirty="0">
                <a:latin typeface="Calibri" panose="020F0502020204030204" pitchFamily="34" charset="0"/>
                <a:ea typeface="Times New Roman" panose="02020603050405020304" pitchFamily="18" charset="0"/>
                <a:cs typeface="Times New Roman" panose="02020603050405020304" pitchFamily="18" charset="0"/>
              </a:rPr>
              <a:t>Image 4 Online at </a:t>
            </a:r>
            <a:r>
              <a:rPr lang="en-GB" sz="1700" dirty="0">
                <a:latin typeface="Calibri" panose="020F0502020204030204" pitchFamily="34" charset="0"/>
                <a:ea typeface="Times New Roman" panose="02020603050405020304" pitchFamily="18" charset="0"/>
                <a:cs typeface="Times New Roman" panose="02020603050405020304" pitchFamily="18" charset="0"/>
                <a:hlinkClick r:id="rId5"/>
              </a:rPr>
              <a:t>https://www.beautifulchristianlife.com/blog/is-there-a-preferred-bible-translation-christians-should-use</a:t>
            </a:r>
            <a:r>
              <a:rPr lang="en-GB" sz="1700" dirty="0">
                <a:latin typeface="Calibri" panose="020F0502020204030204" pitchFamily="34" charset="0"/>
                <a:ea typeface="Times New Roman" panose="02020603050405020304" pitchFamily="18" charset="0"/>
                <a:cs typeface="Times New Roman" panose="02020603050405020304" pitchFamily="18" charset="0"/>
              </a:rPr>
              <a:t> accessed on the 12th November 2022 copied from article R. Scott Clark,</a:t>
            </a:r>
            <a:r>
              <a:rPr lang="en-GB" sz="1700" dirty="0">
                <a:latin typeface="Calibri" panose="020F0502020204030204" pitchFamily="34" charset="0"/>
                <a:ea typeface="Times New Roman" panose="02020603050405020304" pitchFamily="18" charset="0"/>
                <a:cs typeface="Calibri" panose="020F0502020204030204" pitchFamily="34" charset="0"/>
              </a:rPr>
              <a:t> </a:t>
            </a:r>
            <a:r>
              <a:rPr lang="en-GB" sz="1700" b="0" i="0" u="none" strike="noStrike" dirty="0">
                <a:solidFill>
                  <a:srgbClr val="222222"/>
                </a:solidFill>
                <a:effectLst/>
                <a:latin typeface="Calibri" panose="020F0502020204030204" pitchFamily="34" charset="0"/>
                <a:cs typeface="Calibri" panose="020F0502020204030204" pitchFamily="34" charset="0"/>
              </a:rPr>
              <a:t>Is There a Preferred Bible Translation Christians Should Use?, 2022</a:t>
            </a:r>
          </a:p>
          <a:p>
            <a:r>
              <a:rPr lang="en-GB" sz="1700" dirty="0">
                <a:solidFill>
                  <a:srgbClr val="222222"/>
                </a:solidFill>
                <a:latin typeface="Calibri" panose="020F0502020204030204" pitchFamily="34" charset="0"/>
                <a:ea typeface="Times New Roman" panose="02020603050405020304" pitchFamily="18" charset="0"/>
                <a:cs typeface="Calibri" panose="020F0502020204030204" pitchFamily="34" charset="0"/>
              </a:rPr>
              <a:t>Image 5 Online at </a:t>
            </a:r>
            <a:r>
              <a:rPr lang="en-GB" sz="1700" dirty="0">
                <a:solidFill>
                  <a:srgbClr val="222222"/>
                </a:solidFill>
                <a:latin typeface="Calibri" panose="020F0502020204030204" pitchFamily="34" charset="0"/>
                <a:ea typeface="Times New Roman" panose="02020603050405020304" pitchFamily="18" charset="0"/>
                <a:cs typeface="Calibri" panose="020F0502020204030204" pitchFamily="34" charset="0"/>
                <a:hlinkClick r:id="rId6"/>
              </a:rPr>
              <a:t>https://www.indiatimes.com/news/india/cow-science-exam-may-be-postponed-but-an-ngo-is-launching-a-cow-cuddling-centre-in-haryana-535024.html</a:t>
            </a:r>
            <a:r>
              <a:rPr lang="en-GB" sz="1700" dirty="0">
                <a:solidFill>
                  <a:srgbClr val="222222"/>
                </a:solidFill>
                <a:latin typeface="Calibri" panose="020F0502020204030204" pitchFamily="34" charset="0"/>
                <a:ea typeface="Times New Roman" panose="02020603050405020304" pitchFamily="18" charset="0"/>
                <a:cs typeface="Calibri" panose="020F0502020204030204" pitchFamily="34" charset="0"/>
              </a:rPr>
              <a:t> Accesses on 12th November 2022 copied from an article by </a:t>
            </a:r>
            <a:r>
              <a:rPr lang="en-GB" sz="1700" dirty="0" err="1">
                <a:solidFill>
                  <a:srgbClr val="222222"/>
                </a:solidFill>
                <a:latin typeface="Calibri" panose="020F0502020204030204" pitchFamily="34" charset="0"/>
                <a:ea typeface="Times New Roman" panose="02020603050405020304" pitchFamily="18" charset="0"/>
                <a:cs typeface="Calibri" panose="020F0502020204030204" pitchFamily="34" charset="0"/>
              </a:rPr>
              <a:t>Bobins</a:t>
            </a:r>
            <a:r>
              <a:rPr lang="en-GB" sz="1700" dirty="0">
                <a:solidFill>
                  <a:srgbClr val="222222"/>
                </a:solidFill>
                <a:latin typeface="Calibri" panose="020F0502020204030204" pitchFamily="34" charset="0"/>
                <a:ea typeface="Times New Roman" panose="02020603050405020304" pitchFamily="18" charset="0"/>
                <a:cs typeface="Calibri" panose="020F0502020204030204" pitchFamily="34" charset="0"/>
              </a:rPr>
              <a:t> Abraham, </a:t>
            </a:r>
            <a:r>
              <a:rPr lang="en-GB" sz="1600" i="0" u="none" strike="noStrike" dirty="0">
                <a:solidFill>
                  <a:srgbClr val="171717"/>
                </a:solidFill>
                <a:effectLst/>
                <a:latin typeface="Calibri" panose="020F0502020204030204" pitchFamily="34" charset="0"/>
                <a:cs typeface="Calibri" panose="020F0502020204030204" pitchFamily="34" charset="0"/>
              </a:rPr>
              <a:t>Cow Science Exam May Be Postponed, But An NGO Is Launching A Cow Cuddling Centre In Haryana, 2021</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latin typeface="Calibri" panose="020F0502020204030204" pitchFamily="34" charset="0"/>
              <a:ea typeface="Times New Roman" panose="02020603050405020304" pitchFamily="18" charset="0"/>
              <a:cs typeface="Calibri" panose="020F0502020204030204" pitchFamily="34"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109338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{2C1980E4-3398-5840-AE31-FAED1ABDA5E1}tf10001119_mac</Template>
  <TotalTime>4358</TotalTime>
  <Words>868</Words>
  <Application>Microsoft Macintosh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Gallery</vt:lpstr>
      <vt:lpstr>Can Killing Animals be Justified?</vt:lpstr>
      <vt:lpstr>PowerPoint Presentation</vt:lpstr>
      <vt:lpstr>Issues of Capitalism</vt:lpstr>
      <vt:lpstr>PowerPoint Presentation</vt:lpstr>
      <vt:lpstr>Christian Views are hypocritical</vt:lpstr>
      <vt:lpstr>How we can improve.</vt:lpstr>
      <vt:lpstr>conclusion</vt:lpstr>
      <vt:lpstr>Bibliography</vt:lpstr>
      <vt:lpstr>Image 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Speciesism, Can it be Justified?</dc:title>
  <dc:creator>matthew gaff</dc:creator>
  <cp:lastModifiedBy>matthew gaff</cp:lastModifiedBy>
  <cp:revision>2</cp:revision>
  <dcterms:created xsi:type="dcterms:W3CDTF">2022-11-10T11:59:20Z</dcterms:created>
  <dcterms:modified xsi:type="dcterms:W3CDTF">2022-11-13T12:37:52Z</dcterms:modified>
</cp:coreProperties>
</file>