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09AB67-6583-4801-857A-98C0E8097DC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GB"/>
        </a:p>
      </dgm:t>
    </dgm:pt>
    <dgm:pt modelId="{8D62D413-AEED-46A5-BA2E-A503AC33A0CF}">
      <dgm:prSet custT="1"/>
      <dgm:spPr/>
      <dgm:t>
        <a:bodyPr/>
        <a:lstStyle/>
        <a:p>
          <a:r>
            <a:rPr lang="en-US" sz="1400" dirty="0">
              <a:latin typeface="Arial" panose="020B0604020202020204" pitchFamily="34" charset="0"/>
              <a:cs typeface="Arial" panose="020B0604020202020204" pitchFamily="34" charset="0"/>
            </a:rPr>
            <a:t>The concept of marketing is related to how you can understand and satisfy consumer needs better than the competition. It changes the business approach from product- or sales-orientation to a customer-oriented business philosophy. </a:t>
          </a:r>
          <a:endParaRPr lang="en-GB" sz="1400" dirty="0">
            <a:latin typeface="Arial" panose="020B0604020202020204" pitchFamily="34" charset="0"/>
            <a:cs typeface="Arial" panose="020B0604020202020204" pitchFamily="34" charset="0"/>
          </a:endParaRPr>
        </a:p>
      </dgm:t>
    </dgm:pt>
    <dgm:pt modelId="{2C299973-9541-46D3-8B87-9DF099DED88C}" type="parTrans" cxnId="{83FF77BC-4BD2-435E-94AE-5E75D649838E}">
      <dgm:prSet/>
      <dgm:spPr/>
      <dgm:t>
        <a:bodyPr/>
        <a:lstStyle/>
        <a:p>
          <a:endParaRPr lang="en-GB"/>
        </a:p>
      </dgm:t>
    </dgm:pt>
    <dgm:pt modelId="{2A66E6AB-B5A4-4CB1-918A-978CC5EF031D}" type="sibTrans" cxnId="{83FF77BC-4BD2-435E-94AE-5E75D649838E}">
      <dgm:prSet/>
      <dgm:spPr/>
      <dgm:t>
        <a:bodyPr/>
        <a:lstStyle/>
        <a:p>
          <a:endParaRPr lang="en-GB"/>
        </a:p>
      </dgm:t>
    </dgm:pt>
    <dgm:pt modelId="{A179560B-0C0C-4572-87BF-9DD28D2E0DC8}">
      <dgm:prSet custT="1"/>
      <dgm:spPr/>
      <dgm:t>
        <a:bodyPr/>
        <a:lstStyle/>
        <a:p>
          <a:r>
            <a:rPr lang="en-US" sz="1400" dirty="0">
              <a:latin typeface="Arial" panose="020B0604020202020204" pitchFamily="34" charset="0"/>
              <a:cs typeface="Arial" panose="020B0604020202020204" pitchFamily="34" charset="0"/>
            </a:rPr>
            <a:t>Long-term commitment to the business is built on value and relationships instead of the practice of chasing after sales in the short term.</a:t>
          </a:r>
          <a:endParaRPr lang="en-GB" sz="1400" dirty="0">
            <a:latin typeface="Arial" panose="020B0604020202020204" pitchFamily="34" charset="0"/>
            <a:cs typeface="Arial" panose="020B0604020202020204" pitchFamily="34" charset="0"/>
          </a:endParaRPr>
        </a:p>
      </dgm:t>
    </dgm:pt>
    <dgm:pt modelId="{9D182F64-064D-4F35-8ED7-3E9B145D5D2D}" type="parTrans" cxnId="{C89093DA-BC57-4EAC-8562-0A7FA51CD4C1}">
      <dgm:prSet/>
      <dgm:spPr/>
      <dgm:t>
        <a:bodyPr/>
        <a:lstStyle/>
        <a:p>
          <a:endParaRPr lang="en-GB"/>
        </a:p>
      </dgm:t>
    </dgm:pt>
    <dgm:pt modelId="{08B72417-CA38-402D-B95F-2E11A88C5EE8}" type="sibTrans" cxnId="{C89093DA-BC57-4EAC-8562-0A7FA51CD4C1}">
      <dgm:prSet/>
      <dgm:spPr/>
      <dgm:t>
        <a:bodyPr/>
        <a:lstStyle/>
        <a:p>
          <a:endParaRPr lang="en-GB"/>
        </a:p>
      </dgm:t>
    </dgm:pt>
    <dgm:pt modelId="{3D7ED7EF-40B0-4FCA-9593-440D55589BD1}">
      <dgm:prSet custT="1"/>
      <dgm:spPr/>
      <dgm:t>
        <a:bodyPr/>
        <a:lstStyle/>
        <a:p>
          <a:r>
            <a:rPr lang="en-US" sz="1400" dirty="0">
              <a:latin typeface="Arial" panose="020B0604020202020204" pitchFamily="34" charset="0"/>
              <a:cs typeface="Arial" panose="020B0604020202020204" pitchFamily="34" charset="0"/>
            </a:rPr>
            <a:t>Every function in the business, from product design to the customer service department, is aligned to create a consistent customer satisfaction level and trust with a brand.</a:t>
          </a:r>
          <a:endParaRPr lang="en-GB" sz="1400" dirty="0">
            <a:latin typeface="Arial" panose="020B0604020202020204" pitchFamily="34" charset="0"/>
            <a:cs typeface="Arial" panose="020B0604020202020204" pitchFamily="34" charset="0"/>
          </a:endParaRPr>
        </a:p>
      </dgm:t>
    </dgm:pt>
    <dgm:pt modelId="{CE6CA7DB-C33E-44B5-A13E-6F0AB26DD363}" type="parTrans" cxnId="{4939BD93-55DA-48FC-B044-C33BDC3FF2DB}">
      <dgm:prSet/>
      <dgm:spPr/>
      <dgm:t>
        <a:bodyPr/>
        <a:lstStyle/>
        <a:p>
          <a:endParaRPr lang="en-GB"/>
        </a:p>
      </dgm:t>
    </dgm:pt>
    <dgm:pt modelId="{DD75A814-782B-49CD-A7AA-846867F25CC8}" type="sibTrans" cxnId="{4939BD93-55DA-48FC-B044-C33BDC3FF2DB}">
      <dgm:prSet/>
      <dgm:spPr/>
      <dgm:t>
        <a:bodyPr/>
        <a:lstStyle/>
        <a:p>
          <a:endParaRPr lang="en-GB"/>
        </a:p>
      </dgm:t>
    </dgm:pt>
    <dgm:pt modelId="{CF35B29C-7147-4FE8-91BD-B3246BC2D08E}" type="pres">
      <dgm:prSet presAssocID="{B609AB67-6583-4801-857A-98C0E8097DCD}" presName="linear" presStyleCnt="0">
        <dgm:presLayoutVars>
          <dgm:animLvl val="lvl"/>
          <dgm:resizeHandles val="exact"/>
        </dgm:presLayoutVars>
      </dgm:prSet>
      <dgm:spPr/>
    </dgm:pt>
    <dgm:pt modelId="{1E22490C-BAE5-451C-B108-BEDE81639AA7}" type="pres">
      <dgm:prSet presAssocID="{8D62D413-AEED-46A5-BA2E-A503AC33A0CF}" presName="parentText" presStyleLbl="node1" presStyleIdx="0" presStyleCnt="3">
        <dgm:presLayoutVars>
          <dgm:chMax val="0"/>
          <dgm:bulletEnabled val="1"/>
        </dgm:presLayoutVars>
      </dgm:prSet>
      <dgm:spPr/>
    </dgm:pt>
    <dgm:pt modelId="{140FF16B-8A53-4DDB-932E-858B2058CEC0}" type="pres">
      <dgm:prSet presAssocID="{2A66E6AB-B5A4-4CB1-918A-978CC5EF031D}" presName="spacer" presStyleCnt="0"/>
      <dgm:spPr/>
    </dgm:pt>
    <dgm:pt modelId="{5360D807-1AD2-4780-B429-D519E53E05F6}" type="pres">
      <dgm:prSet presAssocID="{A179560B-0C0C-4572-87BF-9DD28D2E0DC8}" presName="parentText" presStyleLbl="node1" presStyleIdx="1" presStyleCnt="3">
        <dgm:presLayoutVars>
          <dgm:chMax val="0"/>
          <dgm:bulletEnabled val="1"/>
        </dgm:presLayoutVars>
      </dgm:prSet>
      <dgm:spPr/>
    </dgm:pt>
    <dgm:pt modelId="{EA2CA7B4-9BFD-45ED-BC46-E3AC81C93A64}" type="pres">
      <dgm:prSet presAssocID="{08B72417-CA38-402D-B95F-2E11A88C5EE8}" presName="spacer" presStyleCnt="0"/>
      <dgm:spPr/>
    </dgm:pt>
    <dgm:pt modelId="{B0833C3B-9853-477B-98C1-0A35E436C5D5}" type="pres">
      <dgm:prSet presAssocID="{3D7ED7EF-40B0-4FCA-9593-440D55589BD1}" presName="parentText" presStyleLbl="node1" presStyleIdx="2" presStyleCnt="3">
        <dgm:presLayoutVars>
          <dgm:chMax val="0"/>
          <dgm:bulletEnabled val="1"/>
        </dgm:presLayoutVars>
      </dgm:prSet>
      <dgm:spPr/>
    </dgm:pt>
  </dgm:ptLst>
  <dgm:cxnLst>
    <dgm:cxn modelId="{C23FA41D-38E6-4EC3-8AF0-03BA1F49FCBC}" type="presOf" srcId="{A179560B-0C0C-4572-87BF-9DD28D2E0DC8}" destId="{5360D807-1AD2-4780-B429-D519E53E05F6}" srcOrd="0" destOrd="0" presId="urn:microsoft.com/office/officeart/2005/8/layout/vList2"/>
    <dgm:cxn modelId="{4939BD93-55DA-48FC-B044-C33BDC3FF2DB}" srcId="{B609AB67-6583-4801-857A-98C0E8097DCD}" destId="{3D7ED7EF-40B0-4FCA-9593-440D55589BD1}" srcOrd="2" destOrd="0" parTransId="{CE6CA7DB-C33E-44B5-A13E-6F0AB26DD363}" sibTransId="{DD75A814-782B-49CD-A7AA-846867F25CC8}"/>
    <dgm:cxn modelId="{6366C3A6-6145-4C14-83A8-A70D9D6166FA}" type="presOf" srcId="{8D62D413-AEED-46A5-BA2E-A503AC33A0CF}" destId="{1E22490C-BAE5-451C-B108-BEDE81639AA7}" srcOrd="0" destOrd="0" presId="urn:microsoft.com/office/officeart/2005/8/layout/vList2"/>
    <dgm:cxn modelId="{11AEA2B0-19E9-45C5-ADAF-25A0F96A4DB5}" type="presOf" srcId="{B609AB67-6583-4801-857A-98C0E8097DCD}" destId="{CF35B29C-7147-4FE8-91BD-B3246BC2D08E}" srcOrd="0" destOrd="0" presId="urn:microsoft.com/office/officeart/2005/8/layout/vList2"/>
    <dgm:cxn modelId="{83FF77BC-4BD2-435E-94AE-5E75D649838E}" srcId="{B609AB67-6583-4801-857A-98C0E8097DCD}" destId="{8D62D413-AEED-46A5-BA2E-A503AC33A0CF}" srcOrd="0" destOrd="0" parTransId="{2C299973-9541-46D3-8B87-9DF099DED88C}" sibTransId="{2A66E6AB-B5A4-4CB1-918A-978CC5EF031D}"/>
    <dgm:cxn modelId="{C89093DA-BC57-4EAC-8562-0A7FA51CD4C1}" srcId="{B609AB67-6583-4801-857A-98C0E8097DCD}" destId="{A179560B-0C0C-4572-87BF-9DD28D2E0DC8}" srcOrd="1" destOrd="0" parTransId="{9D182F64-064D-4F35-8ED7-3E9B145D5D2D}" sibTransId="{08B72417-CA38-402D-B95F-2E11A88C5EE8}"/>
    <dgm:cxn modelId="{532822F5-FF3C-41C0-AD38-D4C67A98749D}" type="presOf" srcId="{3D7ED7EF-40B0-4FCA-9593-440D55589BD1}" destId="{B0833C3B-9853-477B-98C1-0A35E436C5D5}" srcOrd="0" destOrd="0" presId="urn:microsoft.com/office/officeart/2005/8/layout/vList2"/>
    <dgm:cxn modelId="{D58B09B0-A98A-48B3-9D4C-026C17678473}" type="presParOf" srcId="{CF35B29C-7147-4FE8-91BD-B3246BC2D08E}" destId="{1E22490C-BAE5-451C-B108-BEDE81639AA7}" srcOrd="0" destOrd="0" presId="urn:microsoft.com/office/officeart/2005/8/layout/vList2"/>
    <dgm:cxn modelId="{3E849984-D90A-46DB-BCE8-029CBC72BEAE}" type="presParOf" srcId="{CF35B29C-7147-4FE8-91BD-B3246BC2D08E}" destId="{140FF16B-8A53-4DDB-932E-858B2058CEC0}" srcOrd="1" destOrd="0" presId="urn:microsoft.com/office/officeart/2005/8/layout/vList2"/>
    <dgm:cxn modelId="{54EDB05B-A741-4F9B-8298-61C6A64A0781}" type="presParOf" srcId="{CF35B29C-7147-4FE8-91BD-B3246BC2D08E}" destId="{5360D807-1AD2-4780-B429-D519E53E05F6}" srcOrd="2" destOrd="0" presId="urn:microsoft.com/office/officeart/2005/8/layout/vList2"/>
    <dgm:cxn modelId="{78DA3BDF-94B7-4588-83C8-A12FB85C92F8}" type="presParOf" srcId="{CF35B29C-7147-4FE8-91BD-B3246BC2D08E}" destId="{EA2CA7B4-9BFD-45ED-BC46-E3AC81C93A64}" srcOrd="3" destOrd="0" presId="urn:microsoft.com/office/officeart/2005/8/layout/vList2"/>
    <dgm:cxn modelId="{2888F444-2881-4769-892D-95458656F960}" type="presParOf" srcId="{CF35B29C-7147-4FE8-91BD-B3246BC2D08E}" destId="{B0833C3B-9853-477B-98C1-0A35E436C5D5}" srcOrd="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92B42E-992E-46CD-9652-5A7D9D8B523E}"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GB"/>
        </a:p>
      </dgm:t>
    </dgm:pt>
    <dgm:pt modelId="{05493616-BE06-4926-932B-7988F9718C09}">
      <dgm:prSet custT="1"/>
      <dgm:spPr/>
      <dgm:t>
        <a:bodyPr/>
        <a:lstStyle/>
        <a:p>
          <a:r>
            <a:rPr lang="en-US" sz="1400" dirty="0">
              <a:latin typeface="Arial" panose="020B0604020202020204" pitchFamily="34" charset="0"/>
              <a:cs typeface="Arial" panose="020B0604020202020204" pitchFamily="34" charset="0"/>
            </a:rPr>
            <a:t>The marketing concept is the fourth significant philosophy over time. It replaced aggressive selling philosophy by providing authentic consumer orientation and the strategic planning process.</a:t>
          </a:r>
          <a:endParaRPr lang="en-GB" sz="1400" dirty="0">
            <a:latin typeface="Arial" panose="020B0604020202020204" pitchFamily="34" charset="0"/>
            <a:cs typeface="Arial" panose="020B0604020202020204" pitchFamily="34" charset="0"/>
          </a:endParaRPr>
        </a:p>
      </dgm:t>
    </dgm:pt>
    <dgm:pt modelId="{4CFCC4B3-EE26-4CC9-8394-FA78791E4997}" type="parTrans" cxnId="{4D4ADD15-1FC8-4429-8F8F-D49B22F16B86}">
      <dgm:prSet/>
      <dgm:spPr/>
      <dgm:t>
        <a:bodyPr/>
        <a:lstStyle/>
        <a:p>
          <a:endParaRPr lang="en-GB"/>
        </a:p>
      </dgm:t>
    </dgm:pt>
    <dgm:pt modelId="{B7C7156F-AAC0-4F91-A25E-3AE9A2D65327}" type="sibTrans" cxnId="{4D4ADD15-1FC8-4429-8F8F-D49B22F16B86}">
      <dgm:prSet/>
      <dgm:spPr/>
      <dgm:t>
        <a:bodyPr/>
        <a:lstStyle/>
        <a:p>
          <a:endParaRPr lang="en-GB"/>
        </a:p>
      </dgm:t>
    </dgm:pt>
    <dgm:pt modelId="{695BD6E9-BDA9-4E77-B2A1-0C39D24FF1C6}">
      <dgm:prSet custT="1"/>
      <dgm:spPr/>
      <dgm:t>
        <a:bodyPr/>
        <a:lstStyle/>
        <a:p>
          <a:r>
            <a:rPr lang="en-US" sz="1400" dirty="0">
              <a:latin typeface="Arial" panose="020B0604020202020204" pitchFamily="34" charset="0"/>
              <a:cs typeface="Arial" panose="020B0604020202020204" pitchFamily="34" charset="0"/>
            </a:rPr>
            <a:t>Its primary advantage is that it engages with customers as part of value creation. It invites customers to enter their purchase decision and provides feedback along the purchasing process. </a:t>
          </a:r>
          <a:endParaRPr lang="en-GB" sz="1400" dirty="0">
            <a:latin typeface="Arial" panose="020B0604020202020204" pitchFamily="34" charset="0"/>
            <a:cs typeface="Arial" panose="020B0604020202020204" pitchFamily="34" charset="0"/>
          </a:endParaRPr>
        </a:p>
      </dgm:t>
    </dgm:pt>
    <dgm:pt modelId="{CF602D9B-4865-42BC-B437-B9E5D505F245}" type="parTrans" cxnId="{1B9CB9C0-54CB-4B57-909F-A60AF2CD1AD4}">
      <dgm:prSet/>
      <dgm:spPr/>
      <dgm:t>
        <a:bodyPr/>
        <a:lstStyle/>
        <a:p>
          <a:endParaRPr lang="en-GB"/>
        </a:p>
      </dgm:t>
    </dgm:pt>
    <dgm:pt modelId="{36486ECB-B5F7-4E90-87EB-3157C1C0898E}" type="sibTrans" cxnId="{1B9CB9C0-54CB-4B57-909F-A60AF2CD1AD4}">
      <dgm:prSet/>
      <dgm:spPr/>
      <dgm:t>
        <a:bodyPr/>
        <a:lstStyle/>
        <a:p>
          <a:endParaRPr lang="en-GB"/>
        </a:p>
      </dgm:t>
    </dgm:pt>
    <dgm:pt modelId="{DC8DD311-CF71-4D29-B9BD-2FB995784743}">
      <dgm:prSet custT="1"/>
      <dgm:spPr/>
      <dgm:t>
        <a:bodyPr/>
        <a:lstStyle/>
        <a:p>
          <a:r>
            <a:rPr lang="en-US" sz="1400" dirty="0">
              <a:latin typeface="Arial" panose="020B0604020202020204" pitchFamily="34" charset="0"/>
              <a:cs typeface="Arial" panose="020B0604020202020204" pitchFamily="34" charset="0"/>
            </a:rPr>
            <a:t>It's also the foundation of many contemporary thinking and practices that shape the marketing concept today, including market segmentation, data analytics, and customer relationship management, which all support customer-centric principles for deciding business.</a:t>
          </a:r>
          <a:endParaRPr lang="en-GB" sz="1400" dirty="0">
            <a:latin typeface="Arial" panose="020B0604020202020204" pitchFamily="34" charset="0"/>
            <a:cs typeface="Arial" panose="020B0604020202020204" pitchFamily="34" charset="0"/>
          </a:endParaRPr>
        </a:p>
      </dgm:t>
    </dgm:pt>
    <dgm:pt modelId="{8FBE3D4B-D122-4D86-944E-B18F816337C2}" type="parTrans" cxnId="{3BD7EA6D-3125-4571-86E9-75F1C4801CD6}">
      <dgm:prSet/>
      <dgm:spPr/>
      <dgm:t>
        <a:bodyPr/>
        <a:lstStyle/>
        <a:p>
          <a:endParaRPr lang="en-GB"/>
        </a:p>
      </dgm:t>
    </dgm:pt>
    <dgm:pt modelId="{1888844C-2744-4802-98FE-88BE0D7BE88E}" type="sibTrans" cxnId="{3BD7EA6D-3125-4571-86E9-75F1C4801CD6}">
      <dgm:prSet/>
      <dgm:spPr/>
      <dgm:t>
        <a:bodyPr/>
        <a:lstStyle/>
        <a:p>
          <a:endParaRPr lang="en-GB"/>
        </a:p>
      </dgm:t>
    </dgm:pt>
    <dgm:pt modelId="{257DF0AC-7E49-431A-B895-D678E0CC18DB}" type="pres">
      <dgm:prSet presAssocID="{8C92B42E-992E-46CD-9652-5A7D9D8B523E}" presName="linear" presStyleCnt="0">
        <dgm:presLayoutVars>
          <dgm:animLvl val="lvl"/>
          <dgm:resizeHandles val="exact"/>
        </dgm:presLayoutVars>
      </dgm:prSet>
      <dgm:spPr/>
    </dgm:pt>
    <dgm:pt modelId="{DA2E3709-3B4B-4A2F-8939-C5C4CA8A3C83}" type="pres">
      <dgm:prSet presAssocID="{05493616-BE06-4926-932B-7988F9718C09}" presName="parentText" presStyleLbl="node1" presStyleIdx="0" presStyleCnt="3">
        <dgm:presLayoutVars>
          <dgm:chMax val="0"/>
          <dgm:bulletEnabled val="1"/>
        </dgm:presLayoutVars>
      </dgm:prSet>
      <dgm:spPr/>
    </dgm:pt>
    <dgm:pt modelId="{424869A8-686E-4B9B-960B-D77307326A2A}" type="pres">
      <dgm:prSet presAssocID="{B7C7156F-AAC0-4F91-A25E-3AE9A2D65327}" presName="spacer" presStyleCnt="0"/>
      <dgm:spPr/>
    </dgm:pt>
    <dgm:pt modelId="{5158E260-5CCD-4F87-A1F5-CFCF262688BF}" type="pres">
      <dgm:prSet presAssocID="{695BD6E9-BDA9-4E77-B2A1-0C39D24FF1C6}" presName="parentText" presStyleLbl="node1" presStyleIdx="1" presStyleCnt="3">
        <dgm:presLayoutVars>
          <dgm:chMax val="0"/>
          <dgm:bulletEnabled val="1"/>
        </dgm:presLayoutVars>
      </dgm:prSet>
      <dgm:spPr/>
    </dgm:pt>
    <dgm:pt modelId="{4069CF2A-4C1C-4A4A-97C8-C643983D96EB}" type="pres">
      <dgm:prSet presAssocID="{36486ECB-B5F7-4E90-87EB-3157C1C0898E}" presName="spacer" presStyleCnt="0"/>
      <dgm:spPr/>
    </dgm:pt>
    <dgm:pt modelId="{99C0B71D-0CF5-4113-9EE1-A99F3A45458B}" type="pres">
      <dgm:prSet presAssocID="{DC8DD311-CF71-4D29-B9BD-2FB995784743}" presName="parentText" presStyleLbl="node1" presStyleIdx="2" presStyleCnt="3">
        <dgm:presLayoutVars>
          <dgm:chMax val="0"/>
          <dgm:bulletEnabled val="1"/>
        </dgm:presLayoutVars>
      </dgm:prSet>
      <dgm:spPr/>
    </dgm:pt>
  </dgm:ptLst>
  <dgm:cxnLst>
    <dgm:cxn modelId="{4D4ADD15-1FC8-4429-8F8F-D49B22F16B86}" srcId="{8C92B42E-992E-46CD-9652-5A7D9D8B523E}" destId="{05493616-BE06-4926-932B-7988F9718C09}" srcOrd="0" destOrd="0" parTransId="{4CFCC4B3-EE26-4CC9-8394-FA78791E4997}" sibTransId="{B7C7156F-AAC0-4F91-A25E-3AE9A2D65327}"/>
    <dgm:cxn modelId="{A8F80E37-AC05-4485-B61F-B3A77A9F07F5}" type="presOf" srcId="{05493616-BE06-4926-932B-7988F9718C09}" destId="{DA2E3709-3B4B-4A2F-8939-C5C4CA8A3C83}" srcOrd="0" destOrd="0" presId="urn:microsoft.com/office/officeart/2005/8/layout/vList2"/>
    <dgm:cxn modelId="{2299923D-11E8-4317-914C-9C490665ACCF}" type="presOf" srcId="{695BD6E9-BDA9-4E77-B2A1-0C39D24FF1C6}" destId="{5158E260-5CCD-4F87-A1F5-CFCF262688BF}" srcOrd="0" destOrd="0" presId="urn:microsoft.com/office/officeart/2005/8/layout/vList2"/>
    <dgm:cxn modelId="{E6FB854A-0EDF-49D8-BB03-FBDAA7CB465D}" type="presOf" srcId="{8C92B42E-992E-46CD-9652-5A7D9D8B523E}" destId="{257DF0AC-7E49-431A-B895-D678E0CC18DB}" srcOrd="0" destOrd="0" presId="urn:microsoft.com/office/officeart/2005/8/layout/vList2"/>
    <dgm:cxn modelId="{3BD7EA6D-3125-4571-86E9-75F1C4801CD6}" srcId="{8C92B42E-992E-46CD-9652-5A7D9D8B523E}" destId="{DC8DD311-CF71-4D29-B9BD-2FB995784743}" srcOrd="2" destOrd="0" parTransId="{8FBE3D4B-D122-4D86-944E-B18F816337C2}" sibTransId="{1888844C-2744-4802-98FE-88BE0D7BE88E}"/>
    <dgm:cxn modelId="{EE8962A3-7C12-45AA-8AE4-3A6F31D8898F}" type="presOf" srcId="{DC8DD311-CF71-4D29-B9BD-2FB995784743}" destId="{99C0B71D-0CF5-4113-9EE1-A99F3A45458B}" srcOrd="0" destOrd="0" presId="urn:microsoft.com/office/officeart/2005/8/layout/vList2"/>
    <dgm:cxn modelId="{1B9CB9C0-54CB-4B57-909F-A60AF2CD1AD4}" srcId="{8C92B42E-992E-46CD-9652-5A7D9D8B523E}" destId="{695BD6E9-BDA9-4E77-B2A1-0C39D24FF1C6}" srcOrd="1" destOrd="0" parTransId="{CF602D9B-4865-42BC-B437-B9E5D505F245}" sibTransId="{36486ECB-B5F7-4E90-87EB-3157C1C0898E}"/>
    <dgm:cxn modelId="{231ABFF6-32A4-4CDC-A00F-DBD899ECAEA1}" type="presParOf" srcId="{257DF0AC-7E49-431A-B895-D678E0CC18DB}" destId="{DA2E3709-3B4B-4A2F-8939-C5C4CA8A3C83}" srcOrd="0" destOrd="0" presId="urn:microsoft.com/office/officeart/2005/8/layout/vList2"/>
    <dgm:cxn modelId="{A16216A6-4817-4B11-BA86-B6F4DC2291A0}" type="presParOf" srcId="{257DF0AC-7E49-431A-B895-D678E0CC18DB}" destId="{424869A8-686E-4B9B-960B-D77307326A2A}" srcOrd="1" destOrd="0" presId="urn:microsoft.com/office/officeart/2005/8/layout/vList2"/>
    <dgm:cxn modelId="{1A2CA0E0-7FD7-424B-B38E-FA2B72C8C117}" type="presParOf" srcId="{257DF0AC-7E49-431A-B895-D678E0CC18DB}" destId="{5158E260-5CCD-4F87-A1F5-CFCF262688BF}" srcOrd="2" destOrd="0" presId="urn:microsoft.com/office/officeart/2005/8/layout/vList2"/>
    <dgm:cxn modelId="{78056BA5-3D7A-4656-8A97-A4191868FC86}" type="presParOf" srcId="{257DF0AC-7E49-431A-B895-D678E0CC18DB}" destId="{4069CF2A-4C1C-4A4A-97C8-C643983D96EB}" srcOrd="3" destOrd="0" presId="urn:microsoft.com/office/officeart/2005/8/layout/vList2"/>
    <dgm:cxn modelId="{1FB65F96-F928-44DF-BDFC-110256E0C43B}" type="presParOf" srcId="{257DF0AC-7E49-431A-B895-D678E0CC18DB}" destId="{99C0B71D-0CF5-4113-9EE1-A99F3A45458B}"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F1F71CF-2B8B-4E1C-B691-D348731FAFED}" type="doc">
      <dgm:prSet loTypeId="urn:microsoft.com/office/officeart/2005/8/layout/vList2" loCatId="list" qsTypeId="urn:microsoft.com/office/officeart/2005/8/quickstyle/simple1" qsCatId="simple" csTypeId="urn:microsoft.com/office/officeart/2005/8/colors/accent3_3" csCatId="accent3" phldr="1"/>
      <dgm:spPr/>
      <dgm:t>
        <a:bodyPr/>
        <a:lstStyle/>
        <a:p>
          <a:endParaRPr lang="en-GB"/>
        </a:p>
      </dgm:t>
    </dgm:pt>
    <dgm:pt modelId="{8376B846-88B6-4E37-966F-C4A783D5F3D3}">
      <dgm:prSet custT="1"/>
      <dgm:spPr/>
      <dgm:t>
        <a:bodyPr/>
        <a:lstStyle/>
        <a:p>
          <a:r>
            <a:rPr lang="en-US" sz="1400" dirty="0">
              <a:latin typeface="Arial" panose="020B0604020202020204" pitchFamily="34" charset="0"/>
              <a:cs typeface="Arial" panose="020B0604020202020204" pitchFamily="34" charset="0"/>
            </a:rPr>
            <a:t>Companies today utilise research and data analytics to know something about consumers, their behavior, trends, and needs. Then they can decide how to build their own products, approach consumers, and how the strategy needs to evolve over time.</a:t>
          </a:r>
          <a:endParaRPr lang="en-GB" sz="1400" dirty="0">
            <a:latin typeface="Arial" panose="020B0604020202020204" pitchFamily="34" charset="0"/>
            <a:cs typeface="Arial" panose="020B0604020202020204" pitchFamily="34" charset="0"/>
          </a:endParaRPr>
        </a:p>
      </dgm:t>
    </dgm:pt>
    <dgm:pt modelId="{01EBE128-126B-4835-BE85-D882F1772EF4}" type="parTrans" cxnId="{B13D410C-A72F-453D-AA38-0F629A653B3E}">
      <dgm:prSet/>
      <dgm:spPr/>
      <dgm:t>
        <a:bodyPr/>
        <a:lstStyle/>
        <a:p>
          <a:endParaRPr lang="en-GB"/>
        </a:p>
      </dgm:t>
    </dgm:pt>
    <dgm:pt modelId="{D6DEEECE-355B-47EF-B1A1-63D2CD3DCDB9}" type="sibTrans" cxnId="{B13D410C-A72F-453D-AA38-0F629A653B3E}">
      <dgm:prSet/>
      <dgm:spPr/>
      <dgm:t>
        <a:bodyPr/>
        <a:lstStyle/>
        <a:p>
          <a:endParaRPr lang="en-GB"/>
        </a:p>
      </dgm:t>
    </dgm:pt>
    <dgm:pt modelId="{EC46224F-039E-47AB-A7DA-B724A1E9A27D}">
      <dgm:prSet custT="1"/>
      <dgm:spPr/>
      <dgm:t>
        <a:bodyPr/>
        <a:lstStyle/>
        <a:p>
          <a:r>
            <a:rPr lang="en-US" sz="1400" dirty="0">
              <a:latin typeface="Arial" panose="020B0604020202020204" pitchFamily="34" charset="0"/>
              <a:cs typeface="Arial" panose="020B0604020202020204" pitchFamily="34" charset="0"/>
            </a:rPr>
            <a:t>Digital technology helps businesses provide personalised and customised marketing engagements, invite real-time engagement, and create seamless experiences across all touchpoints.</a:t>
          </a:r>
          <a:endParaRPr lang="en-GB" sz="1400" dirty="0">
            <a:latin typeface="Arial" panose="020B0604020202020204" pitchFamily="34" charset="0"/>
            <a:cs typeface="Arial" panose="020B0604020202020204" pitchFamily="34" charset="0"/>
          </a:endParaRPr>
        </a:p>
      </dgm:t>
    </dgm:pt>
    <dgm:pt modelId="{592BD73A-2AD9-4F8E-9B19-FB797D4D0825}" type="parTrans" cxnId="{EF222826-DF15-4A13-835A-DB5441834CB7}">
      <dgm:prSet/>
      <dgm:spPr/>
      <dgm:t>
        <a:bodyPr/>
        <a:lstStyle/>
        <a:p>
          <a:endParaRPr lang="en-GB"/>
        </a:p>
      </dgm:t>
    </dgm:pt>
    <dgm:pt modelId="{A9C254C2-685E-4C20-B7A7-40F1EE12DB77}" type="sibTrans" cxnId="{EF222826-DF15-4A13-835A-DB5441834CB7}">
      <dgm:prSet/>
      <dgm:spPr/>
      <dgm:t>
        <a:bodyPr/>
        <a:lstStyle/>
        <a:p>
          <a:endParaRPr lang="en-GB"/>
        </a:p>
      </dgm:t>
    </dgm:pt>
    <dgm:pt modelId="{F3D02AD5-D6F4-4700-B271-DEAE106FE142}">
      <dgm:prSet custT="1"/>
      <dgm:spPr/>
      <dgm:t>
        <a:bodyPr/>
        <a:lstStyle/>
        <a:p>
          <a:r>
            <a:rPr lang="en-US" sz="1400" dirty="0">
              <a:latin typeface="Arial" panose="020B0604020202020204" pitchFamily="34" charset="0"/>
              <a:cs typeface="Arial" panose="020B0604020202020204" pitchFamily="34" charset="0"/>
            </a:rPr>
            <a:t>Business success will be dependent on whether and how well each department works as a team. When everyone in a business supports and promotes customer satisfaction through company defined practices, it creates loyalty and builds competitive power.</a:t>
          </a:r>
          <a:endParaRPr lang="en-GB" sz="1400" dirty="0">
            <a:latin typeface="Arial" panose="020B0604020202020204" pitchFamily="34" charset="0"/>
            <a:cs typeface="Arial" panose="020B0604020202020204" pitchFamily="34" charset="0"/>
          </a:endParaRPr>
        </a:p>
      </dgm:t>
    </dgm:pt>
    <dgm:pt modelId="{7BDE65BC-7914-4D32-A38A-6D5C6F479BC5}" type="parTrans" cxnId="{CC9AC97C-17CB-446F-9A08-4AF7D1BDC7BA}">
      <dgm:prSet/>
      <dgm:spPr/>
      <dgm:t>
        <a:bodyPr/>
        <a:lstStyle/>
        <a:p>
          <a:endParaRPr lang="en-GB"/>
        </a:p>
      </dgm:t>
    </dgm:pt>
    <dgm:pt modelId="{04918EBF-992C-463A-B843-102BB8A43061}" type="sibTrans" cxnId="{CC9AC97C-17CB-446F-9A08-4AF7D1BDC7BA}">
      <dgm:prSet/>
      <dgm:spPr/>
      <dgm:t>
        <a:bodyPr/>
        <a:lstStyle/>
        <a:p>
          <a:endParaRPr lang="en-GB"/>
        </a:p>
      </dgm:t>
    </dgm:pt>
    <dgm:pt modelId="{DCEC47A7-C530-4B40-A25C-6E4B630E83FC}" type="pres">
      <dgm:prSet presAssocID="{5F1F71CF-2B8B-4E1C-B691-D348731FAFED}" presName="linear" presStyleCnt="0">
        <dgm:presLayoutVars>
          <dgm:animLvl val="lvl"/>
          <dgm:resizeHandles val="exact"/>
        </dgm:presLayoutVars>
      </dgm:prSet>
      <dgm:spPr/>
    </dgm:pt>
    <dgm:pt modelId="{31134E7C-E439-4F32-905F-2D44B7E88F1B}" type="pres">
      <dgm:prSet presAssocID="{8376B846-88B6-4E37-966F-C4A783D5F3D3}" presName="parentText" presStyleLbl="node1" presStyleIdx="0" presStyleCnt="3">
        <dgm:presLayoutVars>
          <dgm:chMax val="0"/>
          <dgm:bulletEnabled val="1"/>
        </dgm:presLayoutVars>
      </dgm:prSet>
      <dgm:spPr/>
    </dgm:pt>
    <dgm:pt modelId="{AFF8B313-27A8-4BFB-A806-59112DCC1F27}" type="pres">
      <dgm:prSet presAssocID="{D6DEEECE-355B-47EF-B1A1-63D2CD3DCDB9}" presName="spacer" presStyleCnt="0"/>
      <dgm:spPr/>
    </dgm:pt>
    <dgm:pt modelId="{8CF1DF29-0D5B-474D-8B8C-1F3AD9251498}" type="pres">
      <dgm:prSet presAssocID="{EC46224F-039E-47AB-A7DA-B724A1E9A27D}" presName="parentText" presStyleLbl="node1" presStyleIdx="1" presStyleCnt="3">
        <dgm:presLayoutVars>
          <dgm:chMax val="0"/>
          <dgm:bulletEnabled val="1"/>
        </dgm:presLayoutVars>
      </dgm:prSet>
      <dgm:spPr/>
    </dgm:pt>
    <dgm:pt modelId="{4087F101-374F-4857-AF37-42AF436550C3}" type="pres">
      <dgm:prSet presAssocID="{A9C254C2-685E-4C20-B7A7-40F1EE12DB77}" presName="spacer" presStyleCnt="0"/>
      <dgm:spPr/>
    </dgm:pt>
    <dgm:pt modelId="{56EC16B5-8565-4A06-914E-240CFB15D7F2}" type="pres">
      <dgm:prSet presAssocID="{F3D02AD5-D6F4-4700-B271-DEAE106FE142}" presName="parentText" presStyleLbl="node1" presStyleIdx="2" presStyleCnt="3">
        <dgm:presLayoutVars>
          <dgm:chMax val="0"/>
          <dgm:bulletEnabled val="1"/>
        </dgm:presLayoutVars>
      </dgm:prSet>
      <dgm:spPr/>
    </dgm:pt>
  </dgm:ptLst>
  <dgm:cxnLst>
    <dgm:cxn modelId="{B13D410C-A72F-453D-AA38-0F629A653B3E}" srcId="{5F1F71CF-2B8B-4E1C-B691-D348731FAFED}" destId="{8376B846-88B6-4E37-966F-C4A783D5F3D3}" srcOrd="0" destOrd="0" parTransId="{01EBE128-126B-4835-BE85-D882F1772EF4}" sibTransId="{D6DEEECE-355B-47EF-B1A1-63D2CD3DCDB9}"/>
    <dgm:cxn modelId="{EF222826-DF15-4A13-835A-DB5441834CB7}" srcId="{5F1F71CF-2B8B-4E1C-B691-D348731FAFED}" destId="{EC46224F-039E-47AB-A7DA-B724A1E9A27D}" srcOrd="1" destOrd="0" parTransId="{592BD73A-2AD9-4F8E-9B19-FB797D4D0825}" sibTransId="{A9C254C2-685E-4C20-B7A7-40F1EE12DB77}"/>
    <dgm:cxn modelId="{15311D3F-DB35-41BB-A889-FC6C718210E7}" type="presOf" srcId="{EC46224F-039E-47AB-A7DA-B724A1E9A27D}" destId="{8CF1DF29-0D5B-474D-8B8C-1F3AD9251498}" srcOrd="0" destOrd="0" presId="urn:microsoft.com/office/officeart/2005/8/layout/vList2"/>
    <dgm:cxn modelId="{CC9AC97C-17CB-446F-9A08-4AF7D1BDC7BA}" srcId="{5F1F71CF-2B8B-4E1C-B691-D348731FAFED}" destId="{F3D02AD5-D6F4-4700-B271-DEAE106FE142}" srcOrd="2" destOrd="0" parTransId="{7BDE65BC-7914-4D32-A38A-6D5C6F479BC5}" sibTransId="{04918EBF-992C-463A-B843-102BB8A43061}"/>
    <dgm:cxn modelId="{DD2D4A7D-C652-4FF2-9CB6-4005B1443D23}" type="presOf" srcId="{8376B846-88B6-4E37-966F-C4A783D5F3D3}" destId="{31134E7C-E439-4F32-905F-2D44B7E88F1B}" srcOrd="0" destOrd="0" presId="urn:microsoft.com/office/officeart/2005/8/layout/vList2"/>
    <dgm:cxn modelId="{5D837D99-6967-40C3-AFC9-24C436B2D5E0}" type="presOf" srcId="{5F1F71CF-2B8B-4E1C-B691-D348731FAFED}" destId="{DCEC47A7-C530-4B40-A25C-6E4B630E83FC}" srcOrd="0" destOrd="0" presId="urn:microsoft.com/office/officeart/2005/8/layout/vList2"/>
    <dgm:cxn modelId="{007676C6-9979-455A-830E-9CFFAE777941}" type="presOf" srcId="{F3D02AD5-D6F4-4700-B271-DEAE106FE142}" destId="{56EC16B5-8565-4A06-914E-240CFB15D7F2}" srcOrd="0" destOrd="0" presId="urn:microsoft.com/office/officeart/2005/8/layout/vList2"/>
    <dgm:cxn modelId="{38D5BF5D-A02B-438F-BEC7-544057E8EC31}" type="presParOf" srcId="{DCEC47A7-C530-4B40-A25C-6E4B630E83FC}" destId="{31134E7C-E439-4F32-905F-2D44B7E88F1B}" srcOrd="0" destOrd="0" presId="urn:microsoft.com/office/officeart/2005/8/layout/vList2"/>
    <dgm:cxn modelId="{FE6830D8-FD67-4E3F-ABF7-97D68C7BCC78}" type="presParOf" srcId="{DCEC47A7-C530-4B40-A25C-6E4B630E83FC}" destId="{AFF8B313-27A8-4BFB-A806-59112DCC1F27}" srcOrd="1" destOrd="0" presId="urn:microsoft.com/office/officeart/2005/8/layout/vList2"/>
    <dgm:cxn modelId="{8F631FA1-5185-4412-9BE3-723010F3CB0C}" type="presParOf" srcId="{DCEC47A7-C530-4B40-A25C-6E4B630E83FC}" destId="{8CF1DF29-0D5B-474D-8B8C-1F3AD9251498}" srcOrd="2" destOrd="0" presId="urn:microsoft.com/office/officeart/2005/8/layout/vList2"/>
    <dgm:cxn modelId="{366AFFAD-F0E4-4701-B88B-1ADC58747BF8}" type="presParOf" srcId="{DCEC47A7-C530-4B40-A25C-6E4B630E83FC}" destId="{4087F101-374F-4857-AF37-42AF436550C3}" srcOrd="3" destOrd="0" presId="urn:microsoft.com/office/officeart/2005/8/layout/vList2"/>
    <dgm:cxn modelId="{33FDA38C-1B95-4C76-8B60-3713660ACF6C}" type="presParOf" srcId="{DCEC47A7-C530-4B40-A25C-6E4B630E83FC}" destId="{56EC16B5-8565-4A06-914E-240CFB15D7F2}"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DBE14A-7035-48F7-ADA2-D40EBFC94EDD}" type="doc">
      <dgm:prSet loTypeId="urn:microsoft.com/office/officeart/2005/8/layout/vList2" loCatId="list" qsTypeId="urn:microsoft.com/office/officeart/2005/8/quickstyle/simple1" qsCatId="simple" csTypeId="urn:microsoft.com/office/officeart/2005/8/colors/accent5_5" csCatId="accent5" phldr="1"/>
      <dgm:spPr/>
      <dgm:t>
        <a:bodyPr/>
        <a:lstStyle/>
        <a:p>
          <a:endParaRPr lang="en-GB"/>
        </a:p>
      </dgm:t>
    </dgm:pt>
    <dgm:pt modelId="{FEB6A264-3A96-4A59-AFA0-BD9A412B624A}">
      <dgm:prSet custT="1"/>
      <dgm:spPr/>
      <dgm:t>
        <a:bodyPr/>
        <a:lstStyle/>
        <a:p>
          <a:r>
            <a:rPr lang="en-US" sz="1400" dirty="0">
              <a:latin typeface="Arial" panose="020B0604020202020204" pitchFamily="34" charset="0"/>
              <a:cs typeface="Arial" panose="020B0604020202020204" pitchFamily="34" charset="0"/>
            </a:rPr>
            <a:t>The marketing concept fits 2025 perfectly. Today's consumers have, and will, demand more from businesses, while having higher expectations that include personalisation and transparency, as well as adopting an ethical posture in interactions, purchases and brand use.</a:t>
          </a:r>
          <a:endParaRPr lang="en-GB" sz="1400" dirty="0">
            <a:latin typeface="Arial" panose="020B0604020202020204" pitchFamily="34" charset="0"/>
            <a:cs typeface="Arial" panose="020B0604020202020204" pitchFamily="34" charset="0"/>
          </a:endParaRPr>
        </a:p>
      </dgm:t>
    </dgm:pt>
    <dgm:pt modelId="{ACC502C9-F8B9-4271-88D8-F1B6E198F8EB}" type="parTrans" cxnId="{A8F2A7E9-3448-471A-8E77-1C0FF1F512F9}">
      <dgm:prSet/>
      <dgm:spPr/>
      <dgm:t>
        <a:bodyPr/>
        <a:lstStyle/>
        <a:p>
          <a:endParaRPr lang="en-GB"/>
        </a:p>
      </dgm:t>
    </dgm:pt>
    <dgm:pt modelId="{1BB05BF5-869B-4359-BB29-F67999F94442}" type="sibTrans" cxnId="{A8F2A7E9-3448-471A-8E77-1C0FF1F512F9}">
      <dgm:prSet/>
      <dgm:spPr/>
      <dgm:t>
        <a:bodyPr/>
        <a:lstStyle/>
        <a:p>
          <a:endParaRPr lang="en-GB"/>
        </a:p>
      </dgm:t>
    </dgm:pt>
    <dgm:pt modelId="{28E441C0-2D01-42BF-8299-C127E956AD5C}">
      <dgm:prSet custT="1"/>
      <dgm:spPr/>
      <dgm:t>
        <a:bodyPr/>
        <a:lstStyle/>
        <a:p>
          <a:r>
            <a:rPr lang="en-US" sz="1400" dirty="0">
              <a:latin typeface="Arial" panose="020B0604020202020204" pitchFamily="34" charset="0"/>
              <a:cs typeface="Arial" panose="020B0604020202020204" pitchFamily="34" charset="0"/>
            </a:rPr>
            <a:t>Using data that provides insight into evolving consumer needs and empathy will provide lasting trust and a sustainable competitive advantage.</a:t>
          </a:r>
          <a:endParaRPr lang="en-GB" sz="1400" dirty="0">
            <a:latin typeface="Arial" panose="020B0604020202020204" pitchFamily="34" charset="0"/>
            <a:cs typeface="Arial" panose="020B0604020202020204" pitchFamily="34" charset="0"/>
          </a:endParaRPr>
        </a:p>
      </dgm:t>
    </dgm:pt>
    <dgm:pt modelId="{3FB3F90E-46D0-46A6-874B-A6B19FEE7AFE}" type="parTrans" cxnId="{3749BA14-E42D-4239-93F6-60D2D93E3593}">
      <dgm:prSet/>
      <dgm:spPr/>
      <dgm:t>
        <a:bodyPr/>
        <a:lstStyle/>
        <a:p>
          <a:endParaRPr lang="en-GB"/>
        </a:p>
      </dgm:t>
    </dgm:pt>
    <dgm:pt modelId="{4E55D1B9-CB53-4503-B6CD-ADABA2FE44FC}" type="sibTrans" cxnId="{3749BA14-E42D-4239-93F6-60D2D93E3593}">
      <dgm:prSet/>
      <dgm:spPr/>
      <dgm:t>
        <a:bodyPr/>
        <a:lstStyle/>
        <a:p>
          <a:endParaRPr lang="en-GB"/>
        </a:p>
      </dgm:t>
    </dgm:pt>
    <dgm:pt modelId="{B26F94F1-F23B-4640-9E43-2C400BDE6B72}">
      <dgm:prSet custT="1"/>
      <dgm:spPr/>
      <dgm:t>
        <a:bodyPr/>
        <a:lstStyle/>
        <a:p>
          <a:r>
            <a:rPr lang="en-US" sz="1400" dirty="0">
              <a:latin typeface="Arial" panose="020B0604020202020204" pitchFamily="34" charset="0"/>
              <a:cs typeface="Arial" panose="020B0604020202020204" pitchFamily="34" charset="0"/>
            </a:rPr>
            <a:t>Lastly, focusing on value created with customer from the marketing concept lends itself well to being the most sustainable and future-oriented model for generating success in modern business.</a:t>
          </a:r>
          <a:endParaRPr lang="en-GB" sz="1400" dirty="0">
            <a:latin typeface="Arial" panose="020B0604020202020204" pitchFamily="34" charset="0"/>
            <a:cs typeface="Arial" panose="020B0604020202020204" pitchFamily="34" charset="0"/>
          </a:endParaRPr>
        </a:p>
      </dgm:t>
    </dgm:pt>
    <dgm:pt modelId="{8FE3B20E-3525-4A23-8C6E-74D956C02EC7}" type="parTrans" cxnId="{F5B9A417-316E-41B2-896B-71E707F2445D}">
      <dgm:prSet/>
      <dgm:spPr/>
      <dgm:t>
        <a:bodyPr/>
        <a:lstStyle/>
        <a:p>
          <a:endParaRPr lang="en-GB"/>
        </a:p>
      </dgm:t>
    </dgm:pt>
    <dgm:pt modelId="{6BA30CA8-DED9-4C47-B5C0-42A73BBFA343}" type="sibTrans" cxnId="{F5B9A417-316E-41B2-896B-71E707F2445D}">
      <dgm:prSet/>
      <dgm:spPr/>
      <dgm:t>
        <a:bodyPr/>
        <a:lstStyle/>
        <a:p>
          <a:endParaRPr lang="en-GB"/>
        </a:p>
      </dgm:t>
    </dgm:pt>
    <dgm:pt modelId="{306774C8-34F7-452E-9621-7E348B7A2F67}" type="pres">
      <dgm:prSet presAssocID="{76DBE14A-7035-48F7-ADA2-D40EBFC94EDD}" presName="linear" presStyleCnt="0">
        <dgm:presLayoutVars>
          <dgm:animLvl val="lvl"/>
          <dgm:resizeHandles val="exact"/>
        </dgm:presLayoutVars>
      </dgm:prSet>
      <dgm:spPr/>
    </dgm:pt>
    <dgm:pt modelId="{F71A9715-316F-407B-926C-5B77AE845B6D}" type="pres">
      <dgm:prSet presAssocID="{FEB6A264-3A96-4A59-AFA0-BD9A412B624A}" presName="parentText" presStyleLbl="node1" presStyleIdx="0" presStyleCnt="3">
        <dgm:presLayoutVars>
          <dgm:chMax val="0"/>
          <dgm:bulletEnabled val="1"/>
        </dgm:presLayoutVars>
      </dgm:prSet>
      <dgm:spPr/>
    </dgm:pt>
    <dgm:pt modelId="{B200F60A-99D2-476F-8B88-049B78664F3D}" type="pres">
      <dgm:prSet presAssocID="{1BB05BF5-869B-4359-BB29-F67999F94442}" presName="spacer" presStyleCnt="0"/>
      <dgm:spPr/>
    </dgm:pt>
    <dgm:pt modelId="{31269A57-C827-4B85-A457-52AC5B0F113D}" type="pres">
      <dgm:prSet presAssocID="{28E441C0-2D01-42BF-8299-C127E956AD5C}" presName="parentText" presStyleLbl="node1" presStyleIdx="1" presStyleCnt="3">
        <dgm:presLayoutVars>
          <dgm:chMax val="0"/>
          <dgm:bulletEnabled val="1"/>
        </dgm:presLayoutVars>
      </dgm:prSet>
      <dgm:spPr/>
    </dgm:pt>
    <dgm:pt modelId="{4BEB3AB2-2437-4F28-A5E9-48C90D2F0595}" type="pres">
      <dgm:prSet presAssocID="{4E55D1B9-CB53-4503-B6CD-ADABA2FE44FC}" presName="spacer" presStyleCnt="0"/>
      <dgm:spPr/>
    </dgm:pt>
    <dgm:pt modelId="{C1C69028-F826-4DB4-B74E-29624FB7F43A}" type="pres">
      <dgm:prSet presAssocID="{B26F94F1-F23B-4640-9E43-2C400BDE6B72}" presName="parentText" presStyleLbl="node1" presStyleIdx="2" presStyleCnt="3">
        <dgm:presLayoutVars>
          <dgm:chMax val="0"/>
          <dgm:bulletEnabled val="1"/>
        </dgm:presLayoutVars>
      </dgm:prSet>
      <dgm:spPr/>
    </dgm:pt>
  </dgm:ptLst>
  <dgm:cxnLst>
    <dgm:cxn modelId="{3749BA14-E42D-4239-93F6-60D2D93E3593}" srcId="{76DBE14A-7035-48F7-ADA2-D40EBFC94EDD}" destId="{28E441C0-2D01-42BF-8299-C127E956AD5C}" srcOrd="1" destOrd="0" parTransId="{3FB3F90E-46D0-46A6-874B-A6B19FEE7AFE}" sibTransId="{4E55D1B9-CB53-4503-B6CD-ADABA2FE44FC}"/>
    <dgm:cxn modelId="{F5B9A417-316E-41B2-896B-71E707F2445D}" srcId="{76DBE14A-7035-48F7-ADA2-D40EBFC94EDD}" destId="{B26F94F1-F23B-4640-9E43-2C400BDE6B72}" srcOrd="2" destOrd="0" parTransId="{8FE3B20E-3525-4A23-8C6E-74D956C02EC7}" sibTransId="{6BA30CA8-DED9-4C47-B5C0-42A73BBFA343}"/>
    <dgm:cxn modelId="{5286241A-3BED-4640-97EC-E834808DA4F0}" type="presOf" srcId="{FEB6A264-3A96-4A59-AFA0-BD9A412B624A}" destId="{F71A9715-316F-407B-926C-5B77AE845B6D}" srcOrd="0" destOrd="0" presId="urn:microsoft.com/office/officeart/2005/8/layout/vList2"/>
    <dgm:cxn modelId="{DE52D438-AA4A-48CF-BB25-0FBB7B96B924}" type="presOf" srcId="{B26F94F1-F23B-4640-9E43-2C400BDE6B72}" destId="{C1C69028-F826-4DB4-B74E-29624FB7F43A}" srcOrd="0" destOrd="0" presId="urn:microsoft.com/office/officeart/2005/8/layout/vList2"/>
    <dgm:cxn modelId="{5338DF4C-C50A-465B-AA98-FF20E53327E0}" type="presOf" srcId="{76DBE14A-7035-48F7-ADA2-D40EBFC94EDD}" destId="{306774C8-34F7-452E-9621-7E348B7A2F67}" srcOrd="0" destOrd="0" presId="urn:microsoft.com/office/officeart/2005/8/layout/vList2"/>
    <dgm:cxn modelId="{E640E34C-3157-4D0D-BE8C-98450B3974FD}" type="presOf" srcId="{28E441C0-2D01-42BF-8299-C127E956AD5C}" destId="{31269A57-C827-4B85-A457-52AC5B0F113D}" srcOrd="0" destOrd="0" presId="urn:microsoft.com/office/officeart/2005/8/layout/vList2"/>
    <dgm:cxn modelId="{A8F2A7E9-3448-471A-8E77-1C0FF1F512F9}" srcId="{76DBE14A-7035-48F7-ADA2-D40EBFC94EDD}" destId="{FEB6A264-3A96-4A59-AFA0-BD9A412B624A}" srcOrd="0" destOrd="0" parTransId="{ACC502C9-F8B9-4271-88D8-F1B6E198F8EB}" sibTransId="{1BB05BF5-869B-4359-BB29-F67999F94442}"/>
    <dgm:cxn modelId="{2139B43B-F518-4EC4-81A0-2FF249DA5C7C}" type="presParOf" srcId="{306774C8-34F7-452E-9621-7E348B7A2F67}" destId="{F71A9715-316F-407B-926C-5B77AE845B6D}" srcOrd="0" destOrd="0" presId="urn:microsoft.com/office/officeart/2005/8/layout/vList2"/>
    <dgm:cxn modelId="{5D12BCA6-FE90-41DE-B872-1280EFC1ABFB}" type="presParOf" srcId="{306774C8-34F7-452E-9621-7E348B7A2F67}" destId="{B200F60A-99D2-476F-8B88-049B78664F3D}" srcOrd="1" destOrd="0" presId="urn:microsoft.com/office/officeart/2005/8/layout/vList2"/>
    <dgm:cxn modelId="{A532D54B-A1AE-491A-BC9F-15602EBAFD69}" type="presParOf" srcId="{306774C8-34F7-452E-9621-7E348B7A2F67}" destId="{31269A57-C827-4B85-A457-52AC5B0F113D}" srcOrd="2" destOrd="0" presId="urn:microsoft.com/office/officeart/2005/8/layout/vList2"/>
    <dgm:cxn modelId="{FBB10C7E-476D-42DE-98A2-7B2450C4ACF5}" type="presParOf" srcId="{306774C8-34F7-452E-9621-7E348B7A2F67}" destId="{4BEB3AB2-2437-4F28-A5E9-48C90D2F0595}" srcOrd="3" destOrd="0" presId="urn:microsoft.com/office/officeart/2005/8/layout/vList2"/>
    <dgm:cxn modelId="{42BC982E-2CBF-4340-82F5-B40FC0EE1F75}" type="presParOf" srcId="{306774C8-34F7-452E-9621-7E348B7A2F67}" destId="{C1C69028-F826-4DB4-B74E-29624FB7F43A}"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2490C-BAE5-451C-B108-BEDE81639AA7}">
      <dsp:nvSpPr>
        <dsp:cNvPr id="0" name=""/>
        <dsp:cNvSpPr/>
      </dsp:nvSpPr>
      <dsp:spPr>
        <a:xfrm>
          <a:off x="0" y="2722"/>
          <a:ext cx="4330958" cy="1160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The concept of marketing is related to how you can understand and satisfy consumer needs better than the competition. It changes the business approach from product- or sales-orientation to a customer-oriented business philosophy. </a:t>
          </a:r>
          <a:endParaRPr lang="en-GB" sz="1400" kern="1200" dirty="0">
            <a:latin typeface="Arial" panose="020B0604020202020204" pitchFamily="34" charset="0"/>
            <a:cs typeface="Arial" panose="020B0604020202020204" pitchFamily="34" charset="0"/>
          </a:endParaRPr>
        </a:p>
      </dsp:txBody>
      <dsp:txXfrm>
        <a:off x="56658" y="59380"/>
        <a:ext cx="4217642" cy="1047324"/>
      </dsp:txXfrm>
    </dsp:sp>
    <dsp:sp modelId="{5360D807-1AD2-4780-B429-D519E53E05F6}">
      <dsp:nvSpPr>
        <dsp:cNvPr id="0" name=""/>
        <dsp:cNvSpPr/>
      </dsp:nvSpPr>
      <dsp:spPr>
        <a:xfrm>
          <a:off x="0" y="1341922"/>
          <a:ext cx="4330958" cy="116064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Long-term commitment to the business is built on value and relationships instead of the practice of chasing after sales in the short term.</a:t>
          </a:r>
          <a:endParaRPr lang="en-GB" sz="1400" kern="1200" dirty="0">
            <a:latin typeface="Arial" panose="020B0604020202020204" pitchFamily="34" charset="0"/>
            <a:cs typeface="Arial" panose="020B0604020202020204" pitchFamily="34" charset="0"/>
          </a:endParaRPr>
        </a:p>
      </dsp:txBody>
      <dsp:txXfrm>
        <a:off x="56658" y="1398580"/>
        <a:ext cx="4217642" cy="1047324"/>
      </dsp:txXfrm>
    </dsp:sp>
    <dsp:sp modelId="{B0833C3B-9853-477B-98C1-0A35E436C5D5}">
      <dsp:nvSpPr>
        <dsp:cNvPr id="0" name=""/>
        <dsp:cNvSpPr/>
      </dsp:nvSpPr>
      <dsp:spPr>
        <a:xfrm>
          <a:off x="0" y="2681122"/>
          <a:ext cx="4330958" cy="116064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Every function in the business, from product design to the customer service department, is aligned to create a consistent customer satisfaction level and trust with a brand.</a:t>
          </a:r>
          <a:endParaRPr lang="en-GB" sz="1400" kern="1200" dirty="0">
            <a:latin typeface="Arial" panose="020B0604020202020204" pitchFamily="34" charset="0"/>
            <a:cs typeface="Arial" panose="020B0604020202020204" pitchFamily="34" charset="0"/>
          </a:endParaRPr>
        </a:p>
      </dsp:txBody>
      <dsp:txXfrm>
        <a:off x="56658" y="2737780"/>
        <a:ext cx="4217642" cy="10473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2E3709-3B4B-4A2F-8939-C5C4CA8A3C83}">
      <dsp:nvSpPr>
        <dsp:cNvPr id="0" name=""/>
        <dsp:cNvSpPr/>
      </dsp:nvSpPr>
      <dsp:spPr>
        <a:xfrm>
          <a:off x="0" y="625"/>
          <a:ext cx="4110700" cy="1264521"/>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The marketing concept is the fourth significant philosophy over time. It replaced aggressive selling philosophy by providing authentic consumer orientation and the strategic planning process.</a:t>
          </a:r>
          <a:endParaRPr lang="en-GB" sz="1400" kern="1200" dirty="0">
            <a:latin typeface="Arial" panose="020B0604020202020204" pitchFamily="34" charset="0"/>
            <a:cs typeface="Arial" panose="020B0604020202020204" pitchFamily="34" charset="0"/>
          </a:endParaRPr>
        </a:p>
      </dsp:txBody>
      <dsp:txXfrm>
        <a:off x="61729" y="62354"/>
        <a:ext cx="3987242" cy="1141063"/>
      </dsp:txXfrm>
    </dsp:sp>
    <dsp:sp modelId="{5158E260-5CCD-4F87-A1F5-CFCF262688BF}">
      <dsp:nvSpPr>
        <dsp:cNvPr id="0" name=""/>
        <dsp:cNvSpPr/>
      </dsp:nvSpPr>
      <dsp:spPr>
        <a:xfrm>
          <a:off x="0" y="1278520"/>
          <a:ext cx="4110700" cy="1264521"/>
        </a:xfrm>
        <a:prstGeom prst="roundRect">
          <a:avLst/>
        </a:prstGeom>
        <a:solidFill>
          <a:schemeClr val="accent4">
            <a:hueOff val="3299968"/>
            <a:satOff val="-14601"/>
            <a:lumOff val="-245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Its primary advantage is that it engages with customers as part of value creation. It invites customers to enter their purchase decision and provides feedback along the purchasing process. </a:t>
          </a:r>
          <a:endParaRPr lang="en-GB" sz="1400" kern="1200" dirty="0">
            <a:latin typeface="Arial" panose="020B0604020202020204" pitchFamily="34" charset="0"/>
            <a:cs typeface="Arial" panose="020B0604020202020204" pitchFamily="34" charset="0"/>
          </a:endParaRPr>
        </a:p>
      </dsp:txBody>
      <dsp:txXfrm>
        <a:off x="61729" y="1340249"/>
        <a:ext cx="3987242" cy="1141063"/>
      </dsp:txXfrm>
    </dsp:sp>
    <dsp:sp modelId="{99C0B71D-0CF5-4113-9EE1-A99F3A45458B}">
      <dsp:nvSpPr>
        <dsp:cNvPr id="0" name=""/>
        <dsp:cNvSpPr/>
      </dsp:nvSpPr>
      <dsp:spPr>
        <a:xfrm>
          <a:off x="0" y="2556415"/>
          <a:ext cx="4110700" cy="1264521"/>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It's also the foundation of many contemporary thinking and practices that shape the marketing concept today, including market segmentation, data analytics, and customer relationship management, which all support customer-centric principles for deciding business.</a:t>
          </a:r>
          <a:endParaRPr lang="en-GB" sz="1400" kern="1200" dirty="0">
            <a:latin typeface="Arial" panose="020B0604020202020204" pitchFamily="34" charset="0"/>
            <a:cs typeface="Arial" panose="020B0604020202020204" pitchFamily="34" charset="0"/>
          </a:endParaRPr>
        </a:p>
      </dsp:txBody>
      <dsp:txXfrm>
        <a:off x="61729" y="2618144"/>
        <a:ext cx="3987242" cy="11410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34E7C-E439-4F32-905F-2D44B7E88F1B}">
      <dsp:nvSpPr>
        <dsp:cNvPr id="0" name=""/>
        <dsp:cNvSpPr/>
      </dsp:nvSpPr>
      <dsp:spPr>
        <a:xfrm>
          <a:off x="0" y="639"/>
          <a:ext cx="4048584" cy="1274431"/>
        </a:xfrm>
        <a:prstGeom prst="roundRect">
          <a:avLst/>
        </a:prstGeom>
        <a:solidFill>
          <a:schemeClr val="accent3">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Companies today utilise research and data analytics to know something about consumers, their behavior, trends, and needs. Then they can decide how to build their own products, approach consumers, and how the strategy needs to evolve over time.</a:t>
          </a:r>
          <a:endParaRPr lang="en-GB" sz="1400" kern="1200" dirty="0">
            <a:latin typeface="Arial" panose="020B0604020202020204" pitchFamily="34" charset="0"/>
            <a:cs typeface="Arial" panose="020B0604020202020204" pitchFamily="34" charset="0"/>
          </a:endParaRPr>
        </a:p>
      </dsp:txBody>
      <dsp:txXfrm>
        <a:off x="62213" y="62852"/>
        <a:ext cx="3924158" cy="1150005"/>
      </dsp:txXfrm>
    </dsp:sp>
    <dsp:sp modelId="{8CF1DF29-0D5B-474D-8B8C-1F3AD9251498}">
      <dsp:nvSpPr>
        <dsp:cNvPr id="0" name=""/>
        <dsp:cNvSpPr/>
      </dsp:nvSpPr>
      <dsp:spPr>
        <a:xfrm>
          <a:off x="0" y="1289330"/>
          <a:ext cx="4048584" cy="1274431"/>
        </a:xfrm>
        <a:prstGeom prst="roundRect">
          <a:avLst/>
        </a:prstGeom>
        <a:solidFill>
          <a:schemeClr val="accent3">
            <a:shade val="80000"/>
            <a:hueOff val="-128999"/>
            <a:satOff val="-26493"/>
            <a:lumOff val="1988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Digital technology helps businesses provide personalised and customised marketing engagements, invite real-time engagement, and create seamless experiences across all touchpoints.</a:t>
          </a:r>
          <a:endParaRPr lang="en-GB" sz="1400" kern="1200" dirty="0">
            <a:latin typeface="Arial" panose="020B0604020202020204" pitchFamily="34" charset="0"/>
            <a:cs typeface="Arial" panose="020B0604020202020204" pitchFamily="34" charset="0"/>
          </a:endParaRPr>
        </a:p>
      </dsp:txBody>
      <dsp:txXfrm>
        <a:off x="62213" y="1351543"/>
        <a:ext cx="3924158" cy="1150005"/>
      </dsp:txXfrm>
    </dsp:sp>
    <dsp:sp modelId="{56EC16B5-8565-4A06-914E-240CFB15D7F2}">
      <dsp:nvSpPr>
        <dsp:cNvPr id="0" name=""/>
        <dsp:cNvSpPr/>
      </dsp:nvSpPr>
      <dsp:spPr>
        <a:xfrm>
          <a:off x="0" y="2578021"/>
          <a:ext cx="4048584" cy="1274431"/>
        </a:xfrm>
        <a:prstGeom prst="roundRect">
          <a:avLst/>
        </a:prstGeom>
        <a:solidFill>
          <a:schemeClr val="accent3">
            <a:shade val="80000"/>
            <a:hueOff val="-257998"/>
            <a:satOff val="-52986"/>
            <a:lumOff val="3976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Business success will be dependent on whether and how well each department works as a team. When everyone in a business supports and promotes customer satisfaction through company defined practices, it creates loyalty and builds competitive power.</a:t>
          </a:r>
          <a:endParaRPr lang="en-GB" sz="1400" kern="1200" dirty="0">
            <a:latin typeface="Arial" panose="020B0604020202020204" pitchFamily="34" charset="0"/>
            <a:cs typeface="Arial" panose="020B0604020202020204" pitchFamily="34" charset="0"/>
          </a:endParaRPr>
        </a:p>
      </dsp:txBody>
      <dsp:txXfrm>
        <a:off x="62213" y="2640234"/>
        <a:ext cx="3924158" cy="11500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1A9715-316F-407B-926C-5B77AE845B6D}">
      <dsp:nvSpPr>
        <dsp:cNvPr id="0" name=""/>
        <dsp:cNvSpPr/>
      </dsp:nvSpPr>
      <dsp:spPr>
        <a:xfrm>
          <a:off x="0" y="19448"/>
          <a:ext cx="5818636" cy="941850"/>
        </a:xfrm>
        <a:prstGeom prst="roundRect">
          <a:avLst/>
        </a:prstGeom>
        <a:solidFill>
          <a:schemeClr val="accent5">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The marketing concept fits 2025 perfectly. Today's consumers have, and will, demand more from businesses, while having higher expectations that include personalisation and transparency, as well as adopting an ethical posture in interactions, purchases and brand use.</a:t>
          </a:r>
          <a:endParaRPr lang="en-GB" sz="1400" kern="1200" dirty="0">
            <a:latin typeface="Arial" panose="020B0604020202020204" pitchFamily="34" charset="0"/>
            <a:cs typeface="Arial" panose="020B0604020202020204" pitchFamily="34" charset="0"/>
          </a:endParaRPr>
        </a:p>
      </dsp:txBody>
      <dsp:txXfrm>
        <a:off x="45977" y="65425"/>
        <a:ext cx="5726682" cy="849896"/>
      </dsp:txXfrm>
    </dsp:sp>
    <dsp:sp modelId="{31269A57-C827-4B85-A457-52AC5B0F113D}">
      <dsp:nvSpPr>
        <dsp:cNvPr id="0" name=""/>
        <dsp:cNvSpPr/>
      </dsp:nvSpPr>
      <dsp:spPr>
        <a:xfrm>
          <a:off x="0" y="1027538"/>
          <a:ext cx="5818636" cy="941850"/>
        </a:xfrm>
        <a:prstGeom prst="roundRect">
          <a:avLst/>
        </a:prstGeom>
        <a:solidFill>
          <a:schemeClr val="accent5">
            <a:alpha val="90000"/>
            <a:hueOff val="0"/>
            <a:satOff val="0"/>
            <a:lumOff val="0"/>
            <a:alphaOff val="-2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Using data that provides insight into evolving consumer needs and empathy will provide lasting trust and a sustainable competitive advantage.</a:t>
          </a:r>
          <a:endParaRPr lang="en-GB" sz="1400" kern="1200" dirty="0">
            <a:latin typeface="Arial" panose="020B0604020202020204" pitchFamily="34" charset="0"/>
            <a:cs typeface="Arial" panose="020B0604020202020204" pitchFamily="34" charset="0"/>
          </a:endParaRPr>
        </a:p>
      </dsp:txBody>
      <dsp:txXfrm>
        <a:off x="45977" y="1073515"/>
        <a:ext cx="5726682" cy="849896"/>
      </dsp:txXfrm>
    </dsp:sp>
    <dsp:sp modelId="{C1C69028-F826-4DB4-B74E-29624FB7F43A}">
      <dsp:nvSpPr>
        <dsp:cNvPr id="0" name=""/>
        <dsp:cNvSpPr/>
      </dsp:nvSpPr>
      <dsp:spPr>
        <a:xfrm>
          <a:off x="0" y="2035628"/>
          <a:ext cx="5818636" cy="941850"/>
        </a:xfrm>
        <a:prstGeom prst="roundRect">
          <a:avLst/>
        </a:prstGeom>
        <a:solidFill>
          <a:schemeClr val="accent5">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Lastly, focusing on value created with customer from the marketing concept lends itself well to being the most sustainable and future-oriented model for generating success in modern business.</a:t>
          </a:r>
          <a:endParaRPr lang="en-GB" sz="1400" kern="1200" dirty="0">
            <a:latin typeface="Arial" panose="020B0604020202020204" pitchFamily="34" charset="0"/>
            <a:cs typeface="Arial" panose="020B0604020202020204" pitchFamily="34" charset="0"/>
          </a:endParaRPr>
        </a:p>
      </dsp:txBody>
      <dsp:txXfrm>
        <a:off x="45977" y="2081605"/>
        <a:ext cx="5726682" cy="84989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D8801-0C99-FB63-0ECA-5A9AD17745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E11C8D-2871-E3BF-6034-7F2243D6AE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44677DA-1BC6-4E74-EB04-26CB7A1E968B}"/>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5" name="Footer Placeholder 4">
            <a:extLst>
              <a:ext uri="{FF2B5EF4-FFF2-40B4-BE49-F238E27FC236}">
                <a16:creationId xmlns:a16="http://schemas.microsoft.com/office/drawing/2014/main" id="{7A3E32AE-51B7-A7B0-2829-E75B1FC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ADB43B-A768-E08D-EA45-5BFE84A1D754}"/>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82215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9C51-9A62-CDD7-7166-B5565E7261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DEAE4D-AB45-20CB-4CEE-0E4F9F9ECB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C62E15-6C32-171D-2209-6ED4DD1B0AC0}"/>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5" name="Footer Placeholder 4">
            <a:extLst>
              <a:ext uri="{FF2B5EF4-FFF2-40B4-BE49-F238E27FC236}">
                <a16:creationId xmlns:a16="http://schemas.microsoft.com/office/drawing/2014/main" id="{65ED8FBD-83B8-0777-0DF9-380A68CF3E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38C09B-8F07-CAFE-18EE-0357A83C0C6E}"/>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3460536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5A4E6-29FE-A3D1-857A-F55F69E6AE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2EF159E-6132-30FA-9A74-28491241E99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533519-2996-1F02-0A16-A76155B8EC1B}"/>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5" name="Footer Placeholder 4">
            <a:extLst>
              <a:ext uri="{FF2B5EF4-FFF2-40B4-BE49-F238E27FC236}">
                <a16:creationId xmlns:a16="http://schemas.microsoft.com/office/drawing/2014/main" id="{4CBEDDA7-4ABA-059E-C67A-F94D2E4910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86AC89-61D0-7C17-BCB2-C42D758074A9}"/>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3882445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24255-D6DB-68FA-D297-C6F59B2D79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F0D8E9-2DB8-E679-0DC8-8FDB3D6144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E6E87C-3534-525C-60FC-F0D92E080D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1C7986B-6104-ED71-899B-5EAB789D9944}"/>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6" name="Footer Placeholder 5">
            <a:extLst>
              <a:ext uri="{FF2B5EF4-FFF2-40B4-BE49-F238E27FC236}">
                <a16:creationId xmlns:a16="http://schemas.microsoft.com/office/drawing/2014/main" id="{1093BA26-1BC5-CA43-EB0B-A973F388C4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6B1FE2-B329-C303-0093-F4D822559281}"/>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4141793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B6CB7-D6F4-1A03-FCDA-82BAA69A66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27BAB2-460E-EBBA-F444-AD2FC33BB4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6E1A8C3-14B0-7646-654C-B37AAAB46FC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674765-0E53-AA8F-B05D-1F56FC68BF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B543FF9-7A9F-D143-A1BC-6D28A40653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B8B0F3-7E88-10F7-1F27-A690775C6680}"/>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8" name="Footer Placeholder 7">
            <a:extLst>
              <a:ext uri="{FF2B5EF4-FFF2-40B4-BE49-F238E27FC236}">
                <a16:creationId xmlns:a16="http://schemas.microsoft.com/office/drawing/2014/main" id="{88C608D3-0B61-1F9E-52C4-4165908EB01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27D30AB-D01B-6E0B-D7BA-B5190F3CE602}"/>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3530275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9F332-7D59-F6DE-374F-E86C7976AB0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B9B2F1-DE85-ED3B-4D8D-53B97482F705}"/>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4" name="Footer Placeholder 3">
            <a:extLst>
              <a:ext uri="{FF2B5EF4-FFF2-40B4-BE49-F238E27FC236}">
                <a16:creationId xmlns:a16="http://schemas.microsoft.com/office/drawing/2014/main" id="{C07F0D9B-0DF0-DD6D-2E90-C5AB40B570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709694-8180-FCE4-774C-D6AFE254FE0C}"/>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3611532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2184A9-4DA7-8ACD-5490-5AADD2F3E5A9}"/>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3" name="Footer Placeholder 2">
            <a:extLst>
              <a:ext uri="{FF2B5EF4-FFF2-40B4-BE49-F238E27FC236}">
                <a16:creationId xmlns:a16="http://schemas.microsoft.com/office/drawing/2014/main" id="{DF3EEAEB-0C5B-D75F-536F-EA1F665B08C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AB34AD-F52E-4725-7753-DB2A589DBFFF}"/>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2086845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8A7AD-74A0-66B5-1E11-04CFAF9CA0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B1BB7B-FF41-AEEB-08F8-E783838AAB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C3EF355-4C90-B8A3-1FD1-B164463366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13D869-3EBA-0A66-F235-E6ED66A2722A}"/>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6" name="Footer Placeholder 5">
            <a:extLst>
              <a:ext uri="{FF2B5EF4-FFF2-40B4-BE49-F238E27FC236}">
                <a16:creationId xmlns:a16="http://schemas.microsoft.com/office/drawing/2014/main" id="{F1003B9A-732B-1FCF-95DB-8712EC4E91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3A60A7-F285-E241-80DB-B679B7100CE3}"/>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3603507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13B88-E292-CD30-4076-24CAE6A642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E56983-3B87-3D6B-BEE4-A28BD70459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093CAF-6FFE-861B-9F91-6128A0C2F5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AC6AC9-CD47-89C7-3226-D0266C7FBE10}"/>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6" name="Footer Placeholder 5">
            <a:extLst>
              <a:ext uri="{FF2B5EF4-FFF2-40B4-BE49-F238E27FC236}">
                <a16:creationId xmlns:a16="http://schemas.microsoft.com/office/drawing/2014/main" id="{03164611-D2BF-FAED-CA0E-6177DB81A2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637716-C508-0E74-93F3-9BAAB2F4F63B}"/>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1287029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58B66-BE71-E03E-E1F6-2B974EF7BB2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C6F1CD-6485-1920-0B65-6627305D7F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B516E5-4992-A8A5-BC44-E3D15CEBB3E7}"/>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5" name="Footer Placeholder 4">
            <a:extLst>
              <a:ext uri="{FF2B5EF4-FFF2-40B4-BE49-F238E27FC236}">
                <a16:creationId xmlns:a16="http://schemas.microsoft.com/office/drawing/2014/main" id="{13C8C024-B0A1-6258-0DFB-73191105B6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45651F-53CC-06C8-C065-04A4FA6D56C4}"/>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2743059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106E9A-5651-ADFE-3159-0BAC76F04B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54EE15-CECB-35D7-6A82-FF042D0F33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DA6715-F927-6B48-0FDA-84DB97E8144C}"/>
              </a:ext>
            </a:extLst>
          </p:cNvPr>
          <p:cNvSpPr>
            <a:spLocks noGrp="1"/>
          </p:cNvSpPr>
          <p:nvPr>
            <p:ph type="dt" sz="half" idx="10"/>
          </p:nvPr>
        </p:nvSpPr>
        <p:spPr/>
        <p:txBody>
          <a:bodyPr/>
          <a:lstStyle/>
          <a:p>
            <a:fld id="{58AF9EE5-D0E5-4492-9AF5-631CE9F8DFCA}" type="datetimeFigureOut">
              <a:rPr lang="en-GB" smtClean="0"/>
              <a:t>24/10/2025</a:t>
            </a:fld>
            <a:endParaRPr lang="en-GB"/>
          </a:p>
        </p:txBody>
      </p:sp>
      <p:sp>
        <p:nvSpPr>
          <p:cNvPr id="5" name="Footer Placeholder 4">
            <a:extLst>
              <a:ext uri="{FF2B5EF4-FFF2-40B4-BE49-F238E27FC236}">
                <a16:creationId xmlns:a16="http://schemas.microsoft.com/office/drawing/2014/main" id="{3A6B95AB-470E-F06E-C1AD-2AFEE0F269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549FC7-6318-0960-B305-F6B8B6B6E49A}"/>
              </a:ext>
            </a:extLst>
          </p:cNvPr>
          <p:cNvSpPr>
            <a:spLocks noGrp="1"/>
          </p:cNvSpPr>
          <p:nvPr>
            <p:ph type="sldNum" sz="quarter" idx="12"/>
          </p:nvPr>
        </p:nvSpPr>
        <p:spPr/>
        <p:txBody>
          <a:bodyPr/>
          <a:lstStyle/>
          <a:p>
            <a:fld id="{FF99A573-091D-4FA1-BFCF-C581036AD320}" type="slidenum">
              <a:rPr lang="en-GB" smtClean="0"/>
              <a:t>‹#›</a:t>
            </a:fld>
            <a:endParaRPr lang="en-GB"/>
          </a:p>
        </p:txBody>
      </p:sp>
    </p:spTree>
    <p:extLst>
      <p:ext uri="{BB962C8B-B14F-4D97-AF65-F5344CB8AC3E}">
        <p14:creationId xmlns:p14="http://schemas.microsoft.com/office/powerpoint/2010/main" val="3816745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E3818C-73DD-0C28-E43C-8573AE98D0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6A2C2C-A579-EA15-0BAB-9C9D001F16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18DD9D-AA58-D2F0-0884-D3380EB78C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AF9EE5-D0E5-4492-9AF5-631CE9F8DFCA}" type="datetimeFigureOut">
              <a:rPr lang="en-GB" smtClean="0"/>
              <a:t>24/10/2025</a:t>
            </a:fld>
            <a:endParaRPr lang="en-GB"/>
          </a:p>
        </p:txBody>
      </p:sp>
      <p:sp>
        <p:nvSpPr>
          <p:cNvPr id="5" name="Footer Placeholder 4">
            <a:extLst>
              <a:ext uri="{FF2B5EF4-FFF2-40B4-BE49-F238E27FC236}">
                <a16:creationId xmlns:a16="http://schemas.microsoft.com/office/drawing/2014/main" id="{BDF6140A-88EC-ED5E-A002-A534874BFB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01DF464-3B5A-0CA3-8FD5-FD661CD77E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99A573-091D-4FA1-BFCF-C581036AD320}" type="slidenum">
              <a:rPr lang="en-GB" smtClean="0"/>
              <a:t>‹#›</a:t>
            </a:fld>
            <a:endParaRPr lang="en-GB"/>
          </a:p>
        </p:txBody>
      </p:sp>
    </p:spTree>
    <p:extLst>
      <p:ext uri="{BB962C8B-B14F-4D97-AF65-F5344CB8AC3E}">
        <p14:creationId xmlns:p14="http://schemas.microsoft.com/office/powerpoint/2010/main" val="3851086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png"/><Relationship Id="rId7" Type="http://schemas.openxmlformats.org/officeDocument/2006/relationships/diagramLayout" Target="../diagrams/layout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5.png"/><Relationship Id="rId10" Type="http://schemas.microsoft.com/office/2007/relationships/diagramDrawing" Target="../diagrams/drawing1.xml"/><Relationship Id="rId4" Type="http://schemas.openxmlformats.org/officeDocument/2006/relationships/image" Target="../media/image4.png"/><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9.png"/><Relationship Id="rId4" Type="http://schemas.openxmlformats.org/officeDocument/2006/relationships/image" Target="../media/image8.png"/><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1.png"/><Relationship Id="rId7" Type="http://schemas.openxmlformats.org/officeDocument/2006/relationships/diagramQuickStyle" Target="../diagrams/quickStyle3.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13.png"/><Relationship Id="rId4" Type="http://schemas.openxmlformats.org/officeDocument/2006/relationships/image" Target="../media/image12.png"/><Relationship Id="rId9" Type="http://schemas.microsoft.com/office/2007/relationships/diagramDrawing" Target="../diagrams/drawing3.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5.png"/><Relationship Id="rId7" Type="http://schemas.openxmlformats.org/officeDocument/2006/relationships/diagramQuickStyle" Target="../diagrams/quickStyle4.xm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16.png"/><Relationship Id="rId9" Type="http://schemas.microsoft.com/office/2007/relationships/diagramDrawing" Target="../diagrams/drawing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he bar grapah in geometric blocks">
            <a:extLst>
              <a:ext uri="{FF2B5EF4-FFF2-40B4-BE49-F238E27FC236}">
                <a16:creationId xmlns:a16="http://schemas.microsoft.com/office/drawing/2014/main" id="{B72DDF63-A093-F49A-12FA-5C57B9868E2D}"/>
              </a:ext>
            </a:extLst>
          </p:cNvPr>
          <p:cNvPicPr>
            <a:picLocks noChangeAspect="1"/>
          </p:cNvPicPr>
          <p:nvPr/>
        </p:nvPicPr>
        <p:blipFill>
          <a:blip r:embed="rId2">
            <a:alphaModFix amt="40000"/>
          </a:blip>
          <a:srcRect t="15730"/>
          <a:stretch>
            <a:fillRect/>
          </a:stretch>
        </p:blipFill>
        <p:spPr>
          <a:xfrm>
            <a:off x="20" y="-1784"/>
            <a:ext cx="12191980" cy="6858000"/>
          </a:xfrm>
          <a:prstGeom prst="rect">
            <a:avLst/>
          </a:prstGeom>
        </p:spPr>
      </p:pic>
      <p:sp>
        <p:nvSpPr>
          <p:cNvPr id="11" name="Right Triangle 10">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F2DEAE-B64B-4834-8D4B-C08C748FD728}"/>
              </a:ext>
            </a:extLst>
          </p:cNvPr>
          <p:cNvSpPr>
            <a:spLocks noGrp="1"/>
          </p:cNvSpPr>
          <p:nvPr>
            <p:ph type="ctrTitle"/>
          </p:nvPr>
        </p:nvSpPr>
        <p:spPr>
          <a:xfrm>
            <a:off x="876564" y="1008993"/>
            <a:ext cx="9640088" cy="3542045"/>
          </a:xfrm>
        </p:spPr>
        <p:txBody>
          <a:bodyPr anchor="b">
            <a:normAutofit/>
          </a:bodyPr>
          <a:lstStyle/>
          <a:p>
            <a:pPr algn="l"/>
            <a:r>
              <a:rPr lang="en-GB" sz="8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MARKETING CONCEPT</a:t>
            </a:r>
          </a:p>
        </p:txBody>
      </p:sp>
      <p:sp>
        <p:nvSpPr>
          <p:cNvPr id="3" name="Subtitle 2">
            <a:extLst>
              <a:ext uri="{FF2B5EF4-FFF2-40B4-BE49-F238E27FC236}">
                <a16:creationId xmlns:a16="http://schemas.microsoft.com/office/drawing/2014/main" id="{84302D7E-7EE7-D6D2-6017-FB05D7E93054}"/>
              </a:ext>
            </a:extLst>
          </p:cNvPr>
          <p:cNvSpPr>
            <a:spLocks noGrp="1"/>
          </p:cNvSpPr>
          <p:nvPr>
            <p:ph type="subTitle" idx="1"/>
          </p:nvPr>
        </p:nvSpPr>
        <p:spPr>
          <a:xfrm>
            <a:off x="1021607" y="4582814"/>
            <a:ext cx="7395970" cy="1312657"/>
          </a:xfrm>
        </p:spPr>
        <p:txBody>
          <a:bodyPr anchor="t">
            <a:noAutofit/>
          </a:bodyPr>
          <a:lstStyle/>
          <a:p>
            <a:pPr algn="l"/>
            <a:r>
              <a:rPr lang="en-GB" sz="1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THE MOST EFFECTIVE FOR BUSSINES IN 2025</a:t>
            </a:r>
          </a:p>
          <a:p>
            <a:pPr algn="l"/>
            <a:endParaRPr lang="en-GB" sz="1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endParaRPr>
          </a:p>
          <a:p>
            <a:pPr algn="l"/>
            <a:endParaRPr lang="en-GB" sz="1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endParaRPr>
          </a:p>
          <a:p>
            <a:pPr algn="l"/>
            <a:endParaRPr lang="en-GB" sz="1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endParaRPr>
          </a:p>
          <a:p>
            <a:pPr algn="l"/>
            <a:endParaRPr lang="en-GB" sz="1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endParaRPr>
          </a:p>
          <a:p>
            <a:pPr algn="l"/>
            <a:r>
              <a:rPr lang="en-GB" sz="1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Ana Maria Rosu </a:t>
            </a:r>
          </a:p>
        </p:txBody>
      </p:sp>
    </p:spTree>
    <p:extLst>
      <p:ext uri="{BB962C8B-B14F-4D97-AF65-F5344CB8AC3E}">
        <p14:creationId xmlns:p14="http://schemas.microsoft.com/office/powerpoint/2010/main" val="4079974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1D1A22C-D70E-4E68-9F5C-F2781A28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79B9C1-E501-9F70-103A-3D70B17936E9}"/>
              </a:ext>
            </a:extLst>
          </p:cNvPr>
          <p:cNvSpPr>
            <a:spLocks noGrp="1"/>
          </p:cNvSpPr>
          <p:nvPr>
            <p:ph type="title"/>
          </p:nvPr>
        </p:nvSpPr>
        <p:spPr>
          <a:xfrm>
            <a:off x="578357" y="2375338"/>
            <a:ext cx="2330767" cy="3844485"/>
          </a:xfrm>
        </p:spPr>
        <p:txBody>
          <a:bodyPr>
            <a:normAutofit/>
          </a:bodyPr>
          <a:lstStyle/>
          <a:p>
            <a:pPr algn="ctr"/>
            <a:r>
              <a:rPr lang="en-GB"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 Customer-Centred Philosophy</a:t>
            </a:r>
          </a:p>
        </p:txBody>
      </p:sp>
      <p:pic>
        <p:nvPicPr>
          <p:cNvPr id="6" name="Picture 5">
            <a:extLst>
              <a:ext uri="{FF2B5EF4-FFF2-40B4-BE49-F238E27FC236}">
                <a16:creationId xmlns:a16="http://schemas.microsoft.com/office/drawing/2014/main" id="{2E32BD34-E2CD-2872-2937-6D870E16E8D9}"/>
              </a:ext>
            </a:extLst>
          </p:cNvPr>
          <p:cNvPicPr>
            <a:picLocks noChangeAspect="1"/>
          </p:cNvPicPr>
          <p:nvPr/>
        </p:nvPicPr>
        <p:blipFill>
          <a:blip r:embed="rId2"/>
          <a:srcRect l="6193" r="1733" b="3"/>
          <a:stretch>
            <a:fillRect/>
          </a:stretch>
        </p:blipFill>
        <p:spPr>
          <a:xfrm>
            <a:off x="9052993" y="-1"/>
            <a:ext cx="3139007" cy="1909096"/>
          </a:xfrm>
          <a:prstGeom prst="rect">
            <a:avLst/>
          </a:prstGeom>
        </p:spPr>
      </p:pic>
      <p:pic>
        <p:nvPicPr>
          <p:cNvPr id="4" name="Picture 3">
            <a:extLst>
              <a:ext uri="{FF2B5EF4-FFF2-40B4-BE49-F238E27FC236}">
                <a16:creationId xmlns:a16="http://schemas.microsoft.com/office/drawing/2014/main" id="{57AA514D-D41E-C9EE-9A01-83ED7236B9F9}"/>
              </a:ext>
            </a:extLst>
          </p:cNvPr>
          <p:cNvPicPr>
            <a:picLocks noChangeAspect="1"/>
          </p:cNvPicPr>
          <p:nvPr/>
        </p:nvPicPr>
        <p:blipFill>
          <a:blip r:embed="rId3"/>
          <a:srcRect t="14936" r="-1" b="35532"/>
          <a:stretch>
            <a:fillRect/>
          </a:stretch>
        </p:blipFill>
        <p:spPr>
          <a:xfrm>
            <a:off x="3346510" y="1"/>
            <a:ext cx="5739516" cy="1909094"/>
          </a:xfrm>
          <a:prstGeom prst="rect">
            <a:avLst/>
          </a:prstGeom>
        </p:spPr>
      </p:pic>
      <p:pic>
        <p:nvPicPr>
          <p:cNvPr id="7" name="Picture 6">
            <a:extLst>
              <a:ext uri="{FF2B5EF4-FFF2-40B4-BE49-F238E27FC236}">
                <a16:creationId xmlns:a16="http://schemas.microsoft.com/office/drawing/2014/main" id="{A189130F-9974-A223-0191-891DA6B9AC8D}"/>
              </a:ext>
            </a:extLst>
          </p:cNvPr>
          <p:cNvPicPr>
            <a:picLocks noChangeAspect="1"/>
          </p:cNvPicPr>
          <p:nvPr/>
        </p:nvPicPr>
        <p:blipFill>
          <a:blip r:embed="rId4"/>
          <a:srcRect t="10757" r="3" b="5642"/>
          <a:stretch>
            <a:fillRect/>
          </a:stretch>
        </p:blipFill>
        <p:spPr>
          <a:xfrm>
            <a:off x="20" y="3"/>
            <a:ext cx="3351801" cy="1973103"/>
          </a:xfrm>
          <a:prstGeom prst="rect">
            <a:avLst/>
          </a:prstGeom>
        </p:spPr>
      </p:pic>
      <p:pic>
        <p:nvPicPr>
          <p:cNvPr id="5" name="Picture 4">
            <a:extLst>
              <a:ext uri="{FF2B5EF4-FFF2-40B4-BE49-F238E27FC236}">
                <a16:creationId xmlns:a16="http://schemas.microsoft.com/office/drawing/2014/main" id="{F6A1B4EF-B427-9556-9B8C-04C21903CD8F}"/>
              </a:ext>
            </a:extLst>
          </p:cNvPr>
          <p:cNvPicPr>
            <a:picLocks noChangeAspect="1"/>
          </p:cNvPicPr>
          <p:nvPr/>
        </p:nvPicPr>
        <p:blipFill>
          <a:blip r:embed="rId5"/>
          <a:srcRect l="32127" r="32353" b="1"/>
          <a:stretch>
            <a:fillRect/>
          </a:stretch>
        </p:blipFill>
        <p:spPr>
          <a:xfrm>
            <a:off x="9052993" y="1909098"/>
            <a:ext cx="3139009" cy="4948902"/>
          </a:xfrm>
          <a:prstGeom prst="rect">
            <a:avLst/>
          </a:prstGeom>
        </p:spPr>
      </p:pic>
      <p:sp>
        <p:nvSpPr>
          <p:cNvPr id="14" name="Rectangle 13">
            <a:extLst>
              <a:ext uri="{FF2B5EF4-FFF2-40B4-BE49-F238E27FC236}">
                <a16:creationId xmlns:a16="http://schemas.microsoft.com/office/drawing/2014/main" id="{A2CDF4EC-7B47-436E-927B-5754042585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09096"/>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F273D9E-5BEA-459A-918F-AF5ACA2584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9187"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7">
            <a:extLst>
              <a:ext uri="{FF2B5EF4-FFF2-40B4-BE49-F238E27FC236}">
                <a16:creationId xmlns:a16="http://schemas.microsoft.com/office/drawing/2014/main" id="{4C3468E4-C668-3619-E5AD-44D798D85599}"/>
              </a:ext>
            </a:extLst>
          </p:cNvPr>
          <p:cNvGraphicFramePr>
            <a:graphicFrameLocks noGrp="1"/>
          </p:cNvGraphicFramePr>
          <p:nvPr>
            <p:ph idx="1"/>
            <p:extLst>
              <p:ext uri="{D42A27DB-BD31-4B8C-83A1-F6EECF244321}">
                <p14:modId xmlns:p14="http://schemas.microsoft.com/office/powerpoint/2010/main" val="3846085458"/>
              </p:ext>
            </p:extLst>
          </p:nvPr>
        </p:nvGraphicFramePr>
        <p:xfrm>
          <a:off x="4018788" y="2375337"/>
          <a:ext cx="4330958" cy="384448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8" name="Rectangle 17">
            <a:extLst>
              <a:ext uri="{FF2B5EF4-FFF2-40B4-BE49-F238E27FC236}">
                <a16:creationId xmlns:a16="http://schemas.microsoft.com/office/drawing/2014/main" id="{5DFA5EF5-56B1-49EE-B0BB-69B6399FA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62502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8453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1793900-90FA-49F2-B935-C199708F7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EC2E87-55D0-B1D6-27F6-F5D073BE97A9}"/>
              </a:ext>
            </a:extLst>
          </p:cNvPr>
          <p:cNvSpPr>
            <a:spLocks noGrp="1"/>
          </p:cNvSpPr>
          <p:nvPr>
            <p:ph type="title"/>
          </p:nvPr>
        </p:nvSpPr>
        <p:spPr>
          <a:xfrm>
            <a:off x="545590" y="411480"/>
            <a:ext cx="3319114" cy="1698432"/>
          </a:xfrm>
        </p:spPr>
        <p:txBody>
          <a:bodyPr>
            <a:normAutofit/>
          </a:bodyPr>
          <a:lstStyle/>
          <a:p>
            <a:pPr algn="ctr"/>
            <a:r>
              <a:rPr lang="en-GB"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Classification and Development </a:t>
            </a:r>
          </a:p>
        </p:txBody>
      </p:sp>
      <p:pic>
        <p:nvPicPr>
          <p:cNvPr id="5" name="Picture 4">
            <a:extLst>
              <a:ext uri="{FF2B5EF4-FFF2-40B4-BE49-F238E27FC236}">
                <a16:creationId xmlns:a16="http://schemas.microsoft.com/office/drawing/2014/main" id="{ABCE6605-5051-BACE-05AB-ADBA6504FC9F}"/>
              </a:ext>
            </a:extLst>
          </p:cNvPr>
          <p:cNvPicPr>
            <a:picLocks noChangeAspect="1"/>
          </p:cNvPicPr>
          <p:nvPr/>
        </p:nvPicPr>
        <p:blipFill>
          <a:blip r:embed="rId2"/>
          <a:srcRect b="12288"/>
          <a:stretch>
            <a:fillRect/>
          </a:stretch>
        </p:blipFill>
        <p:spPr>
          <a:xfrm>
            <a:off x="4381498" y="10"/>
            <a:ext cx="4394336" cy="2509513"/>
          </a:xfrm>
          <a:prstGeom prst="rect">
            <a:avLst/>
          </a:prstGeom>
        </p:spPr>
      </p:pic>
      <p:pic>
        <p:nvPicPr>
          <p:cNvPr id="7" name="Picture 6">
            <a:extLst>
              <a:ext uri="{FF2B5EF4-FFF2-40B4-BE49-F238E27FC236}">
                <a16:creationId xmlns:a16="http://schemas.microsoft.com/office/drawing/2014/main" id="{B07EF35B-D110-69FD-585E-3294C5168B92}"/>
              </a:ext>
            </a:extLst>
          </p:cNvPr>
          <p:cNvPicPr>
            <a:picLocks noChangeAspect="1"/>
          </p:cNvPicPr>
          <p:nvPr/>
        </p:nvPicPr>
        <p:blipFill>
          <a:blip r:embed="rId3"/>
          <a:srcRect l="13857" r="19092" b="-1"/>
          <a:stretch>
            <a:fillRect/>
          </a:stretch>
        </p:blipFill>
        <p:spPr>
          <a:xfrm>
            <a:off x="-1" y="2509525"/>
            <a:ext cx="4381499" cy="4348475"/>
          </a:xfrm>
          <a:prstGeom prst="rect">
            <a:avLst/>
          </a:prstGeom>
        </p:spPr>
      </p:pic>
      <p:pic>
        <p:nvPicPr>
          <p:cNvPr id="6" name="Picture 5">
            <a:extLst>
              <a:ext uri="{FF2B5EF4-FFF2-40B4-BE49-F238E27FC236}">
                <a16:creationId xmlns:a16="http://schemas.microsoft.com/office/drawing/2014/main" id="{20C8C905-A5C5-AE6D-E3AF-7B32C1401F8E}"/>
              </a:ext>
            </a:extLst>
          </p:cNvPr>
          <p:cNvPicPr>
            <a:picLocks noChangeAspect="1"/>
          </p:cNvPicPr>
          <p:nvPr/>
        </p:nvPicPr>
        <p:blipFill>
          <a:blip r:embed="rId4"/>
          <a:srcRect l="16603" r="7535" b="-1"/>
          <a:stretch>
            <a:fillRect/>
          </a:stretch>
        </p:blipFill>
        <p:spPr>
          <a:xfrm>
            <a:off x="8807838" y="-2"/>
            <a:ext cx="3384162" cy="2553431"/>
          </a:xfrm>
          <a:prstGeom prst="rect">
            <a:avLst/>
          </a:prstGeom>
        </p:spPr>
      </p:pic>
      <p:sp>
        <p:nvSpPr>
          <p:cNvPr id="21" name="Rectangle 20">
            <a:extLst>
              <a:ext uri="{FF2B5EF4-FFF2-40B4-BE49-F238E27FC236}">
                <a16:creationId xmlns:a16="http://schemas.microsoft.com/office/drawing/2014/main" id="{A2CDF4EC-7B47-436E-927B-5754042585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489421"/>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F273D9E-5BEA-459A-918F-AF5ACA2584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20494"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7">
            <a:extLst>
              <a:ext uri="{FF2B5EF4-FFF2-40B4-BE49-F238E27FC236}">
                <a16:creationId xmlns:a16="http://schemas.microsoft.com/office/drawing/2014/main" id="{B3C4E4D7-2187-4F78-7DF1-F61E7932D3B8}"/>
              </a:ext>
            </a:extLst>
          </p:cNvPr>
          <p:cNvGraphicFramePr>
            <a:graphicFrameLocks noGrp="1"/>
          </p:cNvGraphicFramePr>
          <p:nvPr>
            <p:ph idx="1"/>
            <p:extLst>
              <p:ext uri="{D42A27DB-BD31-4B8C-83A1-F6EECF244321}">
                <p14:modId xmlns:p14="http://schemas.microsoft.com/office/powerpoint/2010/main" val="1858643780"/>
              </p:ext>
            </p:extLst>
          </p:nvPr>
        </p:nvGraphicFramePr>
        <p:xfrm>
          <a:off x="4535110" y="2799956"/>
          <a:ext cx="4110700" cy="382156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FA600B6F-8E0C-1473-AC89-C9360FEB2F41}"/>
              </a:ext>
            </a:extLst>
          </p:cNvPr>
          <p:cNvPicPr>
            <a:picLocks noChangeAspect="1"/>
          </p:cNvPicPr>
          <p:nvPr/>
        </p:nvPicPr>
        <p:blipFill>
          <a:blip r:embed="rId10"/>
          <a:srcRect l="26980" r="28577" b="-2"/>
          <a:stretch>
            <a:fillRect/>
          </a:stretch>
        </p:blipFill>
        <p:spPr>
          <a:xfrm>
            <a:off x="8775834" y="2553429"/>
            <a:ext cx="3416166" cy="4304571"/>
          </a:xfrm>
          <a:prstGeom prst="rect">
            <a:avLst/>
          </a:prstGeom>
        </p:spPr>
      </p:pic>
      <p:sp>
        <p:nvSpPr>
          <p:cNvPr id="23" name="Rectangle 22">
            <a:extLst>
              <a:ext uri="{FF2B5EF4-FFF2-40B4-BE49-F238E27FC236}">
                <a16:creationId xmlns:a16="http://schemas.microsoft.com/office/drawing/2014/main" id="{5DFA5EF5-56B1-49EE-B0BB-69B6399FA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46833"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9395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793900-90FA-49F2-B935-C199708F7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CD9C44-F323-9C23-D23F-74C2367766A6}"/>
              </a:ext>
            </a:extLst>
          </p:cNvPr>
          <p:cNvSpPr>
            <a:spLocks noGrp="1"/>
          </p:cNvSpPr>
          <p:nvPr>
            <p:ph type="title"/>
          </p:nvPr>
        </p:nvSpPr>
        <p:spPr>
          <a:xfrm>
            <a:off x="545590" y="411480"/>
            <a:ext cx="3319114" cy="1698432"/>
          </a:xfrm>
        </p:spPr>
        <p:txBody>
          <a:bodyPr>
            <a:normAutofit/>
          </a:bodyPr>
          <a:lstStyle/>
          <a:p>
            <a:pPr algn="ctr"/>
            <a:r>
              <a:rPr lang="en-GB"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Implementation in Contemporary Business </a:t>
            </a:r>
          </a:p>
        </p:txBody>
      </p:sp>
      <p:pic>
        <p:nvPicPr>
          <p:cNvPr id="6" name="Picture 5">
            <a:extLst>
              <a:ext uri="{FF2B5EF4-FFF2-40B4-BE49-F238E27FC236}">
                <a16:creationId xmlns:a16="http://schemas.microsoft.com/office/drawing/2014/main" id="{DC809947-05A5-01D4-58B1-6B8044A00758}"/>
              </a:ext>
            </a:extLst>
          </p:cNvPr>
          <p:cNvPicPr>
            <a:picLocks noChangeAspect="1"/>
          </p:cNvPicPr>
          <p:nvPr/>
        </p:nvPicPr>
        <p:blipFill>
          <a:blip r:embed="rId2"/>
          <a:srcRect l="16589" r="12274"/>
          <a:stretch>
            <a:fillRect/>
          </a:stretch>
        </p:blipFill>
        <p:spPr>
          <a:xfrm>
            <a:off x="4381498" y="10"/>
            <a:ext cx="4394336" cy="2509513"/>
          </a:xfrm>
          <a:prstGeom prst="rect">
            <a:avLst/>
          </a:prstGeom>
        </p:spPr>
      </p:pic>
      <p:pic>
        <p:nvPicPr>
          <p:cNvPr id="7" name="Picture 6">
            <a:extLst>
              <a:ext uri="{FF2B5EF4-FFF2-40B4-BE49-F238E27FC236}">
                <a16:creationId xmlns:a16="http://schemas.microsoft.com/office/drawing/2014/main" id="{F71FEE16-9840-52AB-8458-7EDE52A328F2}"/>
              </a:ext>
            </a:extLst>
          </p:cNvPr>
          <p:cNvPicPr>
            <a:picLocks noChangeAspect="1"/>
          </p:cNvPicPr>
          <p:nvPr/>
        </p:nvPicPr>
        <p:blipFill>
          <a:blip r:embed="rId3"/>
          <a:srcRect r="32949" b="-1"/>
          <a:stretch>
            <a:fillRect/>
          </a:stretch>
        </p:blipFill>
        <p:spPr>
          <a:xfrm>
            <a:off x="-1" y="2509525"/>
            <a:ext cx="4381499" cy="4348475"/>
          </a:xfrm>
          <a:prstGeom prst="rect">
            <a:avLst/>
          </a:prstGeom>
        </p:spPr>
      </p:pic>
      <p:pic>
        <p:nvPicPr>
          <p:cNvPr id="5" name="Picture 4">
            <a:extLst>
              <a:ext uri="{FF2B5EF4-FFF2-40B4-BE49-F238E27FC236}">
                <a16:creationId xmlns:a16="http://schemas.microsoft.com/office/drawing/2014/main" id="{31677351-1DBA-05A2-6CF4-803E191A6227}"/>
              </a:ext>
            </a:extLst>
          </p:cNvPr>
          <p:cNvPicPr>
            <a:picLocks noChangeAspect="1"/>
          </p:cNvPicPr>
          <p:nvPr/>
        </p:nvPicPr>
        <p:blipFill>
          <a:blip r:embed="rId4"/>
          <a:srcRect l="11733" r="12405" b="-1"/>
          <a:stretch>
            <a:fillRect/>
          </a:stretch>
        </p:blipFill>
        <p:spPr>
          <a:xfrm>
            <a:off x="8807838" y="-2"/>
            <a:ext cx="3384162" cy="2553431"/>
          </a:xfrm>
          <a:prstGeom prst="rect">
            <a:avLst/>
          </a:prstGeom>
        </p:spPr>
      </p:pic>
      <p:sp>
        <p:nvSpPr>
          <p:cNvPr id="14" name="Rectangle 13">
            <a:extLst>
              <a:ext uri="{FF2B5EF4-FFF2-40B4-BE49-F238E27FC236}">
                <a16:creationId xmlns:a16="http://schemas.microsoft.com/office/drawing/2014/main" id="{A2CDF4EC-7B47-436E-927B-5754042585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489421"/>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F273D9E-5BEA-459A-918F-AF5ACA2584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20494"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7">
            <a:extLst>
              <a:ext uri="{FF2B5EF4-FFF2-40B4-BE49-F238E27FC236}">
                <a16:creationId xmlns:a16="http://schemas.microsoft.com/office/drawing/2014/main" id="{6A13E212-2E55-3F5F-80C1-CA1FF2E85D32}"/>
              </a:ext>
            </a:extLst>
          </p:cNvPr>
          <p:cNvGraphicFramePr>
            <a:graphicFrameLocks noGrp="1"/>
          </p:cNvGraphicFramePr>
          <p:nvPr>
            <p:ph idx="1"/>
            <p:extLst>
              <p:ext uri="{D42A27DB-BD31-4B8C-83A1-F6EECF244321}">
                <p14:modId xmlns:p14="http://schemas.microsoft.com/office/powerpoint/2010/main" val="1803387150"/>
              </p:ext>
            </p:extLst>
          </p:nvPr>
        </p:nvGraphicFramePr>
        <p:xfrm>
          <a:off x="4553082" y="2730588"/>
          <a:ext cx="4048584" cy="38530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82252316-1D22-8F19-6DDE-BE8391D9B870}"/>
              </a:ext>
            </a:extLst>
          </p:cNvPr>
          <p:cNvPicPr>
            <a:picLocks noChangeAspect="1"/>
          </p:cNvPicPr>
          <p:nvPr/>
        </p:nvPicPr>
        <p:blipFill>
          <a:blip r:embed="rId10"/>
          <a:srcRect l="20093" r="36022"/>
          <a:stretch>
            <a:fillRect/>
          </a:stretch>
        </p:blipFill>
        <p:spPr>
          <a:xfrm>
            <a:off x="8775834" y="2553429"/>
            <a:ext cx="3416166" cy="4304571"/>
          </a:xfrm>
          <a:prstGeom prst="rect">
            <a:avLst/>
          </a:prstGeom>
        </p:spPr>
      </p:pic>
      <p:sp>
        <p:nvSpPr>
          <p:cNvPr id="18" name="Rectangle 17">
            <a:extLst>
              <a:ext uri="{FF2B5EF4-FFF2-40B4-BE49-F238E27FC236}">
                <a16:creationId xmlns:a16="http://schemas.microsoft.com/office/drawing/2014/main" id="{5DFA5EF5-56B1-49EE-B0BB-69B6399FA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46833"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0409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B0D6F22-F996-8E1C-0054-89F9C6AE2EB7}"/>
              </a:ext>
            </a:extLst>
          </p:cNvPr>
          <p:cNvPicPr>
            <a:picLocks noChangeAspect="1"/>
          </p:cNvPicPr>
          <p:nvPr/>
        </p:nvPicPr>
        <p:blipFill>
          <a:blip r:embed="rId2"/>
          <a:srcRect t="6498" b="6336"/>
          <a:stretch>
            <a:fillRect/>
          </a:stretch>
        </p:blipFill>
        <p:spPr>
          <a:xfrm>
            <a:off x="621675" y="623280"/>
            <a:ext cx="3435536" cy="1819656"/>
          </a:xfrm>
          <a:prstGeom prst="rect">
            <a:avLst/>
          </a:prstGeom>
        </p:spPr>
      </p:pic>
      <p:pic>
        <p:nvPicPr>
          <p:cNvPr id="5" name="Picture 4">
            <a:extLst>
              <a:ext uri="{FF2B5EF4-FFF2-40B4-BE49-F238E27FC236}">
                <a16:creationId xmlns:a16="http://schemas.microsoft.com/office/drawing/2014/main" id="{9183725E-FCA1-2EF7-F7E3-4ED294BAEA1D}"/>
              </a:ext>
            </a:extLst>
          </p:cNvPr>
          <p:cNvPicPr>
            <a:picLocks noChangeAspect="1"/>
          </p:cNvPicPr>
          <p:nvPr/>
        </p:nvPicPr>
        <p:blipFill>
          <a:blip r:embed="rId3"/>
          <a:srcRect t="2560" r="1" b="3383"/>
          <a:stretch>
            <a:fillRect/>
          </a:stretch>
        </p:blipFill>
        <p:spPr>
          <a:xfrm>
            <a:off x="621676" y="4416029"/>
            <a:ext cx="3446072" cy="1815122"/>
          </a:xfrm>
          <a:prstGeom prst="rect">
            <a:avLst/>
          </a:prstGeom>
        </p:spPr>
      </p:pic>
      <p:sp>
        <p:nvSpPr>
          <p:cNvPr id="13" name="Right Triangle 1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5217" y="623275"/>
            <a:ext cx="717161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0AB8EA-355E-4676-CA46-B9F4D74415D4}"/>
              </a:ext>
            </a:extLst>
          </p:cNvPr>
          <p:cNvSpPr>
            <a:spLocks noGrp="1"/>
          </p:cNvSpPr>
          <p:nvPr>
            <p:ph type="title"/>
          </p:nvPr>
        </p:nvSpPr>
        <p:spPr>
          <a:xfrm>
            <a:off x="4870385" y="1188637"/>
            <a:ext cx="6237586" cy="1597228"/>
          </a:xfrm>
        </p:spPr>
        <p:txBody>
          <a:bodyPr>
            <a:normAutofit/>
          </a:bodyPr>
          <a:lstStyle/>
          <a:p>
            <a:r>
              <a:rPr lang="en-US"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Conclusion: Why It Fits 2025 Best</a:t>
            </a:r>
            <a:endParaRPr lang="en-GB"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endParaRPr>
          </a:p>
        </p:txBody>
      </p:sp>
      <p:pic>
        <p:nvPicPr>
          <p:cNvPr id="6" name="Picture 5">
            <a:extLst>
              <a:ext uri="{FF2B5EF4-FFF2-40B4-BE49-F238E27FC236}">
                <a16:creationId xmlns:a16="http://schemas.microsoft.com/office/drawing/2014/main" id="{DB989086-3BA7-F307-D623-3EF445FB4C00}"/>
              </a:ext>
            </a:extLst>
          </p:cNvPr>
          <p:cNvPicPr>
            <a:picLocks noChangeAspect="1"/>
          </p:cNvPicPr>
          <p:nvPr/>
        </p:nvPicPr>
        <p:blipFill>
          <a:blip r:embed="rId4"/>
          <a:srcRect r="3" b="1479"/>
          <a:stretch>
            <a:fillRect/>
          </a:stretch>
        </p:blipFill>
        <p:spPr>
          <a:xfrm>
            <a:off x="621675" y="2519655"/>
            <a:ext cx="3446072" cy="1819656"/>
          </a:xfrm>
          <a:prstGeom prst="rect">
            <a:avLst/>
          </a:prstGeom>
        </p:spPr>
      </p:pic>
      <p:graphicFrame>
        <p:nvGraphicFramePr>
          <p:cNvPr id="7" name="Content Placeholder 6">
            <a:extLst>
              <a:ext uri="{FF2B5EF4-FFF2-40B4-BE49-F238E27FC236}">
                <a16:creationId xmlns:a16="http://schemas.microsoft.com/office/drawing/2014/main" id="{43708BDE-A993-ABA7-D0F3-099272F5CC23}"/>
              </a:ext>
            </a:extLst>
          </p:cNvPr>
          <p:cNvGraphicFramePr>
            <a:graphicFrameLocks noGrp="1"/>
          </p:cNvGraphicFramePr>
          <p:nvPr>
            <p:ph idx="1"/>
            <p:extLst>
              <p:ext uri="{D42A27DB-BD31-4B8C-83A1-F6EECF244321}">
                <p14:modId xmlns:p14="http://schemas.microsoft.com/office/powerpoint/2010/main" val="4195588682"/>
              </p:ext>
            </p:extLst>
          </p:nvPr>
        </p:nvGraphicFramePr>
        <p:xfrm>
          <a:off x="4870385" y="2785865"/>
          <a:ext cx="5818636" cy="299692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53065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EAAC4B-77C3-8C61-708C-302A2C1C7B41}"/>
              </a:ext>
            </a:extLst>
          </p:cNvPr>
          <p:cNvSpPr>
            <a:spLocks noGrp="1"/>
          </p:cNvSpPr>
          <p:nvPr>
            <p:ph type="title"/>
          </p:nvPr>
        </p:nvSpPr>
        <p:spPr>
          <a:xfrm>
            <a:off x="1285240" y="1050595"/>
            <a:ext cx="8074815" cy="790817"/>
          </a:xfrm>
        </p:spPr>
        <p:txBody>
          <a:bodyPr anchor="ctr">
            <a:normAutofit/>
          </a:bodyPr>
          <a:lstStyle/>
          <a:p>
            <a:r>
              <a:rPr lang="en-GB"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References </a:t>
            </a:r>
          </a:p>
        </p:txBody>
      </p:sp>
      <p:sp>
        <p:nvSpPr>
          <p:cNvPr id="3" name="Content Placeholder 2">
            <a:extLst>
              <a:ext uri="{FF2B5EF4-FFF2-40B4-BE49-F238E27FC236}">
                <a16:creationId xmlns:a16="http://schemas.microsoft.com/office/drawing/2014/main" id="{96F32984-4DD9-CD3E-A23E-5E09CDBB197F}"/>
              </a:ext>
            </a:extLst>
          </p:cNvPr>
          <p:cNvSpPr>
            <a:spLocks noGrp="1"/>
          </p:cNvSpPr>
          <p:nvPr>
            <p:ph idx="1"/>
          </p:nvPr>
        </p:nvSpPr>
        <p:spPr>
          <a:xfrm>
            <a:off x="740574" y="2183120"/>
            <a:ext cx="9164145" cy="2800395"/>
          </a:xfrm>
        </p:spPr>
        <p:txBody>
          <a:bodyPr anchor="t">
            <a:noAutofit/>
          </a:bodyPr>
          <a:lstStyle/>
          <a:p>
            <a:r>
              <a:rPr lang="en-US" sz="1400" dirty="0" err="1">
                <a:latin typeface="Arial" panose="020B0604020202020204" pitchFamily="34" charset="0"/>
                <a:cs typeface="Arial" panose="020B0604020202020204" pitchFamily="34" charset="0"/>
              </a:rPr>
              <a:t>Bazarova</a:t>
            </a:r>
            <a:r>
              <a:rPr lang="en-US" sz="1400" dirty="0">
                <a:latin typeface="Arial" panose="020B0604020202020204" pitchFamily="34" charset="0"/>
                <a:cs typeface="Arial" panose="020B0604020202020204" pitchFamily="34" charset="0"/>
              </a:rPr>
              <a:t>, M. (2024). Marketing Management Strategy's Importance and Modern Concept. </a:t>
            </a:r>
            <a:r>
              <a:rPr lang="en-US" sz="1400" i="1" dirty="0">
                <a:latin typeface="Arial" panose="020B0604020202020204" pitchFamily="34" charset="0"/>
                <a:cs typeface="Arial" panose="020B0604020202020204" pitchFamily="34" charset="0"/>
              </a:rPr>
              <a:t>Modern Science and Research, 3</a:t>
            </a:r>
            <a:r>
              <a:rPr lang="en-US" sz="1400" dirty="0">
                <a:latin typeface="Arial" panose="020B0604020202020204" pitchFamily="34" charset="0"/>
                <a:cs typeface="Arial" panose="020B0604020202020204" pitchFamily="34" charset="0"/>
              </a:rPr>
              <a:t>(6).</a:t>
            </a:r>
          </a:p>
          <a:p>
            <a:r>
              <a:rPr lang="en-US" sz="1400" dirty="0">
                <a:latin typeface="Arial" panose="020B0604020202020204" pitchFamily="34" charset="0"/>
                <a:cs typeface="Arial" panose="020B0604020202020204" pitchFamily="34" charset="0"/>
              </a:rPr>
              <a:t>Firat, A. F. (2022). Marketing and market. </a:t>
            </a:r>
            <a:r>
              <a:rPr lang="en-US" sz="1400" i="1" dirty="0">
                <a:latin typeface="Arial" panose="020B0604020202020204" pitchFamily="34" charset="0"/>
                <a:cs typeface="Arial" panose="020B0604020202020204" pitchFamily="34" charset="0"/>
              </a:rPr>
              <a:t>Japan Marketing History Review, 1</a:t>
            </a:r>
            <a:r>
              <a:rPr lang="en-US" sz="1400" dirty="0">
                <a:latin typeface="Arial" panose="020B0604020202020204" pitchFamily="34" charset="0"/>
                <a:cs typeface="Arial" panose="020B0604020202020204" pitchFamily="34" charset="0"/>
              </a:rPr>
              <a:t>(1), 48-53.</a:t>
            </a:r>
          </a:p>
          <a:p>
            <a:r>
              <a:rPr lang="en-US" sz="1400" dirty="0">
                <a:latin typeface="Arial" panose="020B0604020202020204" pitchFamily="34" charset="0"/>
                <a:cs typeface="Arial" panose="020B0604020202020204" pitchFamily="34" charset="0"/>
              </a:rPr>
              <a:t>Haris, A., </a:t>
            </a:r>
            <a:r>
              <a:rPr lang="en-US" sz="1400" dirty="0" err="1">
                <a:latin typeface="Arial" panose="020B0604020202020204" pitchFamily="34" charset="0"/>
                <a:cs typeface="Arial" panose="020B0604020202020204" pitchFamily="34" charset="0"/>
              </a:rPr>
              <a:t>Samosir</a:t>
            </a:r>
            <a:r>
              <a:rPr lang="en-US" sz="1400" dirty="0">
                <a:latin typeface="Arial" panose="020B0604020202020204" pitchFamily="34" charset="0"/>
                <a:cs typeface="Arial" panose="020B0604020202020204" pitchFamily="34" charset="0"/>
              </a:rPr>
              <a:t>, H. E., &amp; Lubis, S. H. (2023). Marketing communications as strategy expanding market share in era 4.0. </a:t>
            </a:r>
            <a:r>
              <a:rPr lang="en-US" sz="1400" i="1" dirty="0">
                <a:latin typeface="Arial" panose="020B0604020202020204" pitchFamily="34" charset="0"/>
                <a:cs typeface="Arial" panose="020B0604020202020204" pitchFamily="34" charset="0"/>
              </a:rPr>
              <a:t>International Journal of Social Science and Business, 7</a:t>
            </a:r>
            <a:r>
              <a:rPr lang="en-US" sz="1400" dirty="0">
                <a:latin typeface="Arial" panose="020B0604020202020204" pitchFamily="34" charset="0"/>
                <a:cs typeface="Arial" panose="020B0604020202020204" pitchFamily="34" charset="0"/>
              </a:rPr>
              <a:t>(1), 188-198.</a:t>
            </a:r>
          </a:p>
          <a:p>
            <a:r>
              <a:rPr lang="en-US" sz="1400" dirty="0">
                <a:latin typeface="Arial" panose="020B0604020202020204" pitchFamily="34" charset="0"/>
                <a:cs typeface="Arial" panose="020B0604020202020204" pitchFamily="34" charset="0"/>
              </a:rPr>
              <a:t>Keller, K. L. (2022). </a:t>
            </a:r>
            <a:r>
              <a:rPr lang="en-US" sz="1400" i="1" dirty="0">
                <a:latin typeface="Arial" panose="020B0604020202020204" pitchFamily="34" charset="0"/>
                <a:cs typeface="Arial" panose="020B0604020202020204" pitchFamily="34" charset="0"/>
              </a:rPr>
              <a:t>Understanding the changing role and functions of marketing</a:t>
            </a:r>
            <a:r>
              <a:rPr lang="en-US" sz="1400" dirty="0">
                <a:latin typeface="Arial" panose="020B0604020202020204" pitchFamily="34" charset="0"/>
                <a:cs typeface="Arial" panose="020B0604020202020204" pitchFamily="34" charset="0"/>
              </a:rPr>
              <a:t>.</a:t>
            </a:r>
          </a:p>
          <a:p>
            <a:r>
              <a:rPr lang="en-US" sz="1400" dirty="0">
                <a:latin typeface="Arial" panose="020B0604020202020204" pitchFamily="34" charset="0"/>
                <a:cs typeface="Arial" panose="020B0604020202020204" pitchFamily="34" charset="0"/>
              </a:rPr>
              <a:t>Kotler, P. (2003). </a:t>
            </a:r>
            <a:r>
              <a:rPr lang="en-US" sz="1400" i="1" dirty="0">
                <a:latin typeface="Arial" panose="020B0604020202020204" pitchFamily="34" charset="0"/>
                <a:cs typeface="Arial" panose="020B0604020202020204" pitchFamily="34" charset="0"/>
              </a:rPr>
              <a:t>Kotler, marketing management.</a:t>
            </a:r>
          </a:p>
          <a:p>
            <a:r>
              <a:rPr lang="en-US" sz="1400" dirty="0">
                <a:latin typeface="Arial" panose="020B0604020202020204" pitchFamily="34" charset="0"/>
                <a:cs typeface="Arial" panose="020B0604020202020204" pitchFamily="34" charset="0"/>
              </a:rPr>
              <a:t>Kotler, P., </a:t>
            </a:r>
            <a:r>
              <a:rPr lang="en-US" sz="1400" dirty="0" err="1">
                <a:latin typeface="Arial" panose="020B0604020202020204" pitchFamily="34" charset="0"/>
                <a:cs typeface="Arial" panose="020B0604020202020204" pitchFamily="34" charset="0"/>
              </a:rPr>
              <a:t>Kartajaya</a:t>
            </a:r>
            <a:r>
              <a:rPr lang="en-US" sz="1400" dirty="0">
                <a:latin typeface="Arial" panose="020B0604020202020204" pitchFamily="34" charset="0"/>
                <a:cs typeface="Arial" panose="020B0604020202020204" pitchFamily="34" charset="0"/>
              </a:rPr>
              <a:t>, H., &amp; Setiawan, I. (2021). </a:t>
            </a:r>
            <a:r>
              <a:rPr lang="en-US" sz="1400" i="1" dirty="0">
                <a:latin typeface="Arial" panose="020B0604020202020204" pitchFamily="34" charset="0"/>
                <a:cs typeface="Arial" panose="020B0604020202020204" pitchFamily="34" charset="0"/>
              </a:rPr>
              <a:t>Marketing 5.0: Technology for humanity</a:t>
            </a:r>
            <a:r>
              <a:rPr lang="en-US" sz="1400" dirty="0">
                <a:latin typeface="Arial" panose="020B0604020202020204" pitchFamily="34" charset="0"/>
                <a:cs typeface="Arial" panose="020B0604020202020204" pitchFamily="34" charset="0"/>
              </a:rPr>
              <a:t>. John Wiley &amp; Sons.</a:t>
            </a:r>
          </a:p>
          <a:p>
            <a:r>
              <a:rPr lang="en-US" sz="1400" dirty="0">
                <a:latin typeface="Arial" panose="020B0604020202020204" pitchFamily="34" charset="0"/>
                <a:cs typeface="Arial" panose="020B0604020202020204" pitchFamily="34" charset="0"/>
              </a:rPr>
              <a:t>Kotler, P., </a:t>
            </a:r>
            <a:r>
              <a:rPr lang="en-US" sz="1400" dirty="0" err="1">
                <a:latin typeface="Arial" panose="020B0604020202020204" pitchFamily="34" charset="0"/>
                <a:cs typeface="Arial" panose="020B0604020202020204" pitchFamily="34" charset="0"/>
              </a:rPr>
              <a:t>Pfoertsch</a:t>
            </a:r>
            <a:r>
              <a:rPr lang="en-US" sz="1400" dirty="0">
                <a:latin typeface="Arial" panose="020B0604020202020204" pitchFamily="34" charset="0"/>
                <a:cs typeface="Arial" panose="020B0604020202020204" pitchFamily="34" charset="0"/>
              </a:rPr>
              <a:t>, W., &amp; Sponholz, U. (2021). </a:t>
            </a:r>
            <a:r>
              <a:rPr lang="en-US" sz="1400" i="1" dirty="0">
                <a:latin typeface="Arial" panose="020B0604020202020204" pitchFamily="34" charset="0"/>
                <a:cs typeface="Arial" panose="020B0604020202020204" pitchFamily="34" charset="0"/>
              </a:rPr>
              <a:t>H2H Marketing</a:t>
            </a:r>
            <a:r>
              <a:rPr lang="en-US" sz="1400" dirty="0">
                <a:latin typeface="Arial" panose="020B0604020202020204" pitchFamily="34" charset="0"/>
                <a:cs typeface="Arial" panose="020B0604020202020204" pitchFamily="34" charset="0"/>
              </a:rPr>
              <a:t>. Cham: Springer International Publishing.</a:t>
            </a:r>
          </a:p>
          <a:p>
            <a:r>
              <a:rPr lang="en-US" sz="1400" dirty="0">
                <a:latin typeface="Arial" panose="020B0604020202020204" pitchFamily="34" charset="0"/>
                <a:cs typeface="Arial" panose="020B0604020202020204" pitchFamily="34" charset="0"/>
              </a:rPr>
              <a:t>Okonkwo, K. (2024). Using Artificial Intelligence (AI) to Manage Buyer Persona in </a:t>
            </a:r>
            <a:r>
              <a:rPr lang="en-US" sz="1400" i="1" dirty="0">
                <a:latin typeface="Arial" panose="020B0604020202020204" pitchFamily="34" charset="0"/>
                <a:cs typeface="Arial" panose="020B0604020202020204" pitchFamily="34" charset="0"/>
              </a:rPr>
              <a:t>E-commerce based on Kotler &amp; Keller’s 2016 Model of Consumer Behavior: Studying Consumer behavior in E-commerce through Archival Research based on Secondary Data in form of Relevant Publications</a:t>
            </a:r>
            <a:r>
              <a:rPr lang="en-US" sz="1400" dirty="0">
                <a:latin typeface="Arial" panose="020B0604020202020204" pitchFamily="34" charset="0"/>
                <a:cs typeface="Arial" panose="020B0604020202020204" pitchFamily="34" charset="0"/>
              </a:rPr>
              <a:t>.</a:t>
            </a:r>
          </a:p>
          <a:p>
            <a:r>
              <a:rPr lang="en-US" sz="1400" dirty="0" err="1">
                <a:latin typeface="Arial" panose="020B0604020202020204" pitchFamily="34" charset="0"/>
                <a:cs typeface="Arial" panose="020B0604020202020204" pitchFamily="34" charset="0"/>
              </a:rPr>
              <a:t>Rachmawati</a:t>
            </a:r>
            <a:r>
              <a:rPr lang="en-US" sz="1400" dirty="0">
                <a:latin typeface="Arial" panose="020B0604020202020204" pitchFamily="34" charset="0"/>
                <a:cs typeface="Arial" panose="020B0604020202020204" pitchFamily="34" charset="0"/>
              </a:rPr>
              <a:t>, E. R., Syah, T. Y. R., </a:t>
            </a:r>
            <a:r>
              <a:rPr lang="en-US" sz="1400" dirty="0" err="1">
                <a:latin typeface="Arial" panose="020B0604020202020204" pitchFamily="34" charset="0"/>
                <a:cs typeface="Arial" panose="020B0604020202020204" pitchFamily="34" charset="0"/>
              </a:rPr>
              <a:t>Indradewa</a:t>
            </a:r>
            <a:r>
              <a:rPr lang="en-US" sz="1400" dirty="0">
                <a:latin typeface="Arial" panose="020B0604020202020204" pitchFamily="34" charset="0"/>
                <a:cs typeface="Arial" panose="020B0604020202020204" pitchFamily="34" charset="0"/>
              </a:rPr>
              <a:t>, R., &amp; </a:t>
            </a:r>
            <a:r>
              <a:rPr lang="en-US" sz="1400" dirty="0" err="1">
                <a:latin typeface="Arial" panose="020B0604020202020204" pitchFamily="34" charset="0"/>
                <a:cs typeface="Arial" panose="020B0604020202020204" pitchFamily="34" charset="0"/>
              </a:rPr>
              <a:t>Fajarwati</a:t>
            </a:r>
            <a:r>
              <a:rPr lang="en-US" sz="1400" dirty="0">
                <a:latin typeface="Arial" panose="020B0604020202020204" pitchFamily="34" charset="0"/>
                <a:cs typeface="Arial" panose="020B0604020202020204" pitchFamily="34" charset="0"/>
              </a:rPr>
              <a:t>, D. (2021). Influence of Marketing Mix Strategy on Business Arena Corner. </a:t>
            </a:r>
            <a:r>
              <a:rPr lang="en-US" sz="1400" i="1" dirty="0">
                <a:latin typeface="Arial" panose="020B0604020202020204" pitchFamily="34" charset="0"/>
                <a:cs typeface="Arial" panose="020B0604020202020204" pitchFamily="34" charset="0"/>
              </a:rPr>
              <a:t>International Journal of Research and Review, 8</a:t>
            </a:r>
            <a:r>
              <a:rPr lang="en-US" sz="1400" dirty="0">
                <a:latin typeface="Arial" panose="020B0604020202020204" pitchFamily="34" charset="0"/>
                <a:cs typeface="Arial" panose="020B0604020202020204" pitchFamily="34" charset="0"/>
              </a:rPr>
              <a:t>(8), 76-86.</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62890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TotalTime>
  <Words>683</Words>
  <Application>Microsoft Office PowerPoint</Application>
  <PresentationFormat>Widescreen</PresentationFormat>
  <Paragraphs>33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Aptos Display</vt:lpstr>
      <vt:lpstr>Arial</vt:lpstr>
      <vt:lpstr>Arial Black</vt:lpstr>
      <vt:lpstr>Office Theme</vt:lpstr>
      <vt:lpstr>MARKETING CONCEPT</vt:lpstr>
      <vt:lpstr> Customer-Centred Philosophy</vt:lpstr>
      <vt:lpstr>Classification and Development </vt:lpstr>
      <vt:lpstr>Implementation in Contemporary Business </vt:lpstr>
      <vt:lpstr>Conclusion: Why It Fits 2025 Best</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revision>1</cp:revision>
  <dcterms:created xsi:type="dcterms:W3CDTF">2025-10-24T21:22:32Z</dcterms:created>
  <dcterms:modified xsi:type="dcterms:W3CDTF">2025-10-24T21:45:58Z</dcterms:modified>
</cp:coreProperties>
</file>