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sldIdLst>
    <p:sldId id="272" r:id="rId2"/>
    <p:sldId id="256" r:id="rId3"/>
    <p:sldId id="257" r:id="rId4"/>
    <p:sldId id="258" r:id="rId5"/>
    <p:sldId id="259" r:id="rId6"/>
    <p:sldId id="1324" r:id="rId7"/>
    <p:sldId id="265" r:id="rId8"/>
    <p:sldId id="260" r:id="rId9"/>
    <p:sldId id="271" r:id="rId10"/>
    <p:sldId id="261" r:id="rId11"/>
    <p:sldId id="266" r:id="rId12"/>
    <p:sldId id="262" r:id="rId13"/>
    <p:sldId id="2573" r:id="rId14"/>
    <p:sldId id="270" r:id="rId15"/>
    <p:sldId id="2570" r:id="rId16"/>
    <p:sldId id="2571" r:id="rId17"/>
    <p:sldId id="2564" r:id="rId18"/>
    <p:sldId id="2565" r:id="rId19"/>
    <p:sldId id="2566" r:id="rId20"/>
    <p:sldId id="2567" r:id="rId21"/>
    <p:sldId id="2568" r:id="rId22"/>
    <p:sldId id="2569" r:id="rId23"/>
    <p:sldId id="2572" r:id="rId24"/>
    <p:sldId id="1325" r:id="rId25"/>
    <p:sldId id="2563" r:id="rId26"/>
    <p:sldId id="263" r:id="rId27"/>
    <p:sldId id="26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6A5B12-7889-42BA-9C23-D385FAB9A291}" v="161" dt="2025-09-24T11:57:42.6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166" autoAdjust="0"/>
  </p:normalViewPr>
  <p:slideViewPr>
    <p:cSldViewPr snapToGrid="0" snapToObjects="1">
      <p:cViewPr>
        <p:scale>
          <a:sx n="95" d="100"/>
          <a:sy n="95" d="100"/>
        </p:scale>
        <p:origin x="1320" y="18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AF2CA568-82A0-49B0-B2CA-501B43EA64BF}"/>
    <pc:docChg chg="addSld delSld modSld">
      <pc:chgData name="Helen Evans (Institute of Management and Health)" userId="d9a8b39e-a9d4-4d81-a719-001f6364ef6d" providerId="ADAL" clId="{AF2CA568-82A0-49B0-B2CA-501B43EA64BF}" dt="2025-08-27T14:22:32.297" v="2" actId="47"/>
      <pc:docMkLst>
        <pc:docMk/>
      </pc:docMkLst>
      <pc:sldChg chg="modSp mod">
        <pc:chgData name="Helen Evans (Institute of Management and Health)" userId="d9a8b39e-a9d4-4d81-a719-001f6364ef6d" providerId="ADAL" clId="{AF2CA568-82A0-49B0-B2CA-501B43EA64BF}" dt="2025-08-27T14:22:08.547" v="0" actId="20577"/>
        <pc:sldMkLst>
          <pc:docMk/>
          <pc:sldMk cId="157147378" sldId="272"/>
        </pc:sldMkLst>
        <pc:spChg chg="mod">
          <ac:chgData name="Helen Evans (Institute of Management and Health)" userId="d9a8b39e-a9d4-4d81-a719-001f6364ef6d" providerId="ADAL" clId="{AF2CA568-82A0-49B0-B2CA-501B43EA64BF}" dt="2025-08-27T14:22:08.547" v="0" actId="20577"/>
          <ac:spMkLst>
            <pc:docMk/>
            <pc:sldMk cId="157147378" sldId="272"/>
            <ac:spMk id="2" creationId="{D1532175-D5C9-468A-B6C7-FC09283EB963}"/>
          </ac:spMkLst>
        </pc:spChg>
      </pc:sldChg>
      <pc:sldChg chg="new del">
        <pc:chgData name="Helen Evans (Institute of Management and Health)" userId="d9a8b39e-a9d4-4d81-a719-001f6364ef6d" providerId="ADAL" clId="{AF2CA568-82A0-49B0-B2CA-501B43EA64BF}" dt="2025-08-27T14:22:32.297" v="2" actId="47"/>
        <pc:sldMkLst>
          <pc:docMk/>
          <pc:sldMk cId="727935031" sldId="273"/>
        </pc:sldMkLst>
      </pc:sldChg>
    </pc:docChg>
  </pc:docChgLst>
  <pc:docChgLst>
    <pc:chgData name="Helen Evans (Institute of Management and Health)" userId="d9a8b39e-a9d4-4d81-a719-001f6364ef6d" providerId="ADAL" clId="{FB6A5B12-7889-42BA-9C23-D385FAB9A291}"/>
    <pc:docChg chg="undo custSel mod addSld delSld modSld sldOrd">
      <pc:chgData name="Helen Evans (Institute of Management and Health)" userId="d9a8b39e-a9d4-4d81-a719-001f6364ef6d" providerId="ADAL" clId="{FB6A5B12-7889-42BA-9C23-D385FAB9A291}" dt="2025-09-24T11:57:42.601" v="516" actId="20577"/>
      <pc:docMkLst>
        <pc:docMk/>
      </pc:docMkLst>
      <pc:sldChg chg="addSp modSp mod modClrScheme chgLayout">
        <pc:chgData name="Helen Evans (Institute of Management and Health)" userId="d9a8b39e-a9d4-4d81-a719-001f6364ef6d" providerId="ADAL" clId="{FB6A5B12-7889-42BA-9C23-D385FAB9A291}" dt="2025-09-24T09:23:33.290" v="3"/>
        <pc:sldMkLst>
          <pc:docMk/>
          <pc:sldMk cId="0" sldId="258"/>
        </pc:sldMkLst>
        <pc:spChg chg="mod ord">
          <ac:chgData name="Helen Evans (Institute of Management and Health)" userId="d9a8b39e-a9d4-4d81-a719-001f6364ef6d" providerId="ADAL" clId="{FB6A5B12-7889-42BA-9C23-D385FAB9A291}" dt="2025-09-24T09:23:29.715" v="2" actId="700"/>
          <ac:spMkLst>
            <pc:docMk/>
            <pc:sldMk cId="0" sldId="258"/>
            <ac:spMk id="2" creationId="{00000000-0000-0000-0000-000000000000}"/>
          </ac:spMkLst>
        </pc:spChg>
        <pc:spChg chg="mod ord">
          <ac:chgData name="Helen Evans (Institute of Management and Health)" userId="d9a8b39e-a9d4-4d81-a719-001f6364ef6d" providerId="ADAL" clId="{FB6A5B12-7889-42BA-9C23-D385FAB9A291}" dt="2025-09-24T09:23:29.715" v="2" actId="700"/>
          <ac:spMkLst>
            <pc:docMk/>
            <pc:sldMk cId="0" sldId="258"/>
            <ac:spMk id="3" creationId="{00000000-0000-0000-0000-000000000000}"/>
          </ac:spMkLst>
        </pc:spChg>
        <pc:spChg chg="add mod ord">
          <ac:chgData name="Helen Evans (Institute of Management and Health)" userId="d9a8b39e-a9d4-4d81-a719-001f6364ef6d" providerId="ADAL" clId="{FB6A5B12-7889-42BA-9C23-D385FAB9A291}" dt="2025-09-24T09:23:33.290" v="3"/>
          <ac:spMkLst>
            <pc:docMk/>
            <pc:sldMk cId="0" sldId="258"/>
            <ac:spMk id="4" creationId="{BA7D5829-3D33-4F49-BECF-76364761E7D2}"/>
          </ac:spMkLst>
        </pc:spChg>
      </pc:sldChg>
      <pc:sldChg chg="modSp mod">
        <pc:chgData name="Helen Evans (Institute of Management and Health)" userId="d9a8b39e-a9d4-4d81-a719-001f6364ef6d" providerId="ADAL" clId="{FB6A5B12-7889-42BA-9C23-D385FAB9A291}" dt="2025-09-23T13:46:47.801" v="0" actId="12"/>
        <pc:sldMkLst>
          <pc:docMk/>
          <pc:sldMk cId="0" sldId="264"/>
        </pc:sldMkLst>
        <pc:spChg chg="mod">
          <ac:chgData name="Helen Evans (Institute of Management and Health)" userId="d9a8b39e-a9d4-4d81-a719-001f6364ef6d" providerId="ADAL" clId="{FB6A5B12-7889-42BA-9C23-D385FAB9A291}" dt="2025-09-23T13:46:47.801" v="0" actId="12"/>
          <ac:spMkLst>
            <pc:docMk/>
            <pc:sldMk cId="0" sldId="264"/>
            <ac:spMk id="3" creationId="{00000000-0000-0000-0000-000000000000}"/>
          </ac:spMkLst>
        </pc:spChg>
      </pc:sldChg>
      <pc:sldChg chg="modSp mod modNotesTx">
        <pc:chgData name="Helen Evans (Institute of Management and Health)" userId="d9a8b39e-a9d4-4d81-a719-001f6364ef6d" providerId="ADAL" clId="{FB6A5B12-7889-42BA-9C23-D385FAB9A291}" dt="2025-09-24T11:17:24.559" v="353" actId="20577"/>
        <pc:sldMkLst>
          <pc:docMk/>
          <pc:sldMk cId="2390062252" sldId="265"/>
        </pc:sldMkLst>
        <pc:spChg chg="mod">
          <ac:chgData name="Helen Evans (Institute of Management and Health)" userId="d9a8b39e-a9d4-4d81-a719-001f6364ef6d" providerId="ADAL" clId="{FB6A5B12-7889-42BA-9C23-D385FAB9A291}" dt="2025-09-24T11:17:24.559" v="353" actId="20577"/>
          <ac:spMkLst>
            <pc:docMk/>
            <pc:sldMk cId="2390062252" sldId="265"/>
            <ac:spMk id="3" creationId="{B2A45506-B44A-412F-BAED-04938AA518A0}"/>
          </ac:spMkLst>
        </pc:spChg>
      </pc:sldChg>
      <pc:sldChg chg="addSp delSp modSp mod modClrScheme chgLayout modNotesTx">
        <pc:chgData name="Helen Evans (Institute of Management and Health)" userId="d9a8b39e-a9d4-4d81-a719-001f6364ef6d" providerId="ADAL" clId="{FB6A5B12-7889-42BA-9C23-D385FAB9A291}" dt="2025-09-24T11:39:36.366" v="434" actId="20577"/>
        <pc:sldMkLst>
          <pc:docMk/>
          <pc:sldMk cId="2470251892" sldId="266"/>
        </pc:sldMkLst>
        <pc:spChg chg="mod">
          <ac:chgData name="Helen Evans (Institute of Management and Health)" userId="d9a8b39e-a9d4-4d81-a719-001f6364ef6d" providerId="ADAL" clId="{FB6A5B12-7889-42BA-9C23-D385FAB9A291}" dt="2025-09-24T11:39:36.366" v="434" actId="20577"/>
          <ac:spMkLst>
            <pc:docMk/>
            <pc:sldMk cId="2470251892" sldId="266"/>
            <ac:spMk id="2" creationId="{921A6D75-7FD3-4BDE-BFE6-28F5901A8EFB}"/>
          </ac:spMkLst>
        </pc:spChg>
        <pc:spChg chg="del mod">
          <ac:chgData name="Helen Evans (Institute of Management and Health)" userId="d9a8b39e-a9d4-4d81-a719-001f6364ef6d" providerId="ADAL" clId="{FB6A5B12-7889-42BA-9C23-D385FAB9A291}" dt="2025-09-24T11:23:15.190" v="416" actId="478"/>
          <ac:spMkLst>
            <pc:docMk/>
            <pc:sldMk cId="2470251892" sldId="266"/>
            <ac:spMk id="3" creationId="{8CB2C6F8-4097-4CEC-B05A-604E4D3D55F1}"/>
          </ac:spMkLst>
        </pc:spChg>
        <pc:spChg chg="add del mod">
          <ac:chgData name="Helen Evans (Institute of Management and Health)" userId="d9a8b39e-a9d4-4d81-a719-001f6364ef6d" providerId="ADAL" clId="{FB6A5B12-7889-42BA-9C23-D385FAB9A291}" dt="2025-09-24T11:39:09.849" v="423" actId="478"/>
          <ac:spMkLst>
            <pc:docMk/>
            <pc:sldMk cId="2470251892" sldId="266"/>
            <ac:spMk id="5" creationId="{E4B69258-40A1-44B6-B36F-07ACA87911A8}"/>
          </ac:spMkLst>
        </pc:spChg>
        <pc:picChg chg="add mod">
          <ac:chgData name="Helen Evans (Institute of Management and Health)" userId="d9a8b39e-a9d4-4d81-a719-001f6364ef6d" providerId="ADAL" clId="{FB6A5B12-7889-42BA-9C23-D385FAB9A291}" dt="2025-09-24T11:39:29.583" v="427" actId="1076"/>
          <ac:picMkLst>
            <pc:docMk/>
            <pc:sldMk cId="2470251892" sldId="266"/>
            <ac:picMk id="6" creationId="{2F5883EC-740D-4D4E-8047-F8E6CA851CD4}"/>
          </ac:picMkLst>
        </pc:picChg>
        <pc:picChg chg="add del mod">
          <ac:chgData name="Helen Evans (Institute of Management and Health)" userId="d9a8b39e-a9d4-4d81-a719-001f6364ef6d" providerId="ADAL" clId="{FB6A5B12-7889-42BA-9C23-D385FAB9A291}" dt="2025-09-24T11:23:39.471" v="419" actId="478"/>
          <ac:picMkLst>
            <pc:docMk/>
            <pc:sldMk cId="2470251892" sldId="266"/>
            <ac:picMk id="3074" creationId="{A855A2A8-4F82-439C-AA0A-58313AC7BD8F}"/>
          </ac:picMkLst>
        </pc:picChg>
      </pc:sldChg>
      <pc:sldChg chg="delSp modSp mod">
        <pc:chgData name="Helen Evans (Institute of Management and Health)" userId="d9a8b39e-a9d4-4d81-a719-001f6364ef6d" providerId="ADAL" clId="{FB6A5B12-7889-42BA-9C23-D385FAB9A291}" dt="2025-09-24T10:10:42.615" v="82"/>
        <pc:sldMkLst>
          <pc:docMk/>
          <pc:sldMk cId="904965418" sldId="270"/>
        </pc:sldMkLst>
        <pc:spChg chg="mod">
          <ac:chgData name="Helen Evans (Institute of Management and Health)" userId="d9a8b39e-a9d4-4d81-a719-001f6364ef6d" providerId="ADAL" clId="{FB6A5B12-7889-42BA-9C23-D385FAB9A291}" dt="2025-09-24T10:10:42.615" v="82"/>
          <ac:spMkLst>
            <pc:docMk/>
            <pc:sldMk cId="904965418" sldId="270"/>
            <ac:spMk id="3" creationId="{D70245A0-56BC-40E0-BDF5-B45C21BE495F}"/>
          </ac:spMkLst>
        </pc:spChg>
        <pc:picChg chg="del">
          <ac:chgData name="Helen Evans (Institute of Management and Health)" userId="d9a8b39e-a9d4-4d81-a719-001f6364ef6d" providerId="ADAL" clId="{FB6A5B12-7889-42BA-9C23-D385FAB9A291}" dt="2025-09-24T10:08:28.166" v="53" actId="478"/>
          <ac:picMkLst>
            <pc:docMk/>
            <pc:sldMk cId="904965418" sldId="270"/>
            <ac:picMk id="1026" creationId="{787DC857-3019-4DA1-816C-BE58245239F3}"/>
          </ac:picMkLst>
        </pc:picChg>
      </pc:sldChg>
      <pc:sldChg chg="addSp delSp modSp new mod ord">
        <pc:chgData name="Helen Evans (Institute of Management and Health)" userId="d9a8b39e-a9d4-4d81-a719-001f6364ef6d" providerId="ADAL" clId="{FB6A5B12-7889-42BA-9C23-D385FAB9A291}" dt="2025-09-24T11:14:51.456" v="317"/>
        <pc:sldMkLst>
          <pc:docMk/>
          <pc:sldMk cId="3252408678" sldId="1325"/>
        </pc:sldMkLst>
        <pc:spChg chg="mod">
          <ac:chgData name="Helen Evans (Institute of Management and Health)" userId="d9a8b39e-a9d4-4d81-a719-001f6364ef6d" providerId="ADAL" clId="{FB6A5B12-7889-42BA-9C23-D385FAB9A291}" dt="2025-09-24T09:34:14.939" v="37" actId="26606"/>
          <ac:spMkLst>
            <pc:docMk/>
            <pc:sldMk cId="3252408678" sldId="1325"/>
            <ac:spMk id="2" creationId="{0BA20D26-438C-4AA6-B5B8-F6E0A1DAD1F3}"/>
          </ac:spMkLst>
        </pc:spChg>
        <pc:spChg chg="del">
          <ac:chgData name="Helen Evans (Institute of Management and Health)" userId="d9a8b39e-a9d4-4d81-a719-001f6364ef6d" providerId="ADAL" clId="{FB6A5B12-7889-42BA-9C23-D385FAB9A291}" dt="2025-09-24T09:34:09.393" v="36"/>
          <ac:spMkLst>
            <pc:docMk/>
            <pc:sldMk cId="3252408678" sldId="1325"/>
            <ac:spMk id="3" creationId="{FB9C1A78-F6DB-4936-9EC6-E13EBC4D1F7B}"/>
          </ac:spMkLst>
        </pc:spChg>
        <pc:picChg chg="add mod">
          <ac:chgData name="Helen Evans (Institute of Management and Health)" userId="d9a8b39e-a9d4-4d81-a719-001f6364ef6d" providerId="ADAL" clId="{FB6A5B12-7889-42BA-9C23-D385FAB9A291}" dt="2025-09-24T09:34:14.939" v="37" actId="26606"/>
          <ac:picMkLst>
            <pc:docMk/>
            <pc:sldMk cId="3252408678" sldId="1325"/>
            <ac:picMk id="4" creationId="{AAFB07B2-0774-40A0-89D7-E088A84E45D1}"/>
          </ac:picMkLst>
        </pc:picChg>
      </pc:sldChg>
      <pc:sldChg chg="new del">
        <pc:chgData name="Helen Evans (Institute of Management and Health)" userId="d9a8b39e-a9d4-4d81-a719-001f6364ef6d" providerId="ADAL" clId="{FB6A5B12-7889-42BA-9C23-D385FAB9A291}" dt="2025-09-24T10:23:20.213" v="151" actId="47"/>
        <pc:sldMkLst>
          <pc:docMk/>
          <pc:sldMk cId="1582347475" sldId="1326"/>
        </pc:sldMkLst>
      </pc:sldChg>
      <pc:sldChg chg="add del">
        <pc:chgData name="Helen Evans (Institute of Management and Health)" userId="d9a8b39e-a9d4-4d81-a719-001f6364ef6d" providerId="ADAL" clId="{FB6A5B12-7889-42BA-9C23-D385FAB9A291}" dt="2025-09-24T10:10:35.066" v="66" actId="47"/>
        <pc:sldMkLst>
          <pc:docMk/>
          <pc:sldMk cId="325277454" sldId="2562"/>
        </pc:sldMkLst>
      </pc:sldChg>
      <pc:sldChg chg="modSp mod">
        <pc:chgData name="Helen Evans (Institute of Management and Health)" userId="d9a8b39e-a9d4-4d81-a719-001f6364ef6d" providerId="ADAL" clId="{FB6A5B12-7889-42BA-9C23-D385FAB9A291}" dt="2025-09-24T09:42:09.893" v="50" actId="14100"/>
        <pc:sldMkLst>
          <pc:docMk/>
          <pc:sldMk cId="2255045177" sldId="2563"/>
        </pc:sldMkLst>
        <pc:spChg chg="mod">
          <ac:chgData name="Helen Evans (Institute of Management and Health)" userId="d9a8b39e-a9d4-4d81-a719-001f6364ef6d" providerId="ADAL" clId="{FB6A5B12-7889-42BA-9C23-D385FAB9A291}" dt="2025-09-24T09:41:55.834" v="40" actId="14100"/>
          <ac:spMkLst>
            <pc:docMk/>
            <pc:sldMk cId="2255045177" sldId="2563"/>
            <ac:spMk id="2" creationId="{3C56E100-7702-F100-2B49-3768B9252234}"/>
          </ac:spMkLst>
        </pc:spChg>
        <pc:graphicFrameChg chg="mod modGraphic">
          <ac:chgData name="Helen Evans (Institute of Management and Health)" userId="d9a8b39e-a9d4-4d81-a719-001f6364ef6d" providerId="ADAL" clId="{FB6A5B12-7889-42BA-9C23-D385FAB9A291}" dt="2025-09-24T09:42:09.893" v="50" actId="14100"/>
          <ac:graphicFrameMkLst>
            <pc:docMk/>
            <pc:sldMk cId="2255045177" sldId="2563"/>
            <ac:graphicFrameMk id="5" creationId="{6ABA1C6F-421F-4A07-96C9-08A5F6B03971}"/>
          </ac:graphicFrameMkLst>
        </pc:graphicFrameChg>
      </pc:sldChg>
      <pc:sldChg chg="addSp delSp modSp add mod">
        <pc:chgData name="Helen Evans (Institute of Management and Health)" userId="d9a8b39e-a9d4-4d81-a719-001f6364ef6d" providerId="ADAL" clId="{FB6A5B12-7889-42BA-9C23-D385FAB9A291}" dt="2025-09-24T10:26:59.327" v="193" actId="20577"/>
        <pc:sldMkLst>
          <pc:docMk/>
          <pc:sldMk cId="2751951436" sldId="2564"/>
        </pc:sldMkLst>
        <pc:spChg chg="mod">
          <ac:chgData name="Helen Evans (Institute of Management and Health)" userId="d9a8b39e-a9d4-4d81-a719-001f6364ef6d" providerId="ADAL" clId="{FB6A5B12-7889-42BA-9C23-D385FAB9A291}" dt="2025-09-24T10:14:21.682" v="126" actId="26606"/>
          <ac:spMkLst>
            <pc:docMk/>
            <pc:sldMk cId="2751951436" sldId="2564"/>
            <ac:spMk id="2" creationId="{5B8C1E62-E515-21A0-47AE-BCE82601D562}"/>
          </ac:spMkLst>
        </pc:spChg>
        <pc:spChg chg="mod">
          <ac:chgData name="Helen Evans (Institute of Management and Health)" userId="d9a8b39e-a9d4-4d81-a719-001f6364ef6d" providerId="ADAL" clId="{FB6A5B12-7889-42BA-9C23-D385FAB9A291}" dt="2025-09-24T10:26:59.327" v="193" actId="20577"/>
          <ac:spMkLst>
            <pc:docMk/>
            <pc:sldMk cId="2751951436" sldId="2564"/>
            <ac:spMk id="4" creationId="{57BC5DBA-67CA-B661-DEB5-6E9192C08076}"/>
          </ac:spMkLst>
        </pc:spChg>
        <pc:spChg chg="add del mod">
          <ac:chgData name="Helen Evans (Institute of Management and Health)" userId="d9a8b39e-a9d4-4d81-a719-001f6364ef6d" providerId="ADAL" clId="{FB6A5B12-7889-42BA-9C23-D385FAB9A291}" dt="2025-09-24T10:14:21.682" v="126" actId="26606"/>
          <ac:spMkLst>
            <pc:docMk/>
            <pc:sldMk cId="2751951436" sldId="2564"/>
            <ac:spMk id="6" creationId="{2E8982EF-60D5-4796-AFE4-F25B7F98D426}"/>
          </ac:spMkLst>
        </pc:spChg>
        <pc:picChg chg="del">
          <ac:chgData name="Helen Evans (Institute of Management and Health)" userId="d9a8b39e-a9d4-4d81-a719-001f6364ef6d" providerId="ADAL" clId="{FB6A5B12-7889-42BA-9C23-D385FAB9A291}" dt="2025-09-24T10:10:47.619" v="83" actId="478"/>
          <ac:picMkLst>
            <pc:docMk/>
            <pc:sldMk cId="2751951436" sldId="2564"/>
            <ac:picMk id="5" creationId="{6E743FE8-6BB7-4AC7-A22F-E9E065D91D1F}"/>
          </ac:picMkLst>
        </pc:picChg>
        <pc:picChg chg="add mod">
          <ac:chgData name="Helen Evans (Institute of Management and Health)" userId="d9a8b39e-a9d4-4d81-a719-001f6364ef6d" providerId="ADAL" clId="{FB6A5B12-7889-42BA-9C23-D385FAB9A291}" dt="2025-09-24T10:14:42.122" v="131" actId="1076"/>
          <ac:picMkLst>
            <pc:docMk/>
            <pc:sldMk cId="2751951436" sldId="2564"/>
            <ac:picMk id="8" creationId="{EAE4674C-42F0-EC48-B41B-66376B5CDDDF}"/>
          </ac:picMkLst>
        </pc:picChg>
      </pc:sldChg>
      <pc:sldChg chg="addSp delSp modSp add mod modClrScheme chgLayout">
        <pc:chgData name="Helen Evans (Institute of Management and Health)" userId="d9a8b39e-a9d4-4d81-a719-001f6364ef6d" providerId="ADAL" clId="{FB6A5B12-7889-42BA-9C23-D385FAB9A291}" dt="2025-09-24T10:53:57.528" v="274" actId="403"/>
        <pc:sldMkLst>
          <pc:docMk/>
          <pc:sldMk cId="349265223" sldId="2565"/>
        </pc:sldMkLst>
        <pc:spChg chg="mod">
          <ac:chgData name="Helen Evans (Institute of Management and Health)" userId="d9a8b39e-a9d4-4d81-a719-001f6364ef6d" providerId="ADAL" clId="{FB6A5B12-7889-42BA-9C23-D385FAB9A291}" dt="2025-09-24T10:24:28.406" v="158" actId="26606"/>
          <ac:spMkLst>
            <pc:docMk/>
            <pc:sldMk cId="349265223" sldId="2565"/>
            <ac:spMk id="2" creationId="{CCB36B83-2D94-F015-9DBA-133E012B8A3D}"/>
          </ac:spMkLst>
        </pc:spChg>
        <pc:spChg chg="mod ord">
          <ac:chgData name="Helen Evans (Institute of Management and Health)" userId="d9a8b39e-a9d4-4d81-a719-001f6364ef6d" providerId="ADAL" clId="{FB6A5B12-7889-42BA-9C23-D385FAB9A291}" dt="2025-09-24T10:52:50.475" v="250" actId="26606"/>
          <ac:spMkLst>
            <pc:docMk/>
            <pc:sldMk cId="349265223" sldId="2565"/>
            <ac:spMk id="4" creationId="{DF666A76-14AE-4D54-775A-C5B7BECACE2C}"/>
          </ac:spMkLst>
        </pc:spChg>
        <pc:spChg chg="add del mod">
          <ac:chgData name="Helen Evans (Institute of Management and Health)" userId="d9a8b39e-a9d4-4d81-a719-001f6364ef6d" providerId="ADAL" clId="{FB6A5B12-7889-42BA-9C23-D385FAB9A291}" dt="2025-09-24T10:52:50.475" v="250" actId="26606"/>
          <ac:spMkLst>
            <pc:docMk/>
            <pc:sldMk cId="349265223" sldId="2565"/>
            <ac:spMk id="6" creationId="{2EC7CFCB-86A4-442E-BBFE-964542382956}"/>
          </ac:spMkLst>
        </pc:spChg>
        <pc:spChg chg="add mod">
          <ac:chgData name="Helen Evans (Institute of Management and Health)" userId="d9a8b39e-a9d4-4d81-a719-001f6364ef6d" providerId="ADAL" clId="{FB6A5B12-7889-42BA-9C23-D385FAB9A291}" dt="2025-09-24T10:53:57.528" v="274" actId="403"/>
          <ac:spMkLst>
            <pc:docMk/>
            <pc:sldMk cId="349265223" sldId="2565"/>
            <ac:spMk id="7" creationId="{E77BB1C1-70CC-4A13-A698-F9074FF6E600}"/>
          </ac:spMkLst>
        </pc:spChg>
        <pc:picChg chg="del mod">
          <ac:chgData name="Helen Evans (Institute of Management and Health)" userId="d9a8b39e-a9d4-4d81-a719-001f6364ef6d" providerId="ADAL" clId="{FB6A5B12-7889-42BA-9C23-D385FAB9A291}" dt="2025-09-24T10:52:41.367" v="248" actId="478"/>
          <ac:picMkLst>
            <pc:docMk/>
            <pc:sldMk cId="349265223" sldId="2565"/>
            <ac:picMk id="5" creationId="{B404E170-A839-4A91-9554-40910F5791B5}"/>
          </ac:picMkLst>
        </pc:picChg>
        <pc:picChg chg="add mod">
          <ac:chgData name="Helen Evans (Institute of Management and Health)" userId="d9a8b39e-a9d4-4d81-a719-001f6364ef6d" providerId="ADAL" clId="{FB6A5B12-7889-42BA-9C23-D385FAB9A291}" dt="2025-09-24T10:53:36.502" v="271" actId="14100"/>
          <ac:picMkLst>
            <pc:docMk/>
            <pc:sldMk cId="349265223" sldId="2565"/>
            <ac:picMk id="2050" creationId="{685DF80A-8A6F-4468-970F-77C96EE2DD51}"/>
          </ac:picMkLst>
        </pc:picChg>
      </pc:sldChg>
      <pc:sldChg chg="addSp delSp modSp add mod modClrScheme chgLayout">
        <pc:chgData name="Helen Evans (Institute of Management and Health)" userId="d9a8b39e-a9d4-4d81-a719-001f6364ef6d" providerId="ADAL" clId="{FB6A5B12-7889-42BA-9C23-D385FAB9A291}" dt="2025-09-24T10:33:47.155" v="247" actId="26606"/>
        <pc:sldMkLst>
          <pc:docMk/>
          <pc:sldMk cId="1814335417" sldId="2566"/>
        </pc:sldMkLst>
        <pc:spChg chg="mod">
          <ac:chgData name="Helen Evans (Institute of Management and Health)" userId="d9a8b39e-a9d4-4d81-a719-001f6364ef6d" providerId="ADAL" clId="{FB6A5B12-7889-42BA-9C23-D385FAB9A291}" dt="2025-09-24T10:33:47.155" v="247" actId="26606"/>
          <ac:spMkLst>
            <pc:docMk/>
            <pc:sldMk cId="1814335417" sldId="2566"/>
            <ac:spMk id="2" creationId="{5AA0F511-539F-C77B-23D0-74B5AA2B429A}"/>
          </ac:spMkLst>
        </pc:spChg>
        <pc:spChg chg="mod ord">
          <ac:chgData name="Helen Evans (Institute of Management and Health)" userId="d9a8b39e-a9d4-4d81-a719-001f6364ef6d" providerId="ADAL" clId="{FB6A5B12-7889-42BA-9C23-D385FAB9A291}" dt="2025-09-24T10:33:47.155" v="247" actId="26606"/>
          <ac:spMkLst>
            <pc:docMk/>
            <pc:sldMk cId="1814335417" sldId="2566"/>
            <ac:spMk id="4" creationId="{045818E2-2E62-48DA-529B-5ECF2324D04C}"/>
          </ac:spMkLst>
        </pc:spChg>
        <pc:spChg chg="add del mod">
          <ac:chgData name="Helen Evans (Institute of Management and Health)" userId="d9a8b39e-a9d4-4d81-a719-001f6364ef6d" providerId="ADAL" clId="{FB6A5B12-7889-42BA-9C23-D385FAB9A291}" dt="2025-09-24T10:33:20.009" v="242"/>
          <ac:spMkLst>
            <pc:docMk/>
            <pc:sldMk cId="1814335417" sldId="2566"/>
            <ac:spMk id="6" creationId="{C60D3F02-37D2-44FE-A5AF-9F4F4C46337B}"/>
          </ac:spMkLst>
        </pc:spChg>
        <pc:picChg chg="del mod">
          <ac:chgData name="Helen Evans (Institute of Management and Health)" userId="d9a8b39e-a9d4-4d81-a719-001f6364ef6d" providerId="ADAL" clId="{FB6A5B12-7889-42BA-9C23-D385FAB9A291}" dt="2025-09-24T10:33:14.266" v="241" actId="478"/>
          <ac:picMkLst>
            <pc:docMk/>
            <pc:sldMk cId="1814335417" sldId="2566"/>
            <ac:picMk id="5" creationId="{C02E17B6-CB0A-47AC-903D-7BFFA01401FE}"/>
          </ac:picMkLst>
        </pc:picChg>
        <pc:picChg chg="add mod">
          <ac:chgData name="Helen Evans (Institute of Management and Health)" userId="d9a8b39e-a9d4-4d81-a719-001f6364ef6d" providerId="ADAL" clId="{FB6A5B12-7889-42BA-9C23-D385FAB9A291}" dt="2025-09-24T10:33:47.155" v="247" actId="26606"/>
          <ac:picMkLst>
            <pc:docMk/>
            <pc:sldMk cId="1814335417" sldId="2566"/>
            <ac:picMk id="7" creationId="{D02D2118-1401-4CC0-A681-FCAEF933D9B6}"/>
          </ac:picMkLst>
        </pc:picChg>
      </pc:sldChg>
      <pc:sldChg chg="modSp add mod modClrScheme chgLayout">
        <pc:chgData name="Helen Evans (Institute of Management and Health)" userId="d9a8b39e-a9d4-4d81-a719-001f6364ef6d" providerId="ADAL" clId="{FB6A5B12-7889-42BA-9C23-D385FAB9A291}" dt="2025-09-24T10:12:38.647" v="109" actId="14100"/>
        <pc:sldMkLst>
          <pc:docMk/>
          <pc:sldMk cId="2212201461" sldId="2567"/>
        </pc:sldMkLst>
        <pc:spChg chg="mod">
          <ac:chgData name="Helen Evans (Institute of Management and Health)" userId="d9a8b39e-a9d4-4d81-a719-001f6364ef6d" providerId="ADAL" clId="{FB6A5B12-7889-42BA-9C23-D385FAB9A291}" dt="2025-09-24T10:12:23.580" v="106" actId="26606"/>
          <ac:spMkLst>
            <pc:docMk/>
            <pc:sldMk cId="2212201461" sldId="2567"/>
            <ac:spMk id="2" creationId="{73643768-A1B4-FD83-E239-805CAC04C178}"/>
          </ac:spMkLst>
        </pc:spChg>
        <pc:spChg chg="mod">
          <ac:chgData name="Helen Evans (Institute of Management and Health)" userId="d9a8b39e-a9d4-4d81-a719-001f6364ef6d" providerId="ADAL" clId="{FB6A5B12-7889-42BA-9C23-D385FAB9A291}" dt="2025-09-24T10:12:38.647" v="109" actId="14100"/>
          <ac:spMkLst>
            <pc:docMk/>
            <pc:sldMk cId="2212201461" sldId="2567"/>
            <ac:spMk id="4" creationId="{3AABD8AC-55B3-5B05-6264-45C6B71A02F0}"/>
          </ac:spMkLst>
        </pc:spChg>
        <pc:picChg chg="mod ord">
          <ac:chgData name="Helen Evans (Institute of Management and Health)" userId="d9a8b39e-a9d4-4d81-a719-001f6364ef6d" providerId="ADAL" clId="{FB6A5B12-7889-42BA-9C23-D385FAB9A291}" dt="2025-09-24T10:12:31.091" v="108" actId="1076"/>
          <ac:picMkLst>
            <pc:docMk/>
            <pc:sldMk cId="2212201461" sldId="2567"/>
            <ac:picMk id="5" creationId="{4BDA0B97-8FF3-4B2D-8434-418887DEB20C}"/>
          </ac:picMkLst>
        </pc:picChg>
      </pc:sldChg>
      <pc:sldChg chg="addSp delSp modSp add mod modClrScheme chgLayout">
        <pc:chgData name="Helen Evans (Institute of Management and Health)" userId="d9a8b39e-a9d4-4d81-a719-001f6364ef6d" providerId="ADAL" clId="{FB6A5B12-7889-42BA-9C23-D385FAB9A291}" dt="2025-09-24T11:57:42.601" v="516" actId="20577"/>
        <pc:sldMkLst>
          <pc:docMk/>
          <pc:sldMk cId="3703487077" sldId="2568"/>
        </pc:sldMkLst>
        <pc:spChg chg="mod">
          <ac:chgData name="Helen Evans (Institute of Management and Health)" userId="d9a8b39e-a9d4-4d81-a719-001f6364ef6d" providerId="ADAL" clId="{FB6A5B12-7889-42BA-9C23-D385FAB9A291}" dt="2025-09-24T11:54:59.072" v="451" actId="26606"/>
          <ac:spMkLst>
            <pc:docMk/>
            <pc:sldMk cId="3703487077" sldId="2568"/>
            <ac:spMk id="2" creationId="{53D8C559-310B-6A77-BFFA-7C09D3DB67A8}"/>
          </ac:spMkLst>
        </pc:spChg>
        <pc:spChg chg="mod ord">
          <ac:chgData name="Helen Evans (Institute of Management and Health)" userId="d9a8b39e-a9d4-4d81-a719-001f6364ef6d" providerId="ADAL" clId="{FB6A5B12-7889-42BA-9C23-D385FAB9A291}" dt="2025-09-24T11:57:42.601" v="516" actId="20577"/>
          <ac:spMkLst>
            <pc:docMk/>
            <pc:sldMk cId="3703487077" sldId="2568"/>
            <ac:spMk id="4" creationId="{4B5F6849-5C31-8719-AD62-D14039B0D176}"/>
          </ac:spMkLst>
        </pc:spChg>
        <pc:spChg chg="add del mod">
          <ac:chgData name="Helen Evans (Institute of Management and Health)" userId="d9a8b39e-a9d4-4d81-a719-001f6364ef6d" providerId="ADAL" clId="{FB6A5B12-7889-42BA-9C23-D385FAB9A291}" dt="2025-09-24T11:54:49.066" v="449" actId="26606"/>
          <ac:spMkLst>
            <pc:docMk/>
            <pc:sldMk cId="3703487077" sldId="2568"/>
            <ac:spMk id="6" creationId="{5CC2E10F-D93C-4130-A70B-E2AE2D3EE118}"/>
          </ac:spMkLst>
        </pc:spChg>
        <pc:picChg chg="del mod ord">
          <ac:chgData name="Helen Evans (Institute of Management and Health)" userId="d9a8b39e-a9d4-4d81-a719-001f6364ef6d" providerId="ADAL" clId="{FB6A5B12-7889-42BA-9C23-D385FAB9A291}" dt="2025-09-24T11:54:40.320" v="447" actId="478"/>
          <ac:picMkLst>
            <pc:docMk/>
            <pc:sldMk cId="3703487077" sldId="2568"/>
            <ac:picMk id="5" creationId="{483BA279-75B8-4353-82F0-9FAD06BFF41E}"/>
          </ac:picMkLst>
        </pc:picChg>
        <pc:picChg chg="add mod ord">
          <ac:chgData name="Helen Evans (Institute of Management and Health)" userId="d9a8b39e-a9d4-4d81-a719-001f6364ef6d" providerId="ADAL" clId="{FB6A5B12-7889-42BA-9C23-D385FAB9A291}" dt="2025-09-24T11:54:59.072" v="451" actId="26606"/>
          <ac:picMkLst>
            <pc:docMk/>
            <pc:sldMk cId="3703487077" sldId="2568"/>
            <ac:picMk id="4098" creationId="{C6506D4D-3988-4AAB-8441-B954057D24AE}"/>
          </ac:picMkLst>
        </pc:picChg>
      </pc:sldChg>
      <pc:sldChg chg="addSp delSp modSp add mod modClrScheme chgLayout">
        <pc:chgData name="Helen Evans (Institute of Management and Health)" userId="d9a8b39e-a9d4-4d81-a719-001f6364ef6d" providerId="ADAL" clId="{FB6A5B12-7889-42BA-9C23-D385FAB9A291}" dt="2025-09-24T11:12:57.916" v="277" actId="27636"/>
        <pc:sldMkLst>
          <pc:docMk/>
          <pc:sldMk cId="325134487" sldId="2569"/>
        </pc:sldMkLst>
        <pc:spChg chg="mod ord">
          <ac:chgData name="Helen Evans (Institute of Management and Health)" userId="d9a8b39e-a9d4-4d81-a719-001f6364ef6d" providerId="ADAL" clId="{FB6A5B12-7889-42BA-9C23-D385FAB9A291}" dt="2025-09-24T10:13:37.499" v="119" actId="700"/>
          <ac:spMkLst>
            <pc:docMk/>
            <pc:sldMk cId="325134487" sldId="2569"/>
            <ac:spMk id="2" creationId="{509D4317-9951-D54D-5B58-5B8AA4F89C50}"/>
          </ac:spMkLst>
        </pc:spChg>
        <pc:spChg chg="mod ord">
          <ac:chgData name="Helen Evans (Institute of Management and Health)" userId="d9a8b39e-a9d4-4d81-a719-001f6364ef6d" providerId="ADAL" clId="{FB6A5B12-7889-42BA-9C23-D385FAB9A291}" dt="2025-09-24T11:12:57.916" v="277" actId="27636"/>
          <ac:spMkLst>
            <pc:docMk/>
            <pc:sldMk cId="325134487" sldId="2569"/>
            <ac:spMk id="4" creationId="{6D9C4130-0146-1222-82F5-739363730F16}"/>
          </ac:spMkLst>
        </pc:spChg>
        <pc:spChg chg="add del mod">
          <ac:chgData name="Helen Evans (Institute of Management and Health)" userId="d9a8b39e-a9d4-4d81-a719-001f6364ef6d" providerId="ADAL" clId="{FB6A5B12-7889-42BA-9C23-D385FAB9A291}" dt="2025-09-24T10:13:08.066" v="113" actId="478"/>
          <ac:spMkLst>
            <pc:docMk/>
            <pc:sldMk cId="325134487" sldId="2569"/>
            <ac:spMk id="6" creationId="{9D0FE49D-4372-46C3-AD1F-73966CE463B0}"/>
          </ac:spMkLst>
        </pc:spChg>
        <pc:picChg chg="add del mod ord">
          <ac:chgData name="Helen Evans (Institute of Management and Health)" userId="d9a8b39e-a9d4-4d81-a719-001f6364ef6d" providerId="ADAL" clId="{FB6A5B12-7889-42BA-9C23-D385FAB9A291}" dt="2025-09-24T10:13:44.708" v="122" actId="1076"/>
          <ac:picMkLst>
            <pc:docMk/>
            <pc:sldMk cId="325134487" sldId="2569"/>
            <ac:picMk id="5" creationId="{0548122A-FB9D-4AFB-9E02-8B336359AC77}"/>
          </ac:picMkLst>
        </pc:picChg>
      </pc:sldChg>
      <pc:sldChg chg="modSp mod modClrScheme chgLayout">
        <pc:chgData name="Helen Evans (Institute of Management and Health)" userId="d9a8b39e-a9d4-4d81-a719-001f6364ef6d" providerId="ADAL" clId="{FB6A5B12-7889-42BA-9C23-D385FAB9A291}" dt="2025-09-24T10:22:04.300" v="143" actId="700"/>
        <pc:sldMkLst>
          <pc:docMk/>
          <pc:sldMk cId="81594561" sldId="2570"/>
        </pc:sldMkLst>
        <pc:spChg chg="mod ord">
          <ac:chgData name="Helen Evans (Institute of Management and Health)" userId="d9a8b39e-a9d4-4d81-a719-001f6364ef6d" providerId="ADAL" clId="{FB6A5B12-7889-42BA-9C23-D385FAB9A291}" dt="2025-09-24T10:22:04.300" v="143" actId="700"/>
          <ac:spMkLst>
            <pc:docMk/>
            <pc:sldMk cId="81594561" sldId="2570"/>
            <ac:spMk id="2" creationId="{8017504E-1CA3-75AE-DE4A-DA1448D0E9A9}"/>
          </ac:spMkLst>
        </pc:spChg>
        <pc:spChg chg="mod ord">
          <ac:chgData name="Helen Evans (Institute of Management and Health)" userId="d9a8b39e-a9d4-4d81-a719-001f6364ef6d" providerId="ADAL" clId="{FB6A5B12-7889-42BA-9C23-D385FAB9A291}" dt="2025-09-24T10:22:04.300" v="143" actId="700"/>
          <ac:spMkLst>
            <pc:docMk/>
            <pc:sldMk cId="81594561" sldId="2570"/>
            <ac:spMk id="3" creationId="{C731FEE3-C6FE-8E00-2E5F-2B1F0F113B95}"/>
          </ac:spMkLst>
        </pc:spChg>
      </pc:sldChg>
      <pc:sldChg chg="modSp mod modClrScheme chgLayout">
        <pc:chgData name="Helen Evans (Institute of Management and Health)" userId="d9a8b39e-a9d4-4d81-a719-001f6364ef6d" providerId="ADAL" clId="{FB6A5B12-7889-42BA-9C23-D385FAB9A291}" dt="2025-09-24T10:22:55.519" v="150" actId="26606"/>
        <pc:sldMkLst>
          <pc:docMk/>
          <pc:sldMk cId="391478025" sldId="2571"/>
        </pc:sldMkLst>
        <pc:spChg chg="mod ord">
          <ac:chgData name="Helen Evans (Institute of Management and Health)" userId="d9a8b39e-a9d4-4d81-a719-001f6364ef6d" providerId="ADAL" clId="{FB6A5B12-7889-42BA-9C23-D385FAB9A291}" dt="2025-09-24T10:22:55.519" v="150" actId="26606"/>
          <ac:spMkLst>
            <pc:docMk/>
            <pc:sldMk cId="391478025" sldId="2571"/>
            <ac:spMk id="2" creationId="{83CCC886-24F3-1081-676A-DB5579177145}"/>
          </ac:spMkLst>
        </pc:spChg>
        <pc:spChg chg="mod ord">
          <ac:chgData name="Helen Evans (Institute of Management and Health)" userId="d9a8b39e-a9d4-4d81-a719-001f6364ef6d" providerId="ADAL" clId="{FB6A5B12-7889-42BA-9C23-D385FAB9A291}" dt="2025-09-24T10:22:55.519" v="150" actId="26606"/>
          <ac:spMkLst>
            <pc:docMk/>
            <pc:sldMk cId="391478025" sldId="2571"/>
            <ac:spMk id="4" creationId="{AE6CDB13-24F2-1193-D3B1-669B28788E66}"/>
          </ac:spMkLst>
        </pc:spChg>
        <pc:picChg chg="mod ord">
          <ac:chgData name="Helen Evans (Institute of Management and Health)" userId="d9a8b39e-a9d4-4d81-a719-001f6364ef6d" providerId="ADAL" clId="{FB6A5B12-7889-42BA-9C23-D385FAB9A291}" dt="2025-09-24T10:22:55.519" v="150" actId="26606"/>
          <ac:picMkLst>
            <pc:docMk/>
            <pc:sldMk cId="391478025" sldId="2571"/>
            <ac:picMk id="5" creationId="{54EBF626-62E6-451D-8F0A-348CEB010D69}"/>
          </ac:picMkLst>
        </pc:picChg>
      </pc:sldChg>
      <pc:sldChg chg="modSp new mod">
        <pc:chgData name="Helen Evans (Institute of Management and Health)" userId="d9a8b39e-a9d4-4d81-a719-001f6364ef6d" providerId="ADAL" clId="{FB6A5B12-7889-42BA-9C23-D385FAB9A291}" dt="2025-09-24T11:14:34.042" v="315" actId="20577"/>
        <pc:sldMkLst>
          <pc:docMk/>
          <pc:sldMk cId="234187382" sldId="2572"/>
        </pc:sldMkLst>
        <pc:spChg chg="mod">
          <ac:chgData name="Helen Evans (Institute of Management and Health)" userId="d9a8b39e-a9d4-4d81-a719-001f6364ef6d" providerId="ADAL" clId="{FB6A5B12-7889-42BA-9C23-D385FAB9A291}" dt="2025-09-24T11:14:34.042" v="315" actId="20577"/>
          <ac:spMkLst>
            <pc:docMk/>
            <pc:sldMk cId="234187382" sldId="2572"/>
            <ac:spMk id="2" creationId="{29B56CFF-F15A-44FA-92CE-A70B80C56E95}"/>
          </ac:spMkLst>
        </pc:spChg>
        <pc:spChg chg="mod">
          <ac:chgData name="Helen Evans (Institute of Management and Health)" userId="d9a8b39e-a9d4-4d81-a719-001f6364ef6d" providerId="ADAL" clId="{FB6A5B12-7889-42BA-9C23-D385FAB9A291}" dt="2025-09-24T11:13:30.736" v="279" actId="20577"/>
          <ac:spMkLst>
            <pc:docMk/>
            <pc:sldMk cId="234187382" sldId="2572"/>
            <ac:spMk id="3" creationId="{4C9B1AC4-8DAF-44DC-85EF-D7BF61649E02}"/>
          </ac:spMkLst>
        </pc:spChg>
      </pc:sldChg>
      <pc:sldChg chg="addSp delSp modSp new mod ord">
        <pc:chgData name="Helen Evans (Institute of Management and Health)" userId="d9a8b39e-a9d4-4d81-a719-001f6364ef6d" providerId="ADAL" clId="{FB6A5B12-7889-42BA-9C23-D385FAB9A291}" dt="2025-09-24T11:40:19.069" v="446"/>
        <pc:sldMkLst>
          <pc:docMk/>
          <pc:sldMk cId="3265998634" sldId="2573"/>
        </pc:sldMkLst>
        <pc:spChg chg="del mod">
          <ac:chgData name="Helen Evans (Institute of Management and Health)" userId="d9a8b39e-a9d4-4d81-a719-001f6364ef6d" providerId="ADAL" clId="{FB6A5B12-7889-42BA-9C23-D385FAB9A291}" dt="2025-09-24T11:39:57.503" v="440" actId="478"/>
          <ac:spMkLst>
            <pc:docMk/>
            <pc:sldMk cId="3265998634" sldId="2573"/>
            <ac:spMk id="2" creationId="{BE704CD1-CBA1-454B-ABAD-5E597CDA6B98}"/>
          </ac:spMkLst>
        </pc:spChg>
        <pc:spChg chg="del">
          <ac:chgData name="Helen Evans (Institute of Management and Health)" userId="d9a8b39e-a9d4-4d81-a719-001f6364ef6d" providerId="ADAL" clId="{FB6A5B12-7889-42BA-9C23-D385FAB9A291}" dt="2025-09-24T11:21:11.120" v="360" actId="22"/>
          <ac:spMkLst>
            <pc:docMk/>
            <pc:sldMk cId="3265998634" sldId="2573"/>
            <ac:spMk id="3" creationId="{B0DB2845-C339-4EBF-82DE-5D6F2B618B1C}"/>
          </ac:spMkLst>
        </pc:spChg>
        <pc:picChg chg="add mod ord">
          <ac:chgData name="Helen Evans (Institute of Management and Health)" userId="d9a8b39e-a9d4-4d81-a719-001f6364ef6d" providerId="ADAL" clId="{FB6A5B12-7889-42BA-9C23-D385FAB9A291}" dt="2025-09-24T11:40:09.094" v="444" actId="14100"/>
          <ac:picMkLst>
            <pc:docMk/>
            <pc:sldMk cId="3265998634" sldId="2573"/>
            <ac:picMk id="5" creationId="{4B44FC6C-73B3-4F43-96AF-AB9F1BB4E109}"/>
          </ac:picMkLst>
        </pc:picChg>
      </pc:sldChg>
      <pc:sldMasterChg chg="delSldLayout">
        <pc:chgData name="Helen Evans (Institute of Management and Health)" userId="d9a8b39e-a9d4-4d81-a719-001f6364ef6d" providerId="ADAL" clId="{FB6A5B12-7889-42BA-9C23-D385FAB9A291}" dt="2025-09-24T10:10:35.066" v="66" actId="47"/>
        <pc:sldMasterMkLst>
          <pc:docMk/>
          <pc:sldMasterMk cId="2336635340" sldId="2147483660"/>
        </pc:sldMasterMkLst>
        <pc:sldLayoutChg chg="del">
          <pc:chgData name="Helen Evans (Institute of Management and Health)" userId="d9a8b39e-a9d4-4d81-a719-001f6364ef6d" providerId="ADAL" clId="{FB6A5B12-7889-42BA-9C23-D385FAB9A291}" dt="2025-09-24T10:10:35.066" v="66" actId="47"/>
          <pc:sldLayoutMkLst>
            <pc:docMk/>
            <pc:sldMasterMk cId="2336635340" sldId="2147483660"/>
            <pc:sldLayoutMk cId="611815156" sldId="214748367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7FACE2-60C3-46B1-A437-5A6036CE262D}" type="datetimeFigureOut">
              <a:rPr lang="en-GB" smtClean="0"/>
              <a:t>24/09/2025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107C3D-916B-42DF-B465-8967BF4CC0A0}" type="slidenum">
              <a:rPr lang="en-GB" smtClean="0"/>
              <a:t>‹#›</a:t>
            </a:fld>
            <a:endParaRPr lang="en-GB"/>
          </a:p>
        </p:txBody>
      </p:sp>
    </p:spTree>
    <p:extLst>
      <p:ext uri="{BB962C8B-B14F-4D97-AF65-F5344CB8AC3E}">
        <p14:creationId xmlns:p14="http://schemas.microsoft.com/office/powerpoint/2010/main" val="250844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ogle.com/search?cs=0&amp;sca_esv=c08fbbc63a498a11&amp;sxsrf=AE3TifNWbXV5dNCaEnHHoIn_U4u5Bj62Pw%3A1758712516857&amp;q=Competitive+Rivalry&amp;sa=X&amp;ved=2ahUKEwjEtK7WovGPAxWOQkEAHem4KbkQxccNegQIKxAB&amp;mstk=AUtExfDN000lanryLfzG9um36VCq2cgi4P9BXjllflKH46gA4yVZS1S0rUocSRkihYhEDXE_iPAsPVVARJAz1tGodnfQi508RRf018vKP4eM1vk7PaFg5bqv8S9gxdk7ApDHs2FvBPkoVK06mXblJpEOwWPAUxV5twIK3XkTIpHbljkAGzuCNdLISv_8q0Q_ZikQXWUEEhzeEtoj55y73oJZRmDLcmiZMBAY3L3oK8Acrp1usDQQdeeVTCb8kQEq8LvJxyrzwjhDkHy3B5ayf0CiGSt1asTVUvC-RDMJcZGnVA43IQ&amp;csui=3"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22coAwMD9M0"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1D35"/>
                </a:solidFill>
                <a:effectLst/>
                <a:latin typeface="Google Sans"/>
              </a:rPr>
              <a:t>The Five Forces:</a:t>
            </a:r>
          </a:p>
          <a:p>
            <a:pPr algn="l" fontAlgn="ctr">
              <a:buFont typeface="+mj-lt"/>
              <a:buAutoNum type="arabicPeriod"/>
            </a:pPr>
            <a:r>
              <a:rPr lang="en-GB" b="1" i="0" dirty="0">
                <a:solidFill>
                  <a:srgbClr val="001D35"/>
                </a:solidFill>
                <a:effectLst/>
                <a:latin typeface="Google Sans"/>
              </a:rPr>
              <a:t>Threat of New Entrants:</a:t>
            </a:r>
            <a:r>
              <a:rPr lang="en-GB" b="0" i="0" dirty="0">
                <a:solidFill>
                  <a:srgbClr val="001D35"/>
                </a:solidFill>
                <a:effectLst/>
                <a:latin typeface="Google Sans"/>
              </a:rPr>
              <a:t> How easy or difficult it is for new companies to enter the market. </a:t>
            </a:r>
            <a:endParaRPr lang="en-GB" b="0" i="0" dirty="0">
              <a:solidFill>
                <a:srgbClr val="0B57D0"/>
              </a:solidFill>
              <a:effectLst/>
              <a:latin typeface="Google Sans"/>
            </a:endParaRPr>
          </a:p>
          <a:p>
            <a:pPr algn="l" fontAlgn="ctr">
              <a:buFont typeface="+mj-lt"/>
              <a:buAutoNum type="arabicPeriod" startAt="2"/>
            </a:pPr>
            <a:r>
              <a:rPr lang="en-GB" b="1" i="0" dirty="0">
                <a:solidFill>
                  <a:srgbClr val="001D35"/>
                </a:solidFill>
                <a:effectLst/>
                <a:latin typeface="Google Sans"/>
              </a:rPr>
              <a:t>Bargaining Power of Buyers:</a:t>
            </a:r>
            <a:r>
              <a:rPr lang="en-GB" b="0" i="0" dirty="0">
                <a:solidFill>
                  <a:srgbClr val="001D35"/>
                </a:solidFill>
                <a:effectLst/>
                <a:latin typeface="Google Sans"/>
              </a:rPr>
              <a:t> The extent to which customers can put pressure on businesses to lower prices. </a:t>
            </a:r>
            <a:endParaRPr lang="en-GB" b="0" i="0" dirty="0">
              <a:solidFill>
                <a:srgbClr val="0B57D0"/>
              </a:solidFill>
              <a:effectLst/>
              <a:latin typeface="Google Sans"/>
            </a:endParaRPr>
          </a:p>
          <a:p>
            <a:pPr algn="l" fontAlgn="ctr">
              <a:buFont typeface="+mj-lt"/>
              <a:buAutoNum type="arabicPeriod" startAt="3"/>
            </a:pPr>
            <a:r>
              <a:rPr lang="en-GB" b="1" i="0" dirty="0">
                <a:solidFill>
                  <a:srgbClr val="001D35"/>
                </a:solidFill>
                <a:effectLst/>
                <a:latin typeface="Google Sans"/>
              </a:rPr>
              <a:t>Bargaining Power of Suppliers:</a:t>
            </a:r>
            <a:r>
              <a:rPr lang="en-GB" b="0" i="0" dirty="0">
                <a:solidFill>
                  <a:srgbClr val="001D35"/>
                </a:solidFill>
                <a:effectLst/>
                <a:latin typeface="Google Sans"/>
              </a:rPr>
              <a:t> The power that suppliers have to increase prices or reduce the quality of their products. </a:t>
            </a:r>
            <a:endParaRPr lang="en-GB" b="0" i="0" dirty="0">
              <a:solidFill>
                <a:srgbClr val="0B57D0"/>
              </a:solidFill>
              <a:effectLst/>
              <a:latin typeface="Google Sans"/>
            </a:endParaRPr>
          </a:p>
          <a:p>
            <a:pPr algn="l" fontAlgn="ctr">
              <a:buFont typeface="+mj-lt"/>
              <a:buAutoNum type="arabicPeriod" startAt="4"/>
            </a:pPr>
            <a:r>
              <a:rPr lang="en-GB" b="1" i="0" dirty="0">
                <a:solidFill>
                  <a:srgbClr val="001D35"/>
                </a:solidFill>
                <a:effectLst/>
                <a:latin typeface="Google Sans"/>
              </a:rPr>
              <a:t>Threat of Substitute Products or Services:</a:t>
            </a:r>
            <a:r>
              <a:rPr lang="en-GB" b="0" i="0" dirty="0">
                <a:solidFill>
                  <a:srgbClr val="001D35"/>
                </a:solidFill>
                <a:effectLst/>
                <a:latin typeface="Google Sans"/>
              </a:rPr>
              <a:t> The likelihood of customers switching to alternative products or services that provide similar benefits. </a:t>
            </a:r>
            <a:endParaRPr lang="en-GB" b="0" i="0" dirty="0">
              <a:solidFill>
                <a:srgbClr val="0B57D0"/>
              </a:solidFill>
              <a:effectLst/>
              <a:latin typeface="Google Sans"/>
            </a:endParaRPr>
          </a:p>
          <a:p>
            <a:pPr algn="l" fontAlgn="ctr">
              <a:buFont typeface="+mj-lt"/>
              <a:buAutoNum type="arabicPeriod" startAt="5"/>
            </a:pPr>
            <a:r>
              <a:rPr lang="en-GB" b="1" i="0" dirty="0">
                <a:solidFill>
                  <a:srgbClr val="001D35"/>
                </a:solidFill>
                <a:effectLst/>
                <a:latin typeface="Google Sans"/>
                <a:hlinkClick r:id="rId3"/>
              </a:rPr>
              <a:t>Competitive Rivalry</a:t>
            </a:r>
            <a:r>
              <a:rPr lang="en-GB" b="1" i="0" dirty="0">
                <a:solidFill>
                  <a:srgbClr val="001D35"/>
                </a:solidFill>
                <a:effectLst/>
                <a:latin typeface="Google Sans"/>
              </a:rPr>
              <a:t>:</a:t>
            </a:r>
            <a:r>
              <a:rPr lang="en-GB" b="0" i="0" dirty="0">
                <a:solidFill>
                  <a:srgbClr val="001D35"/>
                </a:solidFill>
                <a:effectLst/>
                <a:latin typeface="Google Sans"/>
              </a:rPr>
              <a:t> The intensity of competition among existing firms within the industry. </a:t>
            </a:r>
            <a:endParaRPr lang="en-GB" b="0" i="0" dirty="0">
              <a:solidFill>
                <a:srgbClr val="0B57D0"/>
              </a:solidFill>
              <a:effectLst/>
              <a:latin typeface="Google Sans"/>
            </a:endParaRPr>
          </a:p>
          <a:p>
            <a:br>
              <a:rPr lang="en-GB" b="0" i="0" dirty="0">
                <a:solidFill>
                  <a:srgbClr val="001D35"/>
                </a:solidFill>
                <a:effectLst/>
                <a:latin typeface="Google Sans"/>
              </a:rPr>
            </a:br>
            <a:endParaRPr lang="en-GB" b="0" i="0" dirty="0">
              <a:solidFill>
                <a:srgbClr val="001D35"/>
              </a:solidFill>
              <a:effectLst/>
              <a:latin typeface="Google Sans"/>
            </a:endParaRPr>
          </a:p>
          <a:p>
            <a:pPr algn="l">
              <a:buFont typeface="Arial" panose="020B0604020202020204" pitchFamily="34" charset="0"/>
              <a:buChar char="•"/>
            </a:pPr>
            <a:r>
              <a:rPr lang="en-GB" b="1" i="0" dirty="0">
                <a:solidFill>
                  <a:srgbClr val="001D35"/>
                </a:solidFill>
                <a:effectLst/>
                <a:latin typeface="Google Sans"/>
              </a:rPr>
              <a:t>Systemic View:</a:t>
            </a:r>
            <a:r>
              <a:rPr lang="en-GB" b="0" i="0" dirty="0">
                <a:solidFill>
                  <a:srgbClr val="001D35"/>
                </a:solidFill>
                <a:effectLst/>
                <a:latin typeface="Google Sans"/>
              </a:rPr>
              <a:t> </a:t>
            </a:r>
          </a:p>
          <a:p>
            <a:pPr algn="l" fontAlgn="ctr">
              <a:buFont typeface="Arial" panose="020B0604020202020204" pitchFamily="34" charset="0"/>
              <a:buChar char="•"/>
            </a:pPr>
            <a:r>
              <a:rPr lang="en-GB" b="0" i="0" dirty="0">
                <a:solidFill>
                  <a:srgbClr val="001D35"/>
                </a:solidFill>
                <a:effectLst/>
                <a:latin typeface="Google Sans"/>
              </a:rPr>
              <a:t>Porter viewed organizations as systems of interconnected subsystems, where each activity contributes to the overall value for the customer. </a:t>
            </a:r>
            <a:endParaRPr lang="en-GB" b="0" i="0" dirty="0">
              <a:solidFill>
                <a:srgbClr val="0B57D0"/>
              </a:solidFill>
              <a:effectLst/>
              <a:latin typeface="Google Sans"/>
            </a:endParaRPr>
          </a:p>
          <a:p>
            <a:pPr algn="l">
              <a:buFont typeface="Arial" panose="020B0604020202020204" pitchFamily="34" charset="0"/>
              <a:buChar char="•"/>
            </a:pPr>
            <a:r>
              <a:rPr lang="en-GB" b="1" i="0" dirty="0">
                <a:solidFill>
                  <a:srgbClr val="001D35"/>
                </a:solidFill>
                <a:effectLst/>
                <a:latin typeface="Google Sans"/>
              </a:rPr>
              <a:t>Primary vs. Support Activities:</a:t>
            </a:r>
            <a:r>
              <a:rPr lang="en-GB" b="0" i="0" dirty="0">
                <a:solidFill>
                  <a:srgbClr val="001D35"/>
                </a:solidFill>
                <a:effectLst/>
                <a:latin typeface="Google Sans"/>
              </a:rPr>
              <a:t> </a:t>
            </a:r>
          </a:p>
          <a:p>
            <a:pPr algn="l" fontAlgn="ctr">
              <a:buFont typeface="Arial" panose="020B0604020202020204" pitchFamily="34" charset="0"/>
              <a:buChar char="•"/>
            </a:pPr>
            <a:r>
              <a:rPr lang="en-GB" b="0" i="0" dirty="0">
                <a:solidFill>
                  <a:srgbClr val="001D35"/>
                </a:solidFill>
                <a:effectLst/>
                <a:latin typeface="Google Sans"/>
              </a:rPr>
              <a:t>He categorized all business activities into two types: </a:t>
            </a:r>
            <a:endParaRPr lang="en-GB" b="0" i="0" dirty="0">
              <a:solidFill>
                <a:srgbClr val="0B57D0"/>
              </a:solidFill>
              <a:effectLst/>
              <a:latin typeface="Google Sans"/>
            </a:endParaRPr>
          </a:p>
          <a:p>
            <a:pPr algn="l" fontAlgn="ctr">
              <a:buFont typeface="Arial" panose="020B0604020202020204" pitchFamily="34" charset="0"/>
              <a:buChar char="•"/>
            </a:pPr>
            <a:r>
              <a:rPr lang="en-GB" b="1" i="0" dirty="0">
                <a:solidFill>
                  <a:srgbClr val="001D35"/>
                </a:solidFill>
                <a:effectLst/>
                <a:latin typeface="Google Sans"/>
              </a:rPr>
              <a:t>Primary Activities:</a:t>
            </a:r>
            <a:r>
              <a:rPr lang="en-GB" b="0" i="0" dirty="0">
                <a:solidFill>
                  <a:srgbClr val="001D35"/>
                </a:solidFill>
                <a:effectLst/>
                <a:latin typeface="Google Sans"/>
              </a:rPr>
              <a:t> Those directly involved in the creation of a product or service, such as inbound logistics, operations, outbound logistics, marketing and sales, and service. </a:t>
            </a:r>
            <a:endParaRPr lang="en-GB" b="0" i="0" dirty="0">
              <a:solidFill>
                <a:srgbClr val="0B57D0"/>
              </a:solidFill>
              <a:effectLst/>
              <a:latin typeface="Google Sans"/>
            </a:endParaRPr>
          </a:p>
          <a:p>
            <a:pPr algn="l" fontAlgn="ctr">
              <a:buFont typeface="Arial" panose="020B0604020202020204" pitchFamily="34" charset="0"/>
              <a:buChar char="•"/>
            </a:pPr>
            <a:r>
              <a:rPr lang="en-GB" b="1" i="0" dirty="0">
                <a:solidFill>
                  <a:srgbClr val="001D35"/>
                </a:solidFill>
                <a:effectLst/>
                <a:latin typeface="Google Sans"/>
              </a:rPr>
              <a:t>Support Activities:</a:t>
            </a:r>
            <a:r>
              <a:rPr lang="en-GB" b="0" i="0" dirty="0">
                <a:solidFill>
                  <a:srgbClr val="001D35"/>
                </a:solidFill>
                <a:effectLst/>
                <a:latin typeface="Google Sans"/>
              </a:rPr>
              <a:t> Those that provide the foundation for the primary activities, including firm infrastructure, human resource management, technology development, and procurement. </a:t>
            </a:r>
            <a:endParaRPr lang="en-GB" b="0" i="0" dirty="0">
              <a:solidFill>
                <a:srgbClr val="0B57D0"/>
              </a:solidFill>
              <a:effectLst/>
              <a:latin typeface="Google Sans"/>
            </a:endParaRPr>
          </a:p>
          <a:p>
            <a:br>
              <a:rPr lang="en-GB" b="0" i="0" dirty="0">
                <a:solidFill>
                  <a:srgbClr val="001D35"/>
                </a:solidFill>
                <a:effectLst/>
                <a:latin typeface="Google Sans"/>
              </a:rPr>
            </a:br>
            <a:endParaRPr lang="en-GB" dirty="0"/>
          </a:p>
        </p:txBody>
      </p:sp>
      <p:sp>
        <p:nvSpPr>
          <p:cNvPr id="4" name="Slide Number Placeholder 3"/>
          <p:cNvSpPr>
            <a:spLocks noGrp="1"/>
          </p:cNvSpPr>
          <p:nvPr>
            <p:ph type="sldNum" sz="quarter" idx="5"/>
          </p:nvPr>
        </p:nvSpPr>
        <p:spPr/>
        <p:txBody>
          <a:bodyPr/>
          <a:lstStyle/>
          <a:p>
            <a:fld id="{4F107C3D-916B-42DF-B465-8967BF4CC0A0}" type="slidenum">
              <a:rPr lang="en-GB" smtClean="0"/>
              <a:t>7</a:t>
            </a:fld>
            <a:endParaRPr lang="en-GB"/>
          </a:p>
        </p:txBody>
      </p:sp>
    </p:spTree>
    <p:extLst>
      <p:ext uri="{BB962C8B-B14F-4D97-AF65-F5344CB8AC3E}">
        <p14:creationId xmlns:p14="http://schemas.microsoft.com/office/powerpoint/2010/main" val="587298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b="1" i="0" dirty="0">
                <a:solidFill>
                  <a:srgbClr val="0F0F0F"/>
                </a:solidFill>
                <a:effectLst/>
                <a:latin typeface="Roboto" panose="02000000000000000000" pitchFamily="2" charset="0"/>
              </a:rPr>
              <a:t>INSEAD's Yves </a:t>
            </a:r>
            <a:r>
              <a:rPr lang="en-GB" b="1" i="0" dirty="0" err="1">
                <a:solidFill>
                  <a:srgbClr val="0F0F0F"/>
                </a:solidFill>
                <a:effectLst/>
                <a:latin typeface="Roboto" panose="02000000000000000000" pitchFamily="2" charset="0"/>
              </a:rPr>
              <a:t>Doz</a:t>
            </a:r>
            <a:r>
              <a:rPr lang="en-GB" b="1" i="0" dirty="0">
                <a:solidFill>
                  <a:srgbClr val="0F0F0F"/>
                </a:solidFill>
                <a:effectLst/>
                <a:latin typeface="Roboto" panose="02000000000000000000" pitchFamily="2" charset="0"/>
              </a:rPr>
              <a:t> discusses Nokia's failure in the mobile phone industry</a:t>
            </a:r>
            <a:endParaRPr lang="en-GB" dirty="0"/>
          </a:p>
        </p:txBody>
      </p:sp>
      <p:sp>
        <p:nvSpPr>
          <p:cNvPr id="4" name="Slide Number Placeholder 3"/>
          <p:cNvSpPr>
            <a:spLocks noGrp="1"/>
          </p:cNvSpPr>
          <p:nvPr>
            <p:ph type="sldNum" sz="quarter" idx="5"/>
          </p:nvPr>
        </p:nvSpPr>
        <p:spPr/>
        <p:txBody>
          <a:bodyPr/>
          <a:lstStyle/>
          <a:p>
            <a:fld id="{4F107C3D-916B-42DF-B465-8967BF4CC0A0}" type="slidenum">
              <a:rPr lang="en-GB" smtClean="0"/>
              <a:t>9</a:t>
            </a:fld>
            <a:endParaRPr lang="en-GB"/>
          </a:p>
        </p:txBody>
      </p:sp>
    </p:spTree>
    <p:extLst>
      <p:ext uri="{BB962C8B-B14F-4D97-AF65-F5344CB8AC3E}">
        <p14:creationId xmlns:p14="http://schemas.microsoft.com/office/powerpoint/2010/main" val="143500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Kotter's 8-Step Change Model Explained</a:t>
            </a:r>
            <a:endParaRPr lang="en-GB" dirty="0"/>
          </a:p>
          <a:p>
            <a:endParaRPr lang="en-GB" dirty="0"/>
          </a:p>
          <a:p>
            <a:r>
              <a:rPr lang="en-GB" i="1" dirty="0"/>
              <a:t>C</a:t>
            </a:r>
            <a:r>
              <a:rPr lang="en-GB" b="0" i="0" dirty="0">
                <a:effectLst/>
              </a:rPr>
              <a:t>an be used to guide strategic implementation</a:t>
            </a:r>
            <a:endParaRPr lang="en-GB" dirty="0"/>
          </a:p>
          <a:p>
            <a:endParaRPr lang="en-GB" dirty="0"/>
          </a:p>
          <a:p>
            <a:r>
              <a:rPr lang="en-GB" sz="4400" dirty="0"/>
              <a:t>A linear framework for guiding organisational change, consisting of the following steps:</a:t>
            </a:r>
          </a:p>
          <a:p>
            <a:endParaRPr lang="en-GB" dirty="0"/>
          </a:p>
          <a:p>
            <a:pPr lvl="1"/>
            <a:r>
              <a:rPr lang="en-GB" sz="4000" dirty="0"/>
              <a:t>Create Urgency – Highlight the need for change to motivate stakeholders.</a:t>
            </a:r>
          </a:p>
          <a:p>
            <a:pPr lvl="1"/>
            <a:r>
              <a:rPr lang="en-GB" sz="4000" dirty="0"/>
              <a:t>Form a Powerful Coalition – Assemble a group with enough influence to lead the change.</a:t>
            </a:r>
          </a:p>
          <a:p>
            <a:pPr lvl="1"/>
            <a:r>
              <a:rPr lang="en-GB" sz="4000" dirty="0"/>
              <a:t>Create a Vision for Change – Develop a clear vision to direct the change effort.</a:t>
            </a:r>
          </a:p>
          <a:p>
            <a:pPr lvl="1"/>
            <a:r>
              <a:rPr lang="en-GB" sz="4000" dirty="0"/>
              <a:t>Communicate the Vision – Share the vision frequently and effectively.</a:t>
            </a:r>
          </a:p>
          <a:p>
            <a:pPr lvl="1"/>
            <a:r>
              <a:rPr lang="en-GB" sz="4000" dirty="0"/>
              <a:t>Remove Obstacles – Identify and eliminate barriers to change.</a:t>
            </a:r>
          </a:p>
          <a:p>
            <a:pPr lvl="1"/>
            <a:r>
              <a:rPr lang="en-GB" sz="4000" dirty="0"/>
              <a:t>Create Short-Term Wins – Plan for and celebrate quick, visible improvements.</a:t>
            </a:r>
          </a:p>
          <a:p>
            <a:pPr lvl="1"/>
            <a:r>
              <a:rPr lang="en-GB" sz="4000" dirty="0"/>
              <a:t>Build on the Change – Use momentum to drive further change.</a:t>
            </a:r>
          </a:p>
          <a:p>
            <a:pPr lvl="1"/>
            <a:r>
              <a:rPr lang="en-GB" sz="4000" dirty="0"/>
              <a:t>Anchor the Changes in Corporate Culture – Reinforce the change by embedding it in the organisation’s culture.</a:t>
            </a:r>
          </a:p>
          <a:p>
            <a:endParaRPr lang="en-GB" dirty="0"/>
          </a:p>
        </p:txBody>
      </p:sp>
      <p:sp>
        <p:nvSpPr>
          <p:cNvPr id="4" name="Slide Number Placeholder 3"/>
          <p:cNvSpPr>
            <a:spLocks noGrp="1"/>
          </p:cNvSpPr>
          <p:nvPr>
            <p:ph type="sldNum" sz="quarter" idx="5"/>
          </p:nvPr>
        </p:nvSpPr>
        <p:spPr/>
        <p:txBody>
          <a:bodyPr/>
          <a:lstStyle/>
          <a:p>
            <a:fld id="{4F107C3D-916B-42DF-B465-8967BF4CC0A0}" type="slidenum">
              <a:rPr lang="en-GB" smtClean="0"/>
              <a:t>11</a:t>
            </a:fld>
            <a:endParaRPr lang="en-GB"/>
          </a:p>
        </p:txBody>
      </p:sp>
    </p:spTree>
    <p:extLst>
      <p:ext uri="{BB962C8B-B14F-4D97-AF65-F5344CB8AC3E}">
        <p14:creationId xmlns:p14="http://schemas.microsoft.com/office/powerpoint/2010/main" val="413839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107C3D-916B-42DF-B465-8967BF4CC0A0}" type="slidenum">
              <a:rPr lang="en-GB" smtClean="0"/>
              <a:t>13</a:t>
            </a:fld>
            <a:endParaRPr lang="en-GB"/>
          </a:p>
        </p:txBody>
      </p:sp>
    </p:spTree>
    <p:extLst>
      <p:ext uri="{BB962C8B-B14F-4D97-AF65-F5344CB8AC3E}">
        <p14:creationId xmlns:p14="http://schemas.microsoft.com/office/powerpoint/2010/main" val="2182706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the context of sustainability and ESG (Environmental, Social, and Governance), several management styles have proven effective in driving responsible business practices and long-term value creation. Ethical Leadership emphasizes integrity, transparency, and accountability, which are essential for strong governance and stakeholder trust. Transformational Leadership inspires change through vision and values, aligning teams with long-term environmental and social goals. Servant Leadership prioritizes people and communities, supporting the social dimension of ESG by focusing on employee well-being and stakeholder needs. Adaptive Leadership is crucial for navigating change and uncertainty, allowing organizations to respond flexibly to evolving regulations and expectations. Participative Leadership fosters collaborative decision-making, encouraging stakeholder engagement and shared responsibility. Systems Leadership takes a holistic view, understanding interdependencies across sectors and functions, which is vital for integrating ESG strategies throughout an organization. These styles collectively support the implementation and success of sustainability and ESG initiatives.</a:t>
            </a:r>
          </a:p>
        </p:txBody>
      </p:sp>
      <p:sp>
        <p:nvSpPr>
          <p:cNvPr id="4" name="Slide Number Placeholder 3"/>
          <p:cNvSpPr>
            <a:spLocks noGrp="1"/>
          </p:cNvSpPr>
          <p:nvPr>
            <p:ph type="sldNum" sz="quarter" idx="5"/>
          </p:nvPr>
        </p:nvSpPr>
        <p:spPr/>
        <p:txBody>
          <a:bodyPr/>
          <a:lstStyle/>
          <a:p>
            <a:fld id="{77356ABA-F721-46DF-868A-539A09233581}" type="slidenum">
              <a:t>15</a:t>
            </a:fld>
            <a:endParaRPr lang="en-US"/>
          </a:p>
        </p:txBody>
      </p:sp>
    </p:spTree>
    <p:extLst>
      <p:ext uri="{BB962C8B-B14F-4D97-AF65-F5344CB8AC3E}">
        <p14:creationId xmlns:p14="http://schemas.microsoft.com/office/powerpoint/2010/main" val="1096986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Each of the management styles supporting sustainability and ESG can be observed in real-world business initiatives. Ethical Leadership is exemplified by companies implementing transparent supply chain audits and anti-corruption policies, ensuring governance standards are upheld. Transformational Leadership is seen in organizations driving carbon neutrality goals and innovating sustainable products, motivating teams to pursue ambitious environmental targets. Servant Leadership manifests in employee wellness programs and community development efforts, reinforcing the social aspect of ESG. Adaptive Leadership is critical when businesses respond to new ESG regulations by updating sustainability reporting practices, demonstrating agility and compliance. Participative Leadership is evident in employee engagement initiatives such as energy-saving campaigns, fostering a culture of shared responsibility. Systems Leadership is applied when ESG strategies are aligned across departments to meet global sustainability benchmarks, ensuring cohesive and effective implementation. These examples highlight how diverse leadership approaches contribute to the success of ESG and sustainability goals in business contexts.</a:t>
            </a:r>
          </a:p>
        </p:txBody>
      </p:sp>
      <p:sp>
        <p:nvSpPr>
          <p:cNvPr id="4" name="Slide Number Placeholder 3"/>
          <p:cNvSpPr>
            <a:spLocks noGrp="1"/>
          </p:cNvSpPr>
          <p:nvPr>
            <p:ph type="sldNum" sz="quarter" idx="5"/>
          </p:nvPr>
        </p:nvSpPr>
        <p:spPr/>
        <p:txBody>
          <a:bodyPr/>
          <a:lstStyle/>
          <a:p>
            <a:fld id="{77356ABA-F721-46DF-868A-539A09233581}" type="slidenum">
              <a:t>16</a:t>
            </a:fld>
            <a:endParaRPr lang="en-US"/>
          </a:p>
        </p:txBody>
      </p:sp>
    </p:spTree>
    <p:extLst>
      <p:ext uri="{BB962C8B-B14F-4D97-AF65-F5344CB8AC3E}">
        <p14:creationId xmlns:p14="http://schemas.microsoft.com/office/powerpoint/2010/main" val="365606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Ethical leadership is a management style that emphasizes integrity, transparency, and accountability. Leaders who adopt this style prioritize ethical decision-making and uphold strong moral principles in their actions and policies. In the context of ESG (Environmental, Social, and Governance), ethical leadership is crucial for ensuring that governance structures are fair, responsible, and aligned with stakeholder expectations. This style supports the development of anti-corruption policies, fair labor practices, and transparent reporting mechanisms. Ethical leaders foster trust within their organizations and with external stakeholders, which is essential for long-term sustainability and resilience. By modeling ethical behavior, these leaders influence organizational culture and encourage employees to act responsibly, thereby reinforcing ESG values throughout the organization.</a:t>
            </a:r>
          </a:p>
        </p:txBody>
      </p:sp>
      <p:sp>
        <p:nvSpPr>
          <p:cNvPr id="4" name="Slide Number Placeholder 3"/>
          <p:cNvSpPr>
            <a:spLocks noGrp="1"/>
          </p:cNvSpPr>
          <p:nvPr>
            <p:ph type="sldNum" sz="quarter" idx="5"/>
          </p:nvPr>
        </p:nvSpPr>
        <p:spPr/>
        <p:txBody>
          <a:bodyPr/>
          <a:lstStyle/>
          <a:p>
            <a:fld id="{D98FA324-D596-4725-93AC-644BF24C8456}" type="slidenum">
              <a:t>17</a:t>
            </a:fld>
            <a:endParaRPr lang="en-US"/>
          </a:p>
        </p:txBody>
      </p:sp>
    </p:spTree>
    <p:extLst>
      <p:ext uri="{BB962C8B-B14F-4D97-AF65-F5344CB8AC3E}">
        <p14:creationId xmlns:p14="http://schemas.microsoft.com/office/powerpoint/2010/main" val="1288671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Transformational leadership focuses on inspiring and motivating teams through a compelling vision and strong values. Leaders who use this style aim to drive meaningful change by aligning organizational goals with broader societal and environmental objectives. In sustainability and ESG contexts, transformational leaders play a key role in promoting initiatives that reduce environmental impact, enhance social equity, and improve governance practices. They encourage innovation and empower employees to contribute to sustainability goals, fostering a culture of continuous improvement. This leadership style is particularly effective in mobilizing support for long-term strategies such as carbon reduction, community engagement, and ethical governance. By articulating a clear and inspiring vision, transformational leaders help organizations navigate complex challenges and remain committed to responsible practices.</a:t>
            </a:r>
          </a:p>
        </p:txBody>
      </p:sp>
      <p:sp>
        <p:nvSpPr>
          <p:cNvPr id="4" name="Slide Number Placeholder 3"/>
          <p:cNvSpPr>
            <a:spLocks noGrp="1"/>
          </p:cNvSpPr>
          <p:nvPr>
            <p:ph type="sldNum" sz="quarter" idx="5"/>
          </p:nvPr>
        </p:nvSpPr>
        <p:spPr/>
        <p:txBody>
          <a:bodyPr/>
          <a:lstStyle/>
          <a:p>
            <a:fld id="{D98FA324-D596-4725-93AC-644BF24C8456}" type="slidenum">
              <a:t>18</a:t>
            </a:fld>
            <a:endParaRPr lang="en-US"/>
          </a:p>
        </p:txBody>
      </p:sp>
    </p:spTree>
    <p:extLst>
      <p:ext uri="{BB962C8B-B14F-4D97-AF65-F5344CB8AC3E}">
        <p14:creationId xmlns:p14="http://schemas.microsoft.com/office/powerpoint/2010/main" val="1845554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Servant leadership is a people-centered management style that prioritizes the needs of employees, communities, and stakeholders. Leaders who adopt this approach focus on empathy, listening, and support, creating an inclusive and nurturing environment. In the realm of ESG and sustainability, servant leadership aligns closely with the social dimension, emphasizing human rights, diversity, and community well-being. This style encourages leaders to remove barriers that hinder employee performance and to foster a culture of collaboration and respect. Servant leaders are instrumental in building trust and engagement, which are critical for implementing effective ESG strategies. By putting people first, they ensure that organizational practices are equitable and socially responsible, contributing to long-term sustainability and stakeholder satisfaction.</a:t>
            </a:r>
          </a:p>
        </p:txBody>
      </p:sp>
      <p:sp>
        <p:nvSpPr>
          <p:cNvPr id="4" name="Slide Number Placeholder 3"/>
          <p:cNvSpPr>
            <a:spLocks noGrp="1"/>
          </p:cNvSpPr>
          <p:nvPr>
            <p:ph type="sldNum" sz="quarter" idx="5"/>
          </p:nvPr>
        </p:nvSpPr>
        <p:spPr/>
        <p:txBody>
          <a:bodyPr/>
          <a:lstStyle/>
          <a:p>
            <a:fld id="{D98FA324-D596-4725-93AC-644BF24C8456}" type="slidenum">
              <a:t>19</a:t>
            </a:fld>
            <a:endParaRPr lang="en-US"/>
          </a:p>
        </p:txBody>
      </p:sp>
    </p:spTree>
    <p:extLst>
      <p:ext uri="{BB962C8B-B14F-4D97-AF65-F5344CB8AC3E}">
        <p14:creationId xmlns:p14="http://schemas.microsoft.com/office/powerpoint/2010/main" val="996624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Adaptive leadership is characterized by flexibility and responsiveness to change. Leaders who use this style are skilled at navigating uncertainty and complexity, making it particularly suitable for sustainability and ESG initiatives. As regulations, stakeholder expectations, and environmental conditions evolve, adaptive leaders adjust strategies and policies to remain effective and compliant. This style promotes a learning mindset and encourages experimentation, allowing organizations to innovate and improve their ESG performance. Adaptive leaders engage in continuous dialogue with stakeholders and use feedback to refine their approaches. They are adept at managing transitions and fostering resilience, which are essential qualities for organizations committed to sustainable development and responsible governance.</a:t>
            </a:r>
          </a:p>
        </p:txBody>
      </p:sp>
      <p:sp>
        <p:nvSpPr>
          <p:cNvPr id="4" name="Slide Number Placeholder 3"/>
          <p:cNvSpPr>
            <a:spLocks noGrp="1"/>
          </p:cNvSpPr>
          <p:nvPr>
            <p:ph type="sldNum" sz="quarter" idx="5"/>
          </p:nvPr>
        </p:nvSpPr>
        <p:spPr/>
        <p:txBody>
          <a:bodyPr/>
          <a:lstStyle/>
          <a:p>
            <a:fld id="{D98FA324-D596-4725-93AC-644BF24C8456}" type="slidenum">
              <a:t>20</a:t>
            </a:fld>
            <a:endParaRPr lang="en-US"/>
          </a:p>
        </p:txBody>
      </p:sp>
    </p:spTree>
    <p:extLst>
      <p:ext uri="{BB962C8B-B14F-4D97-AF65-F5344CB8AC3E}">
        <p14:creationId xmlns:p14="http://schemas.microsoft.com/office/powerpoint/2010/main" val="2489863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Participative leadership involves collaborative decision-making and active stakeholder engagement. Leaders who adopt this style value input from employees, communities, and other stakeholders, ensuring that diverse perspectives are considered in organizational planning and execution. In the context of ESG and sustainability, participative leadership supports transparency and inclusivity, which are key components of effective governance. This style fosters a sense of ownership and accountability among team members, enhancing commitment to sustainability goals. By involving stakeholders in ESG reporting, policy development, and strategic planning, participative leaders build trust and ensure that initiatives are aligned with stakeholder values and expectations. This collaborative approach strengthens organizational resilience and promotes ethical and sustainable practices.</a:t>
            </a:r>
          </a:p>
        </p:txBody>
      </p:sp>
      <p:sp>
        <p:nvSpPr>
          <p:cNvPr id="4" name="Slide Number Placeholder 3"/>
          <p:cNvSpPr>
            <a:spLocks noGrp="1"/>
          </p:cNvSpPr>
          <p:nvPr>
            <p:ph type="sldNum" sz="quarter" idx="5"/>
          </p:nvPr>
        </p:nvSpPr>
        <p:spPr/>
        <p:txBody>
          <a:bodyPr/>
          <a:lstStyle/>
          <a:p>
            <a:fld id="{D98FA324-D596-4725-93AC-644BF24C8456}" type="slidenum">
              <a:t>21</a:t>
            </a:fld>
            <a:endParaRPr lang="en-US"/>
          </a:p>
        </p:txBody>
      </p:sp>
    </p:spTree>
    <p:extLst>
      <p:ext uri="{BB962C8B-B14F-4D97-AF65-F5344CB8AC3E}">
        <p14:creationId xmlns:p14="http://schemas.microsoft.com/office/powerpoint/2010/main" val="42274884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Systems leadership is a holistic management style that emphasizes understanding interdependencies across sectors, functions, and stakeholders. Leaders who use this approach recognize that sustainability and ESG challenges are complex and interconnected, requiring coordinated efforts and strategic thinking. Systems leaders analyze feedback loops, leverage points, and systemic risks to make informed decisions that support long-term sustainability. They facilitate cross-functional collaboration and align organizational strategies with broader environmental and social goals. This style is particularly effective in integrating ESG principles into core business operations and ensuring that sustainability is embedded throughout the organization. By adopting a systems perspective, leaders can anticipate ripple effects, manage risks, and drive comprehensive and impactful ESG initiatives.</a:t>
            </a:r>
          </a:p>
        </p:txBody>
      </p:sp>
      <p:sp>
        <p:nvSpPr>
          <p:cNvPr id="4" name="Slide Number Placeholder 3"/>
          <p:cNvSpPr>
            <a:spLocks noGrp="1"/>
          </p:cNvSpPr>
          <p:nvPr>
            <p:ph type="sldNum" sz="quarter" idx="5"/>
          </p:nvPr>
        </p:nvSpPr>
        <p:spPr/>
        <p:txBody>
          <a:bodyPr/>
          <a:lstStyle/>
          <a:p>
            <a:fld id="{D98FA324-D596-4725-93AC-644BF24C8456}" type="slidenum">
              <a:t>22</a:t>
            </a:fld>
            <a:endParaRPr lang="en-US"/>
          </a:p>
        </p:txBody>
      </p:sp>
    </p:spTree>
    <p:extLst>
      <p:ext uri="{BB962C8B-B14F-4D97-AF65-F5344CB8AC3E}">
        <p14:creationId xmlns:p14="http://schemas.microsoft.com/office/powerpoint/2010/main" val="1254706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VUCA framework—standing for Volatility, Uncertainty, Complexity, and Ambiguity—describes the challenging conditions that organizations and leaders face in today's dynamic environment. Each element of VUCA presents unique challenges that require specific leadership responses and skill sets. Volatility refers to rapid and unpredictable changes, which demand leaders to exhibit vision and agility. They must be flexible and innovative to navigate sudden shifts effectively. Uncertainty involves a lack of predictability or clarity, requiring leaders to foster understanding and insight. This includes making data-driven decisions and maintaining clear communication to guide teams through unclear situations. Complexity arises from multiple interconnected factors, necessitating clarity and systems thinking. Leaders must collaborate effectively and engage in strategic planning to manage intricate scenarios. Ambiguity, characterized by unclear meanings or causes, calls for adaptability and experimentation. Leaders should cultivate a learning mindset and use scenario planning to explore various possibilities and outcomes. By aligning leadership responses with each VUCA element, organizations can build resilience and maintain effectiveness in turbulent times.</a:t>
            </a:r>
          </a:p>
        </p:txBody>
      </p:sp>
      <p:sp>
        <p:nvSpPr>
          <p:cNvPr id="4" name="Slide Number Placeholder 3"/>
          <p:cNvSpPr>
            <a:spLocks noGrp="1"/>
          </p:cNvSpPr>
          <p:nvPr>
            <p:ph type="sldNum" sz="quarter" idx="5"/>
          </p:nvPr>
        </p:nvSpPr>
        <p:spPr/>
        <p:txBody>
          <a:bodyPr/>
          <a:lstStyle/>
          <a:p>
            <a:fld id="{8117195A-B040-4F92-B652-9DC672719D6B}" type="slidenum">
              <a:t>25</a:t>
            </a:fld>
            <a:endParaRPr lang="en-US"/>
          </a:p>
        </p:txBody>
      </p:sp>
    </p:spTree>
    <p:extLst>
      <p:ext uri="{BB962C8B-B14F-4D97-AF65-F5344CB8AC3E}">
        <p14:creationId xmlns:p14="http://schemas.microsoft.com/office/powerpoint/2010/main" val="34317119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9/24/2025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40205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9/24/2025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9879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9/24/2025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47262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9/24/2025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26475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9/24/2025</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30606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9/24/2025</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93920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9/24/2025</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64887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9/24/2025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67621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9/24/2025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85113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9/24/2025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59900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9/24/2025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941146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2">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754332BD-3B0A-AAC1-7FB3-E6D50A1D4E61}"/>
              </a:ext>
              <a:ext uri="{C183D7F6-B498-43B3-948B-1728B52AA6E4}">
                <adec:decorative xmlns:adec="http://schemas.microsoft.com/office/drawing/2017/decorative" val="1"/>
              </a:ext>
            </a:extLst>
          </p:cNvPr>
          <p:cNvCxnSpPr>
            <a:cxnSpLocks/>
          </p:cNvCxnSpPr>
          <p:nvPr/>
        </p:nvCxnSpPr>
        <p:spPr>
          <a:xfrm>
            <a:off x="4207817" y="3429000"/>
            <a:ext cx="728366"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283714" y="950976"/>
            <a:ext cx="4581144" cy="2039112"/>
          </a:xfrm>
          <a:prstGeom prst="rect">
            <a:avLst/>
          </a:prstGeom>
        </p:spPr>
        <p:txBody>
          <a:bodyPr anchor="b">
            <a:normAutofit/>
          </a:bodyPr>
          <a:lstStyle>
            <a:lvl1pPr algn="ctr">
              <a:lnSpc>
                <a:spcPct val="120000"/>
              </a:lnSpc>
              <a:defRPr sz="2700"/>
            </a:lvl1pPr>
          </a:lstStyle>
          <a:p>
            <a:r>
              <a:rPr lang="en-US"/>
              <a:t>Click to edit Master title style</a:t>
            </a:r>
            <a:endParaRPr lang="en-US" dirty="0"/>
          </a:p>
        </p:txBody>
      </p:sp>
      <p:sp>
        <p:nvSpPr>
          <p:cNvPr id="11" name="Content Placeholder 10">
            <a:extLst>
              <a:ext uri="{FF2B5EF4-FFF2-40B4-BE49-F238E27FC236}">
                <a16:creationId xmlns:a16="http://schemas.microsoft.com/office/drawing/2014/main" id="{A15E685B-79A8-DE9F-775F-AF1351EBAD5E}"/>
              </a:ext>
            </a:extLst>
          </p:cNvPr>
          <p:cNvSpPr>
            <a:spLocks noGrp="1"/>
          </p:cNvSpPr>
          <p:nvPr>
            <p:ph sz="quarter" idx="17"/>
          </p:nvPr>
        </p:nvSpPr>
        <p:spPr>
          <a:xfrm>
            <a:off x="2750344" y="3849688"/>
            <a:ext cx="3648075" cy="1719262"/>
          </a:xfrm>
          <a:prstGeom prst="rect">
            <a:avLst/>
          </a:prstGeom>
        </p:spPr>
        <p:txBody>
          <a:bodyPr/>
          <a:lstStyle>
            <a:lvl1pPr marL="0" indent="0" algn="ctr">
              <a:lnSpc>
                <a:spcPct val="130000"/>
              </a:lnSpc>
              <a:buNone/>
              <a:defRPr sz="1350"/>
            </a:lvl1pPr>
            <a:lvl2pPr marL="342900" indent="0" algn="ctr">
              <a:lnSpc>
                <a:spcPct val="130000"/>
              </a:lnSpc>
              <a:buNone/>
              <a:defRPr sz="1200"/>
            </a:lvl2pPr>
            <a:lvl3pPr marL="685800" indent="0" algn="ctr">
              <a:lnSpc>
                <a:spcPct val="130000"/>
              </a:lnSpc>
              <a:buNone/>
              <a:defRPr/>
            </a:lvl3pPr>
            <a:lvl4pPr marL="1028700" indent="0" algn="ctr">
              <a:lnSpc>
                <a:spcPct val="130000"/>
              </a:lnSpc>
              <a:buNone/>
              <a:defRPr/>
            </a:lvl4pPr>
            <a:lvl5pPr marL="1371600" indent="0" algn="ctr">
              <a:lnSpc>
                <a:spcPct val="130000"/>
              </a:lnSpc>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5EE581FC-7877-B0CE-121D-A868F22C5195}"/>
              </a:ext>
            </a:extLst>
          </p:cNvPr>
          <p:cNvSpPr>
            <a:spLocks noGrp="1"/>
          </p:cNvSpPr>
          <p:nvPr>
            <p:ph type="ftr" sz="quarter" idx="15"/>
          </p:nvPr>
        </p:nvSpPr>
        <p:spPr>
          <a:xfrm rot="5400000">
            <a:off x="7518654" y="1655064"/>
            <a:ext cx="2670048" cy="274320"/>
          </a:xfrm>
          <a:prstGeom prst="rect">
            <a:avLst/>
          </a:prstGeom>
        </p:spPr>
        <p:txBody>
          <a:bodyPr/>
          <a:lstStyle/>
          <a:p>
            <a:pPr algn="r"/>
            <a:r>
              <a:rPr lang="en-US"/>
              <a:t>Sample Footer Text</a:t>
            </a:r>
          </a:p>
        </p:txBody>
      </p:sp>
      <p:sp>
        <p:nvSpPr>
          <p:cNvPr id="9" name="Slide Number Placeholder 8">
            <a:extLst>
              <a:ext uri="{FF2B5EF4-FFF2-40B4-BE49-F238E27FC236}">
                <a16:creationId xmlns:a16="http://schemas.microsoft.com/office/drawing/2014/main" id="{E12274D3-BE15-58C3-8621-19800A18B961}"/>
              </a:ext>
            </a:extLst>
          </p:cNvPr>
          <p:cNvSpPr>
            <a:spLocks noGrp="1"/>
          </p:cNvSpPr>
          <p:nvPr>
            <p:ph type="sldNum" sz="quarter" idx="16"/>
          </p:nvPr>
        </p:nvSpPr>
        <p:spPr>
          <a:xfrm>
            <a:off x="8620506" y="3218688"/>
            <a:ext cx="473202" cy="429768"/>
          </a:xfrm>
          <a:prstGeom prst="rect">
            <a:avLst/>
          </a:prstGeom>
        </p:spPr>
        <p:txBody>
          <a:bodyPr/>
          <a:lstStyle/>
          <a:p>
            <a:pPr algn="ctr"/>
            <a:fld id="{8D252C1B-CBF0-4A4D-8F57-7FB989103249}" type="slidenum">
              <a:rPr lang="en-US" smtClean="0"/>
              <a:pPr algn="ctr"/>
              <a:t>‹#›</a:t>
            </a:fld>
            <a:endParaRPr lang="en-US"/>
          </a:p>
        </p:txBody>
      </p:sp>
      <p:sp>
        <p:nvSpPr>
          <p:cNvPr id="3" name="Date Placeholder 2">
            <a:extLst>
              <a:ext uri="{FF2B5EF4-FFF2-40B4-BE49-F238E27FC236}">
                <a16:creationId xmlns:a16="http://schemas.microsoft.com/office/drawing/2014/main" id="{E280F01D-414D-407C-1408-9645303C8BAC}"/>
              </a:ext>
            </a:extLst>
          </p:cNvPr>
          <p:cNvSpPr>
            <a:spLocks noGrp="1"/>
          </p:cNvSpPr>
          <p:nvPr>
            <p:ph type="dt" sz="half" idx="14"/>
          </p:nvPr>
        </p:nvSpPr>
        <p:spPr>
          <a:xfrm rot="5400000">
            <a:off x="7518654" y="4937760"/>
            <a:ext cx="2670048" cy="274320"/>
          </a:xfrm>
          <a:prstGeom prst="rect">
            <a:avLst/>
          </a:prstGeom>
        </p:spPr>
        <p:txBody>
          <a:bodyPr/>
          <a:lstStyle/>
          <a:p>
            <a:fld id="{56C5D836-5754-4174-8068-82E220F5800B}" type="datetime4">
              <a:rPr lang="en-US" smtClean="0"/>
              <a:t>September 24, 2025</a:t>
            </a:fld>
            <a:endParaRPr lang="en-US"/>
          </a:p>
        </p:txBody>
      </p:sp>
    </p:spTree>
    <p:extLst>
      <p:ext uri="{BB962C8B-B14F-4D97-AF65-F5344CB8AC3E}">
        <p14:creationId xmlns:p14="http://schemas.microsoft.com/office/powerpoint/2010/main" val="1612540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with Picture 3">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F35C4E8-9A24-3BEF-0D59-22000916970C}"/>
              </a:ext>
              <a:ext uri="{C183D7F6-B498-43B3-948B-1728B52AA6E4}">
                <adec:decorative xmlns:adec="http://schemas.microsoft.com/office/drawing/2017/decorative" val="1"/>
              </a:ext>
            </a:extLst>
          </p:cNvPr>
          <p:cNvSpPr/>
          <p:nvPr/>
        </p:nvSpPr>
        <p:spPr>
          <a:xfrm>
            <a:off x="0" y="0"/>
            <a:ext cx="3014948"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05948" y="320040"/>
            <a:ext cx="5296854" cy="1105348"/>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3014948"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405948" y="1595301"/>
            <a:ext cx="5296854" cy="47689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3405948" y="6397587"/>
            <a:ext cx="2774090" cy="365125"/>
          </a:xfrm>
        </p:spPr>
        <p:txBody>
          <a:bodyPr/>
          <a:lstStyle/>
          <a:p>
            <a:fld id="{C8311AF8-7954-47E6-837D-7F81EAFD6BAB}" type="datetime1">
              <a:rPr lang="en-US" smtClean="0"/>
              <a:t>9/24/2025</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244693" y="6397587"/>
            <a:ext cx="2388476"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094023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ntent with Picture 14">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55112C-BE7C-E373-6111-176B47FC81A6}"/>
              </a:ext>
              <a:ext uri="{C183D7F6-B498-43B3-948B-1728B52AA6E4}">
                <adec:decorative xmlns:adec="http://schemas.microsoft.com/office/drawing/2017/decorative" val="1"/>
              </a:ext>
            </a:extLst>
          </p:cNvPr>
          <p:cNvSpPr/>
          <p:nvPr/>
        </p:nvSpPr>
        <p:spPr>
          <a:xfrm>
            <a:off x="0" y="0"/>
            <a:ext cx="4190238" cy="6858000"/>
          </a:xfrm>
          <a:prstGeom prst="rect">
            <a:avLst/>
          </a:prstGeom>
          <a:solidFill>
            <a:schemeClr val="bg1"/>
          </a:solidFill>
          <a:ln>
            <a:noFill/>
          </a:ln>
          <a:effectLst>
            <a:outerShdw blurRad="228600" dist="38100" dir="540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35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2900" y="457200"/>
            <a:ext cx="3361930"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19627" y="2175642"/>
            <a:ext cx="3285203" cy="4124756"/>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B7A35F-A8C8-4DA9-BE13-530FB142BCA4}" type="datetime1">
              <a:rPr lang="en-US" smtClean="0"/>
              <a:t>9/24/2025</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572000" y="457201"/>
            <a:ext cx="4189444" cy="5875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826108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Content with Picture 15">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55112C-BE7C-E373-6111-176B47FC81A6}"/>
              </a:ext>
              <a:ext uri="{C183D7F6-B498-43B3-948B-1728B52AA6E4}">
                <adec:decorative xmlns:adec="http://schemas.microsoft.com/office/drawing/2017/decorative" val="1"/>
              </a:ext>
            </a:extLst>
          </p:cNvPr>
          <p:cNvSpPr/>
          <p:nvPr/>
        </p:nvSpPr>
        <p:spPr>
          <a:xfrm>
            <a:off x="0" y="0"/>
            <a:ext cx="4188155" cy="6858000"/>
          </a:xfrm>
          <a:prstGeom prst="rect">
            <a:avLst/>
          </a:prstGeom>
          <a:solidFill>
            <a:schemeClr val="bg1"/>
          </a:solidFill>
          <a:ln>
            <a:noFill/>
          </a:ln>
          <a:effectLst>
            <a:outerShdw blurRad="228600" dist="38100" dir="540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35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2900" y="457200"/>
            <a:ext cx="3285204"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2175642"/>
            <a:ext cx="4188155" cy="4682358"/>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572000" y="457201"/>
            <a:ext cx="4189444" cy="5875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72000" y="6397587"/>
            <a:ext cx="1671145" cy="365125"/>
          </a:xfrm>
        </p:spPr>
        <p:txBody>
          <a:bodyPr/>
          <a:lstStyle/>
          <a:p>
            <a:fld id="{2E427443-1453-43D2-A6BE-3418A0D36CD6}" type="datetime1">
              <a:rPr lang="en-US" smtClean="0"/>
              <a:t>9/24/2025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859974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Content 8">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394E45B-1239-5927-7239-231AB33A23C5}"/>
              </a:ext>
              <a:ext uri="{C183D7F6-B498-43B3-948B-1728B52AA6E4}">
                <adec:decorative xmlns:adec="http://schemas.microsoft.com/office/drawing/2017/decorative" val="1"/>
              </a:ext>
            </a:extLst>
          </p:cNvPr>
          <p:cNvGrpSpPr/>
          <p:nvPr/>
        </p:nvGrpSpPr>
        <p:grpSpPr>
          <a:xfrm rot="10800000">
            <a:off x="0" y="6743027"/>
            <a:ext cx="9155400" cy="123363"/>
            <a:chOff x="-5025" y="6737718"/>
            <a:chExt cx="12207200" cy="123363"/>
          </a:xfrm>
        </p:grpSpPr>
        <p:sp>
          <p:nvSpPr>
            <p:cNvPr id="13" name="Rectangle 12">
              <a:extLst>
                <a:ext uri="{FF2B5EF4-FFF2-40B4-BE49-F238E27FC236}">
                  <a16:creationId xmlns:a16="http://schemas.microsoft.com/office/drawing/2014/main" id="{C82CCE1C-1D53-2F67-CA11-693E1CA40CC5}"/>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Rectangle 13">
              <a:extLst>
                <a:ext uri="{FF2B5EF4-FFF2-40B4-BE49-F238E27FC236}">
                  <a16:creationId xmlns:a16="http://schemas.microsoft.com/office/drawing/2014/main" id="{1C77A3C2-9949-B8A0-8486-8228C60D0C3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6" y="640080"/>
            <a:ext cx="2619756" cy="3621024"/>
          </a:xfrm>
        </p:spPr>
        <p:txBody>
          <a:bodyPr vert="horz" lIns="91440" tIns="45720" rIns="91440" bIns="45720" rtlCol="0" anchor="t">
            <a:normAutofit/>
          </a:bodyPr>
          <a:lstStyle>
            <a:lvl1pPr>
              <a:defRPr lang="en-US" dirty="0">
                <a:gradFill>
                  <a:gsLst>
                    <a:gs pos="0">
                      <a:schemeClr val="accent5"/>
                    </a:gs>
                    <a:gs pos="100000">
                      <a:schemeClr val="accent2"/>
                    </a:gs>
                  </a:gsLst>
                  <a:lin ang="13800000" scaled="0"/>
                </a:gradFill>
              </a:defRPr>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3669030" y="640081"/>
            <a:ext cx="5006340" cy="5577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3AEEF7F6-ECFE-4473-B3E9-C91BE833927A}" type="datetimeFigureOut">
              <a:rPr lang="en-US" smtClean="0"/>
              <a:t>9/24/2025</a:t>
            </a:fld>
            <a:endParaRPr lang="en-US"/>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0319546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Content with Picture 1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6287667-A4F8-6B7A-7C1E-415768F3B3AA}"/>
              </a:ext>
              <a:ext uri="{C183D7F6-B498-43B3-948B-1728B52AA6E4}">
                <adec:decorative xmlns:adec="http://schemas.microsoft.com/office/drawing/2017/decorative" val="1"/>
              </a:ext>
            </a:extLst>
          </p:cNvPr>
          <p:cNvGrpSpPr/>
          <p:nvPr/>
        </p:nvGrpSpPr>
        <p:grpSpPr>
          <a:xfrm>
            <a:off x="9051478" y="0"/>
            <a:ext cx="92522" cy="6858000"/>
            <a:chOff x="12068638" y="0"/>
            <a:chExt cx="123362" cy="6858000"/>
          </a:xfrm>
        </p:grpSpPr>
        <p:sp>
          <p:nvSpPr>
            <p:cNvPr id="9" name="Rectangle 8">
              <a:extLst>
                <a:ext uri="{FF2B5EF4-FFF2-40B4-BE49-F238E27FC236}">
                  <a16:creationId xmlns:a16="http://schemas.microsoft.com/office/drawing/2014/main" id="{860F260A-40A1-ED4C-F5A8-F915D3BDB7F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Rectangle 12">
              <a:extLst>
                <a:ext uri="{FF2B5EF4-FFF2-40B4-BE49-F238E27FC236}">
                  <a16:creationId xmlns:a16="http://schemas.microsoft.com/office/drawing/2014/main" id="{879CD2C2-2541-1223-03B1-97955C134718}"/>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02920"/>
            <a:ext cx="3502152" cy="1453896"/>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459486" y="2293938"/>
            <a:ext cx="3502152" cy="4024566"/>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572000" y="502920"/>
            <a:ext cx="4103370" cy="5815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F3134235-8D6E-735A-EBA0-BA533F60F020}"/>
              </a:ext>
            </a:extLst>
          </p:cNvPr>
          <p:cNvSpPr>
            <a:spLocks noGrp="1"/>
          </p:cNvSpPr>
          <p:nvPr>
            <p:ph type="ftr" sz="quarter" idx="17"/>
          </p:nvPr>
        </p:nvSpPr>
        <p:spPr/>
        <p:txBody>
          <a:bodyPr/>
          <a:lstStyle/>
          <a:p>
            <a:endParaRPr lang="en-US"/>
          </a:p>
        </p:txBody>
      </p:sp>
      <p:sp>
        <p:nvSpPr>
          <p:cNvPr id="10" name="Date Placeholder 9">
            <a:extLst>
              <a:ext uri="{FF2B5EF4-FFF2-40B4-BE49-F238E27FC236}">
                <a16:creationId xmlns:a16="http://schemas.microsoft.com/office/drawing/2014/main" id="{9D2F68ED-5552-E109-B7F4-671217CABF2D}"/>
              </a:ext>
            </a:extLst>
          </p:cNvPr>
          <p:cNvSpPr>
            <a:spLocks noGrp="1"/>
          </p:cNvSpPr>
          <p:nvPr>
            <p:ph type="dt" sz="half" idx="16"/>
          </p:nvPr>
        </p:nvSpPr>
        <p:spPr/>
        <p:txBody>
          <a:bodyPr/>
          <a:lstStyle/>
          <a:p>
            <a:fld id="{3AEEF7F6-ECFE-4473-B3E9-C91BE833927A}" type="datetimeFigureOut">
              <a:rPr lang="en-US" smtClean="0"/>
              <a:t>9/24/2025</a:t>
            </a:fld>
            <a:endParaRPr lang="en-US"/>
          </a:p>
        </p:txBody>
      </p:sp>
      <p:sp>
        <p:nvSpPr>
          <p:cNvPr id="12" name="Slide Number Placeholder 11">
            <a:extLst>
              <a:ext uri="{FF2B5EF4-FFF2-40B4-BE49-F238E27FC236}">
                <a16:creationId xmlns:a16="http://schemas.microsoft.com/office/drawing/2014/main" id="{573B9B49-4584-CFEF-738F-BE68D009CEA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458164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9/24/2025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3366353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4" r:id="rId13"/>
    <p:sldLayoutId id="2147483675" r:id="rId14"/>
    <p:sldLayoutId id="2147483676" r:id="rId15"/>
    <p:sldLayoutId id="2147483677" r:id="rId16"/>
    <p:sldLayoutId id="2147483678" r:id="rId17"/>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GFVKKTwkANY?start=1&amp;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XNhhQLcaH0I?start=4&amp;feature=oembed" TargetMode="Externa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youtu.be/uHL-l_Iz_sA?si=1Z3a8PmesBciGt3g"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32175-D5C9-468A-B6C7-FC09283EB963}"/>
              </a:ext>
            </a:extLst>
          </p:cNvPr>
          <p:cNvSpPr>
            <a:spLocks noGrp="1"/>
          </p:cNvSpPr>
          <p:nvPr>
            <p:ph type="ctrTitle"/>
          </p:nvPr>
        </p:nvSpPr>
        <p:spPr/>
        <p:txBody>
          <a:bodyPr/>
          <a:lstStyle/>
          <a:p>
            <a:r>
              <a:rPr lang="en-GB" dirty="0"/>
              <a:t>Organisational context and Strategy</a:t>
            </a:r>
          </a:p>
        </p:txBody>
      </p:sp>
      <p:sp>
        <p:nvSpPr>
          <p:cNvPr id="3" name="Subtitle 2">
            <a:extLst>
              <a:ext uri="{FF2B5EF4-FFF2-40B4-BE49-F238E27FC236}">
                <a16:creationId xmlns:a16="http://schemas.microsoft.com/office/drawing/2014/main" id="{8A2A2F6F-72DA-403B-AC91-3C255F050C25}"/>
              </a:ext>
            </a:extLst>
          </p:cNvPr>
          <p:cNvSpPr>
            <a:spLocks noGrp="1"/>
          </p:cNvSpPr>
          <p:nvPr>
            <p:ph type="subTitle" idx="1"/>
          </p:nvPr>
        </p:nvSpPr>
        <p:spPr/>
        <p:txBody>
          <a:bodyPr/>
          <a:lstStyle/>
          <a:p>
            <a:r>
              <a:rPr lang="en-GB" dirty="0"/>
              <a:t>Lecture 4 </a:t>
            </a:r>
          </a:p>
        </p:txBody>
      </p:sp>
    </p:spTree>
    <p:extLst>
      <p:ext uri="{BB962C8B-B14F-4D97-AF65-F5344CB8AC3E}">
        <p14:creationId xmlns:p14="http://schemas.microsoft.com/office/powerpoint/2010/main" val="157147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Organisational Context and Strategy</a:t>
            </a:r>
          </a:p>
        </p:txBody>
      </p:sp>
      <p:sp>
        <p:nvSpPr>
          <p:cNvPr id="3" name="Content Placeholder 2"/>
          <p:cNvSpPr>
            <a:spLocks noGrp="1"/>
          </p:cNvSpPr>
          <p:nvPr>
            <p:ph idx="1"/>
          </p:nvPr>
        </p:nvSpPr>
        <p:spPr/>
        <p:txBody>
          <a:bodyPr/>
          <a:lstStyle/>
          <a:p>
            <a:r>
              <a:t>Learning Objectives:</a:t>
            </a:r>
          </a:p>
          <a:p>
            <a:r>
              <a:t>- Define organisational context and strategy</a:t>
            </a:r>
          </a:p>
          <a:p>
            <a:r>
              <a:t>- Understand environmental influences</a:t>
            </a:r>
          </a:p>
          <a:p>
            <a:r>
              <a:t>- Analyse strategic models</a:t>
            </a:r>
          </a:p>
          <a:p>
            <a:r>
              <a:t>- Evaluate strategic alignment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Organisational Context</a:t>
            </a:r>
          </a:p>
        </p:txBody>
      </p:sp>
      <p:sp>
        <p:nvSpPr>
          <p:cNvPr id="3" name="Content Placeholder 2"/>
          <p:cNvSpPr>
            <a:spLocks noGrp="1"/>
          </p:cNvSpPr>
          <p:nvPr>
            <p:ph idx="1"/>
          </p:nvPr>
        </p:nvSpPr>
        <p:spPr/>
        <p:txBody>
          <a:bodyPr>
            <a:normAutofit fontScale="70000" lnSpcReduction="20000"/>
          </a:bodyPr>
          <a:lstStyle/>
          <a:p>
            <a:r>
              <a:t>Definition: Internal and external environment in which an organisation operates.</a:t>
            </a:r>
          </a:p>
          <a:p>
            <a:endParaRPr/>
          </a:p>
          <a:p>
            <a:r>
              <a:t>Internal Environment:</a:t>
            </a:r>
          </a:p>
          <a:p>
            <a:r>
              <a:t>- Culture</a:t>
            </a:r>
          </a:p>
          <a:p>
            <a:r>
              <a:t>- Structure</a:t>
            </a:r>
          </a:p>
          <a:p>
            <a:r>
              <a:t>- Resources</a:t>
            </a:r>
          </a:p>
          <a:p>
            <a:r>
              <a:t>- Capabilities</a:t>
            </a:r>
          </a:p>
          <a:p>
            <a:endParaRPr/>
          </a:p>
          <a:p>
            <a:r>
              <a:t>External Environment:</a:t>
            </a:r>
          </a:p>
          <a:p>
            <a:r>
              <a:t>- Market trends</a:t>
            </a:r>
          </a:p>
          <a:p>
            <a:r>
              <a:t>- Competition</a:t>
            </a:r>
          </a:p>
          <a:p>
            <a:r>
              <a:t>- Regulation</a:t>
            </a:r>
          </a:p>
          <a:p>
            <a:r>
              <a:t>- Technology</a:t>
            </a:r>
          </a:p>
          <a:p>
            <a:r>
              <a:t>- Socio-economic factors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What is Strategy?</a:t>
            </a:r>
          </a:p>
        </p:txBody>
      </p:sp>
      <p:sp>
        <p:nvSpPr>
          <p:cNvPr id="3" name="Content Placeholder 2"/>
          <p:cNvSpPr>
            <a:spLocks noGrp="1"/>
          </p:cNvSpPr>
          <p:nvPr>
            <p:ph sz="half" idx="1"/>
          </p:nvPr>
        </p:nvSpPr>
        <p:spPr/>
        <p:txBody>
          <a:bodyPr>
            <a:noAutofit/>
          </a:bodyPr>
          <a:lstStyle/>
          <a:p>
            <a:r>
              <a:rPr sz="2000" dirty="0"/>
              <a:t>Definition: A plan of action to achieve long-term goals.</a:t>
            </a:r>
          </a:p>
          <a:p>
            <a:endParaRPr sz="2000" dirty="0"/>
          </a:p>
          <a:p>
            <a:r>
              <a:rPr sz="2000" dirty="0"/>
              <a:t>Levels of Strategy:</a:t>
            </a:r>
          </a:p>
          <a:p>
            <a:r>
              <a:rPr sz="2000" dirty="0"/>
              <a:t>- Corporate Strategy</a:t>
            </a:r>
          </a:p>
          <a:p>
            <a:r>
              <a:rPr sz="2000" dirty="0"/>
              <a:t>- Business Strategy</a:t>
            </a:r>
          </a:p>
          <a:p>
            <a:r>
              <a:rPr sz="2000" dirty="0"/>
              <a:t>- Operational Strategy</a:t>
            </a:r>
          </a:p>
          <a:p>
            <a:endParaRPr sz="2000" dirty="0"/>
          </a:p>
        </p:txBody>
      </p:sp>
      <p:sp>
        <p:nvSpPr>
          <p:cNvPr id="4" name="Content Placeholder 3">
            <a:extLst>
              <a:ext uri="{FF2B5EF4-FFF2-40B4-BE49-F238E27FC236}">
                <a16:creationId xmlns:a16="http://schemas.microsoft.com/office/drawing/2014/main" id="{BA7D5829-3D33-4F49-BECF-76364761E7D2}"/>
              </a:ext>
            </a:extLst>
          </p:cNvPr>
          <p:cNvSpPr>
            <a:spLocks noGrp="1"/>
          </p:cNvSpPr>
          <p:nvPr>
            <p:ph sz="half" idx="2"/>
          </p:nvPr>
        </p:nvSpPr>
        <p:spPr/>
        <p:txBody>
          <a:bodyPr/>
          <a:lstStyle/>
          <a:p>
            <a:r>
              <a:rPr lang="en-GB" sz="2400" dirty="0"/>
              <a:t>Mintzberg’s 5 Ps:</a:t>
            </a:r>
          </a:p>
          <a:p>
            <a:r>
              <a:rPr lang="en-GB" sz="2400" dirty="0"/>
              <a:t>- Plan</a:t>
            </a:r>
          </a:p>
          <a:p>
            <a:r>
              <a:rPr lang="en-GB" sz="2400" dirty="0"/>
              <a:t>- Ploy</a:t>
            </a:r>
          </a:p>
          <a:p>
            <a:r>
              <a:rPr lang="en-GB" sz="2400" dirty="0"/>
              <a:t>- Pattern</a:t>
            </a:r>
          </a:p>
          <a:p>
            <a:r>
              <a:rPr lang="en-GB" sz="2400" dirty="0"/>
              <a:t>- Position</a:t>
            </a:r>
          </a:p>
          <a:p>
            <a:r>
              <a:rPr lang="en-GB" sz="2400" dirty="0"/>
              <a:t>- Perspective</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Strategic Analysis Tools</a:t>
            </a:r>
          </a:p>
        </p:txBody>
      </p:sp>
      <p:sp>
        <p:nvSpPr>
          <p:cNvPr id="3" name="Content Placeholder 2"/>
          <p:cNvSpPr>
            <a:spLocks noGrp="1"/>
          </p:cNvSpPr>
          <p:nvPr>
            <p:ph idx="1"/>
          </p:nvPr>
        </p:nvSpPr>
        <p:spPr/>
        <p:txBody>
          <a:bodyPr>
            <a:noAutofit/>
          </a:bodyPr>
          <a:lstStyle/>
          <a:p>
            <a:r>
              <a:rPr dirty="0"/>
              <a:t>PESTLE Analysis:</a:t>
            </a:r>
          </a:p>
          <a:p>
            <a:pPr marL="0" indent="0">
              <a:buNone/>
            </a:pPr>
            <a:r>
              <a:rPr dirty="0"/>
              <a:t>- Political, Economic, Social, Technological, Legal, Environmental</a:t>
            </a:r>
          </a:p>
          <a:p>
            <a:endParaRPr dirty="0"/>
          </a:p>
          <a:p>
            <a:r>
              <a:rPr dirty="0"/>
              <a:t>SWOT Analysis:</a:t>
            </a:r>
          </a:p>
          <a:p>
            <a:pPr marL="0" indent="0">
              <a:buNone/>
            </a:pPr>
            <a:r>
              <a:rPr dirty="0"/>
              <a:t>- Strengths, Weaknesses, Opportunities, Threats</a:t>
            </a:r>
          </a:p>
          <a:p>
            <a:endParaRPr dirty="0"/>
          </a:p>
          <a:p>
            <a:pPr marL="0" indent="0">
              <a:buNone/>
            </a:pP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a:hlinkClick r:id="" action="ppaction://media"/>
            <a:extLst>
              <a:ext uri="{FF2B5EF4-FFF2-40B4-BE49-F238E27FC236}">
                <a16:creationId xmlns:a16="http://schemas.microsoft.com/office/drawing/2014/main" id="{3F5F5E73-6C78-4D5A-B1DC-D2ACCD09E2E2}"/>
              </a:ext>
            </a:extLst>
          </p:cNvPr>
          <p:cNvPicPr>
            <a:picLocks noGrp="1" noRot="1" noChangeAspect="1"/>
          </p:cNvPicPr>
          <p:nvPr>
            <p:ph idx="4294967295"/>
            <a:videoFile r:link="rId1"/>
          </p:nvPr>
        </p:nvPicPr>
        <p:blipFill>
          <a:blip r:embed="rId3"/>
          <a:stretch>
            <a:fillRect/>
          </a:stretch>
        </p:blipFill>
        <p:spPr>
          <a:xfrm>
            <a:off x="648494" y="485192"/>
            <a:ext cx="7847012" cy="4770858"/>
          </a:xfrm>
          <a:prstGeom prst="rect">
            <a:avLst/>
          </a:prstGeom>
        </p:spPr>
      </p:pic>
    </p:spTree>
    <p:extLst>
      <p:ext uri="{BB962C8B-B14F-4D97-AF65-F5344CB8AC3E}">
        <p14:creationId xmlns:p14="http://schemas.microsoft.com/office/powerpoint/2010/main" val="132421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938D0-ADAA-49B2-8AB7-67917C5B4DA7}"/>
              </a:ext>
            </a:extLst>
          </p:cNvPr>
          <p:cNvSpPr>
            <a:spLocks noGrp="1"/>
          </p:cNvSpPr>
          <p:nvPr>
            <p:ph type="title"/>
          </p:nvPr>
        </p:nvSpPr>
        <p:spPr/>
        <p:txBody>
          <a:bodyPr/>
          <a:lstStyle/>
          <a:p>
            <a:r>
              <a:rPr lang="en-GB" dirty="0"/>
              <a:t>Strategic Analysis Tools</a:t>
            </a:r>
          </a:p>
        </p:txBody>
      </p:sp>
      <p:sp>
        <p:nvSpPr>
          <p:cNvPr id="3" name="Content Placeholder 2">
            <a:extLst>
              <a:ext uri="{FF2B5EF4-FFF2-40B4-BE49-F238E27FC236}">
                <a16:creationId xmlns:a16="http://schemas.microsoft.com/office/drawing/2014/main" id="{B2A45506-B44A-412F-BAED-04938AA518A0}"/>
              </a:ext>
            </a:extLst>
          </p:cNvPr>
          <p:cNvSpPr>
            <a:spLocks noGrp="1"/>
          </p:cNvSpPr>
          <p:nvPr>
            <p:ph idx="1"/>
          </p:nvPr>
        </p:nvSpPr>
        <p:spPr/>
        <p:txBody>
          <a:bodyPr>
            <a:normAutofit/>
          </a:bodyPr>
          <a:lstStyle/>
          <a:p>
            <a:r>
              <a:rPr lang="en-GB" sz="3200" dirty="0"/>
              <a:t>Porter’s Five Forces (Porter 1979) </a:t>
            </a:r>
          </a:p>
          <a:p>
            <a:pPr marL="400050" lvl="1" indent="0">
              <a:buNone/>
            </a:pPr>
            <a:r>
              <a:rPr lang="en-GB" dirty="0"/>
              <a:t>- Competitive rivalry</a:t>
            </a:r>
          </a:p>
          <a:p>
            <a:pPr marL="400050" lvl="1" indent="0">
              <a:buNone/>
            </a:pPr>
            <a:r>
              <a:rPr lang="en-GB" dirty="0"/>
              <a:t>- Supplier power</a:t>
            </a:r>
          </a:p>
          <a:p>
            <a:pPr marL="400050" lvl="1" indent="0">
              <a:buNone/>
            </a:pPr>
            <a:r>
              <a:rPr lang="en-GB" dirty="0"/>
              <a:t>- Buyer power</a:t>
            </a:r>
          </a:p>
          <a:p>
            <a:pPr marL="400050" lvl="1" indent="0">
              <a:buNone/>
            </a:pPr>
            <a:r>
              <a:rPr lang="en-GB" dirty="0"/>
              <a:t>- Threat of substitution</a:t>
            </a:r>
          </a:p>
          <a:p>
            <a:pPr marL="400050" lvl="1" indent="0">
              <a:buNone/>
            </a:pPr>
            <a:r>
              <a:rPr lang="en-GB" dirty="0"/>
              <a:t>- Threat of new entry</a:t>
            </a:r>
          </a:p>
          <a:p>
            <a:pPr marL="400050" lvl="1" indent="0">
              <a:buNone/>
            </a:pPr>
            <a:endParaRPr lang="en-GB" dirty="0"/>
          </a:p>
          <a:p>
            <a:pPr algn="l">
              <a:buFont typeface="Arial" panose="020B0604020202020204" pitchFamily="34" charset="0"/>
              <a:buChar char="•"/>
            </a:pPr>
            <a:r>
              <a:rPr lang="en-GB" sz="2400" b="1" i="0" dirty="0">
                <a:solidFill>
                  <a:srgbClr val="424242"/>
                </a:solidFill>
                <a:effectLst/>
                <a:latin typeface="Segoe Sans"/>
              </a:rPr>
              <a:t>Value Chain Analysis</a:t>
            </a:r>
            <a:r>
              <a:rPr lang="en-GB" sz="2400" b="0" i="0" dirty="0">
                <a:solidFill>
                  <a:srgbClr val="424242"/>
                </a:solidFill>
                <a:effectLst/>
                <a:latin typeface="Segoe Sans"/>
              </a:rPr>
              <a:t>: (Porter 1985) </a:t>
            </a:r>
          </a:p>
          <a:p>
            <a:pPr algn="l">
              <a:buFont typeface="Arial" panose="020B0604020202020204" pitchFamily="34" charset="0"/>
              <a:buChar char="•"/>
            </a:pPr>
            <a:r>
              <a:rPr lang="en-GB" sz="2400" b="0" i="0" dirty="0">
                <a:solidFill>
                  <a:srgbClr val="424242"/>
                </a:solidFill>
                <a:effectLst/>
                <a:latin typeface="Segoe Sans"/>
              </a:rPr>
              <a:t>Understanding internal activities that create value.</a:t>
            </a:r>
          </a:p>
          <a:p>
            <a:endParaRPr lang="en-GB" b="1" dirty="0"/>
          </a:p>
        </p:txBody>
      </p:sp>
    </p:spTree>
    <p:extLst>
      <p:ext uri="{BB962C8B-B14F-4D97-AF65-F5344CB8AC3E}">
        <p14:creationId xmlns:p14="http://schemas.microsoft.com/office/powerpoint/2010/main" val="2390062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Strategic Alignment</a:t>
            </a:r>
          </a:p>
        </p:txBody>
      </p:sp>
      <p:sp>
        <p:nvSpPr>
          <p:cNvPr id="3" name="Content Placeholder 2"/>
          <p:cNvSpPr>
            <a:spLocks noGrp="1"/>
          </p:cNvSpPr>
          <p:nvPr>
            <p:ph idx="1"/>
          </p:nvPr>
        </p:nvSpPr>
        <p:spPr/>
        <p:txBody>
          <a:bodyPr/>
          <a:lstStyle/>
          <a:p>
            <a:r>
              <a:rPr dirty="0"/>
              <a:t>Fit Between Strategy and Context:</a:t>
            </a:r>
          </a:p>
          <a:p>
            <a:pPr marL="857250" lvl="1" indent="-457200"/>
            <a:r>
              <a:rPr dirty="0"/>
              <a:t>Strategy must reflect capabilities and respond to external pressures</a:t>
            </a:r>
            <a:endParaRPr lang="en-GB" dirty="0"/>
          </a:p>
          <a:p>
            <a:pPr marL="857250" lvl="1" indent="-457200"/>
            <a:r>
              <a:rPr dirty="0"/>
              <a:t> Misalignment can lead to failure</a:t>
            </a:r>
          </a:p>
          <a:p>
            <a:endParaRPr dirty="0"/>
          </a:p>
          <a:p>
            <a:r>
              <a:rPr dirty="0"/>
              <a:t>Case Study: Nokia’s decline due to misalignment with trends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DE547-46A1-4EAB-BB93-3F62D4667FF8}"/>
              </a:ext>
            </a:extLst>
          </p:cNvPr>
          <p:cNvSpPr>
            <a:spLocks noGrp="1"/>
          </p:cNvSpPr>
          <p:nvPr>
            <p:ph type="title"/>
          </p:nvPr>
        </p:nvSpPr>
        <p:spPr/>
        <p:txBody>
          <a:bodyPr/>
          <a:lstStyle/>
          <a:p>
            <a:endParaRPr lang="en-GB"/>
          </a:p>
        </p:txBody>
      </p:sp>
      <p:pic>
        <p:nvPicPr>
          <p:cNvPr id="4" name="Online Media 3" title="INSEAD's Yves Doz discusses Nokia's failure in the mobile phone industry">
            <a:hlinkClick r:id="" action="ppaction://media"/>
            <a:extLst>
              <a:ext uri="{FF2B5EF4-FFF2-40B4-BE49-F238E27FC236}">
                <a16:creationId xmlns:a16="http://schemas.microsoft.com/office/drawing/2014/main" id="{BF469566-C92F-4688-9F0C-16CBF683899E}"/>
              </a:ext>
            </a:extLst>
          </p:cNvPr>
          <p:cNvPicPr>
            <a:picLocks noGrp="1" noRot="1" noChangeAspect="1"/>
          </p:cNvPicPr>
          <p:nvPr>
            <p:ph idx="1"/>
            <a:videoFile r:link="rId1"/>
          </p:nvPr>
        </p:nvPicPr>
        <p:blipFill>
          <a:blip r:embed="rId4"/>
          <a:stretch>
            <a:fillRect/>
          </a:stretch>
        </p:blipFill>
        <p:spPr>
          <a:xfrm>
            <a:off x="606425" y="846138"/>
            <a:ext cx="8080375" cy="4565650"/>
          </a:xfrm>
          <a:prstGeom prst="rect">
            <a:avLst/>
          </a:prstGeom>
        </p:spPr>
      </p:pic>
    </p:spTree>
    <p:extLst>
      <p:ext uri="{BB962C8B-B14F-4D97-AF65-F5344CB8AC3E}">
        <p14:creationId xmlns:p14="http://schemas.microsoft.com/office/powerpoint/2010/main" val="4173631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Strategy Formulation and Implementation</a:t>
            </a:r>
          </a:p>
        </p:txBody>
      </p:sp>
      <p:sp>
        <p:nvSpPr>
          <p:cNvPr id="3" name="Content Placeholder 2"/>
          <p:cNvSpPr>
            <a:spLocks noGrp="1"/>
          </p:cNvSpPr>
          <p:nvPr>
            <p:ph idx="1"/>
          </p:nvPr>
        </p:nvSpPr>
        <p:spPr/>
        <p:txBody>
          <a:bodyPr>
            <a:normAutofit/>
          </a:bodyPr>
          <a:lstStyle/>
          <a:p>
            <a:r>
              <a:rPr dirty="0"/>
              <a:t>Formulation:</a:t>
            </a:r>
          </a:p>
          <a:p>
            <a:pPr marL="400050" lvl="1" indent="0">
              <a:buNone/>
            </a:pPr>
            <a:r>
              <a:rPr dirty="0"/>
              <a:t>- Vision and mission</a:t>
            </a:r>
          </a:p>
          <a:p>
            <a:pPr marL="400050" lvl="1" indent="0">
              <a:buNone/>
            </a:pPr>
            <a:r>
              <a:rPr dirty="0"/>
              <a:t>- Environmental scanning</a:t>
            </a:r>
          </a:p>
          <a:p>
            <a:pPr marL="400050" lvl="1" indent="0">
              <a:buNone/>
            </a:pPr>
            <a:r>
              <a:rPr dirty="0"/>
              <a:t>- Strategic choice</a:t>
            </a:r>
          </a:p>
          <a:p>
            <a:endParaRPr dirty="0"/>
          </a:p>
          <a:p>
            <a:r>
              <a:rPr dirty="0"/>
              <a:t>Implementation:</a:t>
            </a:r>
          </a:p>
          <a:p>
            <a:pPr marL="400050" lvl="1" indent="0">
              <a:buNone/>
            </a:pPr>
            <a:r>
              <a:rPr dirty="0"/>
              <a:t>- Resource allocation</a:t>
            </a:r>
          </a:p>
          <a:p>
            <a:pPr marL="400050" lvl="1" indent="0">
              <a:buNone/>
            </a:pPr>
            <a:r>
              <a:rPr dirty="0"/>
              <a:t>- Change management</a:t>
            </a:r>
          </a:p>
          <a:p>
            <a:pPr marL="400050" lvl="1" indent="0">
              <a:buNone/>
            </a:pPr>
            <a:r>
              <a:rPr dirty="0"/>
              <a:t>- Performance monitoring</a:t>
            </a:r>
          </a:p>
          <a:p>
            <a:pPr marL="400050" lvl="1" indent="0">
              <a:buNone/>
            </a:pP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A6D75-7FD3-4BDE-BFE6-28F5901A8EFB}"/>
              </a:ext>
            </a:extLst>
          </p:cNvPr>
          <p:cNvSpPr>
            <a:spLocks noGrp="1"/>
          </p:cNvSpPr>
          <p:nvPr>
            <p:ph type="title"/>
          </p:nvPr>
        </p:nvSpPr>
        <p:spPr>
          <a:xfrm>
            <a:off x="457200" y="274638"/>
            <a:ext cx="8229600" cy="1143000"/>
          </a:xfrm>
        </p:spPr>
        <p:txBody>
          <a:bodyPr anchor="ctr">
            <a:normAutofit/>
          </a:bodyPr>
          <a:lstStyle/>
          <a:p>
            <a:r>
              <a:rPr lang="en-GB" dirty="0"/>
              <a:t>Kotter’s (1996) 8-Step Change Model</a:t>
            </a:r>
            <a:br>
              <a:rPr lang="en-GB" dirty="0"/>
            </a:br>
            <a:endParaRPr lang="en-GB" dirty="0"/>
          </a:p>
        </p:txBody>
      </p:sp>
      <p:pic>
        <p:nvPicPr>
          <p:cNvPr id="6" name="Picture 5">
            <a:extLst>
              <a:ext uri="{FF2B5EF4-FFF2-40B4-BE49-F238E27FC236}">
                <a16:creationId xmlns:a16="http://schemas.microsoft.com/office/drawing/2014/main" id="{2F5883EC-740D-4D4E-8047-F8E6CA851CD4}"/>
              </a:ext>
            </a:extLst>
          </p:cNvPr>
          <p:cNvPicPr>
            <a:picLocks noChangeAspect="1"/>
          </p:cNvPicPr>
          <p:nvPr/>
        </p:nvPicPr>
        <p:blipFill>
          <a:blip r:embed="rId3"/>
          <a:stretch>
            <a:fillRect/>
          </a:stretch>
        </p:blipFill>
        <p:spPr>
          <a:xfrm>
            <a:off x="1105891" y="1273633"/>
            <a:ext cx="7306327" cy="4310733"/>
          </a:xfrm>
          <a:prstGeom prst="rect">
            <a:avLst/>
          </a:prstGeom>
          <a:noFill/>
        </p:spPr>
      </p:pic>
    </p:spTree>
    <p:extLst>
      <p:ext uri="{BB962C8B-B14F-4D97-AF65-F5344CB8AC3E}">
        <p14:creationId xmlns:p14="http://schemas.microsoft.com/office/powerpoint/2010/main" val="2470251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Contemporary Issues in Strategy</a:t>
            </a:r>
          </a:p>
        </p:txBody>
      </p:sp>
      <p:sp>
        <p:nvSpPr>
          <p:cNvPr id="3" name="Content Placeholder 2"/>
          <p:cNvSpPr>
            <a:spLocks noGrp="1"/>
          </p:cNvSpPr>
          <p:nvPr>
            <p:ph idx="1"/>
          </p:nvPr>
        </p:nvSpPr>
        <p:spPr/>
        <p:txBody>
          <a:bodyPr/>
          <a:lstStyle/>
          <a:p>
            <a:r>
              <a:rPr dirty="0"/>
              <a:t>Key Issues:</a:t>
            </a:r>
          </a:p>
          <a:p>
            <a:pPr marL="0" indent="0">
              <a:buNone/>
            </a:pPr>
            <a:r>
              <a:rPr dirty="0"/>
              <a:t>- Digital Transformation</a:t>
            </a:r>
          </a:p>
          <a:p>
            <a:pPr marL="0" indent="0">
              <a:buNone/>
            </a:pPr>
            <a:r>
              <a:rPr dirty="0"/>
              <a:t>- Sustainability and ESG</a:t>
            </a:r>
          </a:p>
          <a:p>
            <a:pPr marL="0" indent="0">
              <a:buNone/>
            </a:pPr>
            <a:r>
              <a:rPr dirty="0"/>
              <a:t>- </a:t>
            </a:r>
            <a:r>
              <a:rPr dirty="0" err="1"/>
              <a:t>Globalisation</a:t>
            </a:r>
            <a:r>
              <a:rPr dirty="0"/>
              <a:t> vs </a:t>
            </a:r>
            <a:r>
              <a:rPr dirty="0" err="1"/>
              <a:t>Localisation</a:t>
            </a:r>
            <a:endParaRPr dirty="0"/>
          </a:p>
          <a:p>
            <a:pPr marL="0" indent="0">
              <a:buNone/>
            </a:pPr>
            <a:r>
              <a:rPr dirty="0"/>
              <a:t>- Agility and Innovation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B44FC6C-73B3-4F43-96AF-AB9F1BB4E109}"/>
              </a:ext>
            </a:extLst>
          </p:cNvPr>
          <p:cNvPicPr>
            <a:picLocks noGrp="1" noChangeAspect="1"/>
          </p:cNvPicPr>
          <p:nvPr>
            <p:ph idx="1"/>
          </p:nvPr>
        </p:nvPicPr>
        <p:blipFill>
          <a:blip r:embed="rId3"/>
          <a:stretch>
            <a:fillRect/>
          </a:stretch>
        </p:blipFill>
        <p:spPr>
          <a:xfrm>
            <a:off x="1384486" y="408857"/>
            <a:ext cx="6375027" cy="5153744"/>
          </a:xfrm>
        </p:spPr>
      </p:pic>
    </p:spTree>
    <p:extLst>
      <p:ext uri="{BB962C8B-B14F-4D97-AF65-F5344CB8AC3E}">
        <p14:creationId xmlns:p14="http://schemas.microsoft.com/office/powerpoint/2010/main" val="3265998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6343E-4C71-46B4-93DA-61936FAB79D4}"/>
              </a:ext>
            </a:extLst>
          </p:cNvPr>
          <p:cNvSpPr>
            <a:spLocks noGrp="1"/>
          </p:cNvSpPr>
          <p:nvPr>
            <p:ph type="title"/>
          </p:nvPr>
        </p:nvSpPr>
        <p:spPr/>
        <p:txBody>
          <a:bodyPr/>
          <a:lstStyle/>
          <a:p>
            <a:r>
              <a:rPr lang="en-GB" dirty="0"/>
              <a:t>Sustainability and ESG</a:t>
            </a:r>
          </a:p>
        </p:txBody>
      </p:sp>
      <p:sp>
        <p:nvSpPr>
          <p:cNvPr id="3" name="Content Placeholder 2">
            <a:extLst>
              <a:ext uri="{FF2B5EF4-FFF2-40B4-BE49-F238E27FC236}">
                <a16:creationId xmlns:a16="http://schemas.microsoft.com/office/drawing/2014/main" id="{D70245A0-56BC-40E0-BDF5-B45C21BE495F}"/>
              </a:ext>
            </a:extLst>
          </p:cNvPr>
          <p:cNvSpPr>
            <a:spLocks noGrp="1"/>
          </p:cNvSpPr>
          <p:nvPr>
            <p:ph idx="1"/>
          </p:nvPr>
        </p:nvSpPr>
        <p:spPr/>
        <p:txBody>
          <a:bodyPr/>
          <a:lstStyle/>
          <a:p>
            <a:r>
              <a:rPr lang="en-GB" dirty="0"/>
              <a:t>Lets look at  </a:t>
            </a:r>
            <a:r>
              <a:rPr lang="en-US" sz="2400" dirty="0"/>
              <a:t>Management Styles Supporting Sustainability and ESG</a:t>
            </a:r>
            <a:endParaRPr lang="en-GB" dirty="0"/>
          </a:p>
        </p:txBody>
      </p:sp>
    </p:spTree>
    <p:extLst>
      <p:ext uri="{BB962C8B-B14F-4D97-AF65-F5344CB8AC3E}">
        <p14:creationId xmlns:p14="http://schemas.microsoft.com/office/powerpoint/2010/main" val="904965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7504E-1CA3-75AE-DE4A-DA1448D0E9A9}"/>
              </a:ext>
            </a:extLst>
          </p:cNvPr>
          <p:cNvSpPr>
            <a:spLocks noGrp="1"/>
          </p:cNvSpPr>
          <p:nvPr>
            <p:ph type="title"/>
          </p:nvPr>
        </p:nvSpPr>
        <p:spPr/>
        <p:txBody>
          <a:bodyPr anchor="t">
            <a:normAutofit/>
          </a:bodyPr>
          <a:lstStyle/>
          <a:p>
            <a:r>
              <a:rPr lang="en-US" dirty="0">
                <a:solidFill>
                  <a:schemeClr val="tx1"/>
                </a:solidFill>
              </a:rPr>
              <a:t>Overview of Key Management Styles</a:t>
            </a:r>
          </a:p>
        </p:txBody>
      </p:sp>
      <p:sp>
        <p:nvSpPr>
          <p:cNvPr id="3" name="Content Placeholder 2">
            <a:extLst>
              <a:ext uri="{FF2B5EF4-FFF2-40B4-BE49-F238E27FC236}">
                <a16:creationId xmlns:a16="http://schemas.microsoft.com/office/drawing/2014/main" id="{C731FEE3-C6FE-8E00-2E5F-2B1F0F113B95}"/>
              </a:ext>
            </a:extLst>
          </p:cNvPr>
          <p:cNvSpPr>
            <a:spLocks noGrp="1"/>
          </p:cNvSpPr>
          <p:nvPr>
            <p:ph idx="1"/>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p:txBody>
          <a:bodyPr>
            <a:normAutofit fontScale="62500" lnSpcReduction="20000"/>
          </a:bodyPr>
          <a:lstStyle/>
          <a:p>
            <a:pPr marL="0" indent="0">
              <a:spcBef>
                <a:spcPts val="1875"/>
              </a:spcBef>
              <a:buNone/>
            </a:pPr>
            <a:r>
              <a:rPr lang="en-US" b="1"/>
              <a:t>Ethical Leadership</a:t>
            </a:r>
          </a:p>
          <a:p>
            <a:pPr marL="0" lvl="1" indent="0">
              <a:buNone/>
            </a:pPr>
            <a:r>
              <a:t>Ethical Leadership focuses on integrity, transparency, and accountability to build strong governance and stakeholder trust.</a:t>
            </a:r>
            <a:endParaRPr lang="en-US"/>
          </a:p>
          <a:p>
            <a:pPr marL="0" indent="0">
              <a:spcBef>
                <a:spcPts val="1875"/>
              </a:spcBef>
              <a:buNone/>
            </a:pPr>
            <a:r>
              <a:rPr lang="en-US" b="1"/>
              <a:t>Transformational Leadership</a:t>
            </a:r>
          </a:p>
          <a:p>
            <a:pPr marL="0" lvl="1" indent="0">
              <a:buNone/>
            </a:pPr>
            <a:r>
              <a:t>Transformational Leadership inspires change by aligning teams with long-term environmental and social goals through vision and values.</a:t>
            </a:r>
            <a:endParaRPr lang="en-US"/>
          </a:p>
          <a:p>
            <a:pPr marL="0" indent="0">
              <a:spcBef>
                <a:spcPts val="1875"/>
              </a:spcBef>
              <a:buNone/>
            </a:pPr>
            <a:r>
              <a:rPr lang="en-US" b="1"/>
              <a:t>Servant Leadership</a:t>
            </a:r>
          </a:p>
          <a:p>
            <a:pPr marL="0" lvl="1" indent="0">
              <a:buNone/>
            </a:pPr>
            <a:r>
              <a:t>Servant Leadership prioritizes employee well-being and community support, enhancing the social dimension of ESG.</a:t>
            </a:r>
            <a:endParaRPr lang="en-US"/>
          </a:p>
          <a:p>
            <a:pPr marL="0" indent="0">
              <a:spcBef>
                <a:spcPts val="1875"/>
              </a:spcBef>
              <a:buNone/>
            </a:pPr>
            <a:r>
              <a:rPr lang="en-US" b="1"/>
              <a:t>Adaptive and Participative Leadership</a:t>
            </a:r>
          </a:p>
          <a:p>
            <a:pPr marL="0" lvl="1" indent="0">
              <a:buNone/>
            </a:pPr>
            <a:r>
              <a:t>Adaptive Leadership embraces change and uncertainty, while Participative Leadership promotes collaborative decision-making and shared responsibility.</a:t>
            </a:r>
            <a:endParaRPr lang="en-US"/>
          </a:p>
          <a:p>
            <a:pPr marL="0" indent="0">
              <a:spcBef>
                <a:spcPts val="1875"/>
              </a:spcBef>
              <a:buNone/>
            </a:pPr>
            <a:r>
              <a:rPr lang="en-US" b="1"/>
              <a:t>Systems Leadership</a:t>
            </a:r>
          </a:p>
          <a:p>
            <a:pPr marL="0" lvl="1" indent="0">
              <a:buNone/>
            </a:pPr>
            <a:r>
              <a:t>Systems Leadership views organizations holistically, integrating ESG strategies across sectors and functions for sustainable impact.</a:t>
            </a:r>
            <a:endParaRPr lang="en-US"/>
          </a:p>
        </p:txBody>
      </p:sp>
    </p:spTree>
    <p:extLst>
      <p:ext uri="{BB962C8B-B14F-4D97-AF65-F5344CB8AC3E}">
        <p14:creationId xmlns:p14="http://schemas.microsoft.com/office/powerpoint/2010/main" val="815945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CC886-24F3-1081-676A-DB5579177145}"/>
              </a:ext>
            </a:extLst>
          </p:cNvPr>
          <p:cNvSpPr>
            <a:spLocks noGrp="1"/>
          </p:cNvSpPr>
          <p:nvPr>
            <p:ph type="title"/>
          </p:nvPr>
        </p:nvSpPr>
        <p:spPr>
          <a:xfrm>
            <a:off x="457200" y="274638"/>
            <a:ext cx="8229600" cy="1143000"/>
          </a:xfrm>
        </p:spPr>
        <p:txBody>
          <a:bodyPr anchor="ctr">
            <a:normAutofit/>
          </a:bodyPr>
          <a:lstStyle/>
          <a:p>
            <a:r>
              <a:rPr lang="en-US"/>
              <a:t>Real-World Business Applications</a:t>
            </a:r>
          </a:p>
        </p:txBody>
      </p:sp>
      <p:sp>
        <p:nvSpPr>
          <p:cNvPr id="4" name="Content Placeholder 3">
            <a:extLst>
              <a:ext uri="{FF2B5EF4-FFF2-40B4-BE49-F238E27FC236}">
                <a16:creationId xmlns:a16="http://schemas.microsoft.com/office/drawing/2014/main" id="{AE6CDB13-24F2-1193-D3B1-669B28788E66}"/>
              </a:ext>
            </a:extLst>
          </p:cNvPr>
          <p:cNvSpPr>
            <a:spLocks noGrp="1"/>
          </p:cNvSpPr>
          <p:nvPr>
            <p:ph sz="half" idx="1"/>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457200" y="1600201"/>
            <a:ext cx="4038600" cy="3989040"/>
          </a:xfrm>
        </p:spPr>
        <p:txBody>
          <a:bodyPr>
            <a:normAutofit/>
          </a:bodyPr>
          <a:lstStyle/>
          <a:p>
            <a:pPr marL="0" indent="0">
              <a:lnSpc>
                <a:spcPct val="90000"/>
              </a:lnSpc>
              <a:spcBef>
                <a:spcPts val="1875"/>
              </a:spcBef>
              <a:buNone/>
            </a:pPr>
            <a:r>
              <a:rPr lang="en-US" sz="1300" b="1"/>
              <a:t>Ethical Leadership in Governance</a:t>
            </a:r>
          </a:p>
          <a:p>
            <a:pPr marL="0" lvl="1" indent="0">
              <a:lnSpc>
                <a:spcPct val="90000"/>
              </a:lnSpc>
              <a:buNone/>
            </a:pPr>
            <a:r>
              <a:rPr lang="en-GB" sz="1300"/>
              <a:t>Ethical leadership involves transparent supply chain audits and anti-corruption policies to uphold governance standards.</a:t>
            </a:r>
          </a:p>
          <a:p>
            <a:pPr marL="0" indent="0">
              <a:lnSpc>
                <a:spcPct val="90000"/>
              </a:lnSpc>
              <a:spcBef>
                <a:spcPts val="1875"/>
              </a:spcBef>
              <a:buNone/>
            </a:pPr>
            <a:r>
              <a:rPr lang="en-US" sz="1300" b="1"/>
              <a:t>Transformational Leadership for Sustainability</a:t>
            </a:r>
          </a:p>
          <a:p>
            <a:pPr marL="0" lvl="1" indent="0">
              <a:lnSpc>
                <a:spcPct val="90000"/>
              </a:lnSpc>
              <a:buNone/>
            </a:pPr>
            <a:r>
              <a:rPr lang="en-GB" sz="1300"/>
              <a:t>Transformational leaders inspire teams to achieve carbon neutrality and innovate sustainable products.</a:t>
            </a:r>
          </a:p>
          <a:p>
            <a:pPr marL="0" indent="0">
              <a:lnSpc>
                <a:spcPct val="90000"/>
              </a:lnSpc>
              <a:spcBef>
                <a:spcPts val="1875"/>
              </a:spcBef>
              <a:buNone/>
            </a:pPr>
            <a:r>
              <a:rPr lang="en-US" sz="1300" b="1"/>
              <a:t>Servant Leadership and Social Impact</a:t>
            </a:r>
          </a:p>
          <a:p>
            <a:pPr marL="0" lvl="1" indent="0">
              <a:lnSpc>
                <a:spcPct val="90000"/>
              </a:lnSpc>
              <a:buNone/>
            </a:pPr>
            <a:r>
              <a:rPr lang="en-GB" sz="1300"/>
              <a:t>Servant leadership supports employee wellness programs and community development to reinforce social ESG aspects.</a:t>
            </a:r>
          </a:p>
          <a:p>
            <a:pPr marL="0" indent="0">
              <a:lnSpc>
                <a:spcPct val="90000"/>
              </a:lnSpc>
              <a:spcBef>
                <a:spcPts val="1875"/>
              </a:spcBef>
              <a:buNone/>
            </a:pPr>
            <a:r>
              <a:rPr lang="en-US" sz="1300" b="1"/>
              <a:t>Adaptive Leadership and Compliance</a:t>
            </a:r>
          </a:p>
          <a:p>
            <a:pPr marL="0" lvl="1" indent="0">
              <a:lnSpc>
                <a:spcPct val="90000"/>
              </a:lnSpc>
              <a:buNone/>
            </a:pPr>
            <a:r>
              <a:rPr lang="en-GB" sz="1300"/>
              <a:t>Adaptive leadership enables businesses to quickly update sustainability reports to meet new ESG regulations.</a:t>
            </a:r>
          </a:p>
        </p:txBody>
      </p:sp>
      <p:pic>
        <p:nvPicPr>
          <p:cNvPr id="5" name="Content Placeholder 4" descr="A group of people are indoors in an office. They are are putting their hands together in an agreement of cooperation. A model turbine is in the foreground.">
            <a:extLst>
              <a:ext uri="{FF2B5EF4-FFF2-40B4-BE49-F238E27FC236}">
                <a16:creationId xmlns:a16="http://schemas.microsoft.com/office/drawing/2014/main" id="{54EBF626-62E6-451D-8F0A-348CEB010D69}"/>
              </a:ext>
            </a:extLst>
          </p:cNvPr>
          <p:cNvPicPr>
            <a:picLocks noGrp="1" noChangeAspect="1"/>
          </p:cNvPicPr>
          <p:nvPr>
            <p:ph sz="half" idx="2"/>
          </p:nvPr>
        </p:nvPicPr>
        <p:blipFill>
          <a:blip r:embed="rId3"/>
          <a:stretch>
            <a:fillRect/>
          </a:stretch>
        </p:blipFill>
        <p:spPr>
          <a:xfrm>
            <a:off x="4648200" y="2246838"/>
            <a:ext cx="4038600" cy="2695765"/>
          </a:xfrm>
          <a:prstGeom prst="rect">
            <a:avLst/>
          </a:prstGeom>
          <a:noFill/>
        </p:spPr>
      </p:pic>
    </p:spTree>
    <p:extLst>
      <p:ext uri="{BB962C8B-B14F-4D97-AF65-F5344CB8AC3E}">
        <p14:creationId xmlns:p14="http://schemas.microsoft.com/office/powerpoint/2010/main" val="3914780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C1E62-E515-21A0-47AE-BCE82601D562}"/>
              </a:ext>
            </a:extLst>
          </p:cNvPr>
          <p:cNvSpPr>
            <a:spLocks noGrp="1"/>
          </p:cNvSpPr>
          <p:nvPr>
            <p:ph type="title"/>
          </p:nvPr>
        </p:nvSpPr>
        <p:spPr>
          <a:xfrm>
            <a:off x="3405948" y="320040"/>
            <a:ext cx="5296854" cy="1105348"/>
          </a:xfrm>
        </p:spPr>
        <p:txBody>
          <a:bodyPr anchor="b">
            <a:normAutofit/>
          </a:bodyPr>
          <a:lstStyle/>
          <a:p>
            <a:r>
              <a:rPr lang="en-US"/>
              <a:t>Ethical Leadership</a:t>
            </a:r>
          </a:p>
        </p:txBody>
      </p:sp>
      <p:pic>
        <p:nvPicPr>
          <p:cNvPr id="8" name="Picture 7" descr="A group of multi colored wooden stick figures">
            <a:extLst>
              <a:ext uri="{FF2B5EF4-FFF2-40B4-BE49-F238E27FC236}">
                <a16:creationId xmlns:a16="http://schemas.microsoft.com/office/drawing/2014/main" id="{EAE4674C-42F0-EC48-B41B-66376B5CDDDF}"/>
              </a:ext>
            </a:extLst>
          </p:cNvPr>
          <p:cNvPicPr>
            <a:picLocks noChangeAspect="1"/>
          </p:cNvPicPr>
          <p:nvPr/>
        </p:nvPicPr>
        <p:blipFill>
          <a:blip r:embed="rId3"/>
          <a:srcRect l="27712" r="41844"/>
          <a:stretch>
            <a:fillRect/>
          </a:stretch>
        </p:blipFill>
        <p:spPr>
          <a:xfrm>
            <a:off x="731518" y="948268"/>
            <a:ext cx="1849935" cy="4208012"/>
          </a:xfrm>
          <a:prstGeom prst="rect">
            <a:avLst/>
          </a:prstGeom>
          <a:noFill/>
        </p:spPr>
      </p:pic>
      <p:sp>
        <p:nvSpPr>
          <p:cNvPr id="4" name="Content Placeholder 3">
            <a:extLst>
              <a:ext uri="{FF2B5EF4-FFF2-40B4-BE49-F238E27FC236}">
                <a16:creationId xmlns:a16="http://schemas.microsoft.com/office/drawing/2014/main" id="{57BC5DBA-67CA-B661-DEB5-6E9192C08076}"/>
              </a:ext>
            </a:extLst>
          </p:cNvPr>
          <p:cNvSpPr>
            <a:spLocks noGrp="1"/>
          </p:cNvSpPr>
          <p:nvPr>
            <p:ph sz="quarter" idx="14"/>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3020907" y="1595301"/>
            <a:ext cx="5681895" cy="4094299"/>
          </a:xfrm>
        </p:spPr>
        <p:txBody>
          <a:bodyPr>
            <a:normAutofit/>
          </a:bodyPr>
          <a:lstStyle/>
          <a:p>
            <a:pPr marL="0" indent="0">
              <a:lnSpc>
                <a:spcPct val="90000"/>
              </a:lnSpc>
              <a:spcBef>
                <a:spcPts val="1875"/>
              </a:spcBef>
              <a:buNone/>
            </a:pPr>
            <a:r>
              <a:rPr lang="en-GB" sz="1700" b="1" dirty="0"/>
              <a:t>Core Principles of Ethical Leadership</a:t>
            </a:r>
          </a:p>
          <a:p>
            <a:pPr marL="0" lvl="1" indent="0">
              <a:lnSpc>
                <a:spcPct val="90000"/>
              </a:lnSpc>
              <a:buNone/>
            </a:pPr>
            <a:r>
              <a:rPr lang="en-GB" sz="1700" dirty="0"/>
              <a:t>Ethical leadership is centred on integrity, transparency, and accountability in decision-making and actions.</a:t>
            </a:r>
          </a:p>
          <a:p>
            <a:pPr marL="0" indent="0">
              <a:lnSpc>
                <a:spcPct val="90000"/>
              </a:lnSpc>
              <a:spcBef>
                <a:spcPts val="1875"/>
              </a:spcBef>
              <a:buNone/>
            </a:pPr>
            <a:r>
              <a:rPr lang="en-GB" sz="1700" b="1" dirty="0"/>
              <a:t>Fostering Trust and Sustainability</a:t>
            </a:r>
          </a:p>
          <a:p>
            <a:pPr marL="0" lvl="1" indent="0">
              <a:lnSpc>
                <a:spcPct val="90000"/>
              </a:lnSpc>
              <a:buNone/>
            </a:pPr>
            <a:r>
              <a:rPr lang="en-GB" sz="1700" dirty="0"/>
              <a:t>Ethical leadership builds trust internally and externally, essential for sustainability and organisational resilience.</a:t>
            </a:r>
          </a:p>
          <a:p>
            <a:pPr marL="0" indent="0">
              <a:lnSpc>
                <a:spcPct val="90000"/>
              </a:lnSpc>
              <a:spcBef>
                <a:spcPts val="1875"/>
              </a:spcBef>
              <a:buNone/>
            </a:pPr>
            <a:r>
              <a:rPr lang="en-GB" sz="1700" b="1" dirty="0"/>
              <a:t>Influencing Organisational Culture</a:t>
            </a:r>
          </a:p>
          <a:p>
            <a:pPr marL="0" lvl="1" indent="0">
              <a:lnSpc>
                <a:spcPct val="90000"/>
              </a:lnSpc>
              <a:buNone/>
            </a:pPr>
            <a:r>
              <a:rPr lang="en-GB" sz="1700" dirty="0"/>
              <a:t>By modelling ethical behaviour, leaders encourage responsible employee actions and reinforce a culture of ESG values.</a:t>
            </a:r>
          </a:p>
        </p:txBody>
      </p:sp>
    </p:spTree>
    <p:extLst>
      <p:ext uri="{BB962C8B-B14F-4D97-AF65-F5344CB8AC3E}">
        <p14:creationId xmlns:p14="http://schemas.microsoft.com/office/powerpoint/2010/main" val="27519514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36B83-2D94-F015-9DBA-133E012B8A3D}"/>
              </a:ext>
            </a:extLst>
          </p:cNvPr>
          <p:cNvSpPr>
            <a:spLocks noGrp="1"/>
          </p:cNvSpPr>
          <p:nvPr>
            <p:ph type="title"/>
          </p:nvPr>
        </p:nvSpPr>
        <p:spPr>
          <a:xfrm>
            <a:off x="457200" y="274638"/>
            <a:ext cx="8229600" cy="1143000"/>
          </a:xfrm>
        </p:spPr>
        <p:txBody>
          <a:bodyPr anchor="ctr">
            <a:normAutofit/>
          </a:bodyPr>
          <a:lstStyle/>
          <a:p>
            <a:r>
              <a:rPr lang="en-US" dirty="0"/>
              <a:t>Transformational Leadership</a:t>
            </a:r>
          </a:p>
        </p:txBody>
      </p:sp>
      <p:pic>
        <p:nvPicPr>
          <p:cNvPr id="2050" name="Picture 2" descr="Bass (1985) transformational leadership ...">
            <a:extLst>
              <a:ext uri="{FF2B5EF4-FFF2-40B4-BE49-F238E27FC236}">
                <a16:creationId xmlns:a16="http://schemas.microsoft.com/office/drawing/2014/main" id="{685DF80A-8A6F-4468-970F-77C96EE2DD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889761"/>
            <a:ext cx="4038600" cy="258137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F666A76-14AE-4D54-775A-C5B7BECACE2C}"/>
              </a:ext>
            </a:extLst>
          </p:cNvPr>
          <p:cNvSpPr>
            <a:spLocks noGrp="1"/>
          </p:cNvSpPr>
          <p:nvPr>
            <p:ph sz="half" idx="2"/>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4648200" y="1600201"/>
            <a:ext cx="4038600" cy="3989040"/>
          </a:xfrm>
        </p:spPr>
        <p:txBody>
          <a:bodyPr>
            <a:normAutofit/>
          </a:bodyPr>
          <a:lstStyle/>
          <a:p>
            <a:pPr marL="0" indent="0">
              <a:lnSpc>
                <a:spcPct val="90000"/>
              </a:lnSpc>
              <a:spcBef>
                <a:spcPts val="1875"/>
              </a:spcBef>
              <a:buNone/>
            </a:pPr>
            <a:r>
              <a:rPr lang="en-GB" sz="1600" b="1" dirty="0"/>
              <a:t>Inspiring Vision and Values</a:t>
            </a:r>
          </a:p>
          <a:p>
            <a:pPr marL="0" lvl="1" indent="0">
              <a:lnSpc>
                <a:spcPct val="90000"/>
              </a:lnSpc>
              <a:buNone/>
            </a:pPr>
            <a:r>
              <a:rPr lang="en-GB" sz="1600" dirty="0"/>
              <a:t>Transformational leaders motivate teams by articulating a compelling vision aligned with strong ethical values.</a:t>
            </a:r>
          </a:p>
          <a:p>
            <a:pPr marL="0" indent="0">
              <a:lnSpc>
                <a:spcPct val="90000"/>
              </a:lnSpc>
              <a:spcBef>
                <a:spcPts val="1875"/>
              </a:spcBef>
              <a:buNone/>
            </a:pPr>
            <a:r>
              <a:rPr lang="en-GB" sz="1600" b="1" dirty="0"/>
              <a:t>Empowering Innovation and Culture</a:t>
            </a:r>
          </a:p>
          <a:p>
            <a:pPr marL="0" lvl="1" indent="0">
              <a:lnSpc>
                <a:spcPct val="90000"/>
              </a:lnSpc>
              <a:buNone/>
            </a:pPr>
            <a:r>
              <a:rPr lang="en-GB" sz="1600" dirty="0"/>
              <a:t>Transformational leadership fosters innovation and empowers employees to contribute towards sustainable change and continuous organisational improvement.</a:t>
            </a:r>
          </a:p>
          <a:p>
            <a:pPr marL="0" indent="0">
              <a:lnSpc>
                <a:spcPct val="90000"/>
              </a:lnSpc>
              <a:spcBef>
                <a:spcPts val="1875"/>
              </a:spcBef>
              <a:buNone/>
            </a:pPr>
            <a:r>
              <a:rPr lang="en-GB" sz="1600" b="1" dirty="0"/>
              <a:t>Mobilising Long-Term Strategies</a:t>
            </a:r>
          </a:p>
          <a:p>
            <a:pPr marL="0" lvl="1" indent="0">
              <a:lnSpc>
                <a:spcPct val="90000"/>
              </a:lnSpc>
              <a:buNone/>
            </a:pPr>
            <a:r>
              <a:rPr lang="en-GB" sz="1600" dirty="0"/>
              <a:t>Leaders effectively mobilise support for long-term goals like carbon reduction and ethical governance.</a:t>
            </a:r>
          </a:p>
        </p:txBody>
      </p:sp>
      <p:sp>
        <p:nvSpPr>
          <p:cNvPr id="7" name="TextBox 6">
            <a:extLst>
              <a:ext uri="{FF2B5EF4-FFF2-40B4-BE49-F238E27FC236}">
                <a16:creationId xmlns:a16="http://schemas.microsoft.com/office/drawing/2014/main" id="{E77BB1C1-70CC-4A13-A698-F9074FF6E600}"/>
              </a:ext>
            </a:extLst>
          </p:cNvPr>
          <p:cNvSpPr txBox="1"/>
          <p:nvPr/>
        </p:nvSpPr>
        <p:spPr>
          <a:xfrm flipH="1">
            <a:off x="614679" y="1192034"/>
            <a:ext cx="3572935" cy="369332"/>
          </a:xfrm>
          <a:prstGeom prst="rect">
            <a:avLst/>
          </a:prstGeom>
          <a:noFill/>
        </p:spPr>
        <p:txBody>
          <a:bodyPr wrap="square" rtlCol="0">
            <a:spAutoFit/>
          </a:bodyPr>
          <a:lstStyle/>
          <a:p>
            <a:r>
              <a:rPr lang="en-GB" dirty="0"/>
              <a:t>Bass (1985)</a:t>
            </a:r>
          </a:p>
        </p:txBody>
      </p:sp>
    </p:spTree>
    <p:extLst>
      <p:ext uri="{BB962C8B-B14F-4D97-AF65-F5344CB8AC3E}">
        <p14:creationId xmlns:p14="http://schemas.microsoft.com/office/powerpoint/2010/main" val="3492652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0F511-539F-C77B-23D0-74B5AA2B429A}"/>
              </a:ext>
            </a:extLst>
          </p:cNvPr>
          <p:cNvSpPr>
            <a:spLocks noGrp="1"/>
          </p:cNvSpPr>
          <p:nvPr>
            <p:ph type="title"/>
          </p:nvPr>
        </p:nvSpPr>
        <p:spPr>
          <a:xfrm>
            <a:off x="342900" y="457200"/>
            <a:ext cx="3285204" cy="1453896"/>
          </a:xfrm>
        </p:spPr>
        <p:txBody>
          <a:bodyPr anchor="t">
            <a:normAutofit/>
          </a:bodyPr>
          <a:lstStyle/>
          <a:p>
            <a:pPr>
              <a:lnSpc>
                <a:spcPct val="90000"/>
              </a:lnSpc>
            </a:pPr>
            <a:r>
              <a:rPr lang="en-US"/>
              <a:t>Servant Leadership </a:t>
            </a:r>
            <a:r>
              <a:rPr lang="en-US" i="1"/>
              <a:t>(Greenleaf 1970)</a:t>
            </a:r>
          </a:p>
        </p:txBody>
      </p:sp>
      <p:pic>
        <p:nvPicPr>
          <p:cNvPr id="7" name="Content Placeholder 6">
            <a:extLst>
              <a:ext uri="{FF2B5EF4-FFF2-40B4-BE49-F238E27FC236}">
                <a16:creationId xmlns:a16="http://schemas.microsoft.com/office/drawing/2014/main" id="{D02D2118-1401-4CC0-A681-FCAEF933D9B6}"/>
              </a:ext>
            </a:extLst>
          </p:cNvPr>
          <p:cNvPicPr>
            <a:picLocks noGrp="1" noChangeAspect="1"/>
          </p:cNvPicPr>
          <p:nvPr>
            <p:ph type="pic" sz="quarter" idx="13"/>
          </p:nvPr>
        </p:nvPicPr>
        <p:blipFill>
          <a:blip r:embed="rId3"/>
          <a:srcRect l="16864" r="22986" b="3"/>
          <a:stretch>
            <a:fillRect/>
          </a:stretch>
        </p:blipFill>
        <p:spPr>
          <a:xfrm>
            <a:off x="20" y="2175642"/>
            <a:ext cx="4188135" cy="4682358"/>
          </a:xfrm>
          <a:prstGeom prst="rect">
            <a:avLst/>
          </a:prstGeom>
          <a:noFill/>
        </p:spPr>
      </p:pic>
      <p:sp>
        <p:nvSpPr>
          <p:cNvPr id="4" name="Content Placeholder 3">
            <a:extLst>
              <a:ext uri="{FF2B5EF4-FFF2-40B4-BE49-F238E27FC236}">
                <a16:creationId xmlns:a16="http://schemas.microsoft.com/office/drawing/2014/main" id="{045818E2-2E62-48DA-529B-5ECF2324D04C}"/>
              </a:ext>
            </a:extLst>
          </p:cNvPr>
          <p:cNvSpPr>
            <a:spLocks noGrp="1"/>
          </p:cNvSpPr>
          <p:nvPr>
            <p:ph sz="quarter" idx="14"/>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4572000" y="457201"/>
            <a:ext cx="4189444" cy="5875338"/>
          </a:xfrm>
        </p:spPr>
        <p:txBody>
          <a:bodyPr>
            <a:normAutofit/>
          </a:bodyPr>
          <a:lstStyle/>
          <a:p>
            <a:pPr marL="0" indent="0">
              <a:lnSpc>
                <a:spcPct val="90000"/>
              </a:lnSpc>
              <a:spcBef>
                <a:spcPts val="1875"/>
              </a:spcBef>
              <a:buNone/>
            </a:pPr>
            <a:r>
              <a:rPr lang="en-GB" sz="1700" b="1"/>
              <a:t>People-</a:t>
            </a:r>
            <a:r>
              <a:rPr lang="en-GB" sz="1700" b="1" err="1"/>
              <a:t>Centered</a:t>
            </a:r>
            <a:r>
              <a:rPr lang="en-GB" sz="1700" b="1"/>
              <a:t> Management</a:t>
            </a:r>
          </a:p>
          <a:p>
            <a:pPr marL="0" lvl="1" indent="0">
              <a:lnSpc>
                <a:spcPct val="90000"/>
              </a:lnSpc>
              <a:buNone/>
            </a:pPr>
            <a:r>
              <a:rPr lang="en-GB" sz="1700"/>
              <a:t>Servant leadership prioritises employees’ needs by focusing on empathy, listening, and creating a nurturing environment.</a:t>
            </a:r>
          </a:p>
          <a:p>
            <a:pPr marL="0" indent="0">
              <a:lnSpc>
                <a:spcPct val="90000"/>
              </a:lnSpc>
              <a:spcBef>
                <a:spcPts val="1875"/>
              </a:spcBef>
              <a:buNone/>
            </a:pPr>
            <a:r>
              <a:rPr lang="en-GB" sz="1700" b="1"/>
              <a:t>Alignment with ESG Social Dimension</a:t>
            </a:r>
          </a:p>
          <a:p>
            <a:pPr marL="0" lvl="1" indent="0">
              <a:lnSpc>
                <a:spcPct val="90000"/>
              </a:lnSpc>
              <a:buNone/>
            </a:pPr>
            <a:r>
              <a:rPr lang="en-GB" sz="1700"/>
              <a:t>This leadership style emphasises human rights, diversity, and community well-being in ESG and sustainability efforts.</a:t>
            </a:r>
          </a:p>
          <a:p>
            <a:pPr marL="0" indent="0">
              <a:lnSpc>
                <a:spcPct val="90000"/>
              </a:lnSpc>
              <a:spcBef>
                <a:spcPts val="1875"/>
              </a:spcBef>
              <a:buNone/>
            </a:pPr>
            <a:r>
              <a:rPr lang="en-GB" sz="1700" b="1"/>
              <a:t>Fostering Collaboration and Trust</a:t>
            </a:r>
          </a:p>
          <a:p>
            <a:pPr marL="0" lvl="1" indent="0">
              <a:lnSpc>
                <a:spcPct val="90000"/>
              </a:lnSpc>
              <a:buNone/>
            </a:pPr>
            <a:r>
              <a:rPr lang="en-GB" sz="1700"/>
              <a:t>Servant leaders remove barriers and encourage collaboration to build trust and engagement for effective ESG strategies.</a:t>
            </a:r>
          </a:p>
          <a:p>
            <a:pPr marL="0" indent="0">
              <a:lnSpc>
                <a:spcPct val="90000"/>
              </a:lnSpc>
              <a:spcBef>
                <a:spcPts val="1875"/>
              </a:spcBef>
              <a:buNone/>
            </a:pPr>
            <a:r>
              <a:rPr lang="en-GB" sz="1700" b="1"/>
              <a:t>Equitable and Responsible Practices</a:t>
            </a:r>
          </a:p>
          <a:p>
            <a:pPr marL="0" lvl="1" indent="0">
              <a:lnSpc>
                <a:spcPct val="90000"/>
              </a:lnSpc>
              <a:buNone/>
            </a:pPr>
            <a:r>
              <a:rPr lang="en-GB" sz="1700"/>
              <a:t>By putting people first, servant leaders ensure organisational practices promote equity and social responsibility long term.</a:t>
            </a:r>
          </a:p>
        </p:txBody>
      </p:sp>
    </p:spTree>
    <p:extLst>
      <p:ext uri="{BB962C8B-B14F-4D97-AF65-F5344CB8AC3E}">
        <p14:creationId xmlns:p14="http://schemas.microsoft.com/office/powerpoint/2010/main" val="18143354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43768-A1B4-FD83-E239-805CAC04C178}"/>
              </a:ext>
            </a:extLst>
          </p:cNvPr>
          <p:cNvSpPr>
            <a:spLocks noGrp="1"/>
          </p:cNvSpPr>
          <p:nvPr>
            <p:ph type="title"/>
          </p:nvPr>
        </p:nvSpPr>
        <p:spPr>
          <a:xfrm>
            <a:off x="457200" y="274638"/>
            <a:ext cx="8229600" cy="1143000"/>
          </a:xfrm>
        </p:spPr>
        <p:txBody>
          <a:bodyPr anchor="ctr">
            <a:normAutofit/>
          </a:bodyPr>
          <a:lstStyle/>
          <a:p>
            <a:r>
              <a:rPr lang="en-US"/>
              <a:t>Adaptive Leadership</a:t>
            </a:r>
          </a:p>
        </p:txBody>
      </p:sp>
      <p:sp>
        <p:nvSpPr>
          <p:cNvPr id="4" name="Content Placeholder 3">
            <a:extLst>
              <a:ext uri="{FF2B5EF4-FFF2-40B4-BE49-F238E27FC236}">
                <a16:creationId xmlns:a16="http://schemas.microsoft.com/office/drawing/2014/main" id="{3AABD8AC-55B3-5B05-6264-45C6B71A02F0}"/>
              </a:ext>
            </a:extLst>
          </p:cNvPr>
          <p:cNvSpPr>
            <a:spLocks noGrp="1"/>
          </p:cNvSpPr>
          <p:nvPr>
            <p:ph sz="half" idx="1"/>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457199" y="1600201"/>
            <a:ext cx="5442373" cy="4441612"/>
          </a:xfrm>
        </p:spPr>
        <p:txBody>
          <a:bodyPr>
            <a:normAutofit/>
          </a:bodyPr>
          <a:lstStyle/>
          <a:p>
            <a:pPr marL="0" indent="0">
              <a:lnSpc>
                <a:spcPct val="90000"/>
              </a:lnSpc>
              <a:spcBef>
                <a:spcPts val="1875"/>
              </a:spcBef>
              <a:buNone/>
            </a:pPr>
            <a:r>
              <a:rPr lang="en-GB" sz="1300" b="1" dirty="0"/>
              <a:t>Flexibility and Responsiveness</a:t>
            </a:r>
          </a:p>
          <a:p>
            <a:pPr marL="0" lvl="1" indent="0">
              <a:lnSpc>
                <a:spcPct val="90000"/>
              </a:lnSpc>
              <a:buNone/>
            </a:pPr>
            <a:r>
              <a:rPr lang="en-GB" sz="1300" dirty="0"/>
              <a:t>Adaptive leaders excel in responding to change and navigating uncertainty in complex environments.</a:t>
            </a:r>
          </a:p>
          <a:p>
            <a:pPr marL="0" indent="0">
              <a:lnSpc>
                <a:spcPct val="90000"/>
              </a:lnSpc>
              <a:spcBef>
                <a:spcPts val="1875"/>
              </a:spcBef>
              <a:buNone/>
            </a:pPr>
            <a:r>
              <a:rPr lang="en-GB" sz="1300" b="1" dirty="0"/>
              <a:t>Driving Sustainability and ESG</a:t>
            </a:r>
          </a:p>
          <a:p>
            <a:pPr marL="0" lvl="1" indent="0">
              <a:lnSpc>
                <a:spcPct val="90000"/>
              </a:lnSpc>
              <a:buNone/>
            </a:pPr>
            <a:r>
              <a:rPr lang="en-GB" sz="1300" dirty="0"/>
              <a:t>This leadership style fits sustainability initiatives by adjusting policies to evolving regulations and expectations.</a:t>
            </a:r>
          </a:p>
          <a:p>
            <a:pPr marL="0" indent="0">
              <a:lnSpc>
                <a:spcPct val="90000"/>
              </a:lnSpc>
              <a:spcBef>
                <a:spcPts val="1875"/>
              </a:spcBef>
              <a:buNone/>
            </a:pPr>
            <a:r>
              <a:rPr lang="en-GB" sz="1300" b="1" dirty="0"/>
              <a:t>Encouraging Learning and Innovation</a:t>
            </a:r>
          </a:p>
          <a:p>
            <a:pPr marL="0" lvl="1" indent="0">
              <a:lnSpc>
                <a:spcPct val="90000"/>
              </a:lnSpc>
              <a:buNone/>
            </a:pPr>
            <a:r>
              <a:rPr lang="en-GB" sz="1300" dirty="0"/>
              <a:t>Adaptive leaders foster a learning mindset and experimentation to continuously improve organisational performance.</a:t>
            </a:r>
          </a:p>
          <a:p>
            <a:pPr marL="0" indent="0">
              <a:lnSpc>
                <a:spcPct val="90000"/>
              </a:lnSpc>
              <a:spcBef>
                <a:spcPts val="1875"/>
              </a:spcBef>
              <a:buNone/>
            </a:pPr>
            <a:r>
              <a:rPr lang="en-GB" sz="1300" b="1" dirty="0"/>
              <a:t>Engaging Stakeholders and Building Resilience</a:t>
            </a:r>
          </a:p>
          <a:p>
            <a:pPr marL="0" lvl="1" indent="0">
              <a:lnSpc>
                <a:spcPct val="90000"/>
              </a:lnSpc>
              <a:buNone/>
            </a:pPr>
            <a:r>
              <a:rPr lang="en-GB" sz="1300" dirty="0"/>
              <a:t>They maintain ongoing dialogue with stakeholders and manage transitions to strengthen organisational resilience.</a:t>
            </a:r>
          </a:p>
        </p:txBody>
      </p:sp>
      <p:pic>
        <p:nvPicPr>
          <p:cNvPr id="5" name="Content Placeholder 4" descr="Teamwork people concept on blackboard">
            <a:extLst>
              <a:ext uri="{FF2B5EF4-FFF2-40B4-BE49-F238E27FC236}">
                <a16:creationId xmlns:a16="http://schemas.microsoft.com/office/drawing/2014/main" id="{4BDA0B97-8FF3-4B2D-8434-418887DEB20C}"/>
              </a:ext>
            </a:extLst>
          </p:cNvPr>
          <p:cNvPicPr>
            <a:picLocks noGrp="1" noChangeAspect="1"/>
          </p:cNvPicPr>
          <p:nvPr>
            <p:ph sz="half" idx="2"/>
          </p:nvPr>
        </p:nvPicPr>
        <p:blipFill>
          <a:blip r:embed="rId3"/>
          <a:srcRect r="32420" b="-2"/>
          <a:stretch>
            <a:fillRect/>
          </a:stretch>
        </p:blipFill>
        <p:spPr>
          <a:xfrm>
            <a:off x="6100314" y="2113279"/>
            <a:ext cx="2031072" cy="2006148"/>
          </a:xfrm>
          <a:prstGeom prst="rect">
            <a:avLst/>
          </a:prstGeom>
          <a:noFill/>
        </p:spPr>
      </p:pic>
    </p:spTree>
    <p:extLst>
      <p:ext uri="{BB962C8B-B14F-4D97-AF65-F5344CB8AC3E}">
        <p14:creationId xmlns:p14="http://schemas.microsoft.com/office/powerpoint/2010/main" val="22122014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8C559-310B-6A77-BFFA-7C09D3DB67A8}"/>
              </a:ext>
            </a:extLst>
          </p:cNvPr>
          <p:cNvSpPr>
            <a:spLocks noGrp="1"/>
          </p:cNvSpPr>
          <p:nvPr>
            <p:ph type="title"/>
          </p:nvPr>
        </p:nvSpPr>
        <p:spPr>
          <a:xfrm>
            <a:off x="457200" y="274638"/>
            <a:ext cx="8229600" cy="1143000"/>
          </a:xfrm>
        </p:spPr>
        <p:txBody>
          <a:bodyPr anchor="ctr">
            <a:normAutofit/>
          </a:bodyPr>
          <a:lstStyle/>
          <a:p>
            <a:r>
              <a:rPr lang="en-US"/>
              <a:t>Participative Leadership</a:t>
            </a:r>
          </a:p>
        </p:txBody>
      </p:sp>
      <p:sp>
        <p:nvSpPr>
          <p:cNvPr id="4" name="Content Placeholder 3">
            <a:extLst>
              <a:ext uri="{FF2B5EF4-FFF2-40B4-BE49-F238E27FC236}">
                <a16:creationId xmlns:a16="http://schemas.microsoft.com/office/drawing/2014/main" id="{4B5F6849-5C31-8719-AD62-D14039B0D176}"/>
              </a:ext>
            </a:extLst>
          </p:cNvPr>
          <p:cNvSpPr>
            <a:spLocks noGrp="1"/>
          </p:cNvSpPr>
          <p:nvPr>
            <p:ph sz="half" idx="1"/>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457200" y="1600201"/>
            <a:ext cx="4038600" cy="3989040"/>
          </a:xfrm>
        </p:spPr>
        <p:txBody>
          <a:bodyPr>
            <a:normAutofit/>
          </a:bodyPr>
          <a:lstStyle/>
          <a:p>
            <a:pPr marL="0" indent="0">
              <a:lnSpc>
                <a:spcPct val="90000"/>
              </a:lnSpc>
              <a:spcBef>
                <a:spcPts val="1875"/>
              </a:spcBef>
              <a:buNone/>
            </a:pPr>
            <a:r>
              <a:rPr lang="en-GB" sz="1300" b="1" dirty="0"/>
              <a:t>Collaborative Decision-Making</a:t>
            </a:r>
          </a:p>
          <a:p>
            <a:pPr marL="0" lvl="1" indent="0">
              <a:lnSpc>
                <a:spcPct val="90000"/>
              </a:lnSpc>
              <a:buNone/>
            </a:pPr>
            <a:r>
              <a:rPr lang="en-GB" sz="1300" dirty="0"/>
              <a:t>Participative leaders engage employees and stakeholders to incorporate diverse perspectives in decision-making.</a:t>
            </a:r>
          </a:p>
          <a:p>
            <a:pPr marL="0" indent="0">
              <a:lnSpc>
                <a:spcPct val="90000"/>
              </a:lnSpc>
              <a:spcBef>
                <a:spcPts val="1875"/>
              </a:spcBef>
              <a:buNone/>
            </a:pPr>
            <a:r>
              <a:rPr lang="en-GB" sz="1300" b="1" dirty="0"/>
              <a:t>Support for Transparency and Inclusivity</a:t>
            </a:r>
          </a:p>
          <a:p>
            <a:pPr marL="0" lvl="1" indent="0">
              <a:lnSpc>
                <a:spcPct val="90000"/>
              </a:lnSpc>
              <a:buNone/>
            </a:pPr>
            <a:r>
              <a:rPr lang="en-GB" sz="1300" dirty="0"/>
              <a:t>This leadership style promotes transparency and inclusivity essential for effective ESG governance.</a:t>
            </a:r>
          </a:p>
          <a:p>
            <a:pPr marL="0" indent="0">
              <a:lnSpc>
                <a:spcPct val="90000"/>
              </a:lnSpc>
              <a:spcBef>
                <a:spcPts val="1875"/>
              </a:spcBef>
              <a:buNone/>
            </a:pPr>
            <a:r>
              <a:rPr lang="en-GB" sz="1300" b="1" dirty="0"/>
              <a:t>Fostering Ownership and Accountability</a:t>
            </a:r>
          </a:p>
          <a:p>
            <a:pPr marL="0" lvl="1" indent="0">
              <a:lnSpc>
                <a:spcPct val="90000"/>
              </a:lnSpc>
              <a:buNone/>
            </a:pPr>
            <a:r>
              <a:rPr lang="en-GB" sz="1300" dirty="0"/>
              <a:t>Involving team members builds ownership and accountability, enhancing commitment to sustainability goals.</a:t>
            </a:r>
          </a:p>
          <a:p>
            <a:pPr marL="0" indent="0">
              <a:lnSpc>
                <a:spcPct val="90000"/>
              </a:lnSpc>
              <a:spcBef>
                <a:spcPts val="1875"/>
              </a:spcBef>
              <a:buNone/>
            </a:pPr>
            <a:r>
              <a:rPr lang="en-GB" sz="1300" b="1" dirty="0"/>
              <a:t>Building Trust and Resilience</a:t>
            </a:r>
          </a:p>
          <a:p>
            <a:pPr marL="0" lvl="1" indent="0">
              <a:lnSpc>
                <a:spcPct val="90000"/>
              </a:lnSpc>
              <a:buNone/>
            </a:pPr>
            <a:r>
              <a:rPr lang="en-GB" sz="1300" dirty="0"/>
              <a:t>Engaging stakeholders in ESG planning strengthens trust and promotes ethical sustainable practices.</a:t>
            </a:r>
          </a:p>
          <a:p>
            <a:pPr marL="0" lvl="1" indent="0">
              <a:lnSpc>
                <a:spcPct val="90000"/>
              </a:lnSpc>
              <a:buNone/>
            </a:pPr>
            <a:endParaRPr lang="en-GB" sz="1300" dirty="0"/>
          </a:p>
          <a:p>
            <a:pPr marL="0" lvl="1" indent="0">
              <a:lnSpc>
                <a:spcPct val="90000"/>
              </a:lnSpc>
              <a:buNone/>
            </a:pPr>
            <a:r>
              <a:rPr lang="en-GB" sz="1300" dirty="0"/>
              <a:t>Adapted </a:t>
            </a:r>
            <a:r>
              <a:rPr lang="en-GB" sz="1300"/>
              <a:t>from: Lewin 1939 &amp; Linkert 1961 </a:t>
            </a:r>
            <a:endParaRPr lang="en-GB" sz="1300" dirty="0"/>
          </a:p>
        </p:txBody>
      </p:sp>
      <p:pic>
        <p:nvPicPr>
          <p:cNvPr id="4098" name="Picture 2" descr="Conceptual Model of Participative Leadership Style | Download Scientific  Diagram">
            <a:extLst>
              <a:ext uri="{FF2B5EF4-FFF2-40B4-BE49-F238E27FC236}">
                <a16:creationId xmlns:a16="http://schemas.microsoft.com/office/drawing/2014/main" id="{C6506D4D-3988-4AAB-8441-B954057D24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1965027"/>
            <a:ext cx="4038600" cy="3259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34870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4317-9951-D54D-5B58-5B8AA4F89C50}"/>
              </a:ext>
            </a:extLst>
          </p:cNvPr>
          <p:cNvSpPr>
            <a:spLocks noGrp="1"/>
          </p:cNvSpPr>
          <p:nvPr>
            <p:ph type="title"/>
          </p:nvPr>
        </p:nvSpPr>
        <p:spPr/>
        <p:txBody>
          <a:bodyPr anchor="b">
            <a:normAutofit/>
          </a:bodyPr>
          <a:lstStyle/>
          <a:p>
            <a:r>
              <a:rPr lang="en-US"/>
              <a:t>Systems Leadership</a:t>
            </a:r>
          </a:p>
        </p:txBody>
      </p:sp>
      <p:pic>
        <p:nvPicPr>
          <p:cNvPr id="5" name="Content Placeholder 4" descr="Digital 2d concept which shows abstract  background Network optimization and internet technology">
            <a:extLst>
              <a:ext uri="{FF2B5EF4-FFF2-40B4-BE49-F238E27FC236}">
                <a16:creationId xmlns:a16="http://schemas.microsoft.com/office/drawing/2014/main" id="{0548122A-FB9D-4AFB-9E02-8B336359AC77}"/>
              </a:ext>
            </a:extLst>
          </p:cNvPr>
          <p:cNvPicPr>
            <a:picLocks noGrp="1" noChangeAspect="1"/>
          </p:cNvPicPr>
          <p:nvPr>
            <p:ph idx="1"/>
          </p:nvPr>
        </p:nvPicPr>
        <p:blipFill>
          <a:blip r:embed="rId3"/>
          <a:stretch>
            <a:fillRect/>
          </a:stretch>
        </p:blipFill>
        <p:spPr>
          <a:xfrm>
            <a:off x="5726854" y="2426548"/>
            <a:ext cx="2959946" cy="2219960"/>
          </a:xfrm>
          <a:prstGeom prst="rect">
            <a:avLst/>
          </a:prstGeom>
          <a:noFill/>
        </p:spPr>
      </p:pic>
      <p:sp>
        <p:nvSpPr>
          <p:cNvPr id="4" name="Content Placeholder 3">
            <a:extLst>
              <a:ext uri="{FF2B5EF4-FFF2-40B4-BE49-F238E27FC236}">
                <a16:creationId xmlns:a16="http://schemas.microsoft.com/office/drawing/2014/main" id="{6D9C4130-0146-1222-82F5-739363730F16}"/>
              </a:ext>
            </a:extLst>
          </p:cNvPr>
          <p:cNvSpPr>
            <a:spLocks noGrp="1"/>
          </p:cNvSpPr>
          <p:nvPr>
            <p:ph type="body" sz="half" idx="4294967295"/>
            <p:extLst>
              <p:ext uri="{E7BDC344-281C-4309-B0C6-D0EE65EED2A8}">
                <p202:designPr xmlns="" xmlns:p202="http://schemas.microsoft.com/office/powerpoint/2020/02/main">
                  <p202:designTagLst>
                    <p202:designTag name="ARCH:1:CLS" val="InformationBlock"/>
                    <p202:designTag name="ARCH:1:VSVAR" val="TitledTextBox"/>
                  </p202:designTagLst>
                </p202:designPr>
              </p:ext>
            </p:extLst>
          </p:nvPr>
        </p:nvSpPr>
        <p:spPr>
          <a:xfrm>
            <a:off x="54187" y="1848273"/>
            <a:ext cx="5726854" cy="3407834"/>
          </a:xfrm>
        </p:spPr>
        <p:txBody>
          <a:bodyPr>
            <a:normAutofit fontScale="92500" lnSpcReduction="10000"/>
          </a:bodyPr>
          <a:lstStyle/>
          <a:p>
            <a:pPr marL="0" indent="0">
              <a:spcBef>
                <a:spcPts val="1875"/>
              </a:spcBef>
              <a:buNone/>
            </a:pPr>
            <a:r>
              <a:rPr lang="en-US" b="1" dirty="0"/>
              <a:t>Holistic Management Approach</a:t>
            </a:r>
          </a:p>
          <a:p>
            <a:pPr marL="0" lvl="1" indent="0">
              <a:buNone/>
            </a:pPr>
            <a:r>
              <a:rPr lang="en-GB" sz="1050" dirty="0"/>
              <a:t>Systems leadership focuses on understanding interdependencies across sectors, stakeholders, and functions for effective decision-making.</a:t>
            </a:r>
          </a:p>
          <a:p>
            <a:pPr marL="0" indent="0">
              <a:spcBef>
                <a:spcPts val="1875"/>
              </a:spcBef>
              <a:buNone/>
            </a:pPr>
            <a:r>
              <a:rPr lang="en-US" b="1" dirty="0"/>
              <a:t>Strategic ESG Integration</a:t>
            </a:r>
          </a:p>
          <a:p>
            <a:pPr marL="0" lvl="1" indent="0">
              <a:buNone/>
            </a:pPr>
            <a:r>
              <a:rPr lang="en-GB" sz="1050" dirty="0"/>
              <a:t>Leaders align organizational strategies with environmental and social goals to embed sustainability throughout operations.</a:t>
            </a:r>
          </a:p>
          <a:p>
            <a:pPr marL="0" indent="0">
              <a:spcBef>
                <a:spcPts val="1875"/>
              </a:spcBef>
              <a:buNone/>
            </a:pPr>
            <a:r>
              <a:rPr lang="en-US" b="1" dirty="0"/>
              <a:t>Cross-Functional Collaboration</a:t>
            </a:r>
          </a:p>
          <a:p>
            <a:pPr marL="0" lvl="1" indent="0">
              <a:buNone/>
            </a:pPr>
            <a:r>
              <a:rPr lang="en-GB" sz="1050" dirty="0"/>
              <a:t>Systems leaders foster collaboration across functions to address complex sustainability and ESG challenges effectively.</a:t>
            </a:r>
          </a:p>
          <a:p>
            <a:pPr marL="0" indent="0">
              <a:spcBef>
                <a:spcPts val="1875"/>
              </a:spcBef>
              <a:buNone/>
            </a:pPr>
            <a:r>
              <a:rPr lang="en-US" b="1" dirty="0"/>
              <a:t>Risk Management and Ripple Effects</a:t>
            </a:r>
          </a:p>
          <a:p>
            <a:pPr marL="0" lvl="1" indent="0">
              <a:buNone/>
            </a:pPr>
            <a:r>
              <a:rPr lang="en-GB" sz="1050" dirty="0"/>
              <a:t>Adopting a systems view helps leaders anticipate ripple effects and manage systemic risks for long-term impact.</a:t>
            </a:r>
          </a:p>
        </p:txBody>
      </p:sp>
    </p:spTree>
    <p:extLst>
      <p:ext uri="{BB962C8B-B14F-4D97-AF65-F5344CB8AC3E}">
        <p14:creationId xmlns:p14="http://schemas.microsoft.com/office/powerpoint/2010/main" val="3251344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56CFF-F15A-44FA-92CE-A70B80C56E95}"/>
              </a:ext>
            </a:extLst>
          </p:cNvPr>
          <p:cNvSpPr>
            <a:spLocks noGrp="1"/>
          </p:cNvSpPr>
          <p:nvPr>
            <p:ph type="title"/>
          </p:nvPr>
        </p:nvSpPr>
        <p:spPr/>
        <p:txBody>
          <a:bodyPr/>
          <a:lstStyle/>
          <a:p>
            <a:r>
              <a:rPr lang="en-GB" dirty="0"/>
              <a:t>What is Systems Theory…? </a:t>
            </a:r>
          </a:p>
        </p:txBody>
      </p:sp>
      <p:sp>
        <p:nvSpPr>
          <p:cNvPr id="3" name="Content Placeholder 2">
            <a:extLst>
              <a:ext uri="{FF2B5EF4-FFF2-40B4-BE49-F238E27FC236}">
                <a16:creationId xmlns:a16="http://schemas.microsoft.com/office/drawing/2014/main" id="{4C9B1AC4-8DAF-44DC-85EF-D7BF61649E02}"/>
              </a:ext>
            </a:extLst>
          </p:cNvPr>
          <p:cNvSpPr>
            <a:spLocks noGrp="1"/>
          </p:cNvSpPr>
          <p:nvPr>
            <p:ph idx="1"/>
          </p:nvPr>
        </p:nvSpPr>
        <p:spPr/>
        <p:txBody>
          <a:bodyPr/>
          <a:lstStyle/>
          <a:p>
            <a:r>
              <a:rPr lang="en-GB" dirty="0">
                <a:hlinkClick r:id="rId2"/>
              </a:rPr>
              <a:t>https://youtu.be/uHL-l_Iz_sA?si=1Z3a8PmesBciGt3g</a:t>
            </a:r>
            <a:r>
              <a:rPr lang="en-GB" dirty="0"/>
              <a:t> </a:t>
            </a:r>
          </a:p>
        </p:txBody>
      </p:sp>
    </p:spTree>
    <p:extLst>
      <p:ext uri="{BB962C8B-B14F-4D97-AF65-F5344CB8AC3E}">
        <p14:creationId xmlns:p14="http://schemas.microsoft.com/office/powerpoint/2010/main" val="2341873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20D26-438C-4AA6-B5B8-F6E0A1DAD1F3}"/>
              </a:ext>
            </a:extLst>
          </p:cNvPr>
          <p:cNvSpPr>
            <a:spLocks noGrp="1"/>
          </p:cNvSpPr>
          <p:nvPr>
            <p:ph type="title"/>
          </p:nvPr>
        </p:nvSpPr>
        <p:spPr>
          <a:xfrm>
            <a:off x="457200" y="274638"/>
            <a:ext cx="8229600" cy="1143000"/>
          </a:xfrm>
        </p:spPr>
        <p:txBody>
          <a:bodyPr anchor="ctr">
            <a:normAutofit/>
          </a:bodyPr>
          <a:lstStyle/>
          <a:p>
            <a:r>
              <a:rPr lang="en-GB" dirty="0"/>
              <a:t>Management and Leadership </a:t>
            </a:r>
          </a:p>
        </p:txBody>
      </p:sp>
      <p:pic>
        <p:nvPicPr>
          <p:cNvPr id="4" name="Content Placeholder 3">
            <a:extLst>
              <a:ext uri="{FF2B5EF4-FFF2-40B4-BE49-F238E27FC236}">
                <a16:creationId xmlns:a16="http://schemas.microsoft.com/office/drawing/2014/main" id="{AAFB07B2-0774-40A0-89D7-E088A84E45D1}"/>
              </a:ext>
            </a:extLst>
          </p:cNvPr>
          <p:cNvPicPr>
            <a:picLocks noGrp="1" noChangeAspect="1"/>
          </p:cNvPicPr>
          <p:nvPr>
            <p:ph idx="1"/>
          </p:nvPr>
        </p:nvPicPr>
        <p:blipFill>
          <a:blip r:embed="rId2"/>
          <a:stretch>
            <a:fillRect/>
          </a:stretch>
        </p:blipFill>
        <p:spPr>
          <a:xfrm>
            <a:off x="1637894" y="1600201"/>
            <a:ext cx="5868212" cy="3917032"/>
          </a:xfrm>
          <a:prstGeom prst="rect">
            <a:avLst/>
          </a:prstGeom>
          <a:noFill/>
        </p:spPr>
      </p:pic>
    </p:spTree>
    <p:extLst>
      <p:ext uri="{BB962C8B-B14F-4D97-AF65-F5344CB8AC3E}">
        <p14:creationId xmlns:p14="http://schemas.microsoft.com/office/powerpoint/2010/main" val="32524086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6E100-7702-F100-2B49-3768B9252234}"/>
              </a:ext>
            </a:extLst>
          </p:cNvPr>
          <p:cNvSpPr>
            <a:spLocks noGrp="1"/>
          </p:cNvSpPr>
          <p:nvPr>
            <p:ph type="title"/>
          </p:nvPr>
        </p:nvSpPr>
        <p:spPr>
          <a:xfrm>
            <a:off x="150113" y="148082"/>
            <a:ext cx="9122579" cy="1529334"/>
          </a:xfrm>
        </p:spPr>
        <p:txBody>
          <a:bodyPr anchor="b">
            <a:normAutofit/>
          </a:bodyPr>
          <a:lstStyle/>
          <a:p>
            <a:r>
              <a:rPr lang="en-US" dirty="0"/>
              <a:t>Understanding VUCA and Leadership Responses</a:t>
            </a:r>
          </a:p>
        </p:txBody>
      </p:sp>
      <p:graphicFrame>
        <p:nvGraphicFramePr>
          <p:cNvPr id="5" name="Content Placeholder 4">
            <a:extLst>
              <a:ext uri="{FF2B5EF4-FFF2-40B4-BE49-F238E27FC236}">
                <a16:creationId xmlns:a16="http://schemas.microsoft.com/office/drawing/2014/main" id="{6ABA1C6F-421F-4A07-96C9-08A5F6B03971}"/>
              </a:ext>
            </a:extLst>
          </p:cNvPr>
          <p:cNvGraphicFramePr>
            <a:graphicFrameLocks noGrp="1"/>
          </p:cNvGraphicFramePr>
          <p:nvPr>
            <p:ph sz="quarter" idx="17"/>
            <p:extLst>
              <p:ext uri="{D42A27DB-BD31-4B8C-83A1-F6EECF244321}">
                <p14:modId xmlns:p14="http://schemas.microsoft.com/office/powerpoint/2010/main" val="559542406"/>
              </p:ext>
            </p:extLst>
          </p:nvPr>
        </p:nvGraphicFramePr>
        <p:xfrm>
          <a:off x="1009227" y="1991362"/>
          <a:ext cx="7382933" cy="3115733"/>
        </p:xfrm>
        <a:graphic>
          <a:graphicData uri="http://schemas.openxmlformats.org/drawingml/2006/table">
            <a:tbl>
              <a:tblPr firstRow="1" bandRow="1">
                <a:noFill/>
                <a:tableStyleId>{5C22544A-7EE6-4342-B048-85BDC9FD1C3A}</a:tableStyleId>
              </a:tblPr>
              <a:tblGrid>
                <a:gridCol w="1628681">
                  <a:extLst>
                    <a:ext uri="{9D8B030D-6E8A-4147-A177-3AD203B41FA5}">
                      <a16:colId xmlns:a16="http://schemas.microsoft.com/office/drawing/2014/main" val="3038913062"/>
                    </a:ext>
                  </a:extLst>
                </a:gridCol>
                <a:gridCol w="1885087">
                  <a:extLst>
                    <a:ext uri="{9D8B030D-6E8A-4147-A177-3AD203B41FA5}">
                      <a16:colId xmlns:a16="http://schemas.microsoft.com/office/drawing/2014/main" val="744718312"/>
                    </a:ext>
                  </a:extLst>
                </a:gridCol>
                <a:gridCol w="1984078">
                  <a:extLst>
                    <a:ext uri="{9D8B030D-6E8A-4147-A177-3AD203B41FA5}">
                      <a16:colId xmlns:a16="http://schemas.microsoft.com/office/drawing/2014/main" val="2021987957"/>
                    </a:ext>
                  </a:extLst>
                </a:gridCol>
                <a:gridCol w="1885087">
                  <a:extLst>
                    <a:ext uri="{9D8B030D-6E8A-4147-A177-3AD203B41FA5}">
                      <a16:colId xmlns:a16="http://schemas.microsoft.com/office/drawing/2014/main" val="4208962326"/>
                    </a:ext>
                  </a:extLst>
                </a:gridCol>
              </a:tblGrid>
              <a:tr h="643261">
                <a:tc>
                  <a:txBody>
                    <a:bodyPr/>
                    <a:lstStyle/>
                    <a:p>
                      <a:pPr>
                        <a:buNone/>
                      </a:pPr>
                      <a:r>
                        <a:rPr lang="en-US" sz="1200" b="1" cap="all" spc="150">
                          <a:solidFill>
                            <a:schemeClr val="tx1"/>
                          </a:solidFill>
                        </a:rPr>
                        <a:t>VUCA Element</a:t>
                      </a:r>
                    </a:p>
                  </a:txBody>
                  <a:tcPr marL="45950" marR="45950" marT="45950" marB="45950" anchor="ctr">
                    <a:lnL w="12700" cmpd="sng">
                      <a:noFill/>
                    </a:lnL>
                    <a:lnR w="12700" cmpd="sng">
                      <a:noFill/>
                    </a:lnR>
                    <a:lnT w="6350" cap="flat" cmpd="sng" algn="ctr">
                      <a:noFill/>
                      <a:prstDash val="solid"/>
                    </a:lnT>
                    <a:lnB w="28575" cap="flat" cmpd="sng" algn="ctr">
                      <a:solidFill>
                        <a:schemeClr val="accent1"/>
                      </a:solidFill>
                      <a:prstDash val="solid"/>
                    </a:lnB>
                    <a:noFill/>
                  </a:tcPr>
                </a:tc>
                <a:tc>
                  <a:txBody>
                    <a:bodyPr/>
                    <a:lstStyle/>
                    <a:p>
                      <a:pPr>
                        <a:buNone/>
                      </a:pPr>
                      <a:r>
                        <a:rPr lang="en-US" sz="1200" b="1" cap="all" spc="150" dirty="0">
                          <a:solidFill>
                            <a:schemeClr val="tx1"/>
                          </a:solidFill>
                        </a:rPr>
                        <a:t>Definition</a:t>
                      </a:r>
                    </a:p>
                  </a:txBody>
                  <a:tcPr marL="45950" marR="45950" marT="45950" marB="45950" anchor="ctr">
                    <a:lnL w="12700" cmpd="sng">
                      <a:noFill/>
                    </a:lnL>
                    <a:lnR w="12700" cmpd="sng">
                      <a:noFill/>
                    </a:lnR>
                    <a:lnT w="6350" cap="flat" cmpd="sng" algn="ctr">
                      <a:noFill/>
                      <a:prstDash val="solid"/>
                    </a:lnT>
                    <a:lnB w="28575" cap="flat" cmpd="sng" algn="ctr">
                      <a:solidFill>
                        <a:schemeClr val="accent1"/>
                      </a:solidFill>
                      <a:prstDash val="solid"/>
                    </a:lnB>
                    <a:noFill/>
                  </a:tcPr>
                </a:tc>
                <a:tc>
                  <a:txBody>
                    <a:bodyPr/>
                    <a:lstStyle/>
                    <a:p>
                      <a:pPr>
                        <a:buNone/>
                      </a:pPr>
                      <a:r>
                        <a:rPr lang="en-US" sz="1200" b="1" cap="all" spc="150">
                          <a:solidFill>
                            <a:schemeClr val="tx1"/>
                          </a:solidFill>
                        </a:rPr>
                        <a:t>Leadership Response</a:t>
                      </a:r>
                    </a:p>
                  </a:txBody>
                  <a:tcPr marL="45950" marR="45950" marT="45950" marB="45950" anchor="ctr">
                    <a:lnL w="12700" cmpd="sng">
                      <a:noFill/>
                    </a:lnL>
                    <a:lnR w="12700" cmpd="sng">
                      <a:noFill/>
                    </a:lnR>
                    <a:lnT w="6350" cap="flat" cmpd="sng" algn="ctr">
                      <a:noFill/>
                      <a:prstDash val="solid"/>
                    </a:lnT>
                    <a:lnB w="28575" cap="flat" cmpd="sng" algn="ctr">
                      <a:solidFill>
                        <a:schemeClr val="accent1"/>
                      </a:solidFill>
                      <a:prstDash val="solid"/>
                    </a:lnB>
                    <a:noFill/>
                  </a:tcPr>
                </a:tc>
                <a:tc>
                  <a:txBody>
                    <a:bodyPr/>
                    <a:lstStyle/>
                    <a:p>
                      <a:pPr>
                        <a:buNone/>
                      </a:pPr>
                      <a:r>
                        <a:rPr lang="en-US" sz="1200" b="1" cap="all" spc="150">
                          <a:solidFill>
                            <a:schemeClr val="tx1"/>
                          </a:solidFill>
                        </a:rPr>
                        <a:t>Key Skills</a:t>
                      </a:r>
                    </a:p>
                  </a:txBody>
                  <a:tcPr marL="45950" marR="45950" marT="45950" marB="45950" anchor="ctr">
                    <a:lnL w="12700" cmpd="sng">
                      <a:noFill/>
                    </a:lnL>
                    <a:lnR w="12700" cmpd="sng">
                      <a:noFill/>
                    </a:lnR>
                    <a:lnT w="6350" cap="flat" cmpd="sng" algn="ctr">
                      <a:noFill/>
                      <a:prstDash val="solid"/>
                    </a:lnT>
                    <a:lnB w="28575" cap="flat" cmpd="sng" algn="ctr">
                      <a:solidFill>
                        <a:schemeClr val="accent1"/>
                      </a:solidFill>
                      <a:prstDash val="solid"/>
                    </a:lnB>
                    <a:noFill/>
                  </a:tcPr>
                </a:tc>
                <a:extLst>
                  <a:ext uri="{0D108BD9-81ED-4DB2-BD59-A6C34878D82A}">
                    <a16:rowId xmlns:a16="http://schemas.microsoft.com/office/drawing/2014/main" val="598279183"/>
                  </a:ext>
                </a:extLst>
              </a:tr>
              <a:tr h="618118">
                <a:tc>
                  <a:txBody>
                    <a:bodyPr/>
                    <a:lstStyle/>
                    <a:p>
                      <a:pPr>
                        <a:buNone/>
                      </a:pPr>
                      <a:r>
                        <a:rPr lang="en-US" sz="1200" b="1" cap="none" spc="0">
                          <a:solidFill>
                            <a:schemeClr val="tx1"/>
                          </a:solidFill>
                        </a:rPr>
                        <a:t>Volatility</a:t>
                      </a:r>
                    </a:p>
                  </a:txBody>
                  <a:tcPr marL="45950" marR="45950" marT="45950" marB="45950" anchor="ctr">
                    <a:lnL w="12700" cmpd="sng">
                      <a:noFill/>
                      <a:prstDash val="solid"/>
                    </a:lnL>
                    <a:lnR w="12700" cmpd="sng">
                      <a:noFill/>
                      <a:prstDash val="solid"/>
                    </a:lnR>
                    <a:lnT w="28575" cap="flat" cmpd="sng" algn="ctr">
                      <a:solidFill>
                        <a:schemeClr val="accent1"/>
                      </a:solidFill>
                      <a:prstDash val="solid"/>
                    </a:lnT>
                    <a:lnB w="6350" cap="flat" cmpd="sng" algn="ctr">
                      <a:noFill/>
                      <a:prstDash val="solid"/>
                    </a:lnB>
                    <a:noFill/>
                  </a:tcPr>
                </a:tc>
                <a:tc>
                  <a:txBody>
                    <a:bodyPr/>
                    <a:lstStyle/>
                    <a:p>
                      <a:pPr>
                        <a:buNone/>
                      </a:pPr>
                      <a:r>
                        <a:rPr lang="en-US" sz="1200" cap="none" spc="0">
                          <a:solidFill>
                            <a:schemeClr val="tx1"/>
                          </a:solidFill>
                        </a:rPr>
                        <a:t>Rapid and unpredictable change</a:t>
                      </a:r>
                    </a:p>
                  </a:txBody>
                  <a:tcPr marL="45950" marR="45950" marT="45950" marB="45950" anchor="ctr">
                    <a:lnL w="12700" cmpd="sng">
                      <a:noFill/>
                      <a:prstDash val="solid"/>
                    </a:lnL>
                    <a:lnR w="12700" cmpd="sng">
                      <a:noFill/>
                      <a:prstDash val="solid"/>
                    </a:lnR>
                    <a:lnT w="28575" cap="flat" cmpd="sng" algn="ctr">
                      <a:solidFill>
                        <a:schemeClr val="accent1"/>
                      </a:solidFill>
                      <a:prstDash val="solid"/>
                    </a:lnT>
                    <a:lnB w="6350" cap="flat" cmpd="sng" algn="ctr">
                      <a:noFill/>
                      <a:prstDash val="solid"/>
                    </a:lnB>
                    <a:noFill/>
                  </a:tcPr>
                </a:tc>
                <a:tc>
                  <a:txBody>
                    <a:bodyPr/>
                    <a:lstStyle/>
                    <a:p>
                      <a:pPr>
                        <a:buNone/>
                      </a:pPr>
                      <a:r>
                        <a:rPr lang="en-US" sz="1200" cap="none" spc="0">
                          <a:solidFill>
                            <a:schemeClr val="tx1"/>
                          </a:solidFill>
                        </a:rPr>
                        <a:t>Vision &amp; Agility</a:t>
                      </a:r>
                    </a:p>
                  </a:txBody>
                  <a:tcPr marL="45950" marR="45950" marT="45950" marB="45950" anchor="ctr">
                    <a:lnL w="12700" cmpd="sng">
                      <a:noFill/>
                      <a:prstDash val="solid"/>
                    </a:lnL>
                    <a:lnR w="12700" cmpd="sng">
                      <a:noFill/>
                      <a:prstDash val="solid"/>
                    </a:lnR>
                    <a:lnT w="28575" cap="flat" cmpd="sng" algn="ctr">
                      <a:solidFill>
                        <a:schemeClr val="accent1"/>
                      </a:solidFill>
                      <a:prstDash val="solid"/>
                    </a:lnT>
                    <a:lnB w="6350" cap="flat" cmpd="sng" algn="ctr">
                      <a:noFill/>
                      <a:prstDash val="solid"/>
                    </a:lnB>
                    <a:noFill/>
                  </a:tcPr>
                </a:tc>
                <a:tc>
                  <a:txBody>
                    <a:bodyPr/>
                    <a:lstStyle/>
                    <a:p>
                      <a:pPr>
                        <a:buNone/>
                      </a:pPr>
                      <a:r>
                        <a:rPr lang="en-US" sz="1200" cap="none" spc="0">
                          <a:solidFill>
                            <a:schemeClr val="tx1"/>
                          </a:solidFill>
                        </a:rPr>
                        <a:t>Flexibility, Innovation</a:t>
                      </a:r>
                    </a:p>
                  </a:txBody>
                  <a:tcPr marL="45950" marR="45950" marT="45950" marB="45950" anchor="ctr">
                    <a:lnL w="12700" cmpd="sng">
                      <a:noFill/>
                      <a:prstDash val="solid"/>
                    </a:lnL>
                    <a:lnR w="12700" cmpd="sng">
                      <a:noFill/>
                      <a:prstDash val="solid"/>
                    </a:lnR>
                    <a:lnT w="28575" cap="flat" cmpd="sng" algn="ctr">
                      <a:solidFill>
                        <a:schemeClr val="accent1"/>
                      </a:solidFill>
                      <a:prstDash val="solid"/>
                    </a:lnT>
                    <a:lnB w="6350" cap="flat" cmpd="sng" algn="ctr">
                      <a:noFill/>
                      <a:prstDash val="solid"/>
                    </a:lnB>
                    <a:noFill/>
                  </a:tcPr>
                </a:tc>
                <a:extLst>
                  <a:ext uri="{0D108BD9-81ED-4DB2-BD59-A6C34878D82A}">
                    <a16:rowId xmlns:a16="http://schemas.microsoft.com/office/drawing/2014/main" val="3094026002"/>
                  </a:ext>
                </a:extLst>
              </a:tr>
              <a:tr h="618118">
                <a:tc>
                  <a:txBody>
                    <a:bodyPr/>
                    <a:lstStyle/>
                    <a:p>
                      <a:pPr>
                        <a:buNone/>
                      </a:pPr>
                      <a:r>
                        <a:rPr lang="en-US" sz="1200" b="1" cap="none" spc="0">
                          <a:solidFill>
                            <a:schemeClr val="tx1"/>
                          </a:solidFill>
                        </a:rPr>
                        <a:t>Uncertainty</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200" cap="none" spc="0">
                          <a:solidFill>
                            <a:schemeClr val="tx1"/>
                          </a:solidFill>
                        </a:rPr>
                        <a:t>Lack of predictability or clarity</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200" cap="none" spc="0" dirty="0">
                          <a:solidFill>
                            <a:schemeClr val="tx1"/>
                          </a:solidFill>
                        </a:rPr>
                        <a:t>Understanding &amp; Insight</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200" cap="none" spc="0">
                          <a:solidFill>
                            <a:schemeClr val="tx1"/>
                          </a:solidFill>
                        </a:rPr>
                        <a:t>Data-driven decision-making, Communication</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3561096282"/>
                  </a:ext>
                </a:extLst>
              </a:tr>
              <a:tr h="618118">
                <a:tc>
                  <a:txBody>
                    <a:bodyPr/>
                    <a:lstStyle/>
                    <a:p>
                      <a:pPr>
                        <a:buNone/>
                      </a:pPr>
                      <a:r>
                        <a:rPr lang="en-US" sz="1200" b="1" cap="none" spc="0">
                          <a:solidFill>
                            <a:schemeClr val="tx1"/>
                          </a:solidFill>
                        </a:rPr>
                        <a:t>Complexity</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200" cap="none" spc="0">
                          <a:solidFill>
                            <a:schemeClr val="tx1"/>
                          </a:solidFill>
                        </a:rPr>
                        <a:t>Multiple interconnected factors</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200" cap="none" spc="0">
                          <a:solidFill>
                            <a:schemeClr val="tx1"/>
                          </a:solidFill>
                        </a:rPr>
                        <a:t>Clarity &amp; Systems Thinking</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200" cap="none" spc="0">
                          <a:solidFill>
                            <a:schemeClr val="tx1"/>
                          </a:solidFill>
                        </a:rPr>
                        <a:t>Collaboration, Strategic Planning</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237908368"/>
                  </a:ext>
                </a:extLst>
              </a:tr>
              <a:tr h="618118">
                <a:tc>
                  <a:txBody>
                    <a:bodyPr/>
                    <a:lstStyle/>
                    <a:p>
                      <a:pPr>
                        <a:buNone/>
                      </a:pPr>
                      <a:r>
                        <a:rPr lang="en-US" sz="1200" b="1" cap="none" spc="0">
                          <a:solidFill>
                            <a:schemeClr val="tx1"/>
                          </a:solidFill>
                        </a:rPr>
                        <a:t>Ambiguity</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200" cap="none" spc="0">
                          <a:solidFill>
                            <a:schemeClr val="tx1"/>
                          </a:solidFill>
                        </a:rPr>
                        <a:t>Lack of clarity about meaning or cause</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200" cap="none" spc="0">
                          <a:solidFill>
                            <a:schemeClr val="tx1"/>
                          </a:solidFill>
                        </a:rPr>
                        <a:t>Adaptability &amp; Experimentation</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buNone/>
                      </a:pPr>
                      <a:r>
                        <a:rPr lang="en-US" sz="1200" cap="none" spc="0" dirty="0">
                          <a:solidFill>
                            <a:schemeClr val="tx1"/>
                          </a:solidFill>
                        </a:rPr>
                        <a:t>Learning mindset, Scenario planning</a:t>
                      </a:r>
                    </a:p>
                  </a:txBody>
                  <a:tcPr marL="45950" marR="45950" marT="45950" marB="45950"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3470939353"/>
                  </a:ext>
                </a:extLst>
              </a:tr>
            </a:tbl>
          </a:graphicData>
        </a:graphic>
      </p:graphicFrame>
    </p:spTree>
    <p:extLst>
      <p:ext uri="{BB962C8B-B14F-4D97-AF65-F5344CB8AC3E}">
        <p14:creationId xmlns:p14="http://schemas.microsoft.com/office/powerpoint/2010/main" val="2255045177"/>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t>Strategy must evolve with context.</a:t>
            </a:r>
          </a:p>
          <a:p>
            <a:r>
              <a:t>Strategic thinking requires tools and awareness.</a:t>
            </a:r>
          </a:p>
          <a:p>
            <a:r>
              <a:t>Leaders must adapt strategies to stay competitive.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Discussion Questions</a:t>
            </a:r>
          </a:p>
        </p:txBody>
      </p:sp>
      <p:sp>
        <p:nvSpPr>
          <p:cNvPr id="3" name="Content Placeholder 2"/>
          <p:cNvSpPr>
            <a:spLocks noGrp="1"/>
          </p:cNvSpPr>
          <p:nvPr>
            <p:ph idx="1"/>
          </p:nvPr>
        </p:nvSpPr>
        <p:spPr/>
        <p:txBody>
          <a:bodyPr/>
          <a:lstStyle/>
          <a:p>
            <a:pPr marL="0" indent="0">
              <a:buNone/>
            </a:pPr>
            <a:r>
              <a:rPr dirty="0"/>
              <a:t>1. How does </a:t>
            </a:r>
            <a:r>
              <a:rPr dirty="0" err="1"/>
              <a:t>organisational</a:t>
            </a:r>
            <a:r>
              <a:rPr dirty="0"/>
              <a:t> culture influence strategic choices?</a:t>
            </a:r>
          </a:p>
          <a:p>
            <a:pPr marL="0" indent="0">
              <a:buNone/>
            </a:pPr>
            <a:r>
              <a:rPr dirty="0"/>
              <a:t>2. Can a strong internal context compensate for a hostile external environment?</a:t>
            </a:r>
          </a:p>
          <a:p>
            <a:pPr marL="0" indent="0">
              <a:buNone/>
            </a:pPr>
            <a:r>
              <a:rPr dirty="0"/>
              <a:t>3. What strategic challenges do public sector </a:t>
            </a:r>
            <a:r>
              <a:rPr dirty="0" err="1"/>
              <a:t>organisations</a:t>
            </a:r>
            <a:r>
              <a:rPr dirty="0"/>
              <a:t> face compared to private ones?</a:t>
            </a:r>
          </a:p>
        </p:txBody>
      </p:sp>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2708</Words>
  <Application>Microsoft Office PowerPoint</Application>
  <PresentationFormat>On-screen Show (4:3)</PresentationFormat>
  <Paragraphs>233</Paragraphs>
  <Slides>27</Slides>
  <Notes>13</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Google Sans</vt:lpstr>
      <vt:lpstr>Myriad Pro</vt:lpstr>
      <vt:lpstr>Segoe Sans</vt:lpstr>
      <vt:lpstr>Arial</vt:lpstr>
      <vt:lpstr>Calibri</vt:lpstr>
      <vt:lpstr>Roboto</vt:lpstr>
      <vt:lpstr>UWTSD</vt:lpstr>
      <vt:lpstr>Organisational context and Strategy</vt:lpstr>
      <vt:lpstr>Organisational Context and Strategy</vt:lpstr>
      <vt:lpstr>Organisational Context</vt:lpstr>
      <vt:lpstr>What is Strategy?</vt:lpstr>
      <vt:lpstr>Strategic Analysis Tools</vt:lpstr>
      <vt:lpstr>PowerPoint Presentation</vt:lpstr>
      <vt:lpstr>Strategic Analysis Tools</vt:lpstr>
      <vt:lpstr>Strategic Alignment</vt:lpstr>
      <vt:lpstr>PowerPoint Presentation</vt:lpstr>
      <vt:lpstr>Strategy Formulation and Implementation</vt:lpstr>
      <vt:lpstr>Kotter’s (1996) 8-Step Change Model </vt:lpstr>
      <vt:lpstr>Contemporary Issues in Strategy</vt:lpstr>
      <vt:lpstr>PowerPoint Presentation</vt:lpstr>
      <vt:lpstr>Sustainability and ESG</vt:lpstr>
      <vt:lpstr>Overview of Key Management Styles</vt:lpstr>
      <vt:lpstr>Real-World Business Applications</vt:lpstr>
      <vt:lpstr>Ethical Leadership</vt:lpstr>
      <vt:lpstr>Transformational Leadership</vt:lpstr>
      <vt:lpstr>Servant Leadership (Greenleaf 1970)</vt:lpstr>
      <vt:lpstr>Adaptive Leadership</vt:lpstr>
      <vt:lpstr>Participative Leadership</vt:lpstr>
      <vt:lpstr>Systems Leadership</vt:lpstr>
      <vt:lpstr>What is Systems Theory…? </vt:lpstr>
      <vt:lpstr>Management and Leadership </vt:lpstr>
      <vt:lpstr>Understanding VUCA and Leadership Responses</vt:lpstr>
      <vt:lpstr>Conclusion</vt:lpstr>
      <vt:lpstr>Discussion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context and Strategy</dc:title>
  <dc:creator>Helen Evans (Institute of Management and Health)</dc:creator>
  <cp:lastModifiedBy>Helen Evans (Institute of Management and Health)</cp:lastModifiedBy>
  <cp:revision>1</cp:revision>
  <dcterms:created xsi:type="dcterms:W3CDTF">2025-09-24T11:54:49Z</dcterms:created>
  <dcterms:modified xsi:type="dcterms:W3CDTF">2025-09-24T11:57:48Z</dcterms:modified>
</cp:coreProperties>
</file>