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jpeg"/>
  <Default Extension="mp4" ContentType="video/mp4"/>
  <Default Extension="rels" ContentType="application/vnd.openxmlformats-package.relationships+xml"/>
  <Default Extension="vml" ContentType="application/vnd.openxmlformats-officedocument.vmlDrawing"/>
  <Default Extension="mov" ContentType="video/quicktime"/>
  <Default Extension="png" ContentType="image/png"/>
  <Default Extension="bin" ContentType="application/vnd.openxmlformats-officedocument.oleObjec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4" r:id="rId1"/>
  </p:sldMasterIdLst>
  <p:notesMasterIdLst>
    <p:notesMasterId r:id="rId37"/>
  </p:notesMasterIdLst>
  <p:sldIdLst>
    <p:sldId id="285" r:id="rId2"/>
    <p:sldId id="318" r:id="rId3"/>
    <p:sldId id="306" r:id="rId4"/>
    <p:sldId id="312" r:id="rId5"/>
    <p:sldId id="313" r:id="rId6"/>
    <p:sldId id="320" r:id="rId7"/>
    <p:sldId id="307" r:id="rId8"/>
    <p:sldId id="308" r:id="rId9"/>
    <p:sldId id="319" r:id="rId10"/>
    <p:sldId id="309" r:id="rId11"/>
    <p:sldId id="310" r:id="rId12"/>
    <p:sldId id="311" r:id="rId13"/>
    <p:sldId id="321" r:id="rId14"/>
    <p:sldId id="322" r:id="rId15"/>
    <p:sldId id="323" r:id="rId16"/>
    <p:sldId id="324" r:id="rId17"/>
    <p:sldId id="325" r:id="rId18"/>
    <p:sldId id="326" r:id="rId19"/>
    <p:sldId id="327" r:id="rId20"/>
    <p:sldId id="328" r:id="rId21"/>
    <p:sldId id="339" r:id="rId22"/>
    <p:sldId id="329" r:id="rId23"/>
    <p:sldId id="330" r:id="rId24"/>
    <p:sldId id="331" r:id="rId25"/>
    <p:sldId id="332" r:id="rId26"/>
    <p:sldId id="333" r:id="rId27"/>
    <p:sldId id="314" r:id="rId28"/>
    <p:sldId id="334" r:id="rId29"/>
    <p:sldId id="335" r:id="rId30"/>
    <p:sldId id="336" r:id="rId31"/>
    <p:sldId id="337" r:id="rId32"/>
    <p:sldId id="338" r:id="rId33"/>
    <p:sldId id="315" r:id="rId34"/>
    <p:sldId id="316" r:id="rId35"/>
    <p:sldId id="340" r:id="rId36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79" autoAdjust="0"/>
    <p:restoredTop sz="93224"/>
  </p:normalViewPr>
  <p:slideViewPr>
    <p:cSldViewPr>
      <p:cViewPr varScale="1">
        <p:scale>
          <a:sx n="66" d="100"/>
          <a:sy n="66" d="100"/>
        </p:scale>
        <p:origin x="1480" y="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notesMaster" Target="notesMasters/notesMaster1.xml"/><Relationship Id="rId38" Type="http://schemas.openxmlformats.org/officeDocument/2006/relationships/presProps" Target="presProps.xml"/><Relationship Id="rId39" Type="http://schemas.openxmlformats.org/officeDocument/2006/relationships/viewProps" Target="viewProps.xml"/><Relationship Id="rId40" Type="http://schemas.openxmlformats.org/officeDocument/2006/relationships/theme" Target="theme/theme1.xml"/><Relationship Id="rId41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5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6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843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2458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 smtClean="0"/>
              <a:t>Click to edit Master text styles</a:t>
            </a:r>
          </a:p>
          <a:p>
            <a:pPr lvl="1"/>
            <a:r>
              <a:rPr lang="en-US" altLang="en-US" noProof="0" smtClean="0"/>
              <a:t>Second level</a:t>
            </a:r>
          </a:p>
          <a:p>
            <a:pPr lvl="2"/>
            <a:r>
              <a:rPr lang="en-US" altLang="en-US" noProof="0" smtClean="0"/>
              <a:t>Third level</a:t>
            </a:r>
          </a:p>
          <a:p>
            <a:pPr lvl="3"/>
            <a:r>
              <a:rPr lang="en-US" altLang="en-US" noProof="0" smtClean="0"/>
              <a:t>Fourth level</a:t>
            </a:r>
          </a:p>
          <a:p>
            <a:pPr lvl="4"/>
            <a:r>
              <a:rPr lang="en-US" altLang="en-US" noProof="0" smtClean="0"/>
              <a:t>Fifth level</a:t>
            </a:r>
          </a:p>
        </p:txBody>
      </p:sp>
      <p:sp>
        <p:nvSpPr>
          <p:cNvPr id="2458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58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F81E6638-477A-6D4C-9537-18A432AAE5A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8199800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4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5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76F332B-5EE6-644C-AEA9-B3ABE29A4223}" type="slidenum">
              <a:rPr lang="en-US" altLang="en-US"/>
              <a:pPr/>
              <a:t>13</a:t>
            </a:fld>
            <a:endParaRPr lang="en-US" altLang="en-US"/>
          </a:p>
        </p:txBody>
      </p:sp>
      <p:sp>
        <p:nvSpPr>
          <p:cNvPr id="4433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33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432074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AA09AD6-E26A-FE4E-838F-E2DE13A41B27}" type="slidenum">
              <a:rPr lang="en-US" altLang="en-US"/>
              <a:pPr/>
              <a:t>16</a:t>
            </a:fld>
            <a:endParaRPr lang="en-US" altLang="en-US"/>
          </a:p>
        </p:txBody>
      </p:sp>
      <p:sp>
        <p:nvSpPr>
          <p:cNvPr id="5181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8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186077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ED98933-4381-E243-A23D-456BCD5EDF3E}" type="slidenum">
              <a:rPr lang="en-US" altLang="en-US"/>
              <a:pPr/>
              <a:t>19</a:t>
            </a:fld>
            <a:endParaRPr lang="en-US" altLang="en-US"/>
          </a:p>
        </p:txBody>
      </p:sp>
      <p:sp>
        <p:nvSpPr>
          <p:cNvPr id="520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0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311775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CEE6122-E952-8E4A-8C7F-79D2760D478C}" type="slidenum">
              <a:rPr lang="en-US" altLang="en-US"/>
              <a:pPr/>
              <a:t>20</a:t>
            </a:fld>
            <a:endParaRPr lang="en-US" altLang="en-US"/>
          </a:p>
        </p:txBody>
      </p:sp>
      <p:sp>
        <p:nvSpPr>
          <p:cNvPr id="5212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1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414326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E6E4321-4605-B44E-8516-937A4701152A}" type="slidenum">
              <a:rPr lang="en-US" altLang="en-US"/>
              <a:pPr/>
              <a:t>24</a:t>
            </a:fld>
            <a:endParaRPr lang="en-US" altLang="en-US"/>
          </a:p>
        </p:txBody>
      </p:sp>
      <p:sp>
        <p:nvSpPr>
          <p:cNvPr id="4515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15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65200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3101798-DF90-8F48-BA68-B39A78CE8FB7}" type="slidenum">
              <a:rPr lang="en-US" altLang="en-US"/>
              <a:pPr/>
              <a:t>25</a:t>
            </a:fld>
            <a:endParaRPr lang="en-US" altLang="en-US"/>
          </a:p>
        </p:txBody>
      </p:sp>
      <p:sp>
        <p:nvSpPr>
          <p:cNvPr id="5232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3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567871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.xml"/><Relationship Id="rId2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/>
          <a:lstStyle>
            <a:lvl1pPr algn="l">
              <a:lnSpc>
                <a:spcPct val="85000"/>
              </a:lnSpc>
              <a:defRPr sz="6600" baseline="0">
                <a:solidFill>
                  <a:schemeClr val="tx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/>
          <a:lstStyle>
            <a:lvl1pPr marL="0" indent="0" algn="l">
              <a:buNone/>
              <a:defRPr sz="2000" baseline="0">
                <a:solidFill>
                  <a:schemeClr val="tx1">
                    <a:lumMod val="8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5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pPr>
              <a:defRPr/>
            </a:pPr>
            <a:fld id="{218E6463-7C14-D94B-899E-A114F5FCA57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198978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034E07-DEA7-6342-91CD-8B755710CB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7394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/>
          <a:lstStyle>
            <a:lvl1pPr>
              <a:lnSpc>
                <a:spcPct val="85000"/>
              </a:lnSpc>
              <a:defRPr sz="6600" b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DEEAD6-6C55-EC47-98B6-8EB31391A50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055368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38F8C2-2434-AE40-93AA-B3B3A34BCEB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92712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1800" b="0">
                <a:solidFill>
                  <a:schemeClr val="tx2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/>
          <a:lstStyle>
            <a:lvl1pPr marL="0" indent="0">
              <a:buFontTx/>
              <a:buNone/>
              <a:defRPr lang="en-US" sz="1800" b="0" kern="1200" spc="10" baseline="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C0F401-5EFA-094F-B2F6-7CEEDF5527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13572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E86164-B19E-3945-A3D6-3FA202F978F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56307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8FCBE8-FA7B-9246-A0EE-031DCCA754E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851622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/>
          <a:lstStyle>
            <a:lvl1pPr>
              <a:defRPr sz="2800" b="0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/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030596-7581-9A40-85D7-F49880AADF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273993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5105400"/>
            <a:ext cx="8469313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/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  <a:blipFill>
            <a:blip r:embed="rId2"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GB" noProof="0" smtClean="0"/>
              <a:t>Drag picture to placeholder or click icon to add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84D34B-00A0-1A40-B13E-4F0EC9A2532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25322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CD6FF3-E332-F645-85DB-882FA54B8E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231667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2DFEEB-044D-A94B-912A-DA2E8C2AB5E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87986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Media">
  <p:cSld name="Title, Text and Media Cli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Media Placeholder 3"/>
          <p:cNvSpPr>
            <a:spLocks noGrp="1"/>
          </p:cNvSpPr>
          <p:nvPr>
            <p:ph type="media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49CE74B1-26EA-BF46-945D-782CC74477D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353263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513" y="0"/>
            <a:ext cx="731837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150" y="365125"/>
            <a:ext cx="7269163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150" y="1828800"/>
            <a:ext cx="6446838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138" y="1044575"/>
            <a:ext cx="1905000" cy="2730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2938" y="4092575"/>
            <a:ext cx="3581400" cy="2730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0738" y="6172200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pPr>
              <a:defRPr/>
            </a:pPr>
            <a:fld id="{4874EE4F-FC60-1946-8FE7-FCE7C24B6B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09" r:id="rId2"/>
    <p:sldLayoutId id="2147483818" r:id="rId3"/>
    <p:sldLayoutId id="2147483810" r:id="rId4"/>
    <p:sldLayoutId id="2147483811" r:id="rId5"/>
    <p:sldLayoutId id="2147483812" r:id="rId6"/>
    <p:sldLayoutId id="2147483813" r:id="rId7"/>
    <p:sldLayoutId id="2147483814" r:id="rId8"/>
    <p:sldLayoutId id="2147483819" r:id="rId9"/>
    <p:sldLayoutId id="2147483815" r:id="rId10"/>
    <p:sldLayoutId id="2147483816" r:id="rId11"/>
    <p:sldLayoutId id="2147483820" r:id="rId12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 kern="1200" spc="-5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Century Schoolbook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Century Schoolbook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Century Schoolbook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Century Schoolbook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Century Schoolbook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Century Schoolbook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Century Schoolbook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Century Schoolbook" charset="0"/>
        </a:defRPr>
      </a:lvl9pPr>
    </p:titleStyle>
    <p:bodyStyle>
      <a:lvl1pPr marL="182563" indent="-182563" algn="l" rtl="0" eaLnBrk="0" fontAlgn="base" hangingPunct="0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charset="0"/>
        <a:buChar char="•"/>
        <a:defRPr kern="1200" spc="1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563" algn="l" rtl="0" eaLnBrk="0" fontAlgn="base" hangingPunct="0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charset="2"/>
        <a:buChar char=""/>
        <a:defRPr sz="1600" kern="1200">
          <a:solidFill>
            <a:srgbClr val="262626"/>
          </a:solidFill>
          <a:latin typeface="+mn-lt"/>
          <a:ea typeface="+mn-ea"/>
          <a:cs typeface="+mn-cs"/>
        </a:defRPr>
      </a:lvl2pPr>
      <a:lvl3pPr marL="730250" indent="-182563" algn="l" rtl="0" eaLnBrk="0" fontAlgn="base" hangingPunct="0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charset="2"/>
        <a:buChar char=""/>
        <a:defRPr sz="1400" kern="1200">
          <a:solidFill>
            <a:srgbClr val="262626"/>
          </a:solidFill>
          <a:latin typeface="+mn-lt"/>
          <a:ea typeface="+mn-ea"/>
          <a:cs typeface="+mn-cs"/>
        </a:defRPr>
      </a:lvl3pPr>
      <a:lvl4pPr marL="1004888" indent="-182563" algn="l" rtl="0" eaLnBrk="0" fontAlgn="base" hangingPunct="0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charset="2"/>
        <a:buChar char=""/>
        <a:defRPr sz="1400" kern="1200">
          <a:solidFill>
            <a:srgbClr val="262626"/>
          </a:solidFill>
          <a:latin typeface="+mn-lt"/>
          <a:ea typeface="+mn-ea"/>
          <a:cs typeface="+mn-cs"/>
        </a:defRPr>
      </a:lvl4pPr>
      <a:lvl5pPr marL="1279525" indent="-182563" algn="l" rtl="0" eaLnBrk="0" fontAlgn="base" hangingPunct="0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charset="2"/>
        <a:buChar char=""/>
        <a:defRPr sz="1400" kern="1200">
          <a:solidFill>
            <a:srgbClr val="262626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jpeg"/><Relationship Id="rId3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4.png"/><Relationship Id="rId1" Type="http://schemas.microsoft.com/office/2007/relationships/media" Target="../media/media1.mp4"/><Relationship Id="rId2" Type="http://schemas.openxmlformats.org/officeDocument/2006/relationships/video" Target="../media/media1.mp4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3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4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15.png"/><Relationship Id="rId1" Type="http://schemas.microsoft.com/office/2007/relationships/media" Target="../media/media2.mov"/><Relationship Id="rId2" Type="http://schemas.openxmlformats.org/officeDocument/2006/relationships/video" Target="../media/media2.mov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.jpe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.jpe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8.jpe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9.jpe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4" Type="http://schemas.openxmlformats.org/officeDocument/2006/relationships/hyperlink" Target="http://www.sechrest.com/mmg/knee/cartire2.gif" TargetMode="External"/><Relationship Id="rId5" Type="http://schemas.openxmlformats.org/officeDocument/2006/relationships/image" Target="../media/image21.jpeg"/><Relationship Id="rId1" Type="http://schemas.openxmlformats.org/officeDocument/2006/relationships/slideLayout" Target="../slideLayouts/slideLayout12.xml"/><Relationship Id="rId2" Type="http://schemas.openxmlformats.org/officeDocument/2006/relationships/hyperlink" Target="http://www.sechrest.com/mmg/knee/point04.gif" TargetMode="Externa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2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4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2" Type="http://schemas.openxmlformats.org/officeDocument/2006/relationships/hyperlink" Target="http://www.bartleby.com/107/68.html#i293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4" Type="http://schemas.openxmlformats.org/officeDocument/2006/relationships/image" Target="../media/image25.png"/><Relationship Id="rId1" Type="http://schemas.openxmlformats.org/officeDocument/2006/relationships/vmlDrawing" Target="../drawings/vmlDrawing1.vml"/><Relationship Id="rId2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4" Type="http://schemas.openxmlformats.org/officeDocument/2006/relationships/image" Target="../media/image26.png"/><Relationship Id="rId1" Type="http://schemas.openxmlformats.org/officeDocument/2006/relationships/vmlDrawing" Target="../drawings/vmlDrawing2.vml"/><Relationship Id="rId2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7.jpe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NUL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1268413"/>
            <a:ext cx="7772400" cy="936625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4800" dirty="0">
                <a:ea typeface="ＭＳ Ｐゴシック" charset="-128"/>
              </a:rPr>
              <a:t>Human Anatomy &amp; </a:t>
            </a:r>
            <a:r>
              <a:rPr lang="en-GB" altLang="en-US" sz="4800" dirty="0" smtClean="0">
                <a:ea typeface="ＭＳ Ｐゴシック" charset="-128"/>
              </a:rPr>
              <a:t>Physiology – Skeletal System</a:t>
            </a:r>
            <a:endParaRPr lang="en-GB" altLang="en-US" sz="4800" dirty="0">
              <a:ea typeface="ＭＳ Ｐゴシック" charset="-128"/>
            </a:endParaRPr>
          </a:p>
        </p:txBody>
      </p:sp>
      <p:pic>
        <p:nvPicPr>
          <p:cNvPr id="14338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263" y="2397125"/>
            <a:ext cx="3625850" cy="3848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39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563" y="2420938"/>
            <a:ext cx="3892550" cy="3848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52613" y="549275"/>
            <a:ext cx="4633912" cy="1325563"/>
          </a:xfrm>
        </p:spPr>
        <p:txBody>
          <a:bodyPr/>
          <a:lstStyle/>
          <a:p>
            <a:pPr>
              <a:defRPr/>
            </a:pPr>
            <a:r>
              <a:rPr lang="en-GB" dirty="0" smtClean="0"/>
              <a:t>Body without form</a:t>
            </a:r>
            <a:endParaRPr lang="en-GB" dirty="0"/>
          </a:p>
        </p:txBody>
      </p:sp>
      <p:pic>
        <p:nvPicPr>
          <p:cNvPr id="5" name="Monsters v Aliens.mp4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46150" y="2190750"/>
            <a:ext cx="6446838" cy="362585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>
              <a:defRPr/>
            </a:pPr>
            <a:r>
              <a:rPr lang="en-US" dirty="0" smtClean="0"/>
              <a:t>Introduction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600200"/>
            <a:ext cx="5403850" cy="4649788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en-US" b="1" dirty="0" smtClean="0"/>
              <a:t>The skeletal system can be divided into two functional parts:</a:t>
            </a:r>
          </a:p>
          <a:p>
            <a:pPr marL="0" indent="0">
              <a:buFont typeface="Arial" charset="0"/>
              <a:buNone/>
              <a:defRPr/>
            </a:pPr>
            <a:endParaRPr lang="en-US" dirty="0" smtClean="0"/>
          </a:p>
        </p:txBody>
      </p:sp>
      <p:sp>
        <p:nvSpPr>
          <p:cNvPr id="15363" name="Content Placeholder 2"/>
          <p:cNvSpPr txBox="1">
            <a:spLocks/>
          </p:cNvSpPr>
          <p:nvPr/>
        </p:nvSpPr>
        <p:spPr bwMode="auto">
          <a:xfrm>
            <a:off x="701675" y="2682875"/>
            <a:ext cx="4518025" cy="3719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9250" indent="-34925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charset="0"/>
              <a:buChar char="•"/>
              <a:defRPr>
                <a:solidFill>
                  <a:schemeClr val="tx1"/>
                </a:solidFill>
                <a:latin typeface="Century Schoolbook" charset="0"/>
              </a:defRPr>
            </a:lvl1pPr>
            <a:lvl2pPr marL="685800" indent="-336550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charset="2"/>
              <a:buChar char=""/>
              <a:defRPr sz="1600">
                <a:solidFill>
                  <a:srgbClr val="262626"/>
                </a:solidFill>
                <a:latin typeface="Century Schoolbook" charset="0"/>
              </a:defRPr>
            </a:lvl2pPr>
            <a:lvl3pPr marL="968375" indent="-282575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charset="2"/>
              <a:buChar char=""/>
              <a:defRPr sz="1400">
                <a:solidFill>
                  <a:srgbClr val="262626"/>
                </a:solidFill>
                <a:latin typeface="Century Schoolbook" charset="0"/>
              </a:defRPr>
            </a:lvl3pPr>
            <a:lvl4pPr marL="1263650" indent="-295275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charset="2"/>
              <a:buChar char=""/>
              <a:defRPr sz="1400">
                <a:solidFill>
                  <a:srgbClr val="262626"/>
                </a:solidFill>
                <a:latin typeface="Century Schoolbook" charset="0"/>
              </a:defRPr>
            </a:lvl4pPr>
            <a:lvl5pPr marL="1546225" indent="-282575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charset="2"/>
              <a:buChar char=""/>
              <a:defRPr sz="1400">
                <a:solidFill>
                  <a:srgbClr val="262626"/>
                </a:solidFill>
                <a:latin typeface="Century Schoolbook" charset="0"/>
              </a:defRPr>
            </a:lvl5pPr>
            <a:lvl6pPr marL="2003425" indent="-282575" eaLnBrk="0" fontAlgn="base" hangingPunct="0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charset="2"/>
              <a:buChar char=""/>
              <a:defRPr sz="1400">
                <a:solidFill>
                  <a:srgbClr val="262626"/>
                </a:solidFill>
                <a:latin typeface="Century Schoolbook" charset="0"/>
              </a:defRPr>
            </a:lvl6pPr>
            <a:lvl7pPr marL="2460625" indent="-282575" eaLnBrk="0" fontAlgn="base" hangingPunct="0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charset="2"/>
              <a:buChar char=""/>
              <a:defRPr sz="1400">
                <a:solidFill>
                  <a:srgbClr val="262626"/>
                </a:solidFill>
                <a:latin typeface="Century Schoolbook" charset="0"/>
              </a:defRPr>
            </a:lvl7pPr>
            <a:lvl8pPr marL="2917825" indent="-282575" eaLnBrk="0" fontAlgn="base" hangingPunct="0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charset="2"/>
              <a:buChar char=""/>
              <a:defRPr sz="1400">
                <a:solidFill>
                  <a:srgbClr val="262626"/>
                </a:solidFill>
                <a:latin typeface="Century Schoolbook" charset="0"/>
              </a:defRPr>
            </a:lvl8pPr>
            <a:lvl9pPr marL="3375025" indent="-282575" eaLnBrk="0" fontAlgn="base" hangingPunct="0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charset="2"/>
              <a:buChar char=""/>
              <a:defRPr sz="1400">
                <a:solidFill>
                  <a:srgbClr val="262626"/>
                </a:solidFill>
                <a:latin typeface="Century Schoolbook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2000"/>
              </a:spcBef>
              <a:spcAft>
                <a:spcPct val="0"/>
              </a:spcAft>
              <a:buClr>
                <a:srgbClr val="A8A8AC"/>
              </a:buClr>
              <a:buSzPct val="110000"/>
              <a:buFont typeface="Wingdings 2" charset="2"/>
              <a:buChar char=""/>
            </a:pPr>
            <a:r>
              <a:rPr lang="en-US" altLang="en-US" sz="2400" b="1">
                <a:solidFill>
                  <a:srgbClr val="595959"/>
                </a:solidFill>
              </a:rPr>
              <a:t>Axial Skeleton </a:t>
            </a:r>
            <a:r>
              <a:rPr lang="en-US" altLang="en-US" sz="2400">
                <a:solidFill>
                  <a:srgbClr val="595959"/>
                </a:solidFill>
              </a:rPr>
              <a:t>(Purple) – Vertebral column, skull, ribs and sternum.</a:t>
            </a:r>
          </a:p>
          <a:p>
            <a:pPr eaLnBrk="1" hangingPunct="1">
              <a:lnSpc>
                <a:spcPct val="100000"/>
              </a:lnSpc>
              <a:spcBef>
                <a:spcPts val="2000"/>
              </a:spcBef>
              <a:spcAft>
                <a:spcPct val="0"/>
              </a:spcAft>
              <a:buClr>
                <a:srgbClr val="A8A8AC"/>
              </a:buClr>
              <a:buSzPct val="110000"/>
              <a:buFont typeface="Wingdings 2" charset="2"/>
              <a:buChar char=""/>
            </a:pPr>
            <a:r>
              <a:rPr lang="en-US" altLang="en-US" sz="2400" b="1">
                <a:solidFill>
                  <a:srgbClr val="595959"/>
                </a:solidFill>
              </a:rPr>
              <a:t>Appendicular Skeleton </a:t>
            </a:r>
            <a:r>
              <a:rPr lang="en-US" altLang="en-US" sz="2400">
                <a:solidFill>
                  <a:srgbClr val="595959"/>
                </a:solidFill>
              </a:rPr>
              <a:t>(Pink) – Shoulder and hip girdles and bones of the upper and lower limbs.</a:t>
            </a:r>
          </a:p>
        </p:txBody>
      </p:sp>
      <p:pic>
        <p:nvPicPr>
          <p:cNvPr id="15364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31" t="30292" r="68587" b="9766"/>
          <a:stretch>
            <a:fillRect/>
          </a:stretch>
        </p:blipFill>
        <p:spPr bwMode="auto">
          <a:xfrm>
            <a:off x="5591175" y="1144588"/>
            <a:ext cx="2636838" cy="5275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>
              <a:defRPr/>
            </a:pPr>
            <a:r>
              <a:rPr lang="en-US" dirty="0" smtClean="0"/>
              <a:t>Function of bone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US" b="1" dirty="0" smtClean="0"/>
              <a:t>Protection</a:t>
            </a:r>
            <a:r>
              <a:rPr lang="en-US" dirty="0" smtClean="0"/>
              <a:t> – Body organs (e.g. skull, ribs)</a:t>
            </a:r>
          </a:p>
          <a:p>
            <a:pPr>
              <a:defRPr/>
            </a:pPr>
            <a:r>
              <a:rPr lang="en-US" b="1" dirty="0" smtClean="0"/>
              <a:t>Support</a:t>
            </a:r>
            <a:r>
              <a:rPr lang="en-US" dirty="0" smtClean="0"/>
              <a:t> – Suspension and attachment of soft tissue structures</a:t>
            </a:r>
          </a:p>
          <a:p>
            <a:pPr>
              <a:defRPr/>
            </a:pPr>
            <a:r>
              <a:rPr lang="en-US" b="1" dirty="0" smtClean="0"/>
              <a:t>Locomotion</a:t>
            </a:r>
            <a:r>
              <a:rPr lang="en-US" dirty="0" smtClean="0"/>
              <a:t> – Joint formation and muscle attachment</a:t>
            </a:r>
          </a:p>
          <a:p>
            <a:pPr>
              <a:defRPr/>
            </a:pPr>
            <a:r>
              <a:rPr lang="en-US" b="1" dirty="0" smtClean="0"/>
              <a:t>Blood cell formation </a:t>
            </a:r>
            <a:r>
              <a:rPr lang="en-US" dirty="0" smtClean="0"/>
              <a:t>– Marrow cavities of long bones</a:t>
            </a:r>
          </a:p>
          <a:p>
            <a:pPr>
              <a:defRPr/>
            </a:pPr>
            <a:r>
              <a:rPr lang="en-US" b="1" dirty="0" smtClean="0"/>
              <a:t>Regulation and Storage</a:t>
            </a:r>
            <a:r>
              <a:rPr lang="en-US" dirty="0" smtClean="0"/>
              <a:t> for salts (e.g. Calcium)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>
              <a:defRPr/>
            </a:pPr>
            <a:r>
              <a:rPr lang="en-US" dirty="0" smtClean="0"/>
              <a:t>Classification of bone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Font typeface="Arial" charset="0"/>
              <a:buNone/>
              <a:defRPr/>
            </a:pPr>
            <a:r>
              <a:rPr lang="en-US" b="1" dirty="0" smtClean="0"/>
              <a:t>According to shape:</a:t>
            </a:r>
          </a:p>
          <a:p>
            <a:pPr>
              <a:defRPr/>
            </a:pPr>
            <a:r>
              <a:rPr lang="en-US" b="1" dirty="0" smtClean="0"/>
              <a:t>Long bones </a:t>
            </a:r>
            <a:r>
              <a:rPr lang="en-US" dirty="0" smtClean="0"/>
              <a:t>– Tubular in shape</a:t>
            </a:r>
          </a:p>
          <a:p>
            <a:pPr marL="0" indent="0">
              <a:buNone/>
              <a:defRPr/>
            </a:pPr>
            <a:endParaRPr lang="en-US" dirty="0" smtClean="0"/>
          </a:p>
          <a:p>
            <a:pPr>
              <a:defRPr/>
            </a:pPr>
            <a:r>
              <a:rPr lang="en-US" b="1" dirty="0" smtClean="0"/>
              <a:t>Short bones </a:t>
            </a:r>
            <a:r>
              <a:rPr lang="en-US" dirty="0" smtClean="0"/>
              <a:t>– Small, regular shape </a:t>
            </a:r>
          </a:p>
          <a:p>
            <a:pPr>
              <a:defRPr/>
            </a:pPr>
            <a:r>
              <a:rPr lang="en-US" b="1" dirty="0" smtClean="0"/>
              <a:t>Irregular bones </a:t>
            </a:r>
            <a:r>
              <a:rPr lang="en-US" dirty="0" smtClean="0"/>
              <a:t>– Many exaggerated prominences</a:t>
            </a:r>
          </a:p>
          <a:p>
            <a:pPr>
              <a:defRPr/>
            </a:pPr>
            <a:r>
              <a:rPr lang="en-US" b="1" dirty="0" smtClean="0"/>
              <a:t>Flat bones </a:t>
            </a:r>
            <a:r>
              <a:rPr lang="en-US" dirty="0" smtClean="0"/>
              <a:t>– thin and curved around body</a:t>
            </a:r>
          </a:p>
          <a:p>
            <a:pPr>
              <a:defRPr/>
            </a:pPr>
            <a:r>
              <a:rPr lang="en-US" b="1" dirty="0" err="1" smtClean="0"/>
              <a:t>Sesamoid</a:t>
            </a:r>
            <a:r>
              <a:rPr lang="en-US" b="1" dirty="0" smtClean="0"/>
              <a:t> bones </a:t>
            </a:r>
            <a:r>
              <a:rPr lang="en-US" dirty="0" smtClean="0"/>
              <a:t>– Small and regular shaped, situated in tendons or ligaments at sites of stress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1858" name="Rectangle 2"/>
          <p:cNvSpPr>
            <a:spLocks noGrp="1" noChangeArrowheads="1"/>
          </p:cNvSpPr>
          <p:nvPr>
            <p:ph type="title"/>
          </p:nvPr>
        </p:nvSpPr>
        <p:spPr>
          <a:xfrm>
            <a:off x="990600" y="273050"/>
            <a:ext cx="8229600" cy="641350"/>
          </a:xfrm>
        </p:spPr>
        <p:txBody>
          <a:bodyPr/>
          <a:lstStyle/>
          <a:p>
            <a:r>
              <a:rPr lang="en-US" altLang="en-US" sz="3600"/>
              <a:t>Gross Anatomy - Bone Markings</a:t>
            </a:r>
          </a:p>
        </p:txBody>
      </p:sp>
      <p:pic>
        <p:nvPicPr>
          <p:cNvPr id="76186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693" b="5164"/>
          <a:stretch>
            <a:fillRect/>
          </a:stretch>
        </p:blipFill>
        <p:spPr bwMode="auto">
          <a:xfrm>
            <a:off x="990600" y="2667000"/>
            <a:ext cx="6821760" cy="4060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61862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990600" y="914400"/>
            <a:ext cx="7772400" cy="1908175"/>
          </a:xfrm>
        </p:spPr>
        <p:txBody>
          <a:bodyPr/>
          <a:lstStyle/>
          <a:p>
            <a:r>
              <a:rPr lang="en-US" altLang="en-US" sz="1800" dirty="0"/>
              <a:t>Superficial surfaces of bones reflect stresses on them</a:t>
            </a:r>
          </a:p>
          <a:p>
            <a:r>
              <a:rPr lang="en-US" altLang="en-US" sz="1800" dirty="0"/>
              <a:t>There are three broad categories of bone markings</a:t>
            </a:r>
          </a:p>
          <a:p>
            <a:pPr lvl="1"/>
            <a:r>
              <a:rPr lang="en-US" altLang="en-US" sz="1600" dirty="0"/>
              <a:t>Projections for muscle attachment</a:t>
            </a:r>
          </a:p>
          <a:p>
            <a:pPr lvl="1"/>
            <a:r>
              <a:rPr lang="en-US" altLang="en-US" sz="1600" dirty="0"/>
              <a:t>Surfaces that form joints</a:t>
            </a:r>
          </a:p>
          <a:p>
            <a:pPr lvl="1"/>
            <a:r>
              <a:rPr lang="en-US" altLang="en-US" sz="1600" dirty="0"/>
              <a:t>Depressions and openings</a:t>
            </a:r>
          </a:p>
          <a:p>
            <a:endParaRPr lang="en-US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1212474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>
              <a:defRPr/>
            </a:pPr>
            <a:r>
              <a:rPr lang="en-US" dirty="0" smtClean="0"/>
              <a:t>Components of bone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US" b="1" dirty="0" smtClean="0"/>
              <a:t>Cells: </a:t>
            </a:r>
            <a:r>
              <a:rPr lang="en-US" dirty="0" smtClean="0"/>
              <a:t>Osteoblasts</a:t>
            </a:r>
            <a:r>
              <a:rPr lang="en-US" dirty="0"/>
              <a:t>, </a:t>
            </a:r>
            <a:r>
              <a:rPr lang="en-US" dirty="0" smtClean="0"/>
              <a:t>Osteocytes </a:t>
            </a:r>
            <a:r>
              <a:rPr lang="en-US" dirty="0"/>
              <a:t>and </a:t>
            </a:r>
            <a:r>
              <a:rPr lang="en-US" dirty="0" smtClean="0"/>
              <a:t>Osteoclasts – </a:t>
            </a:r>
            <a:r>
              <a:rPr lang="en-US" dirty="0">
                <a:solidFill>
                  <a:srgbClr val="FF3300"/>
                </a:solidFill>
              </a:rPr>
              <a:t>growth, removal and repair</a:t>
            </a:r>
            <a:r>
              <a:rPr lang="en-US" dirty="0" smtClean="0"/>
              <a:t>.</a:t>
            </a:r>
          </a:p>
          <a:p>
            <a:pPr marL="0" indent="0">
              <a:buFont typeface="Arial" charset="0"/>
              <a:buNone/>
              <a:defRPr/>
            </a:pPr>
            <a:endParaRPr lang="en-US" sz="900" dirty="0"/>
          </a:p>
          <a:p>
            <a:pPr>
              <a:defRPr/>
            </a:pPr>
            <a:r>
              <a:rPr lang="en-US" b="1" dirty="0" err="1" smtClean="0"/>
              <a:t>Extracellullar</a:t>
            </a:r>
            <a:r>
              <a:rPr lang="en-US" b="1" dirty="0" smtClean="0"/>
              <a:t> Matrix:</a:t>
            </a:r>
            <a:endParaRPr lang="en-US" b="1" dirty="0"/>
          </a:p>
          <a:p>
            <a:pPr lvl="1">
              <a:defRPr/>
            </a:pPr>
            <a:r>
              <a:rPr lang="en-US" sz="2400" b="1" dirty="0"/>
              <a:t>Organic </a:t>
            </a:r>
            <a:r>
              <a:rPr lang="en-US" sz="2400" b="1" dirty="0" smtClean="0"/>
              <a:t>elements</a:t>
            </a:r>
            <a:r>
              <a:rPr lang="en-US" sz="2400" dirty="0" smtClean="0"/>
              <a:t>: (35% </a:t>
            </a:r>
            <a:r>
              <a:rPr lang="en-US" sz="2400" dirty="0"/>
              <a:t>of the matrix) Glycoproteins and collagen – </a:t>
            </a:r>
            <a:r>
              <a:rPr lang="en-US" sz="2400" dirty="0">
                <a:solidFill>
                  <a:srgbClr val="FF3300"/>
                </a:solidFill>
              </a:rPr>
              <a:t>strength and rigidity.</a:t>
            </a:r>
          </a:p>
          <a:p>
            <a:pPr lvl="1">
              <a:defRPr/>
            </a:pPr>
            <a:r>
              <a:rPr lang="en-US" sz="2400" b="1" dirty="0"/>
              <a:t>Inorganic </a:t>
            </a:r>
            <a:r>
              <a:rPr lang="en-US" sz="2400" b="1" dirty="0" smtClean="0"/>
              <a:t>elements:</a:t>
            </a:r>
            <a:r>
              <a:rPr lang="en-US" sz="2400" dirty="0"/>
              <a:t> (65% of the matrix) Mineral salts (mainly calcium salts and </a:t>
            </a:r>
            <a:r>
              <a:rPr lang="en-US" sz="2400" dirty="0" smtClean="0"/>
              <a:t>phosphates) – </a:t>
            </a:r>
            <a:r>
              <a:rPr lang="en-US" sz="2400" dirty="0">
                <a:solidFill>
                  <a:srgbClr val="FF3300"/>
                </a:solidFill>
              </a:rPr>
              <a:t>strength and hardness</a:t>
            </a:r>
            <a:r>
              <a:rPr lang="en-US" sz="2400" dirty="0" smtClean="0"/>
              <a:t>.</a:t>
            </a:r>
          </a:p>
          <a:p>
            <a:pPr>
              <a:defRPr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>
              <a:defRPr/>
            </a:pPr>
            <a:r>
              <a:rPr lang="en-US" dirty="0" smtClean="0"/>
              <a:t>General structure of bone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600200"/>
            <a:ext cx="3590925" cy="4732338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defRPr/>
            </a:pPr>
            <a:r>
              <a:rPr lang="en-US" altLang="en-US" sz="2200" b="1" dirty="0" smtClean="0"/>
              <a:t>Epiphysis </a:t>
            </a:r>
            <a:r>
              <a:rPr lang="en-US" altLang="en-US" sz="2200" dirty="0" smtClean="0"/>
              <a:t>– ends, spongy </a:t>
            </a:r>
            <a:r>
              <a:rPr lang="en-US" altLang="en-US" sz="2200" dirty="0"/>
              <a:t>bone contains red marrow, compact bone, articular cartilage at </a:t>
            </a:r>
            <a:r>
              <a:rPr lang="en-US" altLang="en-US" sz="2200" dirty="0" smtClean="0"/>
              <a:t>end</a:t>
            </a:r>
            <a:endParaRPr lang="en-US" altLang="en-US" sz="2200" dirty="0"/>
          </a:p>
          <a:p>
            <a:pPr>
              <a:lnSpc>
                <a:spcPct val="80000"/>
              </a:lnSpc>
              <a:defRPr/>
            </a:pPr>
            <a:r>
              <a:rPr lang="en-US" altLang="en-US" sz="2200" b="1" dirty="0" smtClean="0"/>
              <a:t>Diaphysis</a:t>
            </a:r>
            <a:r>
              <a:rPr lang="en-US" altLang="en-US" sz="2200" dirty="0"/>
              <a:t> </a:t>
            </a:r>
            <a:r>
              <a:rPr lang="en-US" altLang="en-US" sz="2200" dirty="0" smtClean="0"/>
              <a:t>– </a:t>
            </a:r>
            <a:r>
              <a:rPr lang="en-US" altLang="en-US" sz="2200" dirty="0"/>
              <a:t>middle</a:t>
            </a:r>
            <a:r>
              <a:rPr lang="en-US" altLang="en-US" sz="2200" dirty="0" smtClean="0"/>
              <a:t>, </a:t>
            </a:r>
            <a:r>
              <a:rPr lang="en-US" altLang="en-US" sz="2200" dirty="0"/>
              <a:t>compact bone, medullary cavity- contains yellow marrow (fat</a:t>
            </a:r>
            <a:r>
              <a:rPr lang="en-US" altLang="en-US" sz="2200" dirty="0" smtClean="0"/>
              <a:t>)</a:t>
            </a:r>
            <a:endParaRPr lang="en-US" altLang="en-US" sz="2200" dirty="0"/>
          </a:p>
          <a:p>
            <a:pPr>
              <a:lnSpc>
                <a:spcPct val="80000"/>
              </a:lnSpc>
              <a:defRPr/>
            </a:pPr>
            <a:r>
              <a:rPr lang="en-US" altLang="en-US" sz="2200" dirty="0"/>
              <a:t>Bone enclosed in </a:t>
            </a:r>
            <a:r>
              <a:rPr lang="en-US" altLang="en-US" sz="2200" dirty="0" err="1"/>
              <a:t>periosteum</a:t>
            </a:r>
            <a:r>
              <a:rPr lang="en-US" altLang="en-US" sz="2200" dirty="0"/>
              <a:t> (apart from at joints), which is continuous with </a:t>
            </a:r>
            <a:r>
              <a:rPr lang="en-US" altLang="en-US" sz="2200" dirty="0" smtClean="0"/>
              <a:t>tendons and ligaments </a:t>
            </a:r>
            <a:r>
              <a:rPr lang="en-US" altLang="en-US" sz="2200" dirty="0"/>
              <a:t>and contains blood vessels</a:t>
            </a:r>
          </a:p>
          <a:p>
            <a:pPr>
              <a:defRPr/>
            </a:pPr>
            <a:endParaRPr lang="en-US" dirty="0"/>
          </a:p>
        </p:txBody>
      </p:sp>
      <p:pic>
        <p:nvPicPr>
          <p:cNvPr id="17411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162"/>
          <a:stretch>
            <a:fillRect/>
          </a:stretch>
        </p:blipFill>
        <p:spPr bwMode="auto">
          <a:xfrm>
            <a:off x="4787900" y="1585913"/>
            <a:ext cx="3175000" cy="4703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2642" name="Rectangle 2"/>
          <p:cNvSpPr>
            <a:spLocks noGrp="1" noChangeArrowheads="1"/>
          </p:cNvSpPr>
          <p:nvPr>
            <p:ph type="title"/>
          </p:nvPr>
        </p:nvSpPr>
        <p:spPr>
          <a:xfrm>
            <a:off x="2901754" y="256339"/>
            <a:ext cx="4392488" cy="540296"/>
          </a:xfrm>
        </p:spPr>
        <p:txBody>
          <a:bodyPr>
            <a:normAutofit fontScale="90000"/>
          </a:bodyPr>
          <a:lstStyle/>
          <a:p>
            <a:r>
              <a:rPr lang="en-US" altLang="en-US" sz="3600" dirty="0"/>
              <a:t>Bone Membranes</a:t>
            </a:r>
            <a:endParaRPr lang="en-US" altLang="en-US" sz="3400" dirty="0"/>
          </a:p>
        </p:txBody>
      </p:sp>
      <p:pic>
        <p:nvPicPr>
          <p:cNvPr id="75264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961" t="27327" b="5072"/>
          <a:stretch>
            <a:fillRect/>
          </a:stretch>
        </p:blipFill>
        <p:spPr bwMode="auto">
          <a:xfrm>
            <a:off x="5076056" y="1250950"/>
            <a:ext cx="3240361" cy="37782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52645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720707" y="1052736"/>
            <a:ext cx="4355349" cy="5299720"/>
          </a:xfrm>
        </p:spPr>
        <p:txBody>
          <a:bodyPr>
            <a:normAutofit fontScale="92500"/>
          </a:bodyPr>
          <a:lstStyle/>
          <a:p>
            <a:pPr>
              <a:lnSpc>
                <a:spcPct val="80000"/>
              </a:lnSpc>
            </a:pPr>
            <a:r>
              <a:rPr lang="en-US" altLang="en-US" sz="2600" u="sng" dirty="0"/>
              <a:t>Periosteum</a:t>
            </a:r>
          </a:p>
          <a:p>
            <a:pPr lvl="1">
              <a:lnSpc>
                <a:spcPct val="80000"/>
              </a:lnSpc>
            </a:pPr>
            <a:r>
              <a:rPr lang="en-US" altLang="en-US" sz="2100" dirty="0"/>
              <a:t>Provides anchoring points for tendons and ligaments</a:t>
            </a:r>
          </a:p>
          <a:p>
            <a:pPr lvl="1">
              <a:lnSpc>
                <a:spcPct val="80000"/>
              </a:lnSpc>
            </a:pPr>
            <a:r>
              <a:rPr lang="en-US" altLang="en-US" sz="2100" dirty="0"/>
              <a:t>Double-layered protective membrane, supplied with nerve fibers, blood, and lymphatic vessels entering the bone via nutrient foramina.</a:t>
            </a:r>
          </a:p>
          <a:p>
            <a:pPr lvl="1">
              <a:lnSpc>
                <a:spcPct val="80000"/>
              </a:lnSpc>
            </a:pPr>
            <a:r>
              <a:rPr lang="en-US" altLang="en-US" sz="2100" dirty="0"/>
              <a:t>Inner </a:t>
            </a:r>
            <a:r>
              <a:rPr lang="en-US" altLang="en-US" sz="2100" u="sng" dirty="0" err="1"/>
              <a:t>osteogenic</a:t>
            </a:r>
            <a:r>
              <a:rPr lang="en-US" altLang="en-US" sz="2100" dirty="0"/>
              <a:t> layer is composed of osteoblasts and osteoclasts</a:t>
            </a:r>
          </a:p>
          <a:p>
            <a:pPr>
              <a:lnSpc>
                <a:spcPct val="80000"/>
              </a:lnSpc>
            </a:pPr>
            <a:r>
              <a:rPr lang="en-US" altLang="en-US" sz="2600" u="sng" dirty="0"/>
              <a:t>Endosteum</a:t>
            </a:r>
            <a:r>
              <a:rPr lang="en-US" altLang="en-US" sz="2600" dirty="0"/>
              <a:t> </a:t>
            </a:r>
          </a:p>
          <a:p>
            <a:pPr lvl="1">
              <a:lnSpc>
                <a:spcPct val="80000"/>
              </a:lnSpc>
            </a:pPr>
            <a:r>
              <a:rPr lang="en-US" altLang="en-US" sz="2100" dirty="0"/>
              <a:t>Delicate CT membrane covering internal surfaces of bone</a:t>
            </a:r>
          </a:p>
          <a:p>
            <a:pPr lvl="1">
              <a:lnSpc>
                <a:spcPct val="80000"/>
              </a:lnSpc>
            </a:pPr>
            <a:r>
              <a:rPr lang="en-US" altLang="en-US" sz="2100" dirty="0"/>
              <a:t>Covers trabeculae of spongy bone</a:t>
            </a:r>
          </a:p>
          <a:p>
            <a:pPr lvl="1">
              <a:lnSpc>
                <a:spcPct val="80000"/>
              </a:lnSpc>
            </a:pPr>
            <a:r>
              <a:rPr lang="en-US" altLang="en-US" sz="2100" dirty="0"/>
              <a:t>Lines canals in compact bone</a:t>
            </a:r>
          </a:p>
          <a:p>
            <a:pPr lvl="1">
              <a:lnSpc>
                <a:spcPct val="80000"/>
              </a:lnSpc>
            </a:pPr>
            <a:r>
              <a:rPr lang="en-US" altLang="en-US" sz="2100" dirty="0"/>
              <a:t>Also contains both osteoblasts and osteoclasts</a:t>
            </a:r>
          </a:p>
          <a:p>
            <a:pPr>
              <a:lnSpc>
                <a:spcPct val="80000"/>
              </a:lnSpc>
            </a:pPr>
            <a:endParaRPr lang="en-US" altLang="en-US" sz="2600" dirty="0"/>
          </a:p>
        </p:txBody>
      </p:sp>
    </p:spTree>
    <p:extLst>
      <p:ext uri="{BB962C8B-B14F-4D97-AF65-F5344CB8AC3E}">
        <p14:creationId xmlns:p14="http://schemas.microsoft.com/office/powerpoint/2010/main" val="745788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>
              <a:defRPr/>
            </a:pPr>
            <a:r>
              <a:rPr lang="en-US" dirty="0" smtClean="0"/>
              <a:t>Types of bone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US" dirty="0" smtClean="0"/>
              <a:t>The two types of bone are </a:t>
            </a:r>
            <a:r>
              <a:rPr lang="en-US" b="1" dirty="0" smtClean="0"/>
              <a:t>compact bone </a:t>
            </a:r>
            <a:r>
              <a:rPr lang="en-US" dirty="0" smtClean="0"/>
              <a:t>and </a:t>
            </a:r>
            <a:r>
              <a:rPr lang="en-US" b="1" dirty="0" smtClean="0"/>
              <a:t>spongy bone</a:t>
            </a:r>
            <a:r>
              <a:rPr lang="en-US" dirty="0" smtClean="0"/>
              <a:t>.</a:t>
            </a:r>
          </a:p>
          <a:p>
            <a:pPr>
              <a:defRPr/>
            </a:pPr>
            <a:r>
              <a:rPr lang="en-US" dirty="0" smtClean="0"/>
              <a:t>They are distinguished by the relative amount of solid matter and by the number and size of spaces they contain.</a:t>
            </a:r>
          </a:p>
          <a:p>
            <a:pPr>
              <a:defRPr/>
            </a:pPr>
            <a:r>
              <a:rPr lang="en-US" dirty="0" smtClean="0"/>
              <a:t>All bones have a thin layer of compact bone around a central mass of spongy bone. 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395536" y="260351"/>
            <a:ext cx="4022725" cy="4622800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defRPr/>
            </a:pPr>
            <a:r>
              <a:rPr lang="en-US" altLang="en-US" sz="1600" dirty="0">
                <a:latin typeface="+mj-lt"/>
              </a:rPr>
              <a:t>80% of skeletal mass </a:t>
            </a:r>
          </a:p>
          <a:p>
            <a:pPr>
              <a:lnSpc>
                <a:spcPct val="90000"/>
              </a:lnSpc>
              <a:defRPr/>
            </a:pPr>
            <a:r>
              <a:rPr lang="en-US" altLang="en-US" sz="1600" dirty="0" smtClean="0">
                <a:latin typeface="+mj-lt"/>
              </a:rPr>
              <a:t>Located </a:t>
            </a:r>
            <a:r>
              <a:rPr lang="en-US" altLang="en-US" sz="1600" dirty="0">
                <a:latin typeface="+mj-lt"/>
              </a:rPr>
              <a:t>in the outer layers of the </a:t>
            </a:r>
            <a:r>
              <a:rPr lang="en-US" altLang="en-US" sz="1600" dirty="0" smtClean="0">
                <a:latin typeface="+mj-lt"/>
              </a:rPr>
              <a:t>bone</a:t>
            </a:r>
          </a:p>
          <a:p>
            <a:pPr>
              <a:lnSpc>
                <a:spcPct val="90000"/>
              </a:lnSpc>
              <a:defRPr/>
            </a:pPr>
            <a:r>
              <a:rPr lang="en-US" altLang="en-US" sz="1600" dirty="0"/>
              <a:t>Osteon – the structural unit of compact </a:t>
            </a:r>
            <a:r>
              <a:rPr lang="en-US" altLang="en-US" sz="1600" dirty="0" smtClean="0"/>
              <a:t>bone</a:t>
            </a:r>
          </a:p>
          <a:p>
            <a:pPr>
              <a:lnSpc>
                <a:spcPct val="90000"/>
              </a:lnSpc>
              <a:defRPr/>
            </a:pPr>
            <a:r>
              <a:rPr lang="en-US" altLang="en-US" sz="1600" dirty="0"/>
              <a:t>Lamellae – column-like matrix tubes composed of collagen and crystals of bone </a:t>
            </a:r>
            <a:r>
              <a:rPr lang="en-US" altLang="en-US" sz="1600" dirty="0" smtClean="0"/>
              <a:t>salts</a:t>
            </a:r>
            <a:endParaRPr lang="en-US" altLang="en-US" sz="1600" dirty="0">
              <a:latin typeface="+mj-lt"/>
            </a:endParaRPr>
          </a:p>
          <a:p>
            <a:pPr>
              <a:lnSpc>
                <a:spcPct val="90000"/>
              </a:lnSpc>
              <a:defRPr/>
            </a:pPr>
            <a:r>
              <a:rPr lang="en-US" altLang="en-US" sz="1600" dirty="0">
                <a:latin typeface="+mj-lt"/>
              </a:rPr>
              <a:t>Arranged in a highly </a:t>
            </a:r>
            <a:r>
              <a:rPr lang="en-US" altLang="en-US" sz="1600" dirty="0" err="1">
                <a:latin typeface="+mj-lt"/>
              </a:rPr>
              <a:t>organised</a:t>
            </a:r>
            <a:r>
              <a:rPr lang="en-US" altLang="en-US" sz="1600" dirty="0">
                <a:latin typeface="+mj-lt"/>
              </a:rPr>
              <a:t> microscopic circular structure called </a:t>
            </a:r>
            <a:r>
              <a:rPr lang="en-US" altLang="en-US" sz="1600" dirty="0" err="1">
                <a:latin typeface="+mj-lt"/>
              </a:rPr>
              <a:t>haversian</a:t>
            </a:r>
            <a:r>
              <a:rPr lang="en-US" altLang="en-US" sz="1600" dirty="0">
                <a:latin typeface="+mj-lt"/>
              </a:rPr>
              <a:t> </a:t>
            </a:r>
            <a:r>
              <a:rPr lang="en-US" altLang="en-US" sz="1600" dirty="0" smtClean="0">
                <a:latin typeface="+mj-lt"/>
              </a:rPr>
              <a:t>systems</a:t>
            </a:r>
            <a:endParaRPr lang="en-US" altLang="en-US" sz="1600" dirty="0">
              <a:latin typeface="+mj-lt"/>
            </a:endParaRPr>
          </a:p>
          <a:p>
            <a:pPr>
              <a:lnSpc>
                <a:spcPct val="90000"/>
              </a:lnSpc>
              <a:defRPr/>
            </a:pPr>
            <a:r>
              <a:rPr lang="en-US" altLang="en-US" sz="1600" dirty="0">
                <a:latin typeface="+mj-lt"/>
              </a:rPr>
              <a:t>These systems have a central vascular supply (</a:t>
            </a:r>
            <a:r>
              <a:rPr lang="en-US" altLang="en-US" sz="1600" dirty="0" err="1">
                <a:latin typeface="+mj-lt"/>
              </a:rPr>
              <a:t>Haversian</a:t>
            </a:r>
            <a:r>
              <a:rPr lang="en-US" altLang="en-US" sz="1600" dirty="0">
                <a:latin typeface="+mj-lt"/>
              </a:rPr>
              <a:t> canal) and also contain bone cells (osteocytes), nerves and lymph </a:t>
            </a:r>
            <a:r>
              <a:rPr lang="en-US" altLang="en-US" sz="1600" dirty="0" smtClean="0">
                <a:latin typeface="+mj-lt"/>
              </a:rPr>
              <a:t>vessels</a:t>
            </a:r>
            <a:endParaRPr lang="en-US" altLang="en-US" sz="1600" dirty="0">
              <a:latin typeface="+mj-lt"/>
            </a:endParaRPr>
          </a:p>
          <a:p>
            <a:pPr>
              <a:lnSpc>
                <a:spcPct val="90000"/>
              </a:lnSpc>
              <a:defRPr/>
            </a:pPr>
            <a:r>
              <a:rPr lang="en-US" altLang="en-US" sz="1600" dirty="0">
                <a:latin typeface="+mj-lt"/>
              </a:rPr>
              <a:t>The osteocytes arrange themselves in small channels (</a:t>
            </a:r>
            <a:r>
              <a:rPr lang="en-US" altLang="en-US" sz="1600" dirty="0" err="1">
                <a:latin typeface="+mj-lt"/>
              </a:rPr>
              <a:t>canaliculi</a:t>
            </a:r>
            <a:r>
              <a:rPr lang="en-US" altLang="en-US" sz="1600" dirty="0">
                <a:latin typeface="+mj-lt"/>
              </a:rPr>
              <a:t>) which are positioned as successive circles around the </a:t>
            </a:r>
            <a:r>
              <a:rPr lang="en-US" altLang="en-US" sz="1600" dirty="0" err="1" smtClean="0">
                <a:latin typeface="+mj-lt"/>
              </a:rPr>
              <a:t>haversian</a:t>
            </a:r>
            <a:r>
              <a:rPr lang="en-US" altLang="en-US" sz="1600" dirty="0" smtClean="0">
                <a:latin typeface="+mj-lt"/>
              </a:rPr>
              <a:t> canal</a:t>
            </a:r>
            <a:endParaRPr lang="en-US" altLang="en-US" sz="1600" dirty="0">
              <a:latin typeface="+mj-lt"/>
            </a:endParaRPr>
          </a:p>
          <a:p>
            <a:pPr>
              <a:lnSpc>
                <a:spcPct val="90000"/>
              </a:lnSpc>
              <a:defRPr/>
            </a:pPr>
            <a:r>
              <a:rPr lang="en-US" altLang="en-US" sz="1600" dirty="0">
                <a:latin typeface="+mj-lt"/>
              </a:rPr>
              <a:t>Between each two </a:t>
            </a:r>
            <a:r>
              <a:rPr lang="en-US" altLang="en-US" sz="1600" dirty="0" err="1">
                <a:latin typeface="+mj-lt"/>
              </a:rPr>
              <a:t>canaliculi</a:t>
            </a:r>
            <a:r>
              <a:rPr lang="en-US" altLang="en-US" sz="1600" dirty="0">
                <a:latin typeface="+mj-lt"/>
              </a:rPr>
              <a:t> is a matrix of bone mineral, which together form a </a:t>
            </a:r>
            <a:r>
              <a:rPr lang="en-US" altLang="en-US" sz="1600" dirty="0" smtClean="0">
                <a:latin typeface="+mj-lt"/>
              </a:rPr>
              <a:t>Lamella</a:t>
            </a:r>
            <a:endParaRPr lang="en-GB" altLang="en-US" sz="1600" dirty="0">
              <a:latin typeface="+mj-lt"/>
            </a:endParaRPr>
          </a:p>
          <a:p>
            <a:pPr>
              <a:defRPr/>
            </a:pPr>
            <a:endParaRPr lang="en-US" sz="1050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5175" y="260351"/>
            <a:ext cx="3246438" cy="576362"/>
          </a:xfrm>
        </p:spPr>
        <p:txBody>
          <a:bodyPr anchor="ctr">
            <a:normAutofit fontScale="90000"/>
          </a:bodyPr>
          <a:lstStyle/>
          <a:p>
            <a:pPr>
              <a:defRPr/>
            </a:pPr>
            <a:r>
              <a:rPr lang="en-US" dirty="0" smtClean="0"/>
              <a:t>Compact bone</a:t>
            </a:r>
            <a:endParaRPr lang="en-US" dirty="0"/>
          </a:p>
        </p:txBody>
      </p:sp>
      <p:pic>
        <p:nvPicPr>
          <p:cNvPr id="19459" name="Picture 5" descr="07_0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5388" y="1385888"/>
            <a:ext cx="3209925" cy="4995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0013"/>
            <a:ext cx="8042275" cy="1338262"/>
          </a:xfrm>
        </p:spPr>
        <p:txBody>
          <a:bodyPr anchor="ctr"/>
          <a:lstStyle/>
          <a:p>
            <a:pPr>
              <a:defRPr/>
            </a:pPr>
            <a:r>
              <a:rPr lang="en-US" dirty="0" smtClean="0"/>
              <a:t>Spongy (</a:t>
            </a:r>
            <a:r>
              <a:rPr lang="en-US" dirty="0" err="1" smtClean="0"/>
              <a:t>Cancellous</a:t>
            </a:r>
            <a:r>
              <a:rPr lang="en-US" dirty="0" smtClean="0"/>
              <a:t>) bone</a:t>
            </a:r>
            <a:endParaRPr lang="en-US" dirty="0"/>
          </a:p>
        </p:txBody>
      </p:sp>
      <p:pic>
        <p:nvPicPr>
          <p:cNvPr id="20482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9300" y="1465263"/>
            <a:ext cx="2414588" cy="434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Content Placeholder 2"/>
          <p:cNvSpPr txBox="1">
            <a:spLocks/>
          </p:cNvSpPr>
          <p:nvPr/>
        </p:nvSpPr>
        <p:spPr>
          <a:xfrm>
            <a:off x="544513" y="1465263"/>
            <a:ext cx="5018087" cy="4686300"/>
          </a:xfrm>
          <a:prstGeom prst="rect">
            <a:avLst/>
          </a:prstGeom>
        </p:spPr>
        <p:txBody>
          <a:bodyPr>
            <a:normAutofit fontScale="70000" lnSpcReduction="20000"/>
          </a:bodyPr>
          <a:lstStyle>
            <a:lvl1pPr marL="349250" indent="-34925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2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336550" algn="l" defTabSz="914400" rtl="0" eaLnBrk="1" latinLnBrk="0" hangingPunct="1">
              <a:spcBef>
                <a:spcPts val="600"/>
              </a:spcBef>
              <a:buClr>
                <a:schemeClr val="accent1">
                  <a:lumMod val="75000"/>
                </a:schemeClr>
              </a:buClr>
              <a:buSzPct val="110000"/>
              <a:buFont typeface="Wingdings 2" pitchFamily="18" charset="2"/>
              <a:buChar char=""/>
              <a:defRPr sz="2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68375" indent="-282575" algn="l" defTabSz="914400" rtl="0" eaLnBrk="1" latinLnBrk="0" hangingPunct="1">
              <a:spcBef>
                <a:spcPts val="6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263650" indent="-295275" algn="l" defTabSz="914400" rtl="0" eaLnBrk="1" latinLnBrk="0" hangingPunct="1">
              <a:spcBef>
                <a:spcPts val="600"/>
              </a:spcBef>
              <a:buClr>
                <a:schemeClr val="accent1">
                  <a:lumMod val="75000"/>
                </a:schemeClr>
              </a:buClr>
              <a:buSzPct val="110000"/>
              <a:buFont typeface="Wingdings 2" pitchFamily="18" charset="2"/>
              <a:buChar char="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546225" indent="-282575" algn="l" defTabSz="914400" rtl="0" eaLnBrk="1" latinLnBrk="0" hangingPunct="1">
              <a:spcBef>
                <a:spcPts val="6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828800" indent="-282575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117725" indent="-282575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398713" indent="-282575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689225" indent="-282575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"/>
              <a:defRPr lang="en-US" sz="18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dirty="0" smtClean="0"/>
              <a:t>Spongy bone is lighter and less dense than compact bone</a:t>
            </a:r>
          </a:p>
          <a:p>
            <a:pPr>
              <a:defRPr/>
            </a:pPr>
            <a:r>
              <a:rPr lang="en-US" dirty="0" smtClean="0"/>
              <a:t>It consists of plates (</a:t>
            </a:r>
            <a:r>
              <a:rPr lang="en-US" dirty="0" err="1" smtClean="0"/>
              <a:t>trabeculae</a:t>
            </a:r>
            <a:r>
              <a:rPr lang="en-US" dirty="0" smtClean="0"/>
              <a:t>) and bars of bone adjacent to small, irregular cavities that contain red bone marrow</a:t>
            </a:r>
          </a:p>
          <a:p>
            <a:pPr>
              <a:defRPr/>
            </a:pPr>
            <a:r>
              <a:rPr lang="en-US" dirty="0" smtClean="0"/>
              <a:t>The </a:t>
            </a:r>
            <a:r>
              <a:rPr lang="en-US" dirty="0" err="1" smtClean="0"/>
              <a:t>canaliculi</a:t>
            </a:r>
            <a:r>
              <a:rPr lang="en-US" dirty="0" smtClean="0"/>
              <a:t> connect to the adjacent cavities, instead of a central </a:t>
            </a:r>
            <a:r>
              <a:rPr lang="en-US" altLang="en-US" dirty="0" err="1"/>
              <a:t>Haversian</a:t>
            </a:r>
            <a:r>
              <a:rPr lang="en-US" altLang="en-US" dirty="0"/>
              <a:t> </a:t>
            </a:r>
            <a:r>
              <a:rPr lang="en-US" dirty="0" smtClean="0"/>
              <a:t>canal, to receive their blood supply</a:t>
            </a:r>
          </a:p>
          <a:p>
            <a:pPr>
              <a:defRPr/>
            </a:pPr>
            <a:r>
              <a:rPr lang="en-US" dirty="0" smtClean="0"/>
              <a:t>It may appear that the </a:t>
            </a:r>
            <a:r>
              <a:rPr lang="en-US" dirty="0" err="1" smtClean="0"/>
              <a:t>trabeculae</a:t>
            </a:r>
            <a:r>
              <a:rPr lang="en-US" dirty="0" smtClean="0"/>
              <a:t> are arranged in a haphazard manner but, they are </a:t>
            </a:r>
            <a:r>
              <a:rPr lang="en-US" dirty="0" err="1" smtClean="0"/>
              <a:t>organised</a:t>
            </a:r>
            <a:r>
              <a:rPr lang="en-US" dirty="0" smtClean="0"/>
              <a:t> to provide maximum strength similar to braces that are used to support a building. </a:t>
            </a:r>
          </a:p>
          <a:p>
            <a:pPr>
              <a:defRPr/>
            </a:pPr>
            <a:r>
              <a:rPr lang="en-US" dirty="0" smtClean="0"/>
              <a:t>The </a:t>
            </a:r>
            <a:r>
              <a:rPr lang="en-US" dirty="0" err="1" smtClean="0"/>
              <a:t>trabeculae</a:t>
            </a:r>
            <a:r>
              <a:rPr lang="en-US" dirty="0" smtClean="0"/>
              <a:t> of spongy bone follow the lines of stress and can realign if the direction of stress changes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85" name="Rectangle 5"/>
          <p:cNvSpPr>
            <a:spLocks noGrp="1" noChangeArrowheads="1"/>
          </p:cNvSpPr>
          <p:nvPr>
            <p:ph type="title"/>
          </p:nvPr>
        </p:nvSpPr>
        <p:spPr>
          <a:xfrm>
            <a:off x="827584" y="677987"/>
            <a:ext cx="7269163" cy="590774"/>
          </a:xfrm>
        </p:spPr>
        <p:txBody>
          <a:bodyPr>
            <a:normAutofit fontScale="90000"/>
          </a:bodyPr>
          <a:lstStyle/>
          <a:p>
            <a:r>
              <a:rPr lang="en-US" altLang="en-US"/>
              <a:t>Cells in Bone</a:t>
            </a:r>
          </a:p>
        </p:txBody>
      </p:sp>
      <p:sp>
        <p:nvSpPr>
          <p:cNvPr id="430086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827584" y="1556792"/>
            <a:ext cx="6840760" cy="4381426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US" altLang="en-US" sz="2600"/>
              <a:t>Osteoprogenitor</a:t>
            </a:r>
            <a:r>
              <a:rPr lang="en-US" altLang="en-US" sz="2600" dirty="0"/>
              <a:t> cells – precursors to osteoblasts</a:t>
            </a:r>
          </a:p>
          <a:p>
            <a:pPr>
              <a:lnSpc>
                <a:spcPct val="90000"/>
              </a:lnSpc>
            </a:pPr>
            <a:r>
              <a:rPr lang="en-US" altLang="en-US" sz="2600" dirty="0"/>
              <a:t>Osteocytes - mature bone cells between lamellae</a:t>
            </a:r>
          </a:p>
          <a:p>
            <a:pPr>
              <a:lnSpc>
                <a:spcPct val="90000"/>
              </a:lnSpc>
            </a:pPr>
            <a:r>
              <a:rPr lang="en-US" altLang="en-US" sz="2600" dirty="0"/>
              <a:t>Osteoclasts - bone-destroying cells, break down bone matrix for remodeling and release of calcium</a:t>
            </a:r>
          </a:p>
          <a:p>
            <a:pPr lvl="1">
              <a:lnSpc>
                <a:spcPct val="90000"/>
              </a:lnSpc>
            </a:pPr>
            <a:r>
              <a:rPr lang="en-US" altLang="en-US" sz="2200" dirty="0"/>
              <a:t>Source of acid, enzymes for </a:t>
            </a:r>
            <a:r>
              <a:rPr lang="en-US" altLang="en-US" sz="2200" dirty="0" err="1"/>
              <a:t>osteolysis</a:t>
            </a:r>
            <a:endParaRPr lang="en-US" altLang="en-US" sz="2200" dirty="0"/>
          </a:p>
          <a:p>
            <a:pPr lvl="1">
              <a:lnSpc>
                <a:spcPct val="90000"/>
              </a:lnSpc>
            </a:pPr>
            <a:r>
              <a:rPr lang="en-US" altLang="en-US" sz="2200" dirty="0"/>
              <a:t>Calcium homeostasis</a:t>
            </a:r>
          </a:p>
          <a:p>
            <a:pPr>
              <a:lnSpc>
                <a:spcPct val="90000"/>
              </a:lnSpc>
            </a:pPr>
            <a:r>
              <a:rPr lang="en-US" altLang="en-US" sz="2600" dirty="0"/>
              <a:t>Osteoblasts - bone-forming cells</a:t>
            </a:r>
          </a:p>
          <a:p>
            <a:pPr lvl="1">
              <a:lnSpc>
                <a:spcPct val="90000"/>
              </a:lnSpc>
            </a:pPr>
            <a:r>
              <a:rPr lang="en-US" altLang="en-US" sz="2200" dirty="0"/>
              <a:t>Responsible for </a:t>
            </a:r>
            <a:r>
              <a:rPr lang="en-US" altLang="en-US" sz="2200" dirty="0" err="1"/>
              <a:t>osteogenesis</a:t>
            </a:r>
            <a:r>
              <a:rPr lang="en-US" altLang="en-US" sz="2200" dirty="0"/>
              <a:t> (new bone)</a:t>
            </a:r>
          </a:p>
          <a:p>
            <a:pPr lvl="1">
              <a:lnSpc>
                <a:spcPct val="90000"/>
              </a:lnSpc>
            </a:pPr>
            <a:r>
              <a:rPr lang="en-US" altLang="en-US" sz="2200" dirty="0"/>
              <a:t>Source of collagen, calcium salts</a:t>
            </a:r>
          </a:p>
        </p:txBody>
      </p:sp>
    </p:spTree>
    <p:extLst>
      <p:ext uri="{BB962C8B-B14F-4D97-AF65-F5344CB8AC3E}">
        <p14:creationId xmlns:p14="http://schemas.microsoft.com/office/powerpoint/2010/main" val="1226865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0290" name="Rectangle 2"/>
          <p:cNvSpPr>
            <a:spLocks noGrp="1" noChangeArrowheads="1"/>
          </p:cNvSpPr>
          <p:nvPr>
            <p:ph type="title"/>
          </p:nvPr>
        </p:nvSpPr>
        <p:spPr>
          <a:xfrm>
            <a:off x="525463" y="228600"/>
            <a:ext cx="8013700" cy="762000"/>
          </a:xfrm>
        </p:spPr>
        <p:txBody>
          <a:bodyPr/>
          <a:lstStyle/>
          <a:p>
            <a:r>
              <a:rPr lang="en-US" altLang="en-US"/>
              <a:t>Bone Development</a:t>
            </a:r>
          </a:p>
        </p:txBody>
      </p:sp>
      <p:sp>
        <p:nvSpPr>
          <p:cNvPr id="780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06389" y="1371600"/>
            <a:ext cx="7001915" cy="3353544"/>
          </a:xfrm>
        </p:spPr>
        <p:txBody>
          <a:bodyPr>
            <a:normAutofit lnSpcReduction="10000"/>
          </a:bodyPr>
          <a:lstStyle/>
          <a:p>
            <a:r>
              <a:rPr lang="en-US" altLang="en-US" sz="3000" dirty="0" err="1"/>
              <a:t>Osteogenesis</a:t>
            </a:r>
            <a:r>
              <a:rPr lang="en-US" altLang="en-US" sz="3000" dirty="0"/>
              <a:t> or Ossification – the process of bone tissue formation that leads to:</a:t>
            </a:r>
          </a:p>
          <a:p>
            <a:pPr lvl="1"/>
            <a:r>
              <a:rPr lang="en-US" altLang="en-US" sz="2800" dirty="0"/>
              <a:t>The formation of the skeleton in embryos</a:t>
            </a:r>
          </a:p>
          <a:p>
            <a:pPr lvl="1"/>
            <a:r>
              <a:rPr lang="en-US" altLang="en-US" sz="2800" dirty="0"/>
              <a:t>Bone growth until early adulthood</a:t>
            </a:r>
          </a:p>
          <a:p>
            <a:pPr lvl="1"/>
            <a:r>
              <a:rPr lang="en-US" altLang="en-US" sz="2800" dirty="0"/>
              <a:t>Bone thickness, remodeling, and repair</a:t>
            </a:r>
          </a:p>
        </p:txBody>
      </p:sp>
    </p:spTree>
    <p:extLst>
      <p:ext uri="{BB962C8B-B14F-4D97-AF65-F5344CB8AC3E}">
        <p14:creationId xmlns:p14="http://schemas.microsoft.com/office/powerpoint/2010/main" val="1894783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1314" name="Rectangle 2"/>
          <p:cNvSpPr>
            <a:spLocks noGrp="1" noChangeArrowheads="1"/>
          </p:cNvSpPr>
          <p:nvPr>
            <p:ph type="title"/>
          </p:nvPr>
        </p:nvSpPr>
        <p:spPr>
          <a:xfrm>
            <a:off x="525463" y="228600"/>
            <a:ext cx="8013700" cy="701675"/>
          </a:xfrm>
        </p:spPr>
        <p:txBody>
          <a:bodyPr/>
          <a:lstStyle/>
          <a:p>
            <a:r>
              <a:rPr lang="en-US" altLang="en-US" sz="4000"/>
              <a:t>Formation of the Skeleton</a:t>
            </a:r>
          </a:p>
        </p:txBody>
      </p:sp>
      <p:sp>
        <p:nvSpPr>
          <p:cNvPr id="781316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525462" y="1124744"/>
            <a:ext cx="4302249" cy="538499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en-US" sz="2200" dirty="0"/>
              <a:t>Before week 8, the skeleton of a human embryo consists of fibrous </a:t>
            </a:r>
            <a:r>
              <a:rPr lang="en-US" altLang="en-US" sz="2200" dirty="0" err="1"/>
              <a:t>membanes</a:t>
            </a:r>
            <a:r>
              <a:rPr lang="en-US" altLang="en-US" sz="2200" dirty="0"/>
              <a:t> and hyaline cartilage </a:t>
            </a:r>
          </a:p>
          <a:p>
            <a:pPr>
              <a:lnSpc>
                <a:spcPct val="90000"/>
              </a:lnSpc>
            </a:pPr>
            <a:r>
              <a:rPr lang="en-US" altLang="en-US" sz="2200" dirty="0"/>
              <a:t>Endochondral ossification – bone forms by replacing hyaline cartilage, uses hyaline cartilage “bones” as patterns</a:t>
            </a:r>
          </a:p>
          <a:p>
            <a:pPr>
              <a:lnSpc>
                <a:spcPct val="90000"/>
              </a:lnSpc>
            </a:pPr>
            <a:r>
              <a:rPr lang="en-US" altLang="en-US" sz="2200" dirty="0" smtClean="0"/>
              <a:t>Intramembranous </a:t>
            </a:r>
            <a:r>
              <a:rPr lang="en-US" altLang="en-US" sz="2200" dirty="0"/>
              <a:t>ossification – bone develops from a fibrous connective tissue </a:t>
            </a:r>
            <a:r>
              <a:rPr lang="en-US" altLang="en-US" sz="2200" dirty="0" smtClean="0"/>
              <a:t>membrane (Flat bones). </a:t>
            </a:r>
          </a:p>
        </p:txBody>
      </p:sp>
      <p:pic>
        <p:nvPicPr>
          <p:cNvPr id="781317" name="Picture 5" descr="06_04BoneForm16wkFetus_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8588" y="1524000"/>
            <a:ext cx="3035820" cy="3921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81318" name="Rectangle 6"/>
          <p:cNvSpPr>
            <a:spLocks noChangeArrowheads="1"/>
          </p:cNvSpPr>
          <p:nvPr/>
        </p:nvSpPr>
        <p:spPr bwMode="auto">
          <a:xfrm>
            <a:off x="5334000" y="6324600"/>
            <a:ext cx="38100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342900" indent="-342900">
              <a:spcBef>
                <a:spcPct val="20000"/>
              </a:spcBef>
              <a:buChar char="•"/>
              <a:defRPr sz="3400">
                <a:solidFill>
                  <a:schemeClr val="bg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Font typeface="Times" charset="0"/>
              <a:buChar char="•"/>
              <a:defRPr sz="3000">
                <a:solidFill>
                  <a:schemeClr val="bg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800">
                <a:solidFill>
                  <a:schemeClr val="bg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Font typeface="Times" charset="0"/>
              <a:buChar char="•"/>
              <a:defRPr sz="2800">
                <a:solidFill>
                  <a:schemeClr val="bg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defRPr sz="2800">
                <a:solidFill>
                  <a:schemeClr val="bg1"/>
                </a:solidFill>
                <a:latin typeface="Arial" charset="0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defRPr sz="2800">
                <a:solidFill>
                  <a:schemeClr val="bg1"/>
                </a:solidFill>
                <a:latin typeface="Arial" charset="0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defRPr sz="2800">
                <a:solidFill>
                  <a:schemeClr val="bg1"/>
                </a:solidFill>
                <a:latin typeface="Arial" charset="0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defRPr sz="2800">
                <a:solidFill>
                  <a:schemeClr val="bg1"/>
                </a:solidFill>
                <a:latin typeface="Arial" charset="0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defRPr sz="2800">
                <a:solidFill>
                  <a:schemeClr val="bg1"/>
                </a:solidFill>
                <a:latin typeface="Arial" charset="0"/>
              </a:defRPr>
            </a:lvl9pPr>
          </a:lstStyle>
          <a:p>
            <a:pPr>
              <a:buFontTx/>
              <a:buNone/>
            </a:pPr>
            <a:r>
              <a:rPr lang="en-US" altLang="en-US" sz="1400"/>
              <a:t>Bone Formation in 16-Week-Old Fetus</a:t>
            </a:r>
          </a:p>
        </p:txBody>
      </p:sp>
    </p:spTree>
    <p:extLst>
      <p:ext uri="{BB962C8B-B14F-4D97-AF65-F5344CB8AC3E}">
        <p14:creationId xmlns:p14="http://schemas.microsoft.com/office/powerpoint/2010/main" val="2088076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4421" name="Rectangle 5"/>
          <p:cNvSpPr>
            <a:spLocks noGrp="1" noChangeArrowheads="1"/>
          </p:cNvSpPr>
          <p:nvPr>
            <p:ph type="title"/>
          </p:nvPr>
        </p:nvSpPr>
        <p:spPr>
          <a:xfrm>
            <a:off x="946150" y="365125"/>
            <a:ext cx="7269163" cy="701675"/>
          </a:xfrm>
        </p:spPr>
        <p:txBody>
          <a:bodyPr/>
          <a:lstStyle/>
          <a:p>
            <a:r>
              <a:rPr lang="en-US" altLang="en-US"/>
              <a:t>Bone Formation and Growth</a:t>
            </a:r>
          </a:p>
        </p:txBody>
      </p:sp>
      <p:sp>
        <p:nvSpPr>
          <p:cNvPr id="444420" name="Text Box 4"/>
          <p:cNvSpPr txBox="1">
            <a:spLocks noChangeArrowheads="1"/>
          </p:cNvSpPr>
          <p:nvPr/>
        </p:nvSpPr>
        <p:spPr bwMode="auto">
          <a:xfrm>
            <a:off x="365125" y="6580188"/>
            <a:ext cx="8229600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US" altLang="en-US" sz="1000">
                <a:solidFill>
                  <a:srgbClr val="73738C"/>
                </a:solidFill>
              </a:rPr>
              <a:t>Copyright © 2007 Pearson Education, Inc., publishing as Benjamin Cummings</a:t>
            </a:r>
            <a:endParaRPr lang="en-US" altLang="en-US" b="1">
              <a:solidFill>
                <a:srgbClr val="73738C"/>
              </a:solidFill>
            </a:endParaRPr>
          </a:p>
        </p:txBody>
      </p:sp>
      <p:sp>
        <p:nvSpPr>
          <p:cNvPr id="5" name="Rectangle 6"/>
          <p:cNvSpPr txBox="1">
            <a:spLocks noChangeArrowheads="1"/>
          </p:cNvSpPr>
          <p:nvPr/>
        </p:nvSpPr>
        <p:spPr>
          <a:xfrm>
            <a:off x="946150" y="1734344"/>
            <a:ext cx="5266928" cy="4178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563" indent="-182563" algn="l" rtl="0" eaLnBrk="0" fontAlgn="base" hangingPunct="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charset="0"/>
              <a:buChar char="•"/>
              <a:defRPr kern="1200" spc="1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563" algn="l" rtl="0" eaLnBrk="0" fontAlgn="base" hangingPunct="0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charset="2"/>
              <a:buChar char=""/>
              <a:defRPr sz="1600" kern="1200">
                <a:solidFill>
                  <a:srgbClr val="262626"/>
                </a:solidFill>
                <a:latin typeface="+mn-lt"/>
                <a:ea typeface="+mn-ea"/>
                <a:cs typeface="+mn-cs"/>
              </a:defRPr>
            </a:lvl2pPr>
            <a:lvl3pPr marL="730250" indent="-182563" algn="l" rtl="0" eaLnBrk="0" fontAlgn="base" hangingPunct="0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charset="2"/>
              <a:buChar char=""/>
              <a:defRPr sz="1400" kern="1200">
                <a:solidFill>
                  <a:srgbClr val="262626"/>
                </a:solidFill>
                <a:latin typeface="+mn-lt"/>
                <a:ea typeface="+mn-ea"/>
                <a:cs typeface="+mn-cs"/>
              </a:defRPr>
            </a:lvl3pPr>
            <a:lvl4pPr marL="1004888" indent="-182563" algn="l" rtl="0" eaLnBrk="0" fontAlgn="base" hangingPunct="0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charset="2"/>
              <a:buChar char=""/>
              <a:defRPr sz="1400" kern="1200">
                <a:solidFill>
                  <a:srgbClr val="262626"/>
                </a:solidFill>
                <a:latin typeface="+mn-lt"/>
                <a:ea typeface="+mn-ea"/>
                <a:cs typeface="+mn-cs"/>
              </a:defRPr>
            </a:lvl4pPr>
            <a:lvl5pPr marL="1279525" indent="-182563" algn="l" rtl="0" eaLnBrk="0" fontAlgn="base" hangingPunct="0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charset="2"/>
              <a:buChar char=""/>
              <a:defRPr sz="1400" kern="1200">
                <a:solidFill>
                  <a:srgbClr val="262626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2600" dirty="0" smtClean="0"/>
              <a:t>Intramembranous Ossification</a:t>
            </a:r>
          </a:p>
          <a:p>
            <a:pPr lvl="1"/>
            <a:r>
              <a:rPr lang="en-US" altLang="en-US" sz="2600" dirty="0" smtClean="0"/>
              <a:t>Ossification—Process of converting other tissues to bone</a:t>
            </a:r>
          </a:p>
          <a:p>
            <a:pPr lvl="1"/>
            <a:r>
              <a:rPr lang="en-US" altLang="en-US" sz="2600" dirty="0" smtClean="0"/>
              <a:t>Forms flat bones of skull, mandible, clavicle</a:t>
            </a:r>
          </a:p>
          <a:p>
            <a:pPr lvl="1"/>
            <a:r>
              <a:rPr lang="en-US" altLang="en-US" sz="2600" dirty="0" smtClean="0"/>
              <a:t>Stem cells differentiate to osteoblasts</a:t>
            </a:r>
          </a:p>
          <a:p>
            <a:pPr lvl="1"/>
            <a:r>
              <a:rPr lang="en-US" altLang="en-US" sz="2600" dirty="0" smtClean="0"/>
              <a:t>Produces spongy bone, then compact bone</a:t>
            </a:r>
            <a:endParaRPr lang="en-US" altLang="en-US" sz="2600" dirty="0"/>
          </a:p>
        </p:txBody>
      </p:sp>
    </p:spTree>
    <p:extLst>
      <p:ext uri="{BB962C8B-B14F-4D97-AF65-F5344CB8AC3E}">
        <p14:creationId xmlns:p14="http://schemas.microsoft.com/office/powerpoint/2010/main" val="1463568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233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04800"/>
            <a:ext cx="8013700" cy="641350"/>
          </a:xfrm>
        </p:spPr>
        <p:txBody>
          <a:bodyPr/>
          <a:lstStyle/>
          <a:p>
            <a:r>
              <a:rPr lang="en-US" altLang="en-US" sz="3600"/>
              <a:t>Intramembranous Ossification</a:t>
            </a:r>
          </a:p>
        </p:txBody>
      </p:sp>
      <p:pic>
        <p:nvPicPr>
          <p:cNvPr id="78233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28" r="7672" b="5072"/>
          <a:stretch>
            <a:fillRect/>
          </a:stretch>
        </p:blipFill>
        <p:spPr bwMode="auto">
          <a:xfrm>
            <a:off x="4067944" y="1385487"/>
            <a:ext cx="3971925" cy="5029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82341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251520" y="1385488"/>
            <a:ext cx="3538736" cy="5011270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US" altLang="en-US" sz="3000" dirty="0"/>
              <a:t>An ossification </a:t>
            </a:r>
            <a:r>
              <a:rPr lang="en-US" altLang="en-US" sz="3000" dirty="0" err="1" smtClean="0"/>
              <a:t>centre</a:t>
            </a:r>
            <a:r>
              <a:rPr lang="en-US" altLang="en-US" sz="3000" dirty="0" smtClean="0"/>
              <a:t> </a:t>
            </a:r>
            <a:r>
              <a:rPr lang="en-US" altLang="en-US" sz="3000" dirty="0"/>
              <a:t>appears in the fibrous connective tissue membrane </a:t>
            </a:r>
          </a:p>
          <a:p>
            <a:pPr>
              <a:lnSpc>
                <a:spcPct val="90000"/>
              </a:lnSpc>
            </a:pPr>
            <a:r>
              <a:rPr lang="en-US" altLang="en-US" sz="3000" dirty="0"/>
              <a:t>Osteoblasts secrete bone matrix within the fibrous membrane</a:t>
            </a:r>
          </a:p>
          <a:p>
            <a:pPr>
              <a:lnSpc>
                <a:spcPct val="90000"/>
              </a:lnSpc>
            </a:pPr>
            <a:r>
              <a:rPr lang="en-US" altLang="en-US" sz="3000" dirty="0"/>
              <a:t>Osteoblasts mature into osteocytes</a:t>
            </a:r>
          </a:p>
          <a:p>
            <a:pPr>
              <a:lnSpc>
                <a:spcPct val="90000"/>
              </a:lnSpc>
            </a:pPr>
            <a:endParaRPr lang="en-US" altLang="en-US" sz="3000" dirty="0"/>
          </a:p>
        </p:txBody>
      </p:sp>
    </p:spTree>
    <p:extLst>
      <p:ext uri="{BB962C8B-B14F-4D97-AF65-F5344CB8AC3E}">
        <p14:creationId xmlns:p14="http://schemas.microsoft.com/office/powerpoint/2010/main" val="845296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33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52400"/>
            <a:ext cx="8013700" cy="701675"/>
          </a:xfrm>
        </p:spPr>
        <p:txBody>
          <a:bodyPr/>
          <a:lstStyle/>
          <a:p>
            <a:r>
              <a:rPr lang="en-US" altLang="en-US" sz="4000"/>
              <a:t>Intramembranous Ossification</a:t>
            </a:r>
            <a:endParaRPr lang="en-US" altLang="en-US" sz="4000" b="0">
              <a:solidFill>
                <a:schemeClr val="tx1"/>
              </a:solidFill>
            </a:endParaRPr>
          </a:p>
        </p:txBody>
      </p:sp>
      <p:pic>
        <p:nvPicPr>
          <p:cNvPr id="78336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39" t="1114" r="10091" b="5072"/>
          <a:stretch>
            <a:fillRect/>
          </a:stretch>
        </p:blipFill>
        <p:spPr bwMode="auto">
          <a:xfrm>
            <a:off x="3923928" y="1066799"/>
            <a:ext cx="4165600" cy="504511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83365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457200" y="1066799"/>
            <a:ext cx="2962672" cy="5045113"/>
          </a:xfrm>
        </p:spPr>
        <p:txBody>
          <a:bodyPr>
            <a:normAutofit/>
          </a:bodyPr>
          <a:lstStyle/>
          <a:p>
            <a:r>
              <a:rPr lang="en-US" altLang="en-US" sz="2200" dirty="0"/>
              <a:t>The bone matrix develops into trabeculae. </a:t>
            </a:r>
          </a:p>
          <a:p>
            <a:r>
              <a:rPr lang="en-US" altLang="en-US" sz="2200" dirty="0"/>
              <a:t>The trabeculae formed from various ossification </a:t>
            </a:r>
            <a:r>
              <a:rPr lang="en-US" altLang="en-US" sz="2200" dirty="0" err="1" smtClean="0"/>
              <a:t>centres</a:t>
            </a:r>
            <a:r>
              <a:rPr lang="en-US" altLang="en-US" sz="2200" dirty="0" smtClean="0"/>
              <a:t> </a:t>
            </a:r>
            <a:r>
              <a:rPr lang="en-US" altLang="en-US" sz="2200" dirty="0"/>
              <a:t>fuse with one another to create spongy bone.</a:t>
            </a:r>
          </a:p>
          <a:p>
            <a:r>
              <a:rPr lang="en-US" altLang="en-US" sz="2200" dirty="0"/>
              <a:t>Eventually the spaces between trabeculae fill with red bone marrow.</a:t>
            </a:r>
          </a:p>
          <a:p>
            <a:endParaRPr lang="en-US" altLang="en-US" sz="2200" dirty="0"/>
          </a:p>
          <a:p>
            <a:endParaRPr lang="en-US" altLang="en-US" sz="2200" dirty="0"/>
          </a:p>
        </p:txBody>
      </p:sp>
    </p:spTree>
    <p:extLst>
      <p:ext uri="{BB962C8B-B14F-4D97-AF65-F5344CB8AC3E}">
        <p14:creationId xmlns:p14="http://schemas.microsoft.com/office/powerpoint/2010/main" val="3757460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6469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Bone Formation and Growth</a:t>
            </a:r>
          </a:p>
        </p:txBody>
      </p:sp>
      <p:sp>
        <p:nvSpPr>
          <p:cNvPr id="446470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946150" y="1988840"/>
            <a:ext cx="6446838" cy="4191298"/>
          </a:xfrm>
        </p:spPr>
        <p:txBody>
          <a:bodyPr/>
          <a:lstStyle/>
          <a:p>
            <a:r>
              <a:rPr lang="en-US" altLang="en-US" sz="3000" dirty="0"/>
              <a:t>Endochondral Ossification</a:t>
            </a:r>
          </a:p>
          <a:p>
            <a:pPr lvl="1"/>
            <a:r>
              <a:rPr lang="en-US" altLang="en-US" sz="2600" dirty="0"/>
              <a:t>Most bones formed this way</a:t>
            </a:r>
          </a:p>
          <a:p>
            <a:pPr lvl="1"/>
            <a:r>
              <a:rPr lang="en-US" altLang="en-US" sz="2600" dirty="0"/>
              <a:t>Cartilage model replaced by bone</a:t>
            </a:r>
          </a:p>
          <a:p>
            <a:pPr lvl="1"/>
            <a:r>
              <a:rPr lang="en-US" altLang="en-US" sz="2600" dirty="0"/>
              <a:t>Replacement begins in middle (diaphysis)</a:t>
            </a:r>
          </a:p>
          <a:p>
            <a:pPr lvl="1"/>
            <a:r>
              <a:rPr lang="en-US" altLang="en-US" sz="2600" dirty="0"/>
              <a:t>Replacement follows in ends (epiphyses)</a:t>
            </a:r>
          </a:p>
        </p:txBody>
      </p:sp>
      <p:sp>
        <p:nvSpPr>
          <p:cNvPr id="446468" name="Text Box 4"/>
          <p:cNvSpPr txBox="1">
            <a:spLocks noChangeArrowheads="1"/>
          </p:cNvSpPr>
          <p:nvPr/>
        </p:nvSpPr>
        <p:spPr bwMode="auto">
          <a:xfrm>
            <a:off x="365125" y="6580188"/>
            <a:ext cx="8229600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US" altLang="en-US" sz="1000">
                <a:solidFill>
                  <a:srgbClr val="73738C"/>
                </a:solidFill>
              </a:rPr>
              <a:t>Copyright © 2007 Pearson Education, Inc., publishing as Benjamin Cummings</a:t>
            </a:r>
            <a:endParaRPr lang="en-US" altLang="en-US" b="1">
              <a:solidFill>
                <a:srgbClr val="73738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79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7498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213" y="1001713"/>
            <a:ext cx="7754937" cy="4852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47500" name="Rectangle 12"/>
          <p:cNvSpPr>
            <a:spLocks noChangeArrowheads="1"/>
          </p:cNvSpPr>
          <p:nvPr/>
        </p:nvSpPr>
        <p:spPr bwMode="auto">
          <a:xfrm>
            <a:off x="514350" y="2541589"/>
            <a:ext cx="846137" cy="608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0" tIns="0" rIns="0" bIns="0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>
              <a:defRPr>
                <a:solidFill>
                  <a:schemeClr val="tx1"/>
                </a:solidFill>
                <a:latin typeface="Arial" charset="0"/>
              </a:defRPr>
            </a:lvl2pPr>
            <a:lvl3pPr>
              <a:defRPr>
                <a:solidFill>
                  <a:schemeClr val="tx1"/>
                </a:solidFill>
                <a:latin typeface="Arial" charset="0"/>
              </a:defRPr>
            </a:lvl3pPr>
            <a:lvl4pPr marL="1370013">
              <a:defRPr>
                <a:solidFill>
                  <a:schemeClr val="tx1"/>
                </a:solidFill>
                <a:latin typeface="Arial" charset="0"/>
              </a:defRPr>
            </a:lvl4pPr>
            <a:lvl5pPr>
              <a:defRPr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0" hangingPunct="0">
              <a:lnSpc>
                <a:spcPct val="90000"/>
              </a:lnSpc>
            </a:pPr>
            <a:r>
              <a:rPr lang="en-US" altLang="en-US" sz="1100" b="1" dirty="0">
                <a:solidFill>
                  <a:srgbClr val="000000"/>
                </a:solidFill>
              </a:rPr>
              <a:t>Enlarging</a:t>
            </a:r>
          </a:p>
          <a:p>
            <a:pPr algn="ctr" eaLnBrk="0" hangingPunct="0">
              <a:lnSpc>
                <a:spcPct val="90000"/>
              </a:lnSpc>
            </a:pPr>
            <a:r>
              <a:rPr lang="en-US" altLang="en-US" sz="1100" b="1" dirty="0">
                <a:solidFill>
                  <a:srgbClr val="000000"/>
                </a:solidFill>
              </a:rPr>
              <a:t>chondrocytes within</a:t>
            </a:r>
          </a:p>
          <a:p>
            <a:pPr algn="ctr" eaLnBrk="0" hangingPunct="0">
              <a:lnSpc>
                <a:spcPct val="90000"/>
              </a:lnSpc>
            </a:pPr>
            <a:r>
              <a:rPr lang="en-US" altLang="en-US" sz="1100" b="1" dirty="0">
                <a:solidFill>
                  <a:srgbClr val="000000"/>
                </a:solidFill>
              </a:rPr>
              <a:t>calcifying matrix</a:t>
            </a:r>
          </a:p>
        </p:txBody>
      </p:sp>
      <p:sp>
        <p:nvSpPr>
          <p:cNvPr id="447501" name="Rectangle 13"/>
          <p:cNvSpPr>
            <a:spLocks noChangeArrowheads="1"/>
          </p:cNvSpPr>
          <p:nvPr/>
        </p:nvSpPr>
        <p:spPr bwMode="auto">
          <a:xfrm>
            <a:off x="392113" y="1398588"/>
            <a:ext cx="1225550" cy="1111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>
              <a:defRPr>
                <a:solidFill>
                  <a:schemeClr val="tx1"/>
                </a:solidFill>
                <a:latin typeface="Arial" charset="0"/>
              </a:defRPr>
            </a:lvl2pPr>
            <a:lvl3pPr>
              <a:defRPr>
                <a:solidFill>
                  <a:schemeClr val="tx1"/>
                </a:solidFill>
                <a:latin typeface="Arial" charset="0"/>
              </a:defRPr>
            </a:lvl3pPr>
            <a:lvl4pPr marL="1370013">
              <a:defRPr>
                <a:solidFill>
                  <a:schemeClr val="tx1"/>
                </a:solidFill>
                <a:latin typeface="Arial" charset="0"/>
              </a:defRPr>
            </a:lvl4pPr>
            <a:lvl5pPr>
              <a:defRPr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0" hangingPunct="0">
              <a:lnSpc>
                <a:spcPct val="90000"/>
              </a:lnSpc>
            </a:pPr>
            <a:r>
              <a:rPr lang="en-US" altLang="en-US" sz="1100" b="1">
                <a:solidFill>
                  <a:srgbClr val="000000"/>
                </a:solidFill>
              </a:rPr>
              <a:t>Chondrocytes at the center of the growing cartilage model enlarge and then die as the matrix calicifies.</a:t>
            </a:r>
          </a:p>
        </p:txBody>
      </p:sp>
      <p:sp>
        <p:nvSpPr>
          <p:cNvPr id="447502" name="Rectangle 14"/>
          <p:cNvSpPr>
            <a:spLocks noChangeArrowheads="1"/>
          </p:cNvSpPr>
          <p:nvPr/>
        </p:nvSpPr>
        <p:spPr bwMode="auto">
          <a:xfrm>
            <a:off x="1768775" y="1398588"/>
            <a:ext cx="1225550" cy="1111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>
              <a:defRPr>
                <a:solidFill>
                  <a:schemeClr val="tx1"/>
                </a:solidFill>
                <a:latin typeface="Arial" charset="0"/>
              </a:defRPr>
            </a:lvl2pPr>
            <a:lvl3pPr>
              <a:defRPr>
                <a:solidFill>
                  <a:schemeClr val="tx1"/>
                </a:solidFill>
                <a:latin typeface="Arial" charset="0"/>
              </a:defRPr>
            </a:lvl3pPr>
            <a:lvl4pPr marL="1370013">
              <a:defRPr>
                <a:solidFill>
                  <a:schemeClr val="tx1"/>
                </a:solidFill>
                <a:latin typeface="Arial" charset="0"/>
              </a:defRPr>
            </a:lvl4pPr>
            <a:lvl5pPr>
              <a:defRPr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0" hangingPunct="0">
              <a:lnSpc>
                <a:spcPct val="90000"/>
              </a:lnSpc>
            </a:pPr>
            <a:r>
              <a:rPr lang="en-US" altLang="en-US" sz="1100" b="1">
                <a:solidFill>
                  <a:srgbClr val="000000"/>
                </a:solidFill>
              </a:rPr>
              <a:t>Newly derived osteoblasts cover the shaft of the cartilage in a thin layer of bone.</a:t>
            </a:r>
          </a:p>
        </p:txBody>
      </p:sp>
      <p:sp>
        <p:nvSpPr>
          <p:cNvPr id="447503" name="Rectangle 15"/>
          <p:cNvSpPr>
            <a:spLocks noChangeArrowheads="1"/>
          </p:cNvSpPr>
          <p:nvPr/>
        </p:nvSpPr>
        <p:spPr bwMode="auto">
          <a:xfrm>
            <a:off x="3231655" y="1421369"/>
            <a:ext cx="1473200" cy="952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>
              <a:defRPr>
                <a:solidFill>
                  <a:schemeClr val="tx1"/>
                </a:solidFill>
                <a:latin typeface="Arial" charset="0"/>
              </a:defRPr>
            </a:lvl2pPr>
            <a:lvl3pPr>
              <a:defRPr>
                <a:solidFill>
                  <a:schemeClr val="tx1"/>
                </a:solidFill>
                <a:latin typeface="Arial" charset="0"/>
              </a:defRPr>
            </a:lvl3pPr>
            <a:lvl4pPr marL="1370013">
              <a:defRPr>
                <a:solidFill>
                  <a:schemeClr val="tx1"/>
                </a:solidFill>
                <a:latin typeface="Arial" charset="0"/>
              </a:defRPr>
            </a:lvl4pPr>
            <a:lvl5pPr>
              <a:defRPr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0" hangingPunct="0">
              <a:lnSpc>
                <a:spcPct val="90000"/>
              </a:lnSpc>
            </a:pPr>
            <a:r>
              <a:rPr lang="en-US" altLang="en-US" sz="1100" b="1">
                <a:solidFill>
                  <a:srgbClr val="000000"/>
                </a:solidFill>
              </a:rPr>
              <a:t>Blood vessels penetrate the cartilage. </a:t>
            </a:r>
            <a:r>
              <a:rPr lang="en-US" altLang="en-US" sz="1100" b="1" dirty="0">
                <a:solidFill>
                  <a:srgbClr val="000000"/>
                </a:solidFill>
              </a:rPr>
              <a:t>New osteoblasts form a primary ossification center.</a:t>
            </a:r>
          </a:p>
        </p:txBody>
      </p:sp>
      <p:sp>
        <p:nvSpPr>
          <p:cNvPr id="447504" name="Rectangle 16"/>
          <p:cNvSpPr>
            <a:spLocks noChangeArrowheads="1"/>
          </p:cNvSpPr>
          <p:nvPr/>
        </p:nvSpPr>
        <p:spPr bwMode="auto">
          <a:xfrm>
            <a:off x="4820353" y="1421369"/>
            <a:ext cx="1250950" cy="1111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>
              <a:defRPr>
                <a:solidFill>
                  <a:schemeClr val="tx1"/>
                </a:solidFill>
                <a:latin typeface="Arial" charset="0"/>
              </a:defRPr>
            </a:lvl2pPr>
            <a:lvl3pPr>
              <a:defRPr>
                <a:solidFill>
                  <a:schemeClr val="tx1"/>
                </a:solidFill>
                <a:latin typeface="Arial" charset="0"/>
              </a:defRPr>
            </a:lvl3pPr>
            <a:lvl4pPr marL="1370013">
              <a:defRPr>
                <a:solidFill>
                  <a:schemeClr val="tx1"/>
                </a:solidFill>
                <a:latin typeface="Arial" charset="0"/>
              </a:defRPr>
            </a:lvl4pPr>
            <a:lvl5pPr>
              <a:defRPr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0" hangingPunct="0">
              <a:lnSpc>
                <a:spcPct val="90000"/>
              </a:lnSpc>
            </a:pPr>
            <a:r>
              <a:rPr lang="en-US" altLang="en-US" sz="1100" b="1" dirty="0">
                <a:solidFill>
                  <a:srgbClr val="000000"/>
                </a:solidFill>
              </a:rPr>
              <a:t>The bone of the shaft thickens, and the cartilage near each epiphysis is replaced by shafts of bone.</a:t>
            </a:r>
          </a:p>
        </p:txBody>
      </p:sp>
      <p:sp>
        <p:nvSpPr>
          <p:cNvPr id="447505" name="Rectangle 17"/>
          <p:cNvSpPr>
            <a:spLocks noChangeArrowheads="1"/>
          </p:cNvSpPr>
          <p:nvPr/>
        </p:nvSpPr>
        <p:spPr bwMode="auto">
          <a:xfrm>
            <a:off x="6212945" y="1420428"/>
            <a:ext cx="1739900" cy="952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>
              <a:defRPr>
                <a:solidFill>
                  <a:schemeClr val="tx1"/>
                </a:solidFill>
                <a:latin typeface="Arial" charset="0"/>
              </a:defRPr>
            </a:lvl2pPr>
            <a:lvl3pPr>
              <a:defRPr>
                <a:solidFill>
                  <a:schemeClr val="tx1"/>
                </a:solidFill>
                <a:latin typeface="Arial" charset="0"/>
              </a:defRPr>
            </a:lvl3pPr>
            <a:lvl4pPr marL="1370013">
              <a:defRPr>
                <a:solidFill>
                  <a:schemeClr val="tx1"/>
                </a:solidFill>
                <a:latin typeface="Arial" charset="0"/>
              </a:defRPr>
            </a:lvl4pPr>
            <a:lvl5pPr>
              <a:defRPr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0" hangingPunct="0">
              <a:lnSpc>
                <a:spcPct val="90000"/>
              </a:lnSpc>
            </a:pPr>
            <a:r>
              <a:rPr lang="en-US" altLang="en-US" sz="1100" b="1" dirty="0">
                <a:solidFill>
                  <a:srgbClr val="000000"/>
                </a:solidFill>
              </a:rPr>
              <a:t>Blood vessels invade the epiphyses and </a:t>
            </a:r>
            <a:r>
              <a:rPr lang="en-US" altLang="en-US" sz="1100" b="1" dirty="0" err="1">
                <a:solidFill>
                  <a:srgbClr val="000000"/>
                </a:solidFill>
              </a:rPr>
              <a:t>osteo</a:t>
            </a:r>
            <a:r>
              <a:rPr lang="en-US" altLang="en-US" sz="1100" b="1" dirty="0">
                <a:solidFill>
                  <a:srgbClr val="000000"/>
                </a:solidFill>
              </a:rPr>
              <a:t>-blasts form secondary centers of ossification.</a:t>
            </a:r>
          </a:p>
        </p:txBody>
      </p:sp>
      <p:sp>
        <p:nvSpPr>
          <p:cNvPr id="447506" name="Line 18"/>
          <p:cNvSpPr>
            <a:spLocks noChangeShapeType="1"/>
          </p:cNvSpPr>
          <p:nvPr/>
        </p:nvSpPr>
        <p:spPr bwMode="auto">
          <a:xfrm>
            <a:off x="952500" y="3073400"/>
            <a:ext cx="0" cy="9271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7507" name="Rectangle 19"/>
          <p:cNvSpPr>
            <a:spLocks noChangeArrowheads="1"/>
          </p:cNvSpPr>
          <p:nvPr/>
        </p:nvSpPr>
        <p:spPr bwMode="auto">
          <a:xfrm>
            <a:off x="514350" y="5121275"/>
            <a:ext cx="901700" cy="327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0" tIns="0" rIns="0" bIns="0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>
              <a:defRPr>
                <a:solidFill>
                  <a:schemeClr val="tx1"/>
                </a:solidFill>
                <a:latin typeface="Arial" charset="0"/>
              </a:defRPr>
            </a:lvl2pPr>
            <a:lvl3pPr>
              <a:defRPr>
                <a:solidFill>
                  <a:schemeClr val="tx1"/>
                </a:solidFill>
                <a:latin typeface="Arial" charset="0"/>
              </a:defRPr>
            </a:lvl3pPr>
            <a:lvl4pPr marL="1370013">
              <a:defRPr>
                <a:solidFill>
                  <a:schemeClr val="tx1"/>
                </a:solidFill>
                <a:latin typeface="Arial" charset="0"/>
              </a:defRPr>
            </a:lvl4pPr>
            <a:lvl5pPr>
              <a:defRPr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0" hangingPunct="0">
              <a:lnSpc>
                <a:spcPct val="90000"/>
              </a:lnSpc>
            </a:pPr>
            <a:r>
              <a:rPr lang="en-US" altLang="en-US" sz="1100" b="1">
                <a:solidFill>
                  <a:srgbClr val="000000"/>
                </a:solidFill>
              </a:rPr>
              <a:t>Cartilage</a:t>
            </a:r>
          </a:p>
          <a:p>
            <a:pPr algn="ctr" eaLnBrk="0" hangingPunct="0">
              <a:lnSpc>
                <a:spcPct val="90000"/>
              </a:lnSpc>
            </a:pPr>
            <a:r>
              <a:rPr lang="en-US" altLang="en-US" sz="1100" b="1">
                <a:solidFill>
                  <a:srgbClr val="000000"/>
                </a:solidFill>
              </a:rPr>
              <a:t>model</a:t>
            </a:r>
          </a:p>
        </p:txBody>
      </p:sp>
      <p:sp>
        <p:nvSpPr>
          <p:cNvPr id="447508" name="Rectangle 20"/>
          <p:cNvSpPr>
            <a:spLocks noChangeArrowheads="1"/>
          </p:cNvSpPr>
          <p:nvPr/>
        </p:nvSpPr>
        <p:spPr bwMode="auto">
          <a:xfrm>
            <a:off x="1697039" y="4681300"/>
            <a:ext cx="755650" cy="327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0" tIns="0" rIns="0" bIns="0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>
              <a:defRPr>
                <a:solidFill>
                  <a:schemeClr val="tx1"/>
                </a:solidFill>
                <a:latin typeface="Arial" charset="0"/>
              </a:defRPr>
            </a:lvl2pPr>
            <a:lvl3pPr>
              <a:defRPr>
                <a:solidFill>
                  <a:schemeClr val="tx1"/>
                </a:solidFill>
                <a:latin typeface="Arial" charset="0"/>
              </a:defRPr>
            </a:lvl3pPr>
            <a:lvl4pPr marL="1370013">
              <a:defRPr>
                <a:solidFill>
                  <a:schemeClr val="tx1"/>
                </a:solidFill>
                <a:latin typeface="Arial" charset="0"/>
              </a:defRPr>
            </a:lvl4pPr>
            <a:lvl5pPr>
              <a:defRPr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0" hangingPunct="0">
              <a:lnSpc>
                <a:spcPct val="90000"/>
              </a:lnSpc>
            </a:pPr>
            <a:r>
              <a:rPr lang="en-US" altLang="en-US" sz="1100" b="1">
                <a:solidFill>
                  <a:srgbClr val="000000"/>
                </a:solidFill>
              </a:rPr>
              <a:t>Bone</a:t>
            </a:r>
          </a:p>
          <a:p>
            <a:pPr algn="ctr" eaLnBrk="0" hangingPunct="0">
              <a:lnSpc>
                <a:spcPct val="90000"/>
              </a:lnSpc>
            </a:pPr>
            <a:r>
              <a:rPr lang="en-US" altLang="en-US" sz="1100" b="1" dirty="0">
                <a:solidFill>
                  <a:srgbClr val="000000"/>
                </a:solidFill>
              </a:rPr>
              <a:t>formation</a:t>
            </a:r>
          </a:p>
        </p:txBody>
      </p:sp>
      <p:sp>
        <p:nvSpPr>
          <p:cNvPr id="447509" name="Line 21"/>
          <p:cNvSpPr>
            <a:spLocks noChangeShapeType="1"/>
          </p:cNvSpPr>
          <p:nvPr/>
        </p:nvSpPr>
        <p:spPr bwMode="auto">
          <a:xfrm flipH="1">
            <a:off x="2146301" y="4367213"/>
            <a:ext cx="196850" cy="2857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47510" name="Group 22"/>
          <p:cNvGrpSpPr>
            <a:grpSpLocks/>
          </p:cNvGrpSpPr>
          <p:nvPr/>
        </p:nvGrpSpPr>
        <p:grpSpPr bwMode="auto">
          <a:xfrm>
            <a:off x="2422747" y="2992239"/>
            <a:ext cx="95250" cy="512762"/>
            <a:chOff x="1675" y="1857"/>
            <a:chExt cx="60" cy="323"/>
          </a:xfrm>
        </p:grpSpPr>
        <p:sp>
          <p:nvSpPr>
            <p:cNvPr id="447511" name="Line 23"/>
            <p:cNvSpPr>
              <a:spLocks noChangeShapeType="1"/>
            </p:cNvSpPr>
            <p:nvPr/>
          </p:nvSpPr>
          <p:spPr bwMode="auto">
            <a:xfrm rot="-5400000">
              <a:off x="1691" y="1842"/>
              <a:ext cx="0" cy="32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7512" name="Line 24"/>
            <p:cNvSpPr>
              <a:spLocks noChangeShapeType="1"/>
            </p:cNvSpPr>
            <p:nvPr/>
          </p:nvSpPr>
          <p:spPr bwMode="auto">
            <a:xfrm rot="-5400000">
              <a:off x="1691" y="2164"/>
              <a:ext cx="0" cy="32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7513" name="Line 25"/>
            <p:cNvSpPr>
              <a:spLocks noChangeShapeType="1"/>
            </p:cNvSpPr>
            <p:nvPr/>
          </p:nvSpPr>
          <p:spPr bwMode="auto">
            <a:xfrm flipV="1">
              <a:off x="1706" y="1857"/>
              <a:ext cx="0" cy="323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7514" name="Line 26"/>
            <p:cNvSpPr>
              <a:spLocks noChangeShapeType="1"/>
            </p:cNvSpPr>
            <p:nvPr/>
          </p:nvSpPr>
          <p:spPr bwMode="auto">
            <a:xfrm>
              <a:off x="1709" y="2023"/>
              <a:ext cx="26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47515" name="Group 27"/>
          <p:cNvGrpSpPr>
            <a:grpSpLocks/>
          </p:cNvGrpSpPr>
          <p:nvPr/>
        </p:nvGrpSpPr>
        <p:grpSpPr bwMode="auto">
          <a:xfrm>
            <a:off x="2420865" y="3529807"/>
            <a:ext cx="95250" cy="1077912"/>
            <a:chOff x="1677" y="2201"/>
            <a:chExt cx="60" cy="679"/>
          </a:xfrm>
        </p:grpSpPr>
        <p:sp>
          <p:nvSpPr>
            <p:cNvPr id="447516" name="Line 28"/>
            <p:cNvSpPr>
              <a:spLocks noChangeShapeType="1"/>
            </p:cNvSpPr>
            <p:nvPr/>
          </p:nvSpPr>
          <p:spPr bwMode="auto">
            <a:xfrm rot="-5400000">
              <a:off x="1693" y="2186"/>
              <a:ext cx="0" cy="32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7517" name="Line 29"/>
            <p:cNvSpPr>
              <a:spLocks noChangeShapeType="1"/>
            </p:cNvSpPr>
            <p:nvPr/>
          </p:nvSpPr>
          <p:spPr bwMode="auto">
            <a:xfrm rot="-5400000">
              <a:off x="1693" y="2862"/>
              <a:ext cx="0" cy="32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7518" name="Line 30"/>
            <p:cNvSpPr>
              <a:spLocks noChangeShapeType="1"/>
            </p:cNvSpPr>
            <p:nvPr/>
          </p:nvSpPr>
          <p:spPr bwMode="auto">
            <a:xfrm flipV="1">
              <a:off x="1708" y="2201"/>
              <a:ext cx="0" cy="679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7519" name="Line 31"/>
            <p:cNvSpPr>
              <a:spLocks noChangeShapeType="1"/>
            </p:cNvSpPr>
            <p:nvPr/>
          </p:nvSpPr>
          <p:spPr bwMode="auto">
            <a:xfrm>
              <a:off x="1711" y="2347"/>
              <a:ext cx="26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47520" name="Rectangle 32"/>
          <p:cNvSpPr>
            <a:spLocks noChangeArrowheads="1"/>
          </p:cNvSpPr>
          <p:nvPr/>
        </p:nvSpPr>
        <p:spPr bwMode="auto">
          <a:xfrm>
            <a:off x="2768600" y="3149600"/>
            <a:ext cx="698500" cy="174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0" tIns="0" rIns="0" bIns="0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>
              <a:defRPr>
                <a:solidFill>
                  <a:schemeClr val="tx1"/>
                </a:solidFill>
                <a:latin typeface="Arial" charset="0"/>
              </a:defRPr>
            </a:lvl2pPr>
            <a:lvl3pPr>
              <a:defRPr>
                <a:solidFill>
                  <a:schemeClr val="tx1"/>
                </a:solidFill>
                <a:latin typeface="Arial" charset="0"/>
              </a:defRPr>
            </a:lvl3pPr>
            <a:lvl4pPr marL="1370013">
              <a:defRPr>
                <a:solidFill>
                  <a:schemeClr val="tx1"/>
                </a:solidFill>
                <a:latin typeface="Arial" charset="0"/>
              </a:defRPr>
            </a:lvl4pPr>
            <a:lvl5pPr>
              <a:defRPr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0" hangingPunct="0">
              <a:lnSpc>
                <a:spcPct val="90000"/>
              </a:lnSpc>
            </a:pPr>
            <a:r>
              <a:rPr lang="en-US" altLang="en-US" sz="1100" b="1">
                <a:solidFill>
                  <a:srgbClr val="000000"/>
                </a:solidFill>
              </a:rPr>
              <a:t>Epiphysis</a:t>
            </a:r>
          </a:p>
        </p:txBody>
      </p:sp>
      <p:sp>
        <p:nvSpPr>
          <p:cNvPr id="447521" name="Rectangle 33"/>
          <p:cNvSpPr>
            <a:spLocks noChangeArrowheads="1"/>
          </p:cNvSpPr>
          <p:nvPr/>
        </p:nvSpPr>
        <p:spPr bwMode="auto">
          <a:xfrm>
            <a:off x="2533155" y="3660300"/>
            <a:ext cx="698500" cy="174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0" tIns="0" rIns="0" bIns="0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>
              <a:defRPr>
                <a:solidFill>
                  <a:schemeClr val="tx1"/>
                </a:solidFill>
                <a:latin typeface="Arial" charset="0"/>
              </a:defRPr>
            </a:lvl2pPr>
            <a:lvl3pPr>
              <a:defRPr>
                <a:solidFill>
                  <a:schemeClr val="tx1"/>
                </a:solidFill>
                <a:latin typeface="Arial" charset="0"/>
              </a:defRPr>
            </a:lvl3pPr>
            <a:lvl4pPr marL="1370013">
              <a:defRPr>
                <a:solidFill>
                  <a:schemeClr val="tx1"/>
                </a:solidFill>
                <a:latin typeface="Arial" charset="0"/>
              </a:defRPr>
            </a:lvl4pPr>
            <a:lvl5pPr>
              <a:defRPr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0" hangingPunct="0">
              <a:lnSpc>
                <a:spcPct val="90000"/>
              </a:lnSpc>
            </a:pPr>
            <a:r>
              <a:rPr lang="en-US" altLang="en-US" sz="1100" b="1">
                <a:solidFill>
                  <a:srgbClr val="000000"/>
                </a:solidFill>
              </a:rPr>
              <a:t>Diaphysis</a:t>
            </a:r>
          </a:p>
        </p:txBody>
      </p:sp>
      <p:sp>
        <p:nvSpPr>
          <p:cNvPr id="447522" name="Rectangle 34"/>
          <p:cNvSpPr>
            <a:spLocks noChangeArrowheads="1"/>
          </p:cNvSpPr>
          <p:nvPr/>
        </p:nvSpPr>
        <p:spPr bwMode="auto">
          <a:xfrm>
            <a:off x="4044950" y="3366612"/>
            <a:ext cx="531021" cy="3471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0" tIns="0" rIns="0" bIns="0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>
              <a:defRPr>
                <a:solidFill>
                  <a:schemeClr val="tx1"/>
                </a:solidFill>
                <a:latin typeface="Arial" charset="0"/>
              </a:defRPr>
            </a:lvl2pPr>
            <a:lvl3pPr>
              <a:defRPr>
                <a:solidFill>
                  <a:schemeClr val="tx1"/>
                </a:solidFill>
                <a:latin typeface="Arial" charset="0"/>
              </a:defRPr>
            </a:lvl3pPr>
            <a:lvl4pPr marL="1370013">
              <a:defRPr>
                <a:solidFill>
                  <a:schemeClr val="tx1"/>
                </a:solidFill>
                <a:latin typeface="Arial" charset="0"/>
              </a:defRPr>
            </a:lvl4pPr>
            <a:lvl5pPr>
              <a:defRPr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0" hangingPunct="0">
              <a:lnSpc>
                <a:spcPct val="90000"/>
              </a:lnSpc>
            </a:pPr>
            <a:r>
              <a:rPr lang="en-US" altLang="en-US" sz="1100" b="1">
                <a:solidFill>
                  <a:srgbClr val="000000"/>
                </a:solidFill>
              </a:rPr>
              <a:t>Marrow</a:t>
            </a:r>
          </a:p>
          <a:p>
            <a:pPr eaLnBrk="0" hangingPunct="0">
              <a:lnSpc>
                <a:spcPct val="90000"/>
              </a:lnSpc>
            </a:pPr>
            <a:r>
              <a:rPr lang="en-US" altLang="en-US" sz="1100" b="1" dirty="0">
                <a:solidFill>
                  <a:srgbClr val="000000"/>
                </a:solidFill>
              </a:rPr>
              <a:t>cavity</a:t>
            </a:r>
          </a:p>
        </p:txBody>
      </p:sp>
      <p:sp>
        <p:nvSpPr>
          <p:cNvPr id="447524" name="Rectangle 36"/>
          <p:cNvSpPr>
            <a:spLocks noChangeArrowheads="1"/>
          </p:cNvSpPr>
          <p:nvPr/>
        </p:nvSpPr>
        <p:spPr bwMode="auto">
          <a:xfrm>
            <a:off x="3995739" y="4720195"/>
            <a:ext cx="580232" cy="3194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0" tIns="0" rIns="0" bIns="0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>
              <a:defRPr>
                <a:solidFill>
                  <a:schemeClr val="tx1"/>
                </a:solidFill>
                <a:latin typeface="Arial" charset="0"/>
              </a:defRPr>
            </a:lvl2pPr>
            <a:lvl3pPr>
              <a:defRPr>
                <a:solidFill>
                  <a:schemeClr val="tx1"/>
                </a:solidFill>
                <a:latin typeface="Arial" charset="0"/>
              </a:defRPr>
            </a:lvl3pPr>
            <a:lvl4pPr marL="1370013">
              <a:defRPr>
                <a:solidFill>
                  <a:schemeClr val="tx1"/>
                </a:solidFill>
                <a:latin typeface="Arial" charset="0"/>
              </a:defRPr>
            </a:lvl4pPr>
            <a:lvl5pPr>
              <a:defRPr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0" hangingPunct="0">
              <a:lnSpc>
                <a:spcPct val="90000"/>
              </a:lnSpc>
            </a:pPr>
            <a:r>
              <a:rPr lang="en-US" altLang="en-US" sz="1100" b="1" dirty="0">
                <a:solidFill>
                  <a:srgbClr val="000000"/>
                </a:solidFill>
              </a:rPr>
              <a:t>Blood</a:t>
            </a:r>
          </a:p>
          <a:p>
            <a:pPr eaLnBrk="0" hangingPunct="0">
              <a:lnSpc>
                <a:spcPct val="90000"/>
              </a:lnSpc>
            </a:pPr>
            <a:r>
              <a:rPr lang="en-US" altLang="en-US" sz="1100" b="1" dirty="0">
                <a:solidFill>
                  <a:srgbClr val="000000"/>
                </a:solidFill>
              </a:rPr>
              <a:t>vessel</a:t>
            </a:r>
          </a:p>
        </p:txBody>
      </p:sp>
      <p:sp>
        <p:nvSpPr>
          <p:cNvPr id="447525" name="Line 37"/>
          <p:cNvSpPr>
            <a:spLocks noChangeShapeType="1"/>
          </p:cNvSpPr>
          <p:nvPr/>
        </p:nvSpPr>
        <p:spPr bwMode="auto">
          <a:xfrm flipV="1">
            <a:off x="3929063" y="3683000"/>
            <a:ext cx="447675" cy="889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7528" name="Rectangle 40"/>
          <p:cNvSpPr>
            <a:spLocks noChangeArrowheads="1"/>
          </p:cNvSpPr>
          <p:nvPr/>
        </p:nvSpPr>
        <p:spPr bwMode="auto">
          <a:xfrm>
            <a:off x="5688751" y="3366613"/>
            <a:ext cx="532733" cy="347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0" tIns="0" rIns="0" bIns="0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>
              <a:defRPr>
                <a:solidFill>
                  <a:schemeClr val="tx1"/>
                </a:solidFill>
                <a:latin typeface="Arial" charset="0"/>
              </a:defRPr>
            </a:lvl2pPr>
            <a:lvl3pPr>
              <a:defRPr>
                <a:solidFill>
                  <a:schemeClr val="tx1"/>
                </a:solidFill>
                <a:latin typeface="Arial" charset="0"/>
              </a:defRPr>
            </a:lvl3pPr>
            <a:lvl4pPr marL="1370013">
              <a:defRPr>
                <a:solidFill>
                  <a:schemeClr val="tx1"/>
                </a:solidFill>
                <a:latin typeface="Arial" charset="0"/>
              </a:defRPr>
            </a:lvl4pPr>
            <a:lvl5pPr>
              <a:defRPr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0" hangingPunct="0">
              <a:lnSpc>
                <a:spcPct val="90000"/>
              </a:lnSpc>
            </a:pPr>
            <a:r>
              <a:rPr lang="en-US" altLang="en-US" sz="1100" b="1" dirty="0">
                <a:solidFill>
                  <a:srgbClr val="000000"/>
                </a:solidFill>
              </a:rPr>
              <a:t>Marrow</a:t>
            </a:r>
          </a:p>
          <a:p>
            <a:pPr eaLnBrk="0" hangingPunct="0">
              <a:lnSpc>
                <a:spcPct val="90000"/>
              </a:lnSpc>
            </a:pPr>
            <a:r>
              <a:rPr lang="en-US" altLang="en-US" sz="1100" b="1" dirty="0">
                <a:solidFill>
                  <a:srgbClr val="000000"/>
                </a:solidFill>
              </a:rPr>
              <a:t>cavity</a:t>
            </a:r>
          </a:p>
        </p:txBody>
      </p:sp>
      <p:sp>
        <p:nvSpPr>
          <p:cNvPr id="447529" name="Rectangle 41"/>
          <p:cNvSpPr>
            <a:spLocks noChangeArrowheads="1"/>
          </p:cNvSpPr>
          <p:nvPr/>
        </p:nvSpPr>
        <p:spPr bwMode="auto">
          <a:xfrm>
            <a:off x="5730765" y="4187825"/>
            <a:ext cx="490719" cy="2913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0" tIns="0" rIns="0" bIns="0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>
              <a:defRPr>
                <a:solidFill>
                  <a:schemeClr val="tx1"/>
                </a:solidFill>
                <a:latin typeface="Arial" charset="0"/>
              </a:defRPr>
            </a:lvl2pPr>
            <a:lvl3pPr>
              <a:defRPr>
                <a:solidFill>
                  <a:schemeClr val="tx1"/>
                </a:solidFill>
                <a:latin typeface="Arial" charset="0"/>
              </a:defRPr>
            </a:lvl3pPr>
            <a:lvl4pPr marL="1370013">
              <a:defRPr>
                <a:solidFill>
                  <a:schemeClr val="tx1"/>
                </a:solidFill>
                <a:latin typeface="Arial" charset="0"/>
              </a:defRPr>
            </a:lvl4pPr>
            <a:lvl5pPr>
              <a:defRPr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0" hangingPunct="0">
              <a:lnSpc>
                <a:spcPct val="90000"/>
              </a:lnSpc>
            </a:pPr>
            <a:r>
              <a:rPr lang="en-US" altLang="en-US" sz="1100" b="1" dirty="0">
                <a:solidFill>
                  <a:srgbClr val="000000"/>
                </a:solidFill>
              </a:rPr>
              <a:t>Blood</a:t>
            </a:r>
          </a:p>
          <a:p>
            <a:pPr eaLnBrk="0" hangingPunct="0">
              <a:lnSpc>
                <a:spcPct val="90000"/>
              </a:lnSpc>
            </a:pPr>
            <a:r>
              <a:rPr lang="en-US" altLang="en-US" sz="1100" b="1" dirty="0">
                <a:solidFill>
                  <a:srgbClr val="000000"/>
                </a:solidFill>
              </a:rPr>
              <a:t>vessel</a:t>
            </a:r>
          </a:p>
        </p:txBody>
      </p:sp>
      <p:sp>
        <p:nvSpPr>
          <p:cNvPr id="447530" name="Line 42"/>
          <p:cNvSpPr>
            <a:spLocks noChangeShapeType="1"/>
          </p:cNvSpPr>
          <p:nvPr/>
        </p:nvSpPr>
        <p:spPr bwMode="auto">
          <a:xfrm>
            <a:off x="4804514" y="4368136"/>
            <a:ext cx="884237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7531" name="Line 43"/>
          <p:cNvSpPr>
            <a:spLocks noChangeShapeType="1"/>
          </p:cNvSpPr>
          <p:nvPr/>
        </p:nvSpPr>
        <p:spPr bwMode="auto">
          <a:xfrm flipH="1">
            <a:off x="5427168" y="3708399"/>
            <a:ext cx="432296" cy="5401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7532" name="Rectangle 44"/>
          <p:cNvSpPr>
            <a:spLocks noChangeArrowheads="1"/>
          </p:cNvSpPr>
          <p:nvPr/>
        </p:nvSpPr>
        <p:spPr bwMode="auto">
          <a:xfrm>
            <a:off x="7474437" y="4274344"/>
            <a:ext cx="884238" cy="471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0" tIns="0" rIns="0" bIns="0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>
              <a:defRPr>
                <a:solidFill>
                  <a:schemeClr val="tx1"/>
                </a:solidFill>
                <a:latin typeface="Arial" charset="0"/>
              </a:defRPr>
            </a:lvl2pPr>
            <a:lvl3pPr>
              <a:defRPr>
                <a:solidFill>
                  <a:schemeClr val="tx1"/>
                </a:solidFill>
                <a:latin typeface="Arial" charset="0"/>
              </a:defRPr>
            </a:lvl3pPr>
            <a:lvl4pPr marL="1370013">
              <a:defRPr>
                <a:solidFill>
                  <a:schemeClr val="tx1"/>
                </a:solidFill>
                <a:latin typeface="Arial" charset="0"/>
              </a:defRPr>
            </a:lvl4pPr>
            <a:lvl5pPr>
              <a:defRPr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0" hangingPunct="0">
              <a:lnSpc>
                <a:spcPct val="90000"/>
              </a:lnSpc>
            </a:pPr>
            <a:r>
              <a:rPr lang="en-US" altLang="en-US" sz="1100" b="1" dirty="0">
                <a:solidFill>
                  <a:srgbClr val="000000"/>
                </a:solidFill>
              </a:rPr>
              <a:t>Secondary</a:t>
            </a:r>
          </a:p>
          <a:p>
            <a:pPr eaLnBrk="0" hangingPunct="0">
              <a:lnSpc>
                <a:spcPct val="90000"/>
              </a:lnSpc>
            </a:pPr>
            <a:r>
              <a:rPr lang="en-US" altLang="en-US" sz="1100" b="1" dirty="0">
                <a:solidFill>
                  <a:srgbClr val="000000"/>
                </a:solidFill>
              </a:rPr>
              <a:t>ossification</a:t>
            </a:r>
          </a:p>
          <a:p>
            <a:pPr eaLnBrk="0" hangingPunct="0">
              <a:lnSpc>
                <a:spcPct val="90000"/>
              </a:lnSpc>
            </a:pPr>
            <a:r>
              <a:rPr lang="en-US" altLang="en-US" sz="1100" b="1" dirty="0">
                <a:solidFill>
                  <a:srgbClr val="000000"/>
                </a:solidFill>
              </a:rPr>
              <a:t>center</a:t>
            </a:r>
          </a:p>
        </p:txBody>
      </p:sp>
      <p:sp>
        <p:nvSpPr>
          <p:cNvPr id="447533" name="Line 45"/>
          <p:cNvSpPr>
            <a:spLocks noChangeShapeType="1"/>
          </p:cNvSpPr>
          <p:nvPr/>
        </p:nvSpPr>
        <p:spPr bwMode="auto">
          <a:xfrm flipV="1">
            <a:off x="6808482" y="4720195"/>
            <a:ext cx="588962" cy="523875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7534" name="Rectangle 46"/>
          <p:cNvSpPr>
            <a:spLocks noChangeArrowheads="1"/>
          </p:cNvSpPr>
          <p:nvPr/>
        </p:nvSpPr>
        <p:spPr bwMode="auto">
          <a:xfrm>
            <a:off x="7595450" y="3071018"/>
            <a:ext cx="803275" cy="331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0" tIns="0" rIns="0" bIns="0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>
              <a:defRPr>
                <a:solidFill>
                  <a:schemeClr val="tx1"/>
                </a:solidFill>
                <a:latin typeface="Arial" charset="0"/>
              </a:defRPr>
            </a:lvl2pPr>
            <a:lvl3pPr>
              <a:defRPr>
                <a:solidFill>
                  <a:schemeClr val="tx1"/>
                </a:solidFill>
                <a:latin typeface="Arial" charset="0"/>
              </a:defRPr>
            </a:lvl3pPr>
            <a:lvl4pPr marL="1370013">
              <a:defRPr>
                <a:solidFill>
                  <a:schemeClr val="tx1"/>
                </a:solidFill>
                <a:latin typeface="Arial" charset="0"/>
              </a:defRPr>
            </a:lvl4pPr>
            <a:lvl5pPr>
              <a:defRPr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0" hangingPunct="0">
              <a:lnSpc>
                <a:spcPct val="90000"/>
              </a:lnSpc>
            </a:pPr>
            <a:r>
              <a:rPr lang="en-US" altLang="en-US" sz="1100" b="1">
                <a:solidFill>
                  <a:srgbClr val="000000"/>
                </a:solidFill>
              </a:rPr>
              <a:t>Epiphyseal</a:t>
            </a:r>
          </a:p>
          <a:p>
            <a:pPr eaLnBrk="0" hangingPunct="0">
              <a:lnSpc>
                <a:spcPct val="90000"/>
              </a:lnSpc>
            </a:pPr>
            <a:r>
              <a:rPr lang="en-US" altLang="en-US" sz="1100" b="1" dirty="0">
                <a:solidFill>
                  <a:srgbClr val="000000"/>
                </a:solidFill>
              </a:rPr>
              <a:t>cartilage</a:t>
            </a:r>
          </a:p>
        </p:txBody>
      </p:sp>
      <p:sp>
        <p:nvSpPr>
          <p:cNvPr id="447535" name="Line 47"/>
          <p:cNvSpPr>
            <a:spLocks noChangeShapeType="1"/>
          </p:cNvSpPr>
          <p:nvPr/>
        </p:nvSpPr>
        <p:spPr bwMode="auto">
          <a:xfrm flipV="1">
            <a:off x="7063011" y="3227905"/>
            <a:ext cx="467926" cy="33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7536" name="Rectangle 48"/>
          <p:cNvSpPr>
            <a:spLocks noChangeArrowheads="1"/>
          </p:cNvSpPr>
          <p:nvPr/>
        </p:nvSpPr>
        <p:spPr bwMode="auto">
          <a:xfrm>
            <a:off x="7397444" y="2142873"/>
            <a:ext cx="803275" cy="331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0" tIns="0" rIns="0" bIns="0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>
              <a:defRPr>
                <a:solidFill>
                  <a:schemeClr val="tx1"/>
                </a:solidFill>
                <a:latin typeface="Arial" charset="0"/>
              </a:defRPr>
            </a:lvl2pPr>
            <a:lvl3pPr>
              <a:defRPr>
                <a:solidFill>
                  <a:schemeClr val="tx1"/>
                </a:solidFill>
                <a:latin typeface="Arial" charset="0"/>
              </a:defRPr>
            </a:lvl3pPr>
            <a:lvl4pPr marL="1370013">
              <a:defRPr>
                <a:solidFill>
                  <a:schemeClr val="tx1"/>
                </a:solidFill>
                <a:latin typeface="Arial" charset="0"/>
              </a:defRPr>
            </a:lvl4pPr>
            <a:lvl5pPr>
              <a:defRPr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0" hangingPunct="0">
              <a:lnSpc>
                <a:spcPct val="90000"/>
              </a:lnSpc>
            </a:pPr>
            <a:r>
              <a:rPr lang="en-US" altLang="en-US" sz="1100" b="1" dirty="0">
                <a:solidFill>
                  <a:srgbClr val="000000"/>
                </a:solidFill>
              </a:rPr>
              <a:t>Articular</a:t>
            </a:r>
          </a:p>
          <a:p>
            <a:pPr eaLnBrk="0" hangingPunct="0">
              <a:lnSpc>
                <a:spcPct val="90000"/>
              </a:lnSpc>
            </a:pPr>
            <a:r>
              <a:rPr lang="en-US" altLang="en-US" sz="1100" b="1" dirty="0">
                <a:solidFill>
                  <a:srgbClr val="000000"/>
                </a:solidFill>
              </a:rPr>
              <a:t>cartilage</a:t>
            </a:r>
          </a:p>
        </p:txBody>
      </p:sp>
      <p:grpSp>
        <p:nvGrpSpPr>
          <p:cNvPr id="447537" name="Group 49"/>
          <p:cNvGrpSpPr>
            <a:grpSpLocks/>
          </p:cNvGrpSpPr>
          <p:nvPr/>
        </p:nvGrpSpPr>
        <p:grpSpPr bwMode="auto">
          <a:xfrm>
            <a:off x="6334827" y="2228598"/>
            <a:ext cx="1008063" cy="246063"/>
            <a:chOff x="4408" y="1432"/>
            <a:chExt cx="635" cy="155"/>
          </a:xfrm>
        </p:grpSpPr>
        <p:sp>
          <p:nvSpPr>
            <p:cNvPr id="447538" name="Line 50"/>
            <p:cNvSpPr>
              <a:spLocks noChangeShapeType="1"/>
            </p:cNvSpPr>
            <p:nvPr/>
          </p:nvSpPr>
          <p:spPr bwMode="auto">
            <a:xfrm flipH="1">
              <a:off x="4670" y="1432"/>
              <a:ext cx="373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7539" name="Line 51"/>
            <p:cNvSpPr>
              <a:spLocks noChangeShapeType="1"/>
            </p:cNvSpPr>
            <p:nvPr/>
          </p:nvSpPr>
          <p:spPr bwMode="auto">
            <a:xfrm>
              <a:off x="4669" y="1432"/>
              <a:ext cx="0" cy="75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7540" name="Line 52"/>
            <p:cNvSpPr>
              <a:spLocks noChangeShapeType="1"/>
            </p:cNvSpPr>
            <p:nvPr/>
          </p:nvSpPr>
          <p:spPr bwMode="auto">
            <a:xfrm flipV="1">
              <a:off x="4408" y="1504"/>
              <a:ext cx="0" cy="83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7541" name="Line 53"/>
            <p:cNvSpPr>
              <a:spLocks noChangeShapeType="1"/>
            </p:cNvSpPr>
            <p:nvPr/>
          </p:nvSpPr>
          <p:spPr bwMode="auto">
            <a:xfrm flipV="1">
              <a:off x="4968" y="1504"/>
              <a:ext cx="0" cy="83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7542" name="Line 54"/>
            <p:cNvSpPr>
              <a:spLocks noChangeShapeType="1"/>
            </p:cNvSpPr>
            <p:nvPr/>
          </p:nvSpPr>
          <p:spPr bwMode="auto">
            <a:xfrm flipH="1">
              <a:off x="4408" y="1507"/>
              <a:ext cx="56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47543" name="Group 55"/>
          <p:cNvGrpSpPr>
            <a:grpSpLocks/>
          </p:cNvGrpSpPr>
          <p:nvPr/>
        </p:nvGrpSpPr>
        <p:grpSpPr bwMode="auto">
          <a:xfrm>
            <a:off x="1490664" y="2853850"/>
            <a:ext cx="754062" cy="981075"/>
            <a:chOff x="1045" y="1867"/>
            <a:chExt cx="475" cy="618"/>
          </a:xfrm>
        </p:grpSpPr>
        <p:sp>
          <p:nvSpPr>
            <p:cNvPr id="447544" name="Line 56"/>
            <p:cNvSpPr>
              <a:spLocks noChangeShapeType="1"/>
            </p:cNvSpPr>
            <p:nvPr/>
          </p:nvSpPr>
          <p:spPr bwMode="auto">
            <a:xfrm>
              <a:off x="1048" y="1867"/>
              <a:ext cx="472" cy="536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7545" name="Line 57"/>
            <p:cNvSpPr>
              <a:spLocks noChangeShapeType="1"/>
            </p:cNvSpPr>
            <p:nvPr/>
          </p:nvSpPr>
          <p:spPr bwMode="auto">
            <a:xfrm>
              <a:off x="1045" y="1869"/>
              <a:ext cx="368" cy="616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47553" name="Rectangle 65"/>
          <p:cNvSpPr>
            <a:spLocks noGrp="1" noChangeArrowheads="1"/>
          </p:cNvSpPr>
          <p:nvPr>
            <p:ph type="title"/>
          </p:nvPr>
        </p:nvSpPr>
        <p:spPr>
          <a:xfrm>
            <a:off x="381000" y="228600"/>
            <a:ext cx="8229600" cy="641350"/>
          </a:xfrm>
        </p:spPr>
        <p:txBody>
          <a:bodyPr/>
          <a:lstStyle/>
          <a:p>
            <a:r>
              <a:rPr lang="en-US" altLang="en-US" sz="3600"/>
              <a:t>Endochondral Ossification</a:t>
            </a:r>
          </a:p>
        </p:txBody>
      </p:sp>
      <p:sp>
        <p:nvSpPr>
          <p:cNvPr id="51" name="Rectangle 32"/>
          <p:cNvSpPr>
            <a:spLocks noChangeArrowheads="1"/>
          </p:cNvSpPr>
          <p:nvPr/>
        </p:nvSpPr>
        <p:spPr bwMode="auto">
          <a:xfrm>
            <a:off x="2557299" y="3191987"/>
            <a:ext cx="698500" cy="174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0" tIns="0" rIns="0" bIns="0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>
              <a:defRPr>
                <a:solidFill>
                  <a:schemeClr val="tx1"/>
                </a:solidFill>
                <a:latin typeface="Arial" charset="0"/>
              </a:defRPr>
            </a:lvl2pPr>
            <a:lvl3pPr>
              <a:defRPr>
                <a:solidFill>
                  <a:schemeClr val="tx1"/>
                </a:solidFill>
                <a:latin typeface="Arial" charset="0"/>
              </a:defRPr>
            </a:lvl3pPr>
            <a:lvl4pPr marL="1370013">
              <a:defRPr>
                <a:solidFill>
                  <a:schemeClr val="tx1"/>
                </a:solidFill>
                <a:latin typeface="Arial" charset="0"/>
              </a:defRPr>
            </a:lvl4pPr>
            <a:lvl5pPr>
              <a:defRPr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0" hangingPunct="0">
              <a:lnSpc>
                <a:spcPct val="90000"/>
              </a:lnSpc>
            </a:pPr>
            <a:r>
              <a:rPr lang="en-US" altLang="en-US" sz="1100" b="1">
                <a:solidFill>
                  <a:srgbClr val="000000"/>
                </a:solidFill>
              </a:rPr>
              <a:t>Epiphysis</a:t>
            </a:r>
          </a:p>
        </p:txBody>
      </p:sp>
      <p:sp>
        <p:nvSpPr>
          <p:cNvPr id="52" name="Line 37"/>
          <p:cNvSpPr>
            <a:spLocks noChangeShapeType="1"/>
          </p:cNvSpPr>
          <p:nvPr/>
        </p:nvSpPr>
        <p:spPr bwMode="auto">
          <a:xfrm flipV="1">
            <a:off x="3548063" y="3746025"/>
            <a:ext cx="447675" cy="889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" name="Line 38"/>
          <p:cNvSpPr>
            <a:spLocks noChangeShapeType="1"/>
          </p:cNvSpPr>
          <p:nvPr/>
        </p:nvSpPr>
        <p:spPr bwMode="auto">
          <a:xfrm>
            <a:off x="3479818" y="4014000"/>
            <a:ext cx="406400" cy="1349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4" name="Rectangle 35"/>
          <p:cNvSpPr>
            <a:spLocks noChangeArrowheads="1"/>
          </p:cNvSpPr>
          <p:nvPr/>
        </p:nvSpPr>
        <p:spPr bwMode="auto">
          <a:xfrm>
            <a:off x="3929063" y="3987006"/>
            <a:ext cx="833437" cy="492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0" tIns="0" rIns="0" bIns="0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>
              <a:defRPr>
                <a:solidFill>
                  <a:schemeClr val="tx1"/>
                </a:solidFill>
                <a:latin typeface="Arial" charset="0"/>
              </a:defRPr>
            </a:lvl2pPr>
            <a:lvl3pPr>
              <a:defRPr>
                <a:solidFill>
                  <a:schemeClr val="tx1"/>
                </a:solidFill>
                <a:latin typeface="Arial" charset="0"/>
              </a:defRPr>
            </a:lvl3pPr>
            <a:lvl4pPr marL="1370013">
              <a:defRPr>
                <a:solidFill>
                  <a:schemeClr val="tx1"/>
                </a:solidFill>
                <a:latin typeface="Arial" charset="0"/>
              </a:defRPr>
            </a:lvl4pPr>
            <a:lvl5pPr>
              <a:defRPr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0" hangingPunct="0">
              <a:lnSpc>
                <a:spcPct val="90000"/>
              </a:lnSpc>
            </a:pPr>
            <a:r>
              <a:rPr lang="en-US" altLang="en-US" sz="1100" b="1" dirty="0">
                <a:solidFill>
                  <a:srgbClr val="000000"/>
                </a:solidFill>
              </a:rPr>
              <a:t>Primary</a:t>
            </a:r>
          </a:p>
          <a:p>
            <a:pPr eaLnBrk="0" hangingPunct="0">
              <a:lnSpc>
                <a:spcPct val="90000"/>
              </a:lnSpc>
            </a:pPr>
            <a:r>
              <a:rPr lang="en-US" altLang="en-US" sz="1100" b="1" dirty="0">
                <a:solidFill>
                  <a:srgbClr val="000000"/>
                </a:solidFill>
              </a:rPr>
              <a:t>ossification</a:t>
            </a:r>
          </a:p>
          <a:p>
            <a:pPr eaLnBrk="0" hangingPunct="0">
              <a:lnSpc>
                <a:spcPct val="90000"/>
              </a:lnSpc>
            </a:pPr>
            <a:r>
              <a:rPr lang="en-US" altLang="en-US" sz="1100" b="1" dirty="0">
                <a:solidFill>
                  <a:srgbClr val="000000"/>
                </a:solidFill>
              </a:rPr>
              <a:t>center</a:t>
            </a:r>
          </a:p>
        </p:txBody>
      </p:sp>
      <p:sp>
        <p:nvSpPr>
          <p:cNvPr id="55" name="Line 39"/>
          <p:cNvSpPr>
            <a:spLocks noChangeShapeType="1"/>
          </p:cNvSpPr>
          <p:nvPr/>
        </p:nvSpPr>
        <p:spPr bwMode="auto">
          <a:xfrm>
            <a:off x="3207544" y="4528900"/>
            <a:ext cx="873125" cy="3048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198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Bone Ossification .mo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46150" y="1556792"/>
            <a:ext cx="5570066" cy="4623346"/>
          </a:xfrm>
        </p:spPr>
      </p:pic>
      <p:sp>
        <p:nvSpPr>
          <p:cNvPr id="4" name="Rectangle 65"/>
          <p:cNvSpPr>
            <a:spLocks noGrp="1" noChangeArrowheads="1"/>
          </p:cNvSpPr>
          <p:nvPr>
            <p:ph type="title"/>
          </p:nvPr>
        </p:nvSpPr>
        <p:spPr>
          <a:xfrm>
            <a:off x="946150" y="620688"/>
            <a:ext cx="7269163" cy="709960"/>
          </a:xfrm>
        </p:spPr>
        <p:txBody>
          <a:bodyPr/>
          <a:lstStyle/>
          <a:p>
            <a:r>
              <a:rPr lang="en-US" altLang="en-US" sz="3600"/>
              <a:t>Endochondral Ossification</a:t>
            </a:r>
          </a:p>
        </p:txBody>
      </p:sp>
    </p:spTree>
    <p:extLst>
      <p:ext uri="{BB962C8B-B14F-4D97-AF65-F5344CB8AC3E}">
        <p14:creationId xmlns:p14="http://schemas.microsoft.com/office/powerpoint/2010/main" val="2084940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5413" name="Rectangle 5"/>
          <p:cNvSpPr>
            <a:spLocks noGrp="1" noChangeArrowheads="1"/>
          </p:cNvSpPr>
          <p:nvPr>
            <p:ph type="title"/>
          </p:nvPr>
        </p:nvSpPr>
        <p:spPr>
          <a:xfrm>
            <a:off x="381000" y="228600"/>
            <a:ext cx="8229600" cy="701675"/>
          </a:xfrm>
        </p:spPr>
        <p:txBody>
          <a:bodyPr/>
          <a:lstStyle/>
          <a:p>
            <a:r>
              <a:rPr lang="en-US" altLang="en-US" sz="3800"/>
              <a:t>Longitudinal </a:t>
            </a:r>
            <a:r>
              <a:rPr lang="en-US" altLang="en-US" sz="4000"/>
              <a:t>Bone Growth</a:t>
            </a:r>
          </a:p>
        </p:txBody>
      </p:sp>
      <p:sp>
        <p:nvSpPr>
          <p:cNvPr id="785414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457200" y="914400"/>
            <a:ext cx="8305800" cy="2259013"/>
          </a:xfrm>
        </p:spPr>
        <p:txBody>
          <a:bodyPr/>
          <a:lstStyle/>
          <a:p>
            <a:r>
              <a:rPr lang="en-US" altLang="en-US" sz="2200"/>
              <a:t>Longitudinal Growth (interstitial) – cartilage continually grows and is replaced by bone </a:t>
            </a:r>
          </a:p>
          <a:p>
            <a:pPr lvl="1"/>
            <a:r>
              <a:rPr lang="en-US" altLang="en-US" sz="2000"/>
              <a:t>Bones lengthen entirely by growth of the </a:t>
            </a:r>
            <a:r>
              <a:rPr lang="en-US" altLang="en-US" sz="2000" b="1"/>
              <a:t>epiphyseal plates</a:t>
            </a:r>
            <a:endParaRPr lang="en-US" altLang="en-US" sz="2000"/>
          </a:p>
          <a:p>
            <a:pPr lvl="1"/>
            <a:r>
              <a:rPr lang="en-US" altLang="en-US" sz="2000"/>
              <a:t>Cartilage is replaced with bone CT as quickly as it grows</a:t>
            </a:r>
          </a:p>
          <a:p>
            <a:pPr lvl="1"/>
            <a:r>
              <a:rPr lang="en-US" altLang="en-US" sz="2000" i="1"/>
              <a:t>Epiphyseal plate maintains constant thickness</a:t>
            </a:r>
            <a:endParaRPr lang="en-US" altLang="en-US" sz="2000"/>
          </a:p>
          <a:p>
            <a:endParaRPr lang="en-US" altLang="en-US" sz="2200"/>
          </a:p>
        </p:txBody>
      </p:sp>
      <p:pic>
        <p:nvPicPr>
          <p:cNvPr id="78541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072"/>
          <a:stretch>
            <a:fillRect/>
          </a:stretch>
        </p:blipFill>
        <p:spPr bwMode="auto">
          <a:xfrm>
            <a:off x="1219200" y="2889250"/>
            <a:ext cx="5562600" cy="356408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8566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482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228600"/>
            <a:ext cx="8229600" cy="641350"/>
          </a:xfrm>
        </p:spPr>
        <p:txBody>
          <a:bodyPr/>
          <a:lstStyle/>
          <a:p>
            <a:r>
              <a:rPr lang="en-US" altLang="en-US" sz="3600"/>
              <a:t>Epiphyseal Plate</a:t>
            </a:r>
          </a:p>
        </p:txBody>
      </p:sp>
      <p:sp>
        <p:nvSpPr>
          <p:cNvPr id="788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3400" y="990600"/>
            <a:ext cx="3750568" cy="5927725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</a:pPr>
            <a:r>
              <a:rPr lang="en-US" altLang="en-US" sz="2100" dirty="0"/>
              <a:t>Cartilage is organized for quick, efficient growth</a:t>
            </a:r>
          </a:p>
          <a:p>
            <a:pPr>
              <a:lnSpc>
                <a:spcPct val="80000"/>
              </a:lnSpc>
            </a:pPr>
            <a:r>
              <a:rPr lang="en-US" altLang="en-US" sz="2100" dirty="0"/>
              <a:t>Cartilage cells form tall stacks </a:t>
            </a:r>
          </a:p>
          <a:p>
            <a:pPr lvl="1">
              <a:lnSpc>
                <a:spcPct val="80000"/>
              </a:lnSpc>
            </a:pPr>
            <a:r>
              <a:rPr lang="en-US" altLang="en-US" sz="1900" b="1" dirty="0" err="1"/>
              <a:t>Chondroblasts</a:t>
            </a:r>
            <a:r>
              <a:rPr lang="en-US" altLang="en-US" sz="1900" dirty="0"/>
              <a:t> at the top of stacks divide quickly</a:t>
            </a:r>
          </a:p>
          <a:p>
            <a:pPr lvl="1">
              <a:lnSpc>
                <a:spcPct val="80000"/>
              </a:lnSpc>
            </a:pPr>
            <a:r>
              <a:rPr lang="en-US" altLang="en-US" sz="1900" dirty="0"/>
              <a:t>Pushes the epiphysis away from the diaphysis</a:t>
            </a:r>
          </a:p>
          <a:p>
            <a:pPr lvl="1">
              <a:lnSpc>
                <a:spcPct val="80000"/>
              </a:lnSpc>
            </a:pPr>
            <a:r>
              <a:rPr lang="en-US" altLang="en-US" sz="1900" dirty="0"/>
              <a:t>Lengthens entire long bone</a:t>
            </a:r>
          </a:p>
          <a:p>
            <a:pPr>
              <a:lnSpc>
                <a:spcPct val="80000"/>
              </a:lnSpc>
            </a:pPr>
            <a:r>
              <a:rPr lang="en-US" altLang="en-US" sz="2100" dirty="0"/>
              <a:t>Older chondrocytes signal surrounding matrix to calcify, then die and disintegrate</a:t>
            </a:r>
          </a:p>
          <a:p>
            <a:pPr lvl="1">
              <a:lnSpc>
                <a:spcPct val="80000"/>
              </a:lnSpc>
            </a:pPr>
            <a:r>
              <a:rPr lang="en-US" altLang="en-US" sz="1900" dirty="0"/>
              <a:t>Leaves long </a:t>
            </a:r>
            <a:r>
              <a:rPr lang="en-US" altLang="en-US" sz="1900" b="1" dirty="0"/>
              <a:t>trabeculae</a:t>
            </a:r>
            <a:r>
              <a:rPr lang="en-US" altLang="en-US" sz="1900" dirty="0"/>
              <a:t> (spicules) of calcified cartilage on diaphysis side</a:t>
            </a:r>
          </a:p>
          <a:p>
            <a:pPr lvl="1">
              <a:lnSpc>
                <a:spcPct val="80000"/>
              </a:lnSpc>
            </a:pPr>
            <a:r>
              <a:rPr lang="en-US" altLang="en-US" sz="1900" b="1" dirty="0"/>
              <a:t>Trabeculae</a:t>
            </a:r>
            <a:r>
              <a:rPr lang="en-US" altLang="en-US" sz="1900" dirty="0"/>
              <a:t> are partly eroded by osteoclasts</a:t>
            </a:r>
          </a:p>
          <a:p>
            <a:pPr lvl="1">
              <a:lnSpc>
                <a:spcPct val="80000"/>
              </a:lnSpc>
            </a:pPr>
            <a:r>
              <a:rPr lang="en-US" altLang="en-US" sz="1900" b="1" dirty="0"/>
              <a:t>Osteoblasts</a:t>
            </a:r>
            <a:r>
              <a:rPr lang="en-US" altLang="en-US" sz="1900" dirty="0"/>
              <a:t> then cover trabeculae with bone tissue</a:t>
            </a:r>
          </a:p>
          <a:p>
            <a:pPr lvl="1">
              <a:lnSpc>
                <a:spcPct val="80000"/>
              </a:lnSpc>
            </a:pPr>
            <a:r>
              <a:rPr lang="en-US" altLang="en-US" sz="1900" dirty="0"/>
              <a:t>Trabeculae finally eaten away from their tips by </a:t>
            </a:r>
            <a:r>
              <a:rPr lang="en-US" altLang="en-US" sz="1900" b="1" dirty="0"/>
              <a:t>osteoclasts</a:t>
            </a:r>
            <a:endParaRPr lang="en-US" altLang="en-US" sz="1900" dirty="0"/>
          </a:p>
          <a:p>
            <a:pPr lvl="1">
              <a:lnSpc>
                <a:spcPct val="80000"/>
              </a:lnSpc>
            </a:pPr>
            <a:endParaRPr lang="en-US" altLang="en-US" sz="1900" dirty="0"/>
          </a:p>
        </p:txBody>
      </p:sp>
      <p:pic>
        <p:nvPicPr>
          <p:cNvPr id="78848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5" t="2405" r="1738" b="5951"/>
          <a:stretch>
            <a:fillRect/>
          </a:stretch>
        </p:blipFill>
        <p:spPr bwMode="auto">
          <a:xfrm>
            <a:off x="4837113" y="869950"/>
            <a:ext cx="3263279" cy="5727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614575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8520" name="Rectangle 8"/>
          <p:cNvSpPr>
            <a:spLocks noGrp="1" noChangeArrowheads="1"/>
          </p:cNvSpPr>
          <p:nvPr>
            <p:ph type="title"/>
          </p:nvPr>
        </p:nvSpPr>
        <p:spPr>
          <a:xfrm>
            <a:off x="381000" y="228600"/>
            <a:ext cx="8229600" cy="671513"/>
          </a:xfrm>
        </p:spPr>
        <p:txBody>
          <a:bodyPr/>
          <a:lstStyle/>
          <a:p>
            <a:r>
              <a:rPr lang="en-US" altLang="en-US" sz="3800"/>
              <a:t>Appositional </a:t>
            </a:r>
            <a:r>
              <a:rPr lang="en-US" altLang="en-US" sz="3600"/>
              <a:t>Bone Growth</a:t>
            </a:r>
          </a:p>
        </p:txBody>
      </p:sp>
      <p:sp>
        <p:nvSpPr>
          <p:cNvPr id="448521" name="Rectangle 9"/>
          <p:cNvSpPr>
            <a:spLocks noGrp="1" noChangeArrowheads="1"/>
          </p:cNvSpPr>
          <p:nvPr>
            <p:ph type="body" idx="1"/>
          </p:nvPr>
        </p:nvSpPr>
        <p:spPr>
          <a:xfrm>
            <a:off x="457200" y="914400"/>
            <a:ext cx="7848600" cy="2422525"/>
          </a:xfrm>
        </p:spPr>
        <p:txBody>
          <a:bodyPr>
            <a:normAutofit fontScale="92500" lnSpcReduction="10000"/>
          </a:bodyPr>
          <a:lstStyle/>
          <a:p>
            <a:r>
              <a:rPr lang="en-US" altLang="en-US" sz="2000" dirty="0"/>
              <a:t>Growing bones widen as they lengthen</a:t>
            </a:r>
          </a:p>
          <a:p>
            <a:r>
              <a:rPr lang="en-US" altLang="en-US" sz="2000" dirty="0"/>
              <a:t>Appositional growth – growth of a bone by addition of bone tissue to its surface</a:t>
            </a:r>
          </a:p>
          <a:p>
            <a:r>
              <a:rPr lang="en-US" altLang="en-US" sz="2000" dirty="0"/>
              <a:t>Bone is resorbed at </a:t>
            </a:r>
            <a:r>
              <a:rPr lang="en-US" altLang="en-US" sz="2000" dirty="0" err="1"/>
              <a:t>endosteal</a:t>
            </a:r>
            <a:r>
              <a:rPr lang="en-US" altLang="en-US" sz="2000" dirty="0"/>
              <a:t> surface and added at periosteal surface</a:t>
            </a:r>
            <a:r>
              <a:rPr lang="en-US" altLang="en-US" sz="1800" dirty="0"/>
              <a:t> </a:t>
            </a:r>
          </a:p>
          <a:p>
            <a:pPr lvl="1"/>
            <a:r>
              <a:rPr lang="en-US" altLang="en-US" sz="1800" dirty="0"/>
              <a:t>Osteoblasts – add bone tissue to the external surface of the diaphysis</a:t>
            </a:r>
          </a:p>
          <a:p>
            <a:pPr lvl="1"/>
            <a:r>
              <a:rPr lang="en-US" altLang="en-US" sz="1800" dirty="0"/>
              <a:t>Osteoclasts – remove bone from the internal surface of the diaphysis</a:t>
            </a:r>
          </a:p>
          <a:p>
            <a:endParaRPr lang="en-US" altLang="en-US" sz="1800" dirty="0"/>
          </a:p>
        </p:txBody>
      </p:sp>
      <p:pic>
        <p:nvPicPr>
          <p:cNvPr id="448518" name="Picture 6" descr="06_06AppositnlBoneGrwth_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3505200"/>
            <a:ext cx="7050360" cy="302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9214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3637" name="Rectangle 5"/>
          <p:cNvSpPr>
            <a:spLocks noGrp="1" noChangeArrowheads="1"/>
          </p:cNvSpPr>
          <p:nvPr>
            <p:ph type="title"/>
          </p:nvPr>
        </p:nvSpPr>
        <p:spPr>
          <a:xfrm>
            <a:off x="381000" y="228600"/>
            <a:ext cx="8229600" cy="701675"/>
          </a:xfrm>
        </p:spPr>
        <p:txBody>
          <a:bodyPr/>
          <a:lstStyle/>
          <a:p>
            <a:r>
              <a:rPr lang="en-US" altLang="en-US" sz="4000"/>
              <a:t>Bone - Remodeling/Homeostasis</a:t>
            </a:r>
          </a:p>
        </p:txBody>
      </p:sp>
      <p:sp>
        <p:nvSpPr>
          <p:cNvPr id="453638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457200" y="1219200"/>
            <a:ext cx="7139136" cy="5241925"/>
          </a:xfrm>
        </p:spPr>
        <p:txBody>
          <a:bodyPr/>
          <a:lstStyle/>
          <a:p>
            <a:r>
              <a:rPr lang="en-US" altLang="en-US" sz="3000"/>
              <a:t>Role of Remodeling in Support</a:t>
            </a:r>
          </a:p>
          <a:p>
            <a:pPr lvl="1"/>
            <a:r>
              <a:rPr lang="en-US" altLang="en-US" sz="2600" dirty="0"/>
              <a:t>Remodeling—Continuous breakdown and reforming of bone tissue</a:t>
            </a:r>
          </a:p>
          <a:p>
            <a:pPr lvl="1"/>
            <a:r>
              <a:rPr lang="en-US" altLang="en-US" sz="2600" dirty="0"/>
              <a:t>Shapes reflect applied loads</a:t>
            </a:r>
          </a:p>
          <a:p>
            <a:pPr lvl="1"/>
            <a:r>
              <a:rPr lang="en-US" altLang="en-US" sz="2600" dirty="0"/>
              <a:t>Mineral turnover enables adapting to new stresses</a:t>
            </a:r>
          </a:p>
          <a:p>
            <a:r>
              <a:rPr lang="en-US" altLang="en-US" sz="3000" dirty="0"/>
              <a:t>What you don’t use, you lose. The stresses applied to bones during exercise are essential to maintaining bone strength and bone mass</a:t>
            </a:r>
          </a:p>
          <a:p>
            <a:endParaRPr lang="en-US" altLang="en-US" sz="3000" dirty="0"/>
          </a:p>
        </p:txBody>
      </p:sp>
    </p:spTree>
    <p:extLst>
      <p:ext uri="{BB962C8B-B14F-4D97-AF65-F5344CB8AC3E}">
        <p14:creationId xmlns:p14="http://schemas.microsoft.com/office/powerpoint/2010/main" val="829857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6434" name="Rectangle 2"/>
          <p:cNvSpPr>
            <a:spLocks noGrp="1" noChangeArrowheads="1"/>
          </p:cNvSpPr>
          <p:nvPr>
            <p:ph type="title"/>
          </p:nvPr>
        </p:nvSpPr>
        <p:spPr>
          <a:xfrm>
            <a:off x="525463" y="228600"/>
            <a:ext cx="8013700" cy="762000"/>
          </a:xfrm>
        </p:spPr>
        <p:txBody>
          <a:bodyPr/>
          <a:lstStyle/>
          <a:p>
            <a:r>
              <a:rPr lang="en-US" altLang="en-US"/>
              <a:t>Bone Remodeling</a:t>
            </a:r>
          </a:p>
        </p:txBody>
      </p:sp>
      <p:sp>
        <p:nvSpPr>
          <p:cNvPr id="786436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457200" y="1066800"/>
            <a:ext cx="8229600" cy="2905125"/>
          </a:xfrm>
        </p:spPr>
        <p:txBody>
          <a:bodyPr/>
          <a:lstStyle/>
          <a:p>
            <a:r>
              <a:rPr lang="en-US" altLang="en-US" sz="2200" dirty="0"/>
              <a:t>Bone is active tissue – small changes in bone architecture occur continuously – 5 to 7% of bone mass is recycled weekly – spongy bone is replaced every 3-4 years and compact bone approximately every 10 years</a:t>
            </a:r>
          </a:p>
          <a:p>
            <a:r>
              <a:rPr lang="en-US" altLang="en-US" sz="2200" dirty="0"/>
              <a:t>Remodeling Units – adjacent osteoblasts and osteoclasts deposit and reabsorb bone at periosteal and </a:t>
            </a:r>
            <a:r>
              <a:rPr lang="en-US" altLang="en-US" sz="2200" dirty="0" err="1"/>
              <a:t>endosteal</a:t>
            </a:r>
            <a:r>
              <a:rPr lang="en-US" altLang="en-US" sz="2200" dirty="0"/>
              <a:t> surfaces</a:t>
            </a:r>
          </a:p>
          <a:p>
            <a:endParaRPr lang="en-US" altLang="en-US" sz="2200" dirty="0"/>
          </a:p>
        </p:txBody>
      </p:sp>
      <p:pic>
        <p:nvPicPr>
          <p:cNvPr id="78643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32" b="11655"/>
          <a:stretch>
            <a:fillRect/>
          </a:stretch>
        </p:blipFill>
        <p:spPr bwMode="auto">
          <a:xfrm>
            <a:off x="381000" y="3971924"/>
            <a:ext cx="7863408" cy="2581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6854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>
              <a:defRPr/>
            </a:pPr>
            <a:r>
              <a:rPr lang="en-US" dirty="0" smtClean="0"/>
              <a:t>Types of cartilage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US" dirty="0" smtClean="0"/>
              <a:t>Hyaline</a:t>
            </a:r>
          </a:p>
          <a:p>
            <a:pPr>
              <a:defRPr/>
            </a:pPr>
            <a:r>
              <a:rPr lang="en-US" dirty="0" smtClean="0"/>
              <a:t>White Fibrocartilage</a:t>
            </a:r>
          </a:p>
          <a:p>
            <a:pPr>
              <a:defRPr/>
            </a:pPr>
            <a:r>
              <a:rPr lang="en-US" dirty="0" smtClean="0"/>
              <a:t>Yellow Fibrocartilage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1026"/>
          <p:cNvSpPr>
            <a:spLocks noGrp="1" noChangeArrowheads="1"/>
          </p:cNvSpPr>
          <p:nvPr>
            <p:ph type="title"/>
          </p:nvPr>
        </p:nvSpPr>
        <p:spPr>
          <a:xfrm>
            <a:off x="685800" y="228600"/>
            <a:ext cx="7772400" cy="608112"/>
          </a:xfrm>
        </p:spPr>
        <p:txBody>
          <a:bodyPr>
            <a:normAutofit fontScale="90000"/>
          </a:bodyPr>
          <a:lstStyle/>
          <a:p>
            <a:r>
              <a:rPr lang="en-US" altLang="en-US" sz="3200" b="1" dirty="0"/>
              <a:t>Articular Cartilage: Primary Functions</a:t>
            </a:r>
          </a:p>
        </p:txBody>
      </p:sp>
      <p:sp>
        <p:nvSpPr>
          <p:cNvPr id="27651" name="Rectangle 1027"/>
          <p:cNvSpPr>
            <a:spLocks noGrp="1" noChangeArrowheads="1"/>
          </p:cNvSpPr>
          <p:nvPr>
            <p:ph type="body" sz="half" idx="1"/>
          </p:nvPr>
        </p:nvSpPr>
        <p:spPr>
          <a:xfrm>
            <a:off x="899592" y="1187450"/>
            <a:ext cx="3960440" cy="5046318"/>
          </a:xfrm>
        </p:spPr>
        <p:txBody>
          <a:bodyPr>
            <a:normAutofit lnSpcReduction="10000"/>
          </a:bodyPr>
          <a:lstStyle/>
          <a:p>
            <a:r>
              <a:rPr lang="en-US" altLang="en-US" sz="2800" dirty="0">
                <a:latin typeface="+mj-lt"/>
                <a:ea typeface="Times New Roman" charset="0"/>
                <a:cs typeface="Times New Roman" charset="0"/>
              </a:rPr>
              <a:t>Transmits applied loads across mobile surfaces</a:t>
            </a:r>
          </a:p>
          <a:p>
            <a:r>
              <a:rPr lang="en-US" altLang="en-US" sz="2800" dirty="0">
                <a:latin typeface="+mj-lt"/>
                <a:ea typeface="Times New Roman" charset="0"/>
                <a:cs typeface="Times New Roman" charset="0"/>
              </a:rPr>
              <a:t>Lines the ends of bones </a:t>
            </a:r>
          </a:p>
          <a:p>
            <a:r>
              <a:rPr lang="en-US" altLang="en-US" sz="2800" dirty="0">
                <a:latin typeface="+mj-lt"/>
                <a:ea typeface="Times New Roman" charset="0"/>
                <a:cs typeface="Times New Roman" charset="0"/>
              </a:rPr>
              <a:t>surfaces roll or slide during motion</a:t>
            </a:r>
          </a:p>
          <a:p>
            <a:pPr lvl="1"/>
            <a:r>
              <a:rPr lang="en-US" altLang="en-US" sz="2400" dirty="0">
                <a:latin typeface="+mj-lt"/>
                <a:ea typeface="Times New Roman" charset="0"/>
                <a:cs typeface="Times New Roman" charset="0"/>
              </a:rPr>
              <a:t>Hyaline cartilage is fluid-filled wear-resistant surface</a:t>
            </a:r>
          </a:p>
          <a:p>
            <a:pPr lvl="1"/>
            <a:r>
              <a:rPr lang="en-US" altLang="en-US" sz="2400" dirty="0">
                <a:latin typeface="+mj-lt"/>
                <a:ea typeface="Times New Roman" charset="0"/>
                <a:cs typeface="Times New Roman" charset="0"/>
              </a:rPr>
              <a:t>It reduces friction coefficient to 0.0025. </a:t>
            </a:r>
          </a:p>
        </p:txBody>
      </p:sp>
      <p:pic>
        <p:nvPicPr>
          <p:cNvPr id="27652" name="Picture 1028" descr="distribute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164317"/>
            <a:ext cx="2647950" cy="2819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653" name="Picture 1029" descr="wheel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971580"/>
            <a:ext cx="2647950" cy="2262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4972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cartil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914400"/>
            <a:ext cx="6974160" cy="4143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675" name="Rectangle 3"/>
          <p:cNvSpPr>
            <a:spLocks noChangeArrowheads="1"/>
          </p:cNvSpPr>
          <p:nvPr/>
        </p:nvSpPr>
        <p:spPr bwMode="auto">
          <a:xfrm>
            <a:off x="685800" y="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/>
          <a:lstStyle>
            <a:lvl1pPr algn="ctr">
              <a:defRPr sz="4400">
                <a:solidFill>
                  <a:schemeClr val="tx2"/>
                </a:solidFill>
                <a:latin typeface="Times New Roman" charset="0"/>
              </a:defRPr>
            </a:lvl1pPr>
            <a:lvl2pPr algn="ctr">
              <a:defRPr sz="4400">
                <a:solidFill>
                  <a:schemeClr val="tx2"/>
                </a:solidFill>
                <a:latin typeface="Times New Roman" charset="0"/>
              </a:defRPr>
            </a:lvl2pPr>
            <a:lvl3pPr algn="ctr">
              <a:defRPr sz="4400">
                <a:solidFill>
                  <a:schemeClr val="tx2"/>
                </a:solidFill>
                <a:latin typeface="Times New Roman" charset="0"/>
              </a:defRPr>
            </a:lvl3pPr>
            <a:lvl4pPr algn="ctr">
              <a:defRPr sz="4400">
                <a:solidFill>
                  <a:schemeClr val="tx2"/>
                </a:solidFill>
                <a:latin typeface="Times New Roman" charset="0"/>
              </a:defRPr>
            </a:lvl4pPr>
            <a:lvl5pPr algn="ctr">
              <a:defRPr sz="4400">
                <a:solidFill>
                  <a:schemeClr val="tx2"/>
                </a:solidFill>
                <a:latin typeface="Times New Roman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</a:defRPr>
            </a:lvl9pPr>
          </a:lstStyle>
          <a:p>
            <a:r>
              <a:rPr lang="en-US" altLang="en-US" sz="3600" dirty="0">
                <a:latin typeface="+mj-lt"/>
              </a:rPr>
              <a:t>Articular Cartilage: Histology</a:t>
            </a:r>
          </a:p>
        </p:txBody>
      </p:sp>
      <p:sp>
        <p:nvSpPr>
          <p:cNvPr id="28676" name="Text Box 4"/>
          <p:cNvSpPr txBox="1">
            <a:spLocks noChangeArrowheads="1"/>
          </p:cNvSpPr>
          <p:nvPr/>
        </p:nvSpPr>
        <p:spPr bwMode="auto">
          <a:xfrm>
            <a:off x="228600" y="5105400"/>
            <a:ext cx="8015808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US" altLang="en-US" sz="2400" dirty="0">
                <a:latin typeface="+mj-lt"/>
              </a:rPr>
              <a:t>By volume: 1% chondrocytes and 99% matrix</a:t>
            </a:r>
          </a:p>
          <a:p>
            <a:pPr lvl="1">
              <a:buFontTx/>
              <a:buChar char="•"/>
            </a:pPr>
            <a:r>
              <a:rPr lang="en-US" altLang="en-US" sz="2400" dirty="0">
                <a:latin typeface="+mj-lt"/>
              </a:rPr>
              <a:t>Chondrocytes produce collagen, proteoglycans, etc. as needed</a:t>
            </a:r>
          </a:p>
          <a:p>
            <a:pPr lvl="1">
              <a:buFontTx/>
              <a:buChar char="•"/>
            </a:pPr>
            <a:r>
              <a:rPr lang="en-US" altLang="en-US" sz="2400" dirty="0">
                <a:latin typeface="+mj-lt"/>
              </a:rPr>
              <a:t>Release enzymes to break down aging components. </a:t>
            </a:r>
            <a:endParaRPr lang="en-US" altLang="en-US" sz="4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52740539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5" name="Picture 7" descr="image293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lum contrast="1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6200" y="1905000"/>
            <a:ext cx="42862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arc04h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1905000"/>
            <a:ext cx="3429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9" name="Rectangle 11"/>
          <p:cNvSpPr>
            <a:spLocks noChangeArrowheads="1"/>
          </p:cNvSpPr>
          <p:nvPr/>
        </p:nvSpPr>
        <p:spPr bwMode="auto">
          <a:xfrm>
            <a:off x="304800" y="0"/>
            <a:ext cx="7486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/>
          <a:lstStyle>
            <a:lvl1pPr algn="ctr">
              <a:defRPr sz="4400">
                <a:solidFill>
                  <a:schemeClr val="tx2"/>
                </a:solidFill>
                <a:latin typeface="Times New Roman" charset="0"/>
              </a:defRPr>
            </a:lvl1pPr>
            <a:lvl2pPr algn="ctr">
              <a:defRPr sz="4400">
                <a:solidFill>
                  <a:schemeClr val="tx2"/>
                </a:solidFill>
                <a:latin typeface="Times New Roman" charset="0"/>
              </a:defRPr>
            </a:lvl2pPr>
            <a:lvl3pPr algn="ctr">
              <a:defRPr sz="4400">
                <a:solidFill>
                  <a:schemeClr val="tx2"/>
                </a:solidFill>
                <a:latin typeface="Times New Roman" charset="0"/>
              </a:defRPr>
            </a:lvl3pPr>
            <a:lvl4pPr algn="ctr">
              <a:defRPr sz="4400">
                <a:solidFill>
                  <a:schemeClr val="tx2"/>
                </a:solidFill>
                <a:latin typeface="Times New Roman" charset="0"/>
              </a:defRPr>
            </a:lvl4pPr>
            <a:lvl5pPr algn="ctr">
              <a:defRPr sz="4400">
                <a:solidFill>
                  <a:schemeClr val="tx2"/>
                </a:solidFill>
                <a:latin typeface="Times New Roman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</a:defRPr>
            </a:lvl9pPr>
          </a:lstStyle>
          <a:p>
            <a:r>
              <a:rPr lang="en-US" altLang="en-US" sz="3600">
                <a:latin typeface="+mj-lt"/>
              </a:rPr>
              <a:t>Articular Cartilage: Chondrocytes</a:t>
            </a:r>
          </a:p>
        </p:txBody>
      </p:sp>
      <p:sp>
        <p:nvSpPr>
          <p:cNvPr id="2060" name="Text Box 12"/>
          <p:cNvSpPr txBox="1">
            <a:spLocks noChangeArrowheads="1"/>
          </p:cNvSpPr>
          <p:nvPr/>
        </p:nvSpPr>
        <p:spPr bwMode="auto">
          <a:xfrm>
            <a:off x="381000" y="914400"/>
            <a:ext cx="8321675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buFont typeface="Wingdings" charset="2"/>
              <a:buChar char="Ü"/>
            </a:pPr>
            <a:r>
              <a:rPr lang="en-US" altLang="en-US" sz="1800">
                <a:latin typeface="+mj-lt"/>
              </a:rPr>
              <a:t> Chondrocytes vary in size, morphology and arrangement </a:t>
            </a:r>
          </a:p>
          <a:p>
            <a:pPr>
              <a:buFont typeface="Wingdings" charset="2"/>
              <a:buChar char="Ü"/>
            </a:pPr>
            <a:r>
              <a:rPr lang="en-US" altLang="en-US" sz="1800" dirty="0">
                <a:latin typeface="+mj-lt"/>
              </a:rPr>
              <a:t> Changes with depth at tissue</a:t>
            </a:r>
          </a:p>
        </p:txBody>
      </p:sp>
    </p:spTree>
    <p:extLst>
      <p:ext uri="{BB962C8B-B14F-4D97-AF65-F5344CB8AC3E}">
        <p14:creationId xmlns:p14="http://schemas.microsoft.com/office/powerpoint/2010/main" val="131363848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ChangeArrowheads="1"/>
          </p:cNvSpPr>
          <p:nvPr/>
        </p:nvSpPr>
        <p:spPr bwMode="auto">
          <a:xfrm>
            <a:off x="677862" y="0"/>
            <a:ext cx="7772400" cy="99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/>
          <a:lstStyle>
            <a:lvl1pPr algn="ctr">
              <a:defRPr sz="4400">
                <a:solidFill>
                  <a:schemeClr val="tx2"/>
                </a:solidFill>
                <a:latin typeface="Times New Roman" charset="0"/>
              </a:defRPr>
            </a:lvl1pPr>
            <a:lvl2pPr algn="ctr">
              <a:defRPr sz="4400">
                <a:solidFill>
                  <a:schemeClr val="tx2"/>
                </a:solidFill>
                <a:latin typeface="Times New Roman" charset="0"/>
              </a:defRPr>
            </a:lvl2pPr>
            <a:lvl3pPr algn="ctr">
              <a:defRPr sz="4400">
                <a:solidFill>
                  <a:schemeClr val="tx2"/>
                </a:solidFill>
                <a:latin typeface="Times New Roman" charset="0"/>
              </a:defRPr>
            </a:lvl3pPr>
            <a:lvl4pPr algn="ctr">
              <a:defRPr sz="4400">
                <a:solidFill>
                  <a:schemeClr val="tx2"/>
                </a:solidFill>
                <a:latin typeface="Times New Roman" charset="0"/>
              </a:defRPr>
            </a:lvl4pPr>
            <a:lvl5pPr algn="ctr">
              <a:defRPr sz="4400">
                <a:solidFill>
                  <a:schemeClr val="tx2"/>
                </a:solidFill>
                <a:latin typeface="Times New Roman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</a:defRPr>
            </a:lvl9pPr>
          </a:lstStyle>
          <a:p>
            <a:r>
              <a:rPr lang="en-US" altLang="en-US" sz="3600">
                <a:latin typeface="+mj-lt"/>
              </a:rPr>
              <a:t>Articular Cartilage: Composition</a:t>
            </a:r>
          </a:p>
        </p:txBody>
      </p:sp>
      <p:graphicFrame>
        <p:nvGraphicFramePr>
          <p:cNvPr id="30728" name="Object 8"/>
          <p:cNvGraphicFramePr>
            <a:graphicFrameLocks noChangeAspect="1"/>
          </p:cNvGraphicFramePr>
          <p:nvPr/>
        </p:nvGraphicFramePr>
        <p:xfrm>
          <a:off x="1143000" y="990600"/>
          <a:ext cx="6629400" cy="40465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632" name="Photo Editor Photo" r:id="rId3" imgW="6268325" imgH="2924583" progId="MSPhotoEd.3">
                  <p:embed/>
                </p:oleObj>
              </mc:Choice>
              <mc:Fallback>
                <p:oleObj name="Photo Editor Photo" r:id="rId3" imgW="6268325" imgH="2924583" progId="MSPhotoEd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lum bright="6000"/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t="1848" r="25000"/>
                      <a:stretch>
                        <a:fillRect/>
                      </a:stretch>
                    </p:blipFill>
                    <p:spPr bwMode="auto">
                      <a:xfrm>
                        <a:off x="1143000" y="990600"/>
                        <a:ext cx="6629400" cy="40465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blurRad="63500" dist="38099" dir="2700000" algn="ctr" rotWithShape="0">
                                <a:schemeClr val="bg2">
                                  <a:alpha val="74998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729" name="Text Box 9"/>
          <p:cNvSpPr txBox="1">
            <a:spLocks noChangeArrowheads="1"/>
          </p:cNvSpPr>
          <p:nvPr/>
        </p:nvSpPr>
        <p:spPr bwMode="auto">
          <a:xfrm>
            <a:off x="556158" y="5051545"/>
            <a:ext cx="7803083" cy="1373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US" altLang="en-US" sz="2800">
                <a:latin typeface="+mj-lt"/>
              </a:rPr>
              <a:t>Note that articular (hyaline) cartilage has the highest proportion of water and also the highest proteoglycan content</a:t>
            </a:r>
          </a:p>
        </p:txBody>
      </p:sp>
    </p:spTree>
    <p:extLst>
      <p:ext uri="{BB962C8B-B14F-4D97-AF65-F5344CB8AC3E}">
        <p14:creationId xmlns:p14="http://schemas.microsoft.com/office/powerpoint/2010/main" val="66169602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Text Box 2"/>
          <p:cNvSpPr txBox="1">
            <a:spLocks noChangeArrowheads="1"/>
          </p:cNvSpPr>
          <p:nvPr/>
        </p:nvSpPr>
        <p:spPr bwMode="auto">
          <a:xfrm>
            <a:off x="457200" y="5349875"/>
            <a:ext cx="83820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US" altLang="en-US" sz="2400">
                <a:latin typeface="+mj-lt"/>
              </a:rPr>
              <a:t>Copious exudation of fluid at start but the rate of exudation decreases over time from points A to B to C</a:t>
            </a:r>
          </a:p>
        </p:txBody>
      </p:sp>
      <p:sp>
        <p:nvSpPr>
          <p:cNvPr id="70659" name="Rectangle 3"/>
          <p:cNvSpPr>
            <a:spLocks noChangeArrowheads="1"/>
          </p:cNvSpPr>
          <p:nvPr/>
        </p:nvSpPr>
        <p:spPr bwMode="auto">
          <a:xfrm>
            <a:off x="685800" y="188640"/>
            <a:ext cx="7772400" cy="649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anchor="ctr"/>
          <a:lstStyle>
            <a:lvl1pPr algn="ctr">
              <a:defRPr sz="4400">
                <a:solidFill>
                  <a:schemeClr val="tx2"/>
                </a:solidFill>
                <a:latin typeface="Times New Roman" charset="0"/>
              </a:defRPr>
            </a:lvl1pPr>
            <a:lvl2pPr algn="ctr">
              <a:defRPr sz="4400">
                <a:solidFill>
                  <a:schemeClr val="tx2"/>
                </a:solidFill>
                <a:latin typeface="Times New Roman" charset="0"/>
              </a:defRPr>
            </a:lvl2pPr>
            <a:lvl3pPr algn="ctr">
              <a:defRPr sz="4400">
                <a:solidFill>
                  <a:schemeClr val="tx2"/>
                </a:solidFill>
                <a:latin typeface="Times New Roman" charset="0"/>
              </a:defRPr>
            </a:lvl3pPr>
            <a:lvl4pPr algn="ctr">
              <a:defRPr sz="4400">
                <a:solidFill>
                  <a:schemeClr val="tx2"/>
                </a:solidFill>
                <a:latin typeface="Times New Roman" charset="0"/>
              </a:defRPr>
            </a:lvl4pPr>
            <a:lvl5pPr algn="ctr">
              <a:defRPr sz="4400">
                <a:solidFill>
                  <a:schemeClr val="tx2"/>
                </a:solidFill>
                <a:latin typeface="Times New Roman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charset="0"/>
              </a:defRPr>
            </a:lvl9pPr>
          </a:lstStyle>
          <a:p>
            <a:r>
              <a:rPr lang="en-US" altLang="en-US">
                <a:latin typeface="+mj-lt"/>
              </a:rPr>
              <a:t>Compressive force</a:t>
            </a:r>
            <a:endParaRPr lang="en-US" altLang="en-US" b="1">
              <a:latin typeface="+mj-lt"/>
            </a:endParaRPr>
          </a:p>
        </p:txBody>
      </p:sp>
      <p:graphicFrame>
        <p:nvGraphicFramePr>
          <p:cNvPr id="70660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74714642"/>
              </p:ext>
            </p:extLst>
          </p:nvPr>
        </p:nvGraphicFramePr>
        <p:xfrm>
          <a:off x="526312" y="1124744"/>
          <a:ext cx="7467600" cy="403244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7656" name="Photo Editor Photo" r:id="rId3" imgW="5792008" imgH="4258269" progId="MSPhotoEd.3">
                  <p:embed/>
                </p:oleObj>
              </mc:Choice>
              <mc:Fallback>
                <p:oleObj name="Photo Editor Photo" r:id="rId3" imgW="5792008" imgH="4258269" progId="MSPhotoEd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lum contrast="6000"/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b="10744"/>
                      <a:stretch>
                        <a:fillRect/>
                      </a:stretch>
                    </p:blipFill>
                    <p:spPr bwMode="auto">
                      <a:xfrm>
                        <a:off x="526312" y="1124744"/>
                        <a:ext cx="7467600" cy="403244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0890144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>
              <a:defRPr/>
            </a:pPr>
            <a:r>
              <a:rPr lang="en-US" dirty="0" smtClean="0"/>
              <a:t>Function of cartilage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US" b="1" dirty="0" smtClean="0"/>
              <a:t>Shock Absorption</a:t>
            </a:r>
            <a:r>
              <a:rPr lang="en-US" dirty="0" smtClean="0"/>
              <a:t> – Joints</a:t>
            </a:r>
          </a:p>
          <a:p>
            <a:pPr>
              <a:defRPr/>
            </a:pPr>
            <a:r>
              <a:rPr lang="en-US" b="1" dirty="0" smtClean="0"/>
              <a:t>Movement</a:t>
            </a:r>
            <a:r>
              <a:rPr lang="en-US" dirty="0" smtClean="0"/>
              <a:t> – friction free</a:t>
            </a:r>
          </a:p>
          <a:p>
            <a:pPr>
              <a:defRPr/>
            </a:pPr>
            <a:r>
              <a:rPr lang="en-US" b="1" dirty="0" smtClean="0"/>
              <a:t>Stability</a:t>
            </a:r>
            <a:r>
              <a:rPr lang="en-US" dirty="0" smtClean="0"/>
              <a:t> – improve congruency </a:t>
            </a:r>
            <a:r>
              <a:rPr lang="en-US" smtClean="0"/>
              <a:t>of surfaces</a:t>
            </a: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150" y="365125"/>
            <a:ext cx="7269163" cy="615603"/>
          </a:xfrm>
        </p:spPr>
        <p:txBody>
          <a:bodyPr anchor="ctr">
            <a:normAutofit fontScale="90000"/>
          </a:bodyPr>
          <a:lstStyle/>
          <a:p>
            <a:pPr>
              <a:defRPr/>
            </a:pPr>
            <a:r>
              <a:rPr lang="en-US" dirty="0" smtClean="0"/>
              <a:t>Tasks - </a:t>
            </a:r>
            <a:r>
              <a:rPr lang="en-US" dirty="0" err="1" smtClean="0"/>
              <a:t>Socrative</a:t>
            </a:r>
            <a:endParaRPr lang="en-US" dirty="0"/>
          </a:p>
        </p:txBody>
      </p:sp>
      <p:pic>
        <p:nvPicPr>
          <p:cNvPr id="4" name="Picture 1031" descr="wa_knee1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980728"/>
            <a:ext cx="4176464" cy="5544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Extra Reading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>
                <a:hlinkClick r:id="rId2" invalidUrl="http://librarycatalogue.uwtsd.ac.uk/primo_library/libweb/action/display.do?tabs=detailsTab&amp;ct=display&amp;fn=search&amp;doc=44UWTSD_ALMA21156416490002421&amp;indx=1&amp;recIds=44UWTSD_ALMA21156416490002421&amp;recIdxs=0&amp;elementId=0&amp;renderMode=poppedOut&amp;displayMode=full&amp;frbrVersion=&amp;frbrSourceidDisplay=44UWTSD_ALMA&amp;frbrIssnDisplay=&amp;dscnt=0&amp;frbrRecordsSource=Primo+Local&amp;vid=44WHELF_UWTSD_VU1&amp;mode=Basic&amp;lastPag=&amp;rfnGrp=frbr&amp;tab=tab1&amp;frbrJtitleDisplay=&amp;dstmp=1477392217073&amp;rfnGrpCounter=1&amp;frbg=44112457&amp;ac=O3=33&amp;O6=8&amp;O9=1&amp;&amp;lastPagIndx=1&amp;frbrSrt=date&amp;frbrEissnDisplay=&amp;scp.scps=scope:(44WHELF_UWTSD),44WHELF_UWTSD_Ebsco,primo_central_multiple_fe&amp;tb=t&amp;cs=frb&amp;fctV=44112457&amp;srt=rank&amp;fctN=facet_frbrgroupid&amp;dum=true&amp;vl(freeText0)=anatomy and physiology"/>
              </a:rPr>
              <a:t>Anatomy and physiology</a:t>
            </a:r>
            <a:endParaRPr lang="en-US" b="1" dirty="0"/>
          </a:p>
          <a:p>
            <a:pPr lvl="1"/>
            <a:r>
              <a:rPr lang="en-US" dirty="0"/>
              <a:t>Rod R. Seeley Trent D Stephens; Philip Tate</a:t>
            </a:r>
          </a:p>
          <a:p>
            <a:r>
              <a:rPr lang="en-US" dirty="0"/>
              <a:t>Mechanical Factors in Bone Growth and Development </a:t>
            </a:r>
            <a:endParaRPr lang="en-US" dirty="0" smtClean="0"/>
          </a:p>
          <a:p>
            <a:pPr lvl="1"/>
            <a:r>
              <a:rPr lang="en-US" dirty="0"/>
              <a:t>D. R. CARTER, M. C. H. VAN DER MEULEN, and G. S. </a:t>
            </a:r>
            <a:r>
              <a:rPr lang="en-US" smtClean="0"/>
              <a:t>BEAUPRI</a:t>
            </a:r>
            <a:r>
              <a:rPr lang="en-US"/>
              <a:t> </a:t>
            </a:r>
            <a:r>
              <a:rPr lang="en-US" smtClean="0"/>
              <a:t> (1996)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9802812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View">
    <a:dk1>
      <a:srgbClr val="000000"/>
    </a:dk1>
    <a:lt1>
      <a:srgbClr val="FFFFFF"/>
    </a:lt1>
    <a:dk2>
      <a:srgbClr val="46464A"/>
    </a:dk2>
    <a:lt2>
      <a:srgbClr val="D6D3CC"/>
    </a:lt2>
    <a:accent1>
      <a:srgbClr val="6F6F74"/>
    </a:accent1>
    <a:accent2>
      <a:srgbClr val="92A9B9"/>
    </a:accent2>
    <a:accent3>
      <a:srgbClr val="A7B789"/>
    </a:accent3>
    <a:accent4>
      <a:srgbClr val="B9A489"/>
    </a:accent4>
    <a:accent5>
      <a:srgbClr val="8D6374"/>
    </a:accent5>
    <a:accent6>
      <a:srgbClr val="9B7362"/>
    </a:accent6>
    <a:hlink>
      <a:srgbClr val="67AABF"/>
    </a:hlink>
    <a:folHlink>
      <a:srgbClr val="ABAFA5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931</TotalTime>
  <Words>1508</Words>
  <Application>Microsoft Macintosh PowerPoint</Application>
  <PresentationFormat>On-screen Show (4:3)</PresentationFormat>
  <Paragraphs>209</Paragraphs>
  <Slides>35</Slides>
  <Notes>6</Notes>
  <HiddenSlides>0</HiddenSlides>
  <MMClips>2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3" baseType="lpstr">
      <vt:lpstr>Century Schoolbook</vt:lpstr>
      <vt:lpstr>ＭＳ Ｐゴシック</vt:lpstr>
      <vt:lpstr>Times New Roman</vt:lpstr>
      <vt:lpstr>Wingdings</vt:lpstr>
      <vt:lpstr>Wingdings 2</vt:lpstr>
      <vt:lpstr>Arial</vt:lpstr>
      <vt:lpstr>View</vt:lpstr>
      <vt:lpstr>Photo Editor Photo</vt:lpstr>
      <vt:lpstr>Human Anatomy &amp; Physiology – Skeletal System</vt:lpstr>
      <vt:lpstr>Body without form</vt:lpstr>
      <vt:lpstr>Introduction</vt:lpstr>
      <vt:lpstr>Function of bone</vt:lpstr>
      <vt:lpstr>Classification of bone</vt:lpstr>
      <vt:lpstr>Gross Anatomy - Bone Markings</vt:lpstr>
      <vt:lpstr>Components of bone</vt:lpstr>
      <vt:lpstr>General structure of bone</vt:lpstr>
      <vt:lpstr>Bone Membranes</vt:lpstr>
      <vt:lpstr>Types of bone</vt:lpstr>
      <vt:lpstr>Compact bone</vt:lpstr>
      <vt:lpstr>Spongy (Cancellous) bone</vt:lpstr>
      <vt:lpstr>Cells in Bone</vt:lpstr>
      <vt:lpstr>Bone Development</vt:lpstr>
      <vt:lpstr>Formation of the Skeleton</vt:lpstr>
      <vt:lpstr>Bone Formation and Growth</vt:lpstr>
      <vt:lpstr>Intramembranous Ossification</vt:lpstr>
      <vt:lpstr>Intramembranous Ossification</vt:lpstr>
      <vt:lpstr>Bone Formation and Growth</vt:lpstr>
      <vt:lpstr>Endochondral Ossification</vt:lpstr>
      <vt:lpstr>Endochondral Ossification</vt:lpstr>
      <vt:lpstr>Longitudinal Bone Growth</vt:lpstr>
      <vt:lpstr>Epiphyseal Plate</vt:lpstr>
      <vt:lpstr>Appositional Bone Growth</vt:lpstr>
      <vt:lpstr>Bone - Remodeling/Homeostasis</vt:lpstr>
      <vt:lpstr>Bone Remodeling</vt:lpstr>
      <vt:lpstr>Types of cartilage</vt:lpstr>
      <vt:lpstr>Articular Cartilage: Primary Functions</vt:lpstr>
      <vt:lpstr>PowerPoint Presentation</vt:lpstr>
      <vt:lpstr>PowerPoint Presentation</vt:lpstr>
      <vt:lpstr>PowerPoint Presentation</vt:lpstr>
      <vt:lpstr>PowerPoint Presentation</vt:lpstr>
      <vt:lpstr>Function of cartilage</vt:lpstr>
      <vt:lpstr>Tasks - Socrative</vt:lpstr>
      <vt:lpstr>Extra Reading</vt:lpstr>
    </vt:vector>
  </TitlesOfParts>
  <Company/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Anatomy &amp; Physiology – Skeletal System</dc:title>
  <dc:creator>Daniel Martin</dc:creator>
  <cp:lastModifiedBy>Daniel Martin</cp:lastModifiedBy>
  <cp:revision>11</cp:revision>
  <dcterms:created xsi:type="dcterms:W3CDTF">2016-09-20T07:33:05Z</dcterms:created>
  <dcterms:modified xsi:type="dcterms:W3CDTF">2017-11-03T14:47:43Z</dcterms:modified>
</cp:coreProperties>
</file>