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43"/>
  </p:notesMasterIdLst>
  <p:handoutMasterIdLst>
    <p:handoutMasterId r:id="rId44"/>
  </p:handoutMasterIdLst>
  <p:sldIdLst>
    <p:sldId id="256" r:id="rId2"/>
    <p:sldId id="303" r:id="rId3"/>
    <p:sldId id="257" r:id="rId4"/>
    <p:sldId id="258" r:id="rId5"/>
    <p:sldId id="260" r:id="rId6"/>
    <p:sldId id="311" r:id="rId7"/>
    <p:sldId id="312" r:id="rId8"/>
    <p:sldId id="313" r:id="rId9"/>
    <p:sldId id="314" r:id="rId10"/>
    <p:sldId id="261" r:id="rId11"/>
    <p:sldId id="315" r:id="rId12"/>
    <p:sldId id="263" r:id="rId13"/>
    <p:sldId id="264" r:id="rId14"/>
    <p:sldId id="316" r:id="rId15"/>
    <p:sldId id="259" r:id="rId16"/>
    <p:sldId id="305" r:id="rId17"/>
    <p:sldId id="298" r:id="rId18"/>
    <p:sldId id="300" r:id="rId19"/>
    <p:sldId id="302" r:id="rId20"/>
    <p:sldId id="289" r:id="rId21"/>
    <p:sldId id="290" r:id="rId22"/>
    <p:sldId id="291" r:id="rId23"/>
    <p:sldId id="308" r:id="rId24"/>
    <p:sldId id="294" r:id="rId25"/>
    <p:sldId id="287" r:id="rId26"/>
    <p:sldId id="295" r:id="rId27"/>
    <p:sldId id="310" r:id="rId28"/>
    <p:sldId id="262" r:id="rId29"/>
    <p:sldId id="265" r:id="rId30"/>
    <p:sldId id="266" r:id="rId31"/>
    <p:sldId id="267" r:id="rId32"/>
    <p:sldId id="268" r:id="rId33"/>
    <p:sldId id="269" r:id="rId34"/>
    <p:sldId id="270" r:id="rId35"/>
    <p:sldId id="271" r:id="rId36"/>
    <p:sldId id="272" r:id="rId37"/>
    <p:sldId id="273" r:id="rId38"/>
    <p:sldId id="278" r:id="rId39"/>
    <p:sldId id="276" r:id="rId40"/>
    <p:sldId id="277" r:id="rId41"/>
    <p:sldId id="27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FBECEF-E422-4BAD-8AAF-EA668CF32D9D}" v="54" dt="2025-02-12T08:29:54.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93" d="100"/>
          <a:sy n="93" d="100"/>
        </p:scale>
        <p:origin x="92" y="220"/>
      </p:cViewPr>
      <p:guideLst>
        <p:guide orient="horz" pos="2160"/>
        <p:guide pos="3840"/>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19FBECEF-E422-4BAD-8AAF-EA668CF32D9D}"/>
    <pc:docChg chg="custSel addSld delSld modSld sldOrd">
      <pc:chgData name="Helen Evans (Institute of Management and Health)" userId="d9a8b39e-a9d4-4d81-a719-001f6364ef6d" providerId="ADAL" clId="{19FBECEF-E422-4BAD-8AAF-EA668CF32D9D}" dt="2025-02-12T08:32:56.830" v="429" actId="20577"/>
      <pc:docMkLst>
        <pc:docMk/>
      </pc:docMkLst>
      <pc:sldChg chg="modSp mod">
        <pc:chgData name="Helen Evans (Institute of Management and Health)" userId="d9a8b39e-a9d4-4d81-a719-001f6364ef6d" providerId="ADAL" clId="{19FBECEF-E422-4BAD-8AAF-EA668CF32D9D}" dt="2025-02-11T15:23:09.518" v="66" actId="20577"/>
        <pc:sldMkLst>
          <pc:docMk/>
          <pc:sldMk cId="4144221" sldId="256"/>
        </pc:sldMkLst>
        <pc:spChg chg="mod">
          <ac:chgData name="Helen Evans (Institute of Management and Health)" userId="d9a8b39e-a9d4-4d81-a719-001f6364ef6d" providerId="ADAL" clId="{19FBECEF-E422-4BAD-8AAF-EA668CF32D9D}" dt="2025-02-11T15:22:53.532" v="20" actId="20577"/>
          <ac:spMkLst>
            <pc:docMk/>
            <pc:sldMk cId="4144221" sldId="256"/>
            <ac:spMk id="2" creationId="{00000000-0000-0000-0000-000000000000}"/>
          </ac:spMkLst>
        </pc:spChg>
        <pc:spChg chg="mod">
          <ac:chgData name="Helen Evans (Institute of Management and Health)" userId="d9a8b39e-a9d4-4d81-a719-001f6364ef6d" providerId="ADAL" clId="{19FBECEF-E422-4BAD-8AAF-EA668CF32D9D}" dt="2025-02-11T15:23:09.518" v="66" actId="20577"/>
          <ac:spMkLst>
            <pc:docMk/>
            <pc:sldMk cId="4144221" sldId="256"/>
            <ac:spMk id="3" creationId="{00000000-0000-0000-0000-000000000000}"/>
          </ac:spMkLst>
        </pc:spChg>
      </pc:sldChg>
      <pc:sldChg chg="ord">
        <pc:chgData name="Helen Evans (Institute of Management and Health)" userId="d9a8b39e-a9d4-4d81-a719-001f6364ef6d" providerId="ADAL" clId="{19FBECEF-E422-4BAD-8AAF-EA668CF32D9D}" dt="2025-02-12T07:44:41.071" v="152"/>
        <pc:sldMkLst>
          <pc:docMk/>
          <pc:sldMk cId="721813145" sldId="260"/>
        </pc:sldMkLst>
      </pc:sldChg>
      <pc:sldChg chg="add">
        <pc:chgData name="Helen Evans (Institute of Management and Health)" userId="d9a8b39e-a9d4-4d81-a719-001f6364ef6d" providerId="ADAL" clId="{19FBECEF-E422-4BAD-8AAF-EA668CF32D9D}" dt="2025-02-11T15:24:49.428" v="67"/>
        <pc:sldMkLst>
          <pc:docMk/>
          <pc:sldMk cId="0" sldId="261"/>
        </pc:sldMkLst>
      </pc:sldChg>
      <pc:sldChg chg="modSp mod">
        <pc:chgData name="Helen Evans (Institute of Management and Health)" userId="d9a8b39e-a9d4-4d81-a719-001f6364ef6d" providerId="ADAL" clId="{19FBECEF-E422-4BAD-8AAF-EA668CF32D9D}" dt="2025-02-12T08:18:24.393" v="215" actId="404"/>
        <pc:sldMkLst>
          <pc:docMk/>
          <pc:sldMk cId="955253555" sldId="262"/>
        </pc:sldMkLst>
        <pc:spChg chg="mod">
          <ac:chgData name="Helen Evans (Institute of Management and Health)" userId="d9a8b39e-a9d4-4d81-a719-001f6364ef6d" providerId="ADAL" clId="{19FBECEF-E422-4BAD-8AAF-EA668CF32D9D}" dt="2025-02-12T08:18:24.393" v="215" actId="404"/>
          <ac:spMkLst>
            <pc:docMk/>
            <pc:sldMk cId="955253555" sldId="262"/>
            <ac:spMk id="3" creationId="{E29B0067-2BC2-06FB-0D1A-D9FC2293908A}"/>
          </ac:spMkLst>
        </pc:spChg>
      </pc:sldChg>
      <pc:sldChg chg="add">
        <pc:chgData name="Helen Evans (Institute of Management and Health)" userId="d9a8b39e-a9d4-4d81-a719-001f6364ef6d" providerId="ADAL" clId="{19FBECEF-E422-4BAD-8AAF-EA668CF32D9D}" dt="2025-02-11T15:24:49.428" v="67"/>
        <pc:sldMkLst>
          <pc:docMk/>
          <pc:sldMk cId="0" sldId="263"/>
        </pc:sldMkLst>
      </pc:sldChg>
      <pc:sldChg chg="delSp modSp add mod">
        <pc:chgData name="Helen Evans (Institute of Management and Health)" userId="d9a8b39e-a9d4-4d81-a719-001f6364ef6d" providerId="ADAL" clId="{19FBECEF-E422-4BAD-8AAF-EA668CF32D9D}" dt="2025-02-12T07:43:51.856" v="146" actId="478"/>
        <pc:sldMkLst>
          <pc:docMk/>
          <pc:sldMk cId="0" sldId="264"/>
        </pc:sldMkLst>
        <pc:spChg chg="del">
          <ac:chgData name="Helen Evans (Institute of Management and Health)" userId="d9a8b39e-a9d4-4d81-a719-001f6364ef6d" providerId="ADAL" clId="{19FBECEF-E422-4BAD-8AAF-EA668CF32D9D}" dt="2025-02-12T07:43:51.856" v="146" actId="478"/>
          <ac:spMkLst>
            <pc:docMk/>
            <pc:sldMk cId="0" sldId="264"/>
            <ac:spMk id="5" creationId="{6443CE03-6B0C-42DD-A56B-B5F9850283A9}"/>
          </ac:spMkLst>
        </pc:spChg>
        <pc:spChg chg="mod">
          <ac:chgData name="Helen Evans (Institute of Management and Health)" userId="d9a8b39e-a9d4-4d81-a719-001f6364ef6d" providerId="ADAL" clId="{19FBECEF-E422-4BAD-8AAF-EA668CF32D9D}" dt="2025-02-11T15:24:49.513" v="68" actId="27636"/>
          <ac:spMkLst>
            <pc:docMk/>
            <pc:sldMk cId="0" sldId="264"/>
            <ac:spMk id="65538" creationId="{B51F7BFB-58DE-4CE5-B73C-2353CE197C09}"/>
          </ac:spMkLst>
        </pc:spChg>
      </pc:sldChg>
      <pc:sldChg chg="modSp mod">
        <pc:chgData name="Helen Evans (Institute of Management and Health)" userId="d9a8b39e-a9d4-4d81-a719-001f6364ef6d" providerId="ADAL" clId="{19FBECEF-E422-4BAD-8AAF-EA668CF32D9D}" dt="2025-02-12T08:28:51.161" v="222" actId="313"/>
        <pc:sldMkLst>
          <pc:docMk/>
          <pc:sldMk cId="4134078049" sldId="269"/>
        </pc:sldMkLst>
        <pc:spChg chg="mod">
          <ac:chgData name="Helen Evans (Institute of Management and Health)" userId="d9a8b39e-a9d4-4d81-a719-001f6364ef6d" providerId="ADAL" clId="{19FBECEF-E422-4BAD-8AAF-EA668CF32D9D}" dt="2025-02-12T08:28:51.161" v="222" actId="313"/>
          <ac:spMkLst>
            <pc:docMk/>
            <pc:sldMk cId="4134078049" sldId="269"/>
            <ac:spMk id="3" creationId="{8670881C-0AC7-82C8-5F18-2404C8288746}"/>
          </ac:spMkLst>
        </pc:spChg>
      </pc:sldChg>
      <pc:sldChg chg="del">
        <pc:chgData name="Helen Evans (Institute of Management and Health)" userId="d9a8b39e-a9d4-4d81-a719-001f6364ef6d" providerId="ADAL" clId="{19FBECEF-E422-4BAD-8AAF-EA668CF32D9D}" dt="2025-02-12T08:29:09.865" v="223" actId="47"/>
        <pc:sldMkLst>
          <pc:docMk/>
          <pc:sldMk cId="80779016" sldId="274"/>
        </pc:sldMkLst>
      </pc:sldChg>
      <pc:sldChg chg="modSp mod">
        <pc:chgData name="Helen Evans (Institute of Management and Health)" userId="d9a8b39e-a9d4-4d81-a719-001f6364ef6d" providerId="ADAL" clId="{19FBECEF-E422-4BAD-8AAF-EA668CF32D9D}" dt="2025-02-12T08:32:56.830" v="429" actId="20577"/>
        <pc:sldMkLst>
          <pc:docMk/>
          <pc:sldMk cId="1494659811" sldId="275"/>
        </pc:sldMkLst>
        <pc:spChg chg="mod">
          <ac:chgData name="Helen Evans (Institute of Management and Health)" userId="d9a8b39e-a9d4-4d81-a719-001f6364ef6d" providerId="ADAL" clId="{19FBECEF-E422-4BAD-8AAF-EA668CF32D9D}" dt="2025-02-12T08:32:56.830" v="429" actId="20577"/>
          <ac:spMkLst>
            <pc:docMk/>
            <pc:sldMk cId="1494659811" sldId="275"/>
            <ac:spMk id="3" creationId="{901F51AE-BCE4-399D-7688-1F9410D131BC}"/>
          </ac:spMkLst>
        </pc:spChg>
      </pc:sldChg>
      <pc:sldChg chg="del">
        <pc:chgData name="Helen Evans (Institute of Management and Health)" userId="d9a8b39e-a9d4-4d81-a719-001f6364ef6d" providerId="ADAL" clId="{19FBECEF-E422-4BAD-8AAF-EA668CF32D9D}" dt="2025-02-12T08:29:37.199" v="224" actId="47"/>
        <pc:sldMkLst>
          <pc:docMk/>
          <pc:sldMk cId="2094567031" sldId="287"/>
        </pc:sldMkLst>
      </pc:sldChg>
      <pc:sldChg chg="modSp add mod">
        <pc:chgData name="Helen Evans (Institute of Management and Health)" userId="d9a8b39e-a9d4-4d81-a719-001f6364ef6d" providerId="ADAL" clId="{19FBECEF-E422-4BAD-8AAF-EA668CF32D9D}" dt="2025-02-12T08:30:12.360" v="227" actId="113"/>
        <pc:sldMkLst>
          <pc:docMk/>
          <pc:sldMk cId="2557986177" sldId="287"/>
        </pc:sldMkLst>
        <pc:spChg chg="mod">
          <ac:chgData name="Helen Evans (Institute of Management and Health)" userId="d9a8b39e-a9d4-4d81-a719-001f6364ef6d" providerId="ADAL" clId="{19FBECEF-E422-4BAD-8AAF-EA668CF32D9D}" dt="2025-02-12T08:30:12.360" v="227" actId="113"/>
          <ac:spMkLst>
            <pc:docMk/>
            <pc:sldMk cId="2557986177" sldId="287"/>
            <ac:spMk id="2" creationId="{480BDD0F-81FC-99F8-F056-AC15962E8EB0}"/>
          </ac:spMkLst>
        </pc:spChg>
      </pc:sldChg>
      <pc:sldChg chg="delSp modSp del mod">
        <pc:chgData name="Helen Evans (Institute of Management and Health)" userId="d9a8b39e-a9d4-4d81-a719-001f6364ef6d" providerId="ADAL" clId="{19FBECEF-E422-4BAD-8AAF-EA668CF32D9D}" dt="2025-02-12T08:30:47.773" v="231" actId="47"/>
        <pc:sldMkLst>
          <pc:docMk/>
          <pc:sldMk cId="576402733" sldId="288"/>
        </pc:sldMkLst>
        <pc:spChg chg="del mod">
          <ac:chgData name="Helen Evans (Institute of Management and Health)" userId="d9a8b39e-a9d4-4d81-a719-001f6364ef6d" providerId="ADAL" clId="{19FBECEF-E422-4BAD-8AAF-EA668CF32D9D}" dt="2025-02-12T08:30:44.151" v="230" actId="478"/>
          <ac:spMkLst>
            <pc:docMk/>
            <pc:sldMk cId="576402733" sldId="288"/>
            <ac:spMk id="5" creationId="{FC3F5FB2-CF48-4770-03EA-E2B4473A352D}"/>
          </ac:spMkLst>
        </pc:spChg>
      </pc:sldChg>
      <pc:sldChg chg="modSp">
        <pc:chgData name="Helen Evans (Institute of Management and Health)" userId="d9a8b39e-a9d4-4d81-a719-001f6364ef6d" providerId="ADAL" clId="{19FBECEF-E422-4BAD-8AAF-EA668CF32D9D}" dt="2025-02-12T08:14:11.490" v="203" actId="1076"/>
        <pc:sldMkLst>
          <pc:docMk/>
          <pc:sldMk cId="0" sldId="290"/>
        </pc:sldMkLst>
        <pc:picChg chg="mod">
          <ac:chgData name="Helen Evans (Institute of Management and Health)" userId="d9a8b39e-a9d4-4d81-a719-001f6364ef6d" providerId="ADAL" clId="{19FBECEF-E422-4BAD-8AAF-EA668CF32D9D}" dt="2025-02-12T08:14:11.490" v="203" actId="1076"/>
          <ac:picMkLst>
            <pc:docMk/>
            <pc:sldMk cId="0" sldId="290"/>
            <ac:picMk id="18435" creationId="{26A3012F-43F4-417C-8EBF-A5B4418E1DA6}"/>
          </ac:picMkLst>
        </pc:picChg>
      </pc:sldChg>
      <pc:sldChg chg="addSp modSp mod">
        <pc:chgData name="Helen Evans (Institute of Management and Health)" userId="d9a8b39e-a9d4-4d81-a719-001f6364ef6d" providerId="ADAL" clId="{19FBECEF-E422-4BAD-8AAF-EA668CF32D9D}" dt="2025-02-12T08:21:25.814" v="219" actId="14100"/>
        <pc:sldMkLst>
          <pc:docMk/>
          <pc:sldMk cId="0" sldId="291"/>
        </pc:sldMkLst>
        <pc:picChg chg="add mod">
          <ac:chgData name="Helen Evans (Institute of Management and Health)" userId="d9a8b39e-a9d4-4d81-a719-001f6364ef6d" providerId="ADAL" clId="{19FBECEF-E422-4BAD-8AAF-EA668CF32D9D}" dt="2025-02-12T08:21:25.814" v="219" actId="14100"/>
          <ac:picMkLst>
            <pc:docMk/>
            <pc:sldMk cId="0" sldId="291"/>
            <ac:picMk id="2" creationId="{4C73EDF5-2A82-4347-83FB-718493D2158F}"/>
          </ac:picMkLst>
        </pc:picChg>
      </pc:sldChg>
      <pc:sldChg chg="del">
        <pc:chgData name="Helen Evans (Institute of Management and Health)" userId="d9a8b39e-a9d4-4d81-a719-001f6364ef6d" providerId="ADAL" clId="{19FBECEF-E422-4BAD-8AAF-EA668CF32D9D}" dt="2025-02-12T08:16:54.226" v="206" actId="47"/>
        <pc:sldMkLst>
          <pc:docMk/>
          <pc:sldMk cId="0" sldId="292"/>
        </pc:sldMkLst>
      </pc:sldChg>
      <pc:sldChg chg="modSp">
        <pc:chgData name="Helen Evans (Institute of Management and Health)" userId="d9a8b39e-a9d4-4d81-a719-001f6364ef6d" providerId="ADAL" clId="{19FBECEF-E422-4BAD-8AAF-EA668CF32D9D}" dt="2025-02-12T08:17:16.959" v="209" actId="207"/>
        <pc:sldMkLst>
          <pc:docMk/>
          <pc:sldMk cId="0" sldId="294"/>
        </pc:sldMkLst>
        <pc:spChg chg="mod">
          <ac:chgData name="Helen Evans (Institute of Management and Health)" userId="d9a8b39e-a9d4-4d81-a719-001f6364ef6d" providerId="ADAL" clId="{19FBECEF-E422-4BAD-8AAF-EA668CF32D9D}" dt="2025-02-12T08:17:16.959" v="209" actId="207"/>
          <ac:spMkLst>
            <pc:docMk/>
            <pc:sldMk cId="0" sldId="294"/>
            <ac:spMk id="24580" creationId="{63ED0C41-6B5A-4FED-BB3D-E7F6BA2C0F4B}"/>
          </ac:spMkLst>
        </pc:spChg>
        <pc:picChg chg="mod">
          <ac:chgData name="Helen Evans (Institute of Management and Health)" userId="d9a8b39e-a9d4-4d81-a719-001f6364ef6d" providerId="ADAL" clId="{19FBECEF-E422-4BAD-8AAF-EA668CF32D9D}" dt="2025-02-12T08:17:02.611" v="208" actId="1076"/>
          <ac:picMkLst>
            <pc:docMk/>
            <pc:sldMk cId="0" sldId="294"/>
            <ac:picMk id="24579" creationId="{22A3283D-B59C-46D4-BC12-EEE459531D9F}"/>
          </ac:picMkLst>
        </pc:picChg>
      </pc:sldChg>
      <pc:sldChg chg="modSp">
        <pc:chgData name="Helen Evans (Institute of Management and Health)" userId="d9a8b39e-a9d4-4d81-a719-001f6364ef6d" providerId="ADAL" clId="{19FBECEF-E422-4BAD-8AAF-EA668CF32D9D}" dt="2025-02-12T08:17:42.487" v="210" actId="1076"/>
        <pc:sldMkLst>
          <pc:docMk/>
          <pc:sldMk cId="0" sldId="295"/>
        </pc:sldMkLst>
        <pc:picChg chg="mod">
          <ac:chgData name="Helen Evans (Institute of Management and Health)" userId="d9a8b39e-a9d4-4d81-a719-001f6364ef6d" providerId="ADAL" clId="{19FBECEF-E422-4BAD-8AAF-EA668CF32D9D}" dt="2025-02-12T08:17:42.487" v="210" actId="1076"/>
          <ac:picMkLst>
            <pc:docMk/>
            <pc:sldMk cId="0" sldId="295"/>
            <ac:picMk id="26627" creationId="{2D2CD3E7-FA8D-4F2B-9CDB-4358B98A3373}"/>
          </ac:picMkLst>
        </pc:picChg>
      </pc:sldChg>
      <pc:sldChg chg="modSp del mod">
        <pc:chgData name="Helen Evans (Institute of Management and Health)" userId="d9a8b39e-a9d4-4d81-a719-001f6364ef6d" providerId="ADAL" clId="{19FBECEF-E422-4BAD-8AAF-EA668CF32D9D}" dt="2025-02-12T08:26:03.366" v="221" actId="47"/>
        <pc:sldMkLst>
          <pc:docMk/>
          <pc:sldMk cId="0" sldId="296"/>
        </pc:sldMkLst>
        <pc:spChg chg="mod">
          <ac:chgData name="Helen Evans (Institute of Management and Health)" userId="d9a8b39e-a9d4-4d81-a719-001f6364ef6d" providerId="ADAL" clId="{19FBECEF-E422-4BAD-8AAF-EA668CF32D9D}" dt="2025-02-12T08:25:59.629" v="220" actId="6549"/>
          <ac:spMkLst>
            <pc:docMk/>
            <pc:sldMk cId="0" sldId="296"/>
            <ac:spMk id="4" creationId="{4E6BED68-B48E-4712-A6CC-60F020AA3C6A}"/>
          </ac:spMkLst>
        </pc:spChg>
      </pc:sldChg>
      <pc:sldChg chg="modSp">
        <pc:chgData name="Helen Evans (Institute of Management and Health)" userId="d9a8b39e-a9d4-4d81-a719-001f6364ef6d" providerId="ADAL" clId="{19FBECEF-E422-4BAD-8AAF-EA668CF32D9D}" dt="2025-02-12T07:58:28.060" v="198" actId="1076"/>
        <pc:sldMkLst>
          <pc:docMk/>
          <pc:sldMk cId="0" sldId="298"/>
        </pc:sldMkLst>
        <pc:picChg chg="mod">
          <ac:chgData name="Helen Evans (Institute of Management and Health)" userId="d9a8b39e-a9d4-4d81-a719-001f6364ef6d" providerId="ADAL" clId="{19FBECEF-E422-4BAD-8AAF-EA668CF32D9D}" dt="2025-02-12T07:58:28.060" v="198" actId="1076"/>
          <ac:picMkLst>
            <pc:docMk/>
            <pc:sldMk cId="0" sldId="298"/>
            <ac:picMk id="12291" creationId="{98CC236E-6A53-463E-A827-F13638ABC668}"/>
          </ac:picMkLst>
        </pc:picChg>
      </pc:sldChg>
      <pc:sldChg chg="modSp mod">
        <pc:chgData name="Helen Evans (Institute of Management and Health)" userId="d9a8b39e-a9d4-4d81-a719-001f6364ef6d" providerId="ADAL" clId="{19FBECEF-E422-4BAD-8AAF-EA668CF32D9D}" dt="2025-02-12T08:13:33.985" v="202" actId="14100"/>
        <pc:sldMkLst>
          <pc:docMk/>
          <pc:sldMk cId="0" sldId="302"/>
        </pc:sldMkLst>
        <pc:spChg chg="mod">
          <ac:chgData name="Helen Evans (Institute of Management and Health)" userId="d9a8b39e-a9d4-4d81-a719-001f6364ef6d" providerId="ADAL" clId="{19FBECEF-E422-4BAD-8AAF-EA668CF32D9D}" dt="2025-02-12T08:13:29.924" v="201" actId="6549"/>
          <ac:spMkLst>
            <pc:docMk/>
            <pc:sldMk cId="0" sldId="302"/>
            <ac:spMk id="2" creationId="{A23A4A8E-A4E7-4970-A30A-3CE6B5497A10}"/>
          </ac:spMkLst>
        </pc:spChg>
        <pc:spChg chg="mod">
          <ac:chgData name="Helen Evans (Institute of Management and Health)" userId="d9a8b39e-a9d4-4d81-a719-001f6364ef6d" providerId="ADAL" clId="{19FBECEF-E422-4BAD-8AAF-EA668CF32D9D}" dt="2025-02-12T08:13:33.985" v="202" actId="14100"/>
          <ac:spMkLst>
            <pc:docMk/>
            <pc:sldMk cId="0" sldId="302"/>
            <ac:spMk id="16387" creationId="{710F8693-AE53-49D1-960F-D7F2096257D5}"/>
          </ac:spMkLst>
        </pc:spChg>
      </pc:sldChg>
      <pc:sldChg chg="modSp mod ord">
        <pc:chgData name="Helen Evans (Institute of Management and Health)" userId="d9a8b39e-a9d4-4d81-a719-001f6364ef6d" providerId="ADAL" clId="{19FBECEF-E422-4BAD-8AAF-EA668CF32D9D}" dt="2025-02-12T07:42:16.421" v="145" actId="20577"/>
        <pc:sldMkLst>
          <pc:docMk/>
          <pc:sldMk cId="1603688036" sldId="303"/>
        </pc:sldMkLst>
        <pc:spChg chg="mod">
          <ac:chgData name="Helen Evans (Institute of Management and Health)" userId="d9a8b39e-a9d4-4d81-a719-001f6364ef6d" providerId="ADAL" clId="{19FBECEF-E422-4BAD-8AAF-EA668CF32D9D}" dt="2025-02-12T07:42:16.421" v="145" actId="20577"/>
          <ac:spMkLst>
            <pc:docMk/>
            <pc:sldMk cId="1603688036" sldId="303"/>
            <ac:spMk id="9218" creationId="{D3A83A3E-2221-4299-A97F-4CDBF7C75506}"/>
          </ac:spMkLst>
        </pc:spChg>
        <pc:spChg chg="mod">
          <ac:chgData name="Helen Evans (Institute of Management and Health)" userId="d9a8b39e-a9d4-4d81-a719-001f6364ef6d" providerId="ADAL" clId="{19FBECEF-E422-4BAD-8AAF-EA668CF32D9D}" dt="2025-02-12T07:41:53.473" v="124" actId="20577"/>
          <ac:spMkLst>
            <pc:docMk/>
            <pc:sldMk cId="1603688036" sldId="303"/>
            <ac:spMk id="9219" creationId="{37485508-4BA3-4341-860C-3CC41DFCD998}"/>
          </ac:spMkLst>
        </pc:spChg>
      </pc:sldChg>
      <pc:sldChg chg="delSp modSp mod delAnim">
        <pc:chgData name="Helen Evans (Institute of Management and Health)" userId="d9a8b39e-a9d4-4d81-a719-001f6364ef6d" providerId="ADAL" clId="{19FBECEF-E422-4BAD-8AAF-EA668CF32D9D}" dt="2025-02-12T07:58:08.120" v="197" actId="478"/>
        <pc:sldMkLst>
          <pc:docMk/>
          <pc:sldMk cId="0" sldId="305"/>
        </pc:sldMkLst>
        <pc:spChg chg="mod">
          <ac:chgData name="Helen Evans (Institute of Management and Health)" userId="d9a8b39e-a9d4-4d81-a719-001f6364ef6d" providerId="ADAL" clId="{19FBECEF-E422-4BAD-8AAF-EA668CF32D9D}" dt="2025-02-12T07:57:39.384" v="195" actId="20577"/>
          <ac:spMkLst>
            <pc:docMk/>
            <pc:sldMk cId="0" sldId="305"/>
            <ac:spMk id="6" creationId="{09AAEE46-C283-494D-BD05-16E373EEC86E}"/>
          </ac:spMkLst>
        </pc:spChg>
        <pc:spChg chg="mod topLvl">
          <ac:chgData name="Helen Evans (Institute of Management and Health)" userId="d9a8b39e-a9d4-4d81-a719-001f6364ef6d" providerId="ADAL" clId="{19FBECEF-E422-4BAD-8AAF-EA668CF32D9D}" dt="2025-02-12T07:58:08.120" v="197" actId="478"/>
          <ac:spMkLst>
            <pc:docMk/>
            <pc:sldMk cId="0" sldId="305"/>
            <ac:spMk id="11269" creationId="{83A23890-2F3D-42F8-9F73-E9EDCDA1F9E8}"/>
          </ac:spMkLst>
        </pc:spChg>
        <pc:spChg chg="del topLvl">
          <ac:chgData name="Helen Evans (Institute of Management and Health)" userId="d9a8b39e-a9d4-4d81-a719-001f6364ef6d" providerId="ADAL" clId="{19FBECEF-E422-4BAD-8AAF-EA668CF32D9D}" dt="2025-02-12T07:58:08.120" v="197" actId="478"/>
          <ac:spMkLst>
            <pc:docMk/>
            <pc:sldMk cId="0" sldId="305"/>
            <ac:spMk id="11270" creationId="{55810291-1074-455E-AA0D-C7E159AAF193}"/>
          </ac:spMkLst>
        </pc:spChg>
        <pc:grpChg chg="del">
          <ac:chgData name="Helen Evans (Institute of Management and Health)" userId="d9a8b39e-a9d4-4d81-a719-001f6364ef6d" providerId="ADAL" clId="{19FBECEF-E422-4BAD-8AAF-EA668CF32D9D}" dt="2025-02-12T07:58:08.120" v="197" actId="478"/>
          <ac:grpSpMkLst>
            <pc:docMk/>
            <pc:sldMk cId="0" sldId="305"/>
            <ac:grpSpMk id="3" creationId="{5E7DFD40-9E2E-4AEF-B748-A42AA710A646}"/>
          </ac:grpSpMkLst>
        </pc:grpChg>
      </pc:sldChg>
      <pc:sldChg chg="del">
        <pc:chgData name="Helen Evans (Institute of Management and Health)" userId="d9a8b39e-a9d4-4d81-a719-001f6364ef6d" providerId="ADAL" clId="{19FBECEF-E422-4BAD-8AAF-EA668CF32D9D}" dt="2025-02-12T07:59:15.883" v="199" actId="47"/>
        <pc:sldMkLst>
          <pc:docMk/>
          <pc:sldMk cId="0" sldId="306"/>
        </pc:sldMkLst>
      </pc:sldChg>
      <pc:sldChg chg="del">
        <pc:chgData name="Helen Evans (Institute of Management and Health)" userId="d9a8b39e-a9d4-4d81-a719-001f6364ef6d" providerId="ADAL" clId="{19FBECEF-E422-4BAD-8AAF-EA668CF32D9D}" dt="2025-02-12T08:21:06.862" v="216" actId="47"/>
        <pc:sldMkLst>
          <pc:docMk/>
          <pc:sldMk cId="0" sldId="307"/>
        </pc:sldMkLst>
      </pc:sldChg>
      <pc:sldChg chg="modSp">
        <pc:chgData name="Helen Evans (Institute of Management and Health)" userId="d9a8b39e-a9d4-4d81-a719-001f6364ef6d" providerId="ADAL" clId="{19FBECEF-E422-4BAD-8AAF-EA668CF32D9D}" dt="2025-02-12T08:16:28.692" v="205" actId="1076"/>
        <pc:sldMkLst>
          <pc:docMk/>
          <pc:sldMk cId="0" sldId="308"/>
        </pc:sldMkLst>
        <pc:picChg chg="mod">
          <ac:chgData name="Helen Evans (Institute of Management and Health)" userId="d9a8b39e-a9d4-4d81-a719-001f6364ef6d" providerId="ADAL" clId="{19FBECEF-E422-4BAD-8AAF-EA668CF32D9D}" dt="2025-02-12T08:16:28.692" v="205" actId="1076"/>
          <ac:picMkLst>
            <pc:docMk/>
            <pc:sldMk cId="0" sldId="308"/>
            <ac:picMk id="20483" creationId="{70C967DC-21C7-4EB1-8ACC-709F854454A6}"/>
          </ac:picMkLst>
        </pc:picChg>
      </pc:sldChg>
      <pc:sldChg chg="del">
        <pc:chgData name="Helen Evans (Institute of Management and Health)" userId="d9a8b39e-a9d4-4d81-a719-001f6364ef6d" providerId="ADAL" clId="{19FBECEF-E422-4BAD-8AAF-EA668CF32D9D}" dt="2025-02-12T08:17:55.850" v="211" actId="47"/>
        <pc:sldMkLst>
          <pc:docMk/>
          <pc:sldMk cId="0" sldId="309"/>
        </pc:sldMkLst>
      </pc:sldChg>
      <pc:sldChg chg="add">
        <pc:chgData name="Helen Evans (Institute of Management and Health)" userId="d9a8b39e-a9d4-4d81-a719-001f6364ef6d" providerId="ADAL" clId="{19FBECEF-E422-4BAD-8AAF-EA668CF32D9D}" dt="2025-02-11T15:24:49.428" v="67"/>
        <pc:sldMkLst>
          <pc:docMk/>
          <pc:sldMk cId="0" sldId="311"/>
        </pc:sldMkLst>
      </pc:sldChg>
      <pc:sldChg chg="add">
        <pc:chgData name="Helen Evans (Institute of Management and Health)" userId="d9a8b39e-a9d4-4d81-a719-001f6364ef6d" providerId="ADAL" clId="{19FBECEF-E422-4BAD-8AAF-EA668CF32D9D}" dt="2025-02-11T15:24:49.428" v="67"/>
        <pc:sldMkLst>
          <pc:docMk/>
          <pc:sldMk cId="0" sldId="312"/>
        </pc:sldMkLst>
      </pc:sldChg>
      <pc:sldChg chg="add">
        <pc:chgData name="Helen Evans (Institute of Management and Health)" userId="d9a8b39e-a9d4-4d81-a719-001f6364ef6d" providerId="ADAL" clId="{19FBECEF-E422-4BAD-8AAF-EA668CF32D9D}" dt="2025-02-11T15:24:49.428" v="67"/>
        <pc:sldMkLst>
          <pc:docMk/>
          <pc:sldMk cId="0" sldId="313"/>
        </pc:sldMkLst>
      </pc:sldChg>
      <pc:sldChg chg="add">
        <pc:chgData name="Helen Evans (Institute of Management and Health)" userId="d9a8b39e-a9d4-4d81-a719-001f6364ef6d" providerId="ADAL" clId="{19FBECEF-E422-4BAD-8AAF-EA668CF32D9D}" dt="2025-02-11T15:24:49.428" v="67"/>
        <pc:sldMkLst>
          <pc:docMk/>
          <pc:sldMk cId="0" sldId="314"/>
        </pc:sldMkLst>
      </pc:sldChg>
      <pc:sldChg chg="add">
        <pc:chgData name="Helen Evans (Institute of Management and Health)" userId="d9a8b39e-a9d4-4d81-a719-001f6364ef6d" providerId="ADAL" clId="{19FBECEF-E422-4BAD-8AAF-EA668CF32D9D}" dt="2025-02-11T15:24:49.428" v="67"/>
        <pc:sldMkLst>
          <pc:docMk/>
          <pc:sldMk cId="0" sldId="315"/>
        </pc:sldMkLst>
      </pc:sldChg>
      <pc:sldChg chg="add">
        <pc:chgData name="Helen Evans (Institute of Management and Health)" userId="d9a8b39e-a9d4-4d81-a719-001f6364ef6d" providerId="ADAL" clId="{19FBECEF-E422-4BAD-8AAF-EA668CF32D9D}" dt="2025-02-11T15:24:49.428" v="67"/>
        <pc:sldMkLst>
          <pc:docMk/>
          <pc:sldMk cId="0" sldId="31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C06296-350F-41A3-B635-86930044B5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25D47FE-EAAB-4252-B888-893E08A95D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4864392-7AE3-4B42-B385-CB31D23C310F}" type="datetime1">
              <a:rPr lang="en-GB" smtClean="0"/>
              <a:t>12/02/2025</a:t>
            </a:fld>
            <a:endParaRPr lang="en-GB" dirty="0"/>
          </a:p>
        </p:txBody>
      </p:sp>
      <p:sp>
        <p:nvSpPr>
          <p:cNvPr id="4" name="Footer Placeholder 3">
            <a:extLst>
              <a:ext uri="{FF2B5EF4-FFF2-40B4-BE49-F238E27FC236}">
                <a16:creationId xmlns:a16="http://schemas.microsoft.com/office/drawing/2014/main" id="{8D3FE9A3-70A3-47BC-A785-61BC82F5B5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9CF08E1-ADDE-4D52-8B64-0B8271C44F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2F181D9-CE39-4F33-A733-A2CFDEE4CA7C}" type="slidenum">
              <a:rPr lang="en-GB" smtClean="0"/>
              <a:t>‹#›</a:t>
            </a:fld>
            <a:endParaRPr lang="en-GB"/>
          </a:p>
        </p:txBody>
      </p:sp>
    </p:spTree>
    <p:extLst>
      <p:ext uri="{BB962C8B-B14F-4D97-AF65-F5344CB8AC3E}">
        <p14:creationId xmlns:p14="http://schemas.microsoft.com/office/powerpoint/2010/main" val="908134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1612B8-74A5-4CD7-B01D-1A870619231F}" type="datetime1">
              <a:rPr lang="en-GB" smtClean="0"/>
              <a:pPr/>
              <a:t>12/02/2025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24C352-C60C-421E-857A-17D2004F1C62}" type="slidenum">
              <a:rPr lang="en-GB" noProof="0" smtClean="0"/>
              <a:t>‹#›</a:t>
            </a:fld>
            <a:endParaRPr lang="en-GB" noProof="0"/>
          </a:p>
        </p:txBody>
      </p:sp>
    </p:spTree>
    <p:extLst>
      <p:ext uri="{BB962C8B-B14F-4D97-AF65-F5344CB8AC3E}">
        <p14:creationId xmlns:p14="http://schemas.microsoft.com/office/powerpoint/2010/main" val="235398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24C352-C60C-421E-857A-17D2004F1C62}" type="slidenum">
              <a:rPr lang="en-GB" smtClean="0"/>
              <a:t>1</a:t>
            </a:fld>
            <a:endParaRPr lang="en-GB"/>
          </a:p>
        </p:txBody>
      </p:sp>
    </p:spTree>
    <p:extLst>
      <p:ext uri="{BB962C8B-B14F-4D97-AF65-F5344CB8AC3E}">
        <p14:creationId xmlns:p14="http://schemas.microsoft.com/office/powerpoint/2010/main" val="1738943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9E5A519-45D5-41D7-B0C3-FD8AE4DDD092}"/>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707836C3-4E8B-44DD-8283-292BB37BF65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N"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51706437-0E49-4CB1-ADC2-806389D4C20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69B997A-2474-49C3-936D-33C6D2C7AD21}" type="slidenum">
              <a:rPr lang="en-US" altLang="en-US"/>
              <a:pPr/>
              <a:t>24</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pPr rtl="0"/>
            <a:fld id="{0BC49D1B-5AAC-4DC3-8B4E-267FA90C717D}" type="datetime1">
              <a:rPr lang="en-GB" noProof="0" smtClean="0"/>
              <a:t>12/02/2025</a:t>
            </a:fld>
            <a:endParaRPr lang="en-GB" noProof="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628862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rtl="0"/>
            <a:fld id="{86167F19-5076-49BD-AB3D-6B128DFAF7B2}" type="datetime1">
              <a:rPr lang="en-GB" noProof="0" smtClean="0"/>
              <a:t>12/02/2025</a:t>
            </a:fld>
            <a:endParaRPr lang="en-GB" noProof="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198962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A6C3FA1F-FD87-4255-BCA6-545FAC9A9300}" type="datetime1">
              <a:rPr lang="en-GB" noProof="0" smtClean="0"/>
              <a:t>12/02/2025</a:t>
            </a:fld>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504750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rtl="0"/>
            <a:fld id="{3A9EFA0A-133E-486A-9A8B-A9EA11CE30FA}" type="datetime1">
              <a:rPr lang="en-GB" noProof="0" smtClean="0"/>
              <a:t>12/02/2025</a:t>
            </a:fld>
            <a:endParaRPr lang="en-GB" noProof="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676005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rtl="0"/>
            <a:fld id="{CA8E3D01-C823-43BE-989D-D92F36BAA385}" type="datetime1">
              <a:rPr lang="en-GB" noProof="0" smtClean="0"/>
              <a:t>12/02/2025</a:t>
            </a:fld>
            <a:endParaRPr lang="en-GB" noProof="0"/>
          </a:p>
        </p:txBody>
      </p:sp>
      <p:sp>
        <p:nvSpPr>
          <p:cNvPr id="9" name="Slide Number Placeholder 8"/>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21855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rtl="0"/>
            <a:fld id="{D5ABFD7C-AFAA-4962-8D66-AFB6356F4F3D}" type="datetime1">
              <a:rPr lang="en-GB" noProof="0" smtClean="0"/>
              <a:t>12/02/2025</a:t>
            </a:fld>
            <a:endParaRPr lang="en-GB" noProof="0"/>
          </a:p>
        </p:txBody>
      </p:sp>
      <p:sp>
        <p:nvSpPr>
          <p:cNvPr id="5" name="Slide Number Placeholder 4"/>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13413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7B7F8CA2-B077-45F9-89A3-F0CDC27436F1}" type="datetime1">
              <a:rPr lang="en-GB" noProof="0" smtClean="0"/>
              <a:t>12/02/2025</a:t>
            </a:fld>
            <a:endParaRPr lang="en-GB" noProof="0"/>
          </a:p>
        </p:txBody>
      </p:sp>
      <p:sp>
        <p:nvSpPr>
          <p:cNvPr id="4" name="Slide Number Placeholder 3"/>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845120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1726A474-256E-4F89-934C-FE7B2ED5F992}" type="datetime1">
              <a:rPr lang="en-GB" noProof="0" smtClean="0"/>
              <a:t>12/02/2025</a:t>
            </a:fld>
            <a:endParaRPr lang="en-GB" noProof="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90064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52F3DEA2-A3DB-4E9B-9795-3D9A14C807DC}" type="datetime1">
              <a:rPr lang="en-GB" noProof="0" smtClean="0"/>
              <a:t>12/02/2025</a:t>
            </a:fld>
            <a:endParaRPr lang="en-GB" noProof="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884527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rtl="0"/>
            <a:fld id="{E3931655-8C82-450C-AF5A-F8CAB9E610F4}" type="datetime1">
              <a:rPr lang="en-GB" noProof="0" smtClean="0"/>
              <a:t>12/02/2025</a:t>
            </a:fld>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472788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rtl="0"/>
            <a:fld id="{65C21DCF-FF7F-431D-A249-D0DAFDAF8236}" type="datetime1">
              <a:rPr lang="en-GB" noProof="0" smtClean="0"/>
              <a:t>12/02/2025</a:t>
            </a:fld>
            <a:endParaRPr lang="en-GB" noProof="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a:t>‹#›</a:t>
            </a:fld>
            <a:endParaRPr lang="en-GB" noProof="0"/>
          </a:p>
        </p:txBody>
      </p:sp>
    </p:spTree>
    <p:extLst>
      <p:ext uri="{BB962C8B-B14F-4D97-AF65-F5344CB8AC3E}">
        <p14:creationId xmlns:p14="http://schemas.microsoft.com/office/powerpoint/2010/main" val="3077127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rtl="0"/>
            <a:fld id="{BE9670BE-ACA1-4916-9E70-1442474B0D33}" type="datetime1">
              <a:rPr lang="en-GB" noProof="0" smtClean="0"/>
              <a:t>12/02/2025</a:t>
            </a:fld>
            <a:endParaRPr lang="en-GB" noProof="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D22F896-40B5-4ADD-8801-0D06FADFA095}" type="slidenum">
              <a:rPr lang="en-GB" noProof="0" smtClean="0"/>
              <a:pPr/>
              <a:t>‹#›</a:t>
            </a:fld>
            <a:endParaRPr lang="en-GB" noProof="0"/>
          </a:p>
        </p:txBody>
      </p:sp>
    </p:spTree>
    <p:extLst>
      <p:ext uri="{BB962C8B-B14F-4D97-AF65-F5344CB8AC3E}">
        <p14:creationId xmlns:p14="http://schemas.microsoft.com/office/powerpoint/2010/main" val="266332036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5hENFA3CJUY?feature=oembed"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d5enAGG51PQ?feature=oembed"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hczW4Bqf3Qk?feature=oembed"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dirty="0"/>
              <a:t>Innovation</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Leading and Managing people for Competitive advantage </a:t>
            </a:r>
          </a:p>
        </p:txBody>
      </p:sp>
    </p:spTree>
    <p:extLst>
      <p:ext uri="{BB962C8B-B14F-4D97-AF65-F5344CB8AC3E}">
        <p14:creationId xmlns:p14="http://schemas.microsoft.com/office/powerpoint/2010/main" val="4144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
            <a:extLst>
              <a:ext uri="{FF2B5EF4-FFF2-40B4-BE49-F238E27FC236}">
                <a16:creationId xmlns:a16="http://schemas.microsoft.com/office/drawing/2014/main" id="{D3A83A3E-2221-4299-A97F-4CDBF7C75506}"/>
              </a:ext>
            </a:extLst>
          </p:cNvPr>
          <p:cNvSpPr>
            <a:spLocks noChangeArrowheads="1"/>
          </p:cNvSpPr>
          <p:nvPr/>
        </p:nvSpPr>
        <p:spPr bwMode="auto">
          <a:xfrm>
            <a:off x="646268" y="1196975"/>
            <a:ext cx="10058400" cy="449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09575" indent="-317500" defTabSz="985838">
              <a:spcBef>
                <a:spcPct val="20000"/>
              </a:spcBef>
              <a:buChar char="•"/>
              <a:defRPr sz="3200">
                <a:solidFill>
                  <a:schemeClr val="tx1"/>
                </a:solidFill>
                <a:latin typeface="Arial" panose="020B0604020202020204" pitchFamily="34" charset="0"/>
              </a:defRPr>
            </a:lvl1pPr>
            <a:lvl2pPr marL="742950" indent="-285750" defTabSz="985838">
              <a:spcBef>
                <a:spcPct val="20000"/>
              </a:spcBef>
              <a:buChar char="–"/>
              <a:defRPr sz="2800">
                <a:solidFill>
                  <a:schemeClr val="tx1"/>
                </a:solidFill>
                <a:latin typeface="Arial" panose="020B0604020202020204" pitchFamily="34" charset="0"/>
              </a:defRPr>
            </a:lvl2pPr>
            <a:lvl3pPr marL="1143000" indent="-228600" defTabSz="985838">
              <a:spcBef>
                <a:spcPct val="20000"/>
              </a:spcBef>
              <a:buChar char="•"/>
              <a:defRPr sz="2400">
                <a:solidFill>
                  <a:schemeClr val="tx1"/>
                </a:solidFill>
                <a:latin typeface="Arial" panose="020B0604020202020204" pitchFamily="34" charset="0"/>
              </a:defRPr>
            </a:lvl3pPr>
            <a:lvl4pPr marL="1600200" indent="-228600" defTabSz="985838">
              <a:spcBef>
                <a:spcPct val="20000"/>
              </a:spcBef>
              <a:buChar char="–"/>
              <a:defRPr sz="2000">
                <a:solidFill>
                  <a:schemeClr val="tx1"/>
                </a:solidFill>
                <a:latin typeface="Arial" panose="020B0604020202020204" pitchFamily="34" charset="0"/>
              </a:defRPr>
            </a:lvl4pPr>
            <a:lvl5pPr marL="2057400" indent="-228600" defTabSz="985838">
              <a:spcBef>
                <a:spcPct val="20000"/>
              </a:spcBef>
              <a:buChar char="»"/>
              <a:defRPr sz="2000">
                <a:solidFill>
                  <a:schemeClr val="tx1"/>
                </a:solidFill>
                <a:latin typeface="Arial" panose="020B0604020202020204" pitchFamily="34" charset="0"/>
              </a:defRPr>
            </a:lvl5pPr>
            <a:lvl6pPr marL="2514600" indent="-228600" defTabSz="985838"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defTabSz="985838"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defTabSz="985838"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defTabSz="985838"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ts val="600"/>
              </a:spcBef>
              <a:buClr>
                <a:srgbClr val="007FA3"/>
              </a:buClr>
              <a:buFontTx/>
              <a:buAutoNum type="arabicPeriod"/>
            </a:pPr>
            <a:r>
              <a:rPr lang="en-GB" altLang="en-US" dirty="0">
                <a:cs typeface="Times New Roman" panose="02020603050405020304" pitchFamily="18" charset="0"/>
              </a:rPr>
              <a:t>Introduction</a:t>
            </a:r>
          </a:p>
          <a:p>
            <a:pPr>
              <a:spcBef>
                <a:spcPts val="600"/>
              </a:spcBef>
              <a:buClr>
                <a:srgbClr val="007FA3"/>
              </a:buClr>
              <a:buFontTx/>
              <a:buAutoNum type="arabicPeriod"/>
            </a:pPr>
            <a:r>
              <a:rPr lang="en-GB" altLang="en-US" dirty="0">
                <a:cs typeface="Times New Roman" panose="02020603050405020304" pitchFamily="18" charset="0"/>
              </a:rPr>
              <a:t>What is innovation </a:t>
            </a:r>
          </a:p>
          <a:p>
            <a:pPr>
              <a:spcBef>
                <a:spcPts val="600"/>
              </a:spcBef>
              <a:buClr>
                <a:srgbClr val="007FA3"/>
              </a:buClr>
              <a:buFontTx/>
              <a:buAutoNum type="arabicPeriod"/>
            </a:pPr>
            <a:r>
              <a:rPr lang="en-GB" altLang="en-US" dirty="0">
                <a:cs typeface="Times New Roman" panose="02020603050405020304" pitchFamily="18" charset="0"/>
              </a:rPr>
              <a:t>Can we assess firm innovation? </a:t>
            </a:r>
          </a:p>
          <a:p>
            <a:pPr>
              <a:spcBef>
                <a:spcPts val="600"/>
              </a:spcBef>
              <a:buClr>
                <a:srgbClr val="007FA3"/>
              </a:buClr>
              <a:buFontTx/>
              <a:buAutoNum type="arabicPeriod"/>
            </a:pPr>
            <a:r>
              <a:rPr lang="en-GB" altLang="en-US" dirty="0">
                <a:cs typeface="Times New Roman" panose="02020603050405020304" pitchFamily="18" charset="0"/>
              </a:rPr>
              <a:t>The dilemma of innovation</a:t>
            </a:r>
          </a:p>
          <a:p>
            <a:pPr>
              <a:spcBef>
                <a:spcPts val="600"/>
              </a:spcBef>
              <a:buClr>
                <a:srgbClr val="007FA3"/>
              </a:buClr>
              <a:buFontTx/>
              <a:buAutoNum type="arabicPeriod"/>
            </a:pPr>
            <a:r>
              <a:rPr lang="en-GB" altLang="en-US" dirty="0">
                <a:cs typeface="Times New Roman" panose="02020603050405020304" pitchFamily="18" charset="0"/>
              </a:rPr>
              <a:t>Managing uncertainty</a:t>
            </a:r>
          </a:p>
          <a:p>
            <a:pPr>
              <a:spcBef>
                <a:spcPts val="600"/>
              </a:spcBef>
              <a:buClr>
                <a:srgbClr val="007FA3"/>
              </a:buClr>
              <a:buFontTx/>
              <a:buAutoNum type="arabicPeriod"/>
            </a:pPr>
            <a:r>
              <a:rPr lang="en-GB" altLang="en-US" dirty="0">
                <a:cs typeface="Times New Roman" panose="02020603050405020304" pitchFamily="18" charset="0"/>
              </a:rPr>
              <a:t>Organisational characteristics that facilitate the innovation process</a:t>
            </a:r>
          </a:p>
          <a:p>
            <a:pPr>
              <a:spcBef>
                <a:spcPts val="600"/>
              </a:spcBef>
              <a:buClr>
                <a:srgbClr val="007FA3"/>
              </a:buClr>
              <a:buFontTx/>
              <a:buAutoNum type="arabicPeriod"/>
            </a:pPr>
            <a:r>
              <a:rPr lang="en-GB" altLang="en-US" dirty="0">
                <a:cs typeface="Times New Roman" panose="02020603050405020304" pitchFamily="18" charset="0"/>
              </a:rPr>
              <a:t>Summary and Recap</a:t>
            </a:r>
          </a:p>
        </p:txBody>
      </p:sp>
      <p:sp>
        <p:nvSpPr>
          <p:cNvPr id="9219" name="Rectangle 2">
            <a:extLst>
              <a:ext uri="{FF2B5EF4-FFF2-40B4-BE49-F238E27FC236}">
                <a16:creationId xmlns:a16="http://schemas.microsoft.com/office/drawing/2014/main" id="{37485508-4BA3-4341-860C-3CC41DFCD998}"/>
              </a:ext>
            </a:extLst>
          </p:cNvPr>
          <p:cNvSpPr>
            <a:spLocks noChangeArrowheads="1"/>
          </p:cNvSpPr>
          <p:nvPr/>
        </p:nvSpPr>
        <p:spPr bwMode="auto">
          <a:xfrm>
            <a:off x="4042383" y="365125"/>
            <a:ext cx="4108817"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ts val="1200"/>
              </a:spcBef>
              <a:buNone/>
            </a:pPr>
            <a:r>
              <a:rPr lang="en-US" altLang="en-US" sz="3400" b="1" dirty="0">
                <a:solidFill>
                  <a:srgbClr val="007FA3"/>
                </a:solidFill>
              </a:rPr>
              <a:t>Session objectives</a:t>
            </a:r>
          </a:p>
          <a:p>
            <a:pPr algn="ctr">
              <a:spcBef>
                <a:spcPts val="1200"/>
              </a:spcBef>
              <a:buNone/>
            </a:pPr>
            <a:endParaRPr lang="en-US" altLang="en-US" sz="3400" b="1" dirty="0">
              <a:solidFill>
                <a:srgbClr val="007FA3"/>
              </a:solidFill>
            </a:endParaRPr>
          </a:p>
        </p:txBody>
      </p:sp>
    </p:spTree>
    <p:extLst>
      <p:ext uri="{BB962C8B-B14F-4D97-AF65-F5344CB8AC3E}">
        <p14:creationId xmlns:p14="http://schemas.microsoft.com/office/powerpoint/2010/main" val="1603688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holding a globe">
            <a:extLst>
              <a:ext uri="{FF2B5EF4-FFF2-40B4-BE49-F238E27FC236}">
                <a16:creationId xmlns:a16="http://schemas.microsoft.com/office/drawing/2014/main" id="{EC237139-B9DB-352A-AAF8-02D7DFE18648}"/>
              </a:ext>
            </a:extLst>
          </p:cNvPr>
          <p:cNvPicPr>
            <a:picLocks noChangeAspect="1"/>
          </p:cNvPicPr>
          <p:nvPr/>
        </p:nvPicPr>
        <p:blipFill rotWithShape="1">
          <a:blip r:embed="rId2"/>
          <a:srcRect l="17543" r="17000" b="4"/>
          <a:stretch/>
        </p:blipFill>
        <p:spPr>
          <a:xfrm>
            <a:off x="6609171" y="1497790"/>
            <a:ext cx="3999330" cy="3630520"/>
          </a:xfrm>
          <a:prstGeom prst="rect">
            <a:avLst/>
          </a:prstGeom>
          <a:noFill/>
          <a:ln>
            <a:noFill/>
          </a:ln>
          <a:effectLst/>
        </p:spPr>
      </p:pic>
      <p:sp>
        <p:nvSpPr>
          <p:cNvPr id="2" name="Title 1">
            <a:extLst>
              <a:ext uri="{FF2B5EF4-FFF2-40B4-BE49-F238E27FC236}">
                <a16:creationId xmlns:a16="http://schemas.microsoft.com/office/drawing/2014/main" id="{B56E28FF-C86D-0D02-DA9F-71925551A311}"/>
              </a:ext>
            </a:extLst>
          </p:cNvPr>
          <p:cNvSpPr>
            <a:spLocks noGrp="1"/>
          </p:cNvSpPr>
          <p:nvPr>
            <p:ph type="title"/>
          </p:nvPr>
        </p:nvSpPr>
        <p:spPr/>
        <p:txBody>
          <a:bodyPr>
            <a:normAutofit/>
          </a:bodyPr>
          <a:lstStyle/>
          <a:p>
            <a:r>
              <a:rPr lang="en-GB" sz="3200" dirty="0"/>
              <a:t>Our world is defined by:</a:t>
            </a:r>
            <a:br>
              <a:rPr lang="en-GB" sz="3200" dirty="0"/>
            </a:br>
            <a:endParaRPr lang="en-GB" sz="3200" dirty="0"/>
          </a:p>
        </p:txBody>
      </p:sp>
      <p:sp>
        <p:nvSpPr>
          <p:cNvPr id="11" name="Date Placeholder 3">
            <a:extLst>
              <a:ext uri="{FF2B5EF4-FFF2-40B4-BE49-F238E27FC236}">
                <a16:creationId xmlns:a16="http://schemas.microsoft.com/office/drawing/2014/main" id="{1699BA81-6365-07D8-6D34-C4F1747B3D3F}"/>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2C6A528F-AA73-F245-8B3F-70604FD152C4}" type="datetime1">
              <a:rPr kumimoji="0" lang="x-none" sz="1050" b="0" i="0" u="none" strike="noStrike" kern="1200" cap="none" spc="0" normalizeH="0" baseline="0" noProof="0" smtClean="0">
                <a:ln>
                  <a:noFill/>
                </a:ln>
                <a:solidFill>
                  <a:prstClr val="white">
                    <a:tint val="75000"/>
                  </a:prstClr>
                </a:solidFill>
                <a:effectLst>
                  <a:outerShdw blurRad="50800" dist="38100" dir="2700000" algn="tl" rotWithShape="0">
                    <a:prstClr val="black">
                      <a:alpha val="43000"/>
                    </a:prstClr>
                  </a:outerShdw>
                </a:effectLst>
                <a:uLnTx/>
                <a:uFillTx/>
                <a:latin typeface="Trebuchet MS" panose="020B0603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2/12/2025</a:t>
            </a:fld>
            <a:endParaRPr kumimoji="0" lang="en-US" sz="1050" b="0" i="0" u="none" strike="noStrike" kern="1200" cap="none" spc="0" normalizeH="0" baseline="0" noProof="0" dirty="0">
              <a:ln>
                <a:noFill/>
              </a:ln>
              <a:solidFill>
                <a:prstClr val="white">
                  <a:tint val="75000"/>
                </a:prstClr>
              </a:solidFill>
              <a:effectLst>
                <a:outerShdw blurRad="50800" dist="38100" dir="2700000" algn="tl" rotWithShape="0">
                  <a:prstClr val="black">
                    <a:alpha val="43000"/>
                  </a:prstClr>
                </a:outerShdw>
              </a:effectLst>
              <a:uLnTx/>
              <a:uFillTx/>
              <a:latin typeface="Trebuchet MS" panose="020B0603020202020204"/>
              <a:ea typeface="+mn-ea"/>
              <a:cs typeface="+mn-cs"/>
            </a:endParaRPr>
          </a:p>
        </p:txBody>
      </p:sp>
      <p:sp>
        <p:nvSpPr>
          <p:cNvPr id="13" name="Slide Number Placeholder 5">
            <a:extLst>
              <a:ext uri="{FF2B5EF4-FFF2-40B4-BE49-F238E27FC236}">
                <a16:creationId xmlns:a16="http://schemas.microsoft.com/office/drawing/2014/main" id="{0E22AFA5-250A-372C-F3FD-4ADD8B08C0F3}"/>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6D22F896-40B5-4ADD-8801-0D06FADFA095}" type="slidenum">
              <a:rPr lang="en-US" sz="1050">
                <a:solidFill>
                  <a:prstClr val="white">
                    <a:tint val="75000"/>
                  </a:prstClr>
                </a:solidFill>
                <a:effectLst>
                  <a:outerShdw blurRad="50800" dist="38100" dir="2700000" algn="tl" rotWithShape="0">
                    <a:prstClr val="black">
                      <a:alpha val="43000"/>
                    </a:prstClr>
                  </a:outerShdw>
                </a:effectLst>
                <a:latin typeface="Trebuchet MS" panose="020B0603020202020204"/>
              </a:rPr>
              <a:pPr marL="0" marR="0" lvl="0" indent="0" algn="l" defTabSz="914400" rtl="0" eaLnBrk="1" fontAlgn="auto" latinLnBrk="0" hangingPunct="1">
                <a:lnSpc>
                  <a:spcPct val="100000"/>
                </a:lnSpc>
                <a:spcBef>
                  <a:spcPts val="0"/>
                </a:spcBef>
                <a:spcAft>
                  <a:spcPts val="600"/>
                </a:spcAft>
                <a:buClrTx/>
                <a:buSzTx/>
                <a:buFontTx/>
                <a:buNone/>
                <a:tabLst/>
                <a:defRPr/>
              </a:pPr>
              <a:t>3</a:t>
            </a:fld>
            <a:endParaRPr lang="en-US" sz="1050" dirty="0">
              <a:solidFill>
                <a:prstClr val="white">
                  <a:tint val="75000"/>
                </a:prstClr>
              </a:solidFill>
              <a:effectLst>
                <a:outerShdw blurRad="50800" dist="38100" dir="2700000" algn="tl" rotWithShape="0">
                  <a:prstClr val="black">
                    <a:alpha val="43000"/>
                  </a:prstClr>
                </a:outerShdw>
              </a:effectLst>
              <a:latin typeface="Trebuchet MS" panose="020B0603020202020204"/>
            </a:endParaRPr>
          </a:p>
        </p:txBody>
      </p:sp>
      <p:sp>
        <p:nvSpPr>
          <p:cNvPr id="3" name="Content Placeholder 2">
            <a:extLst>
              <a:ext uri="{FF2B5EF4-FFF2-40B4-BE49-F238E27FC236}">
                <a16:creationId xmlns:a16="http://schemas.microsoft.com/office/drawing/2014/main" id="{A66DA931-3D19-BAD5-B745-E5E3EFACF9B0}"/>
              </a:ext>
            </a:extLst>
          </p:cNvPr>
          <p:cNvSpPr>
            <a:spLocks noGrp="1"/>
          </p:cNvSpPr>
          <p:nvPr>
            <p:ph idx="4294967295"/>
          </p:nvPr>
        </p:nvSpPr>
        <p:spPr>
          <a:xfrm>
            <a:off x="-1" y="1600200"/>
            <a:ext cx="5527651" cy="3916363"/>
          </a:xfrm>
        </p:spPr>
        <p:txBody>
          <a:bodyPr vert="horz" lIns="91440" tIns="45720" rIns="91440" bIns="45720" rtlCol="0" anchor="t">
            <a:normAutofit/>
          </a:bodyPr>
          <a:lstStyle/>
          <a:p>
            <a:pPr lvl="1">
              <a:buFont typeface="Courier New" panose="020B0604020202020204" pitchFamily="34" charset="0"/>
              <a:buChar char="o"/>
            </a:pPr>
            <a:r>
              <a:rPr lang="en-GB" dirty="0"/>
              <a:t>Technological change</a:t>
            </a:r>
            <a:endParaRPr lang="en-GB" sz="1600" dirty="0"/>
          </a:p>
          <a:p>
            <a:pPr lvl="1">
              <a:buFont typeface="Courier New" panose="020B0604020202020204" pitchFamily="34" charset="0"/>
              <a:buChar char="o"/>
            </a:pPr>
            <a:r>
              <a:rPr lang="en-GB" dirty="0"/>
              <a:t>Multi-generational working</a:t>
            </a:r>
          </a:p>
          <a:p>
            <a:pPr lvl="1">
              <a:buFont typeface="Courier New" panose="020B0604020202020204" pitchFamily="34" charset="0"/>
              <a:buChar char="o"/>
            </a:pPr>
            <a:r>
              <a:rPr lang="en-GB" dirty="0"/>
              <a:t>Sociological change</a:t>
            </a:r>
          </a:p>
          <a:p>
            <a:pPr lvl="1">
              <a:buFont typeface="Courier New" panose="020B0604020202020204" pitchFamily="34" charset="0"/>
              <a:buChar char="o"/>
            </a:pPr>
            <a:r>
              <a:rPr lang="en-GB" dirty="0"/>
              <a:t>VUCA – rapidly changing environment</a:t>
            </a:r>
          </a:p>
        </p:txBody>
      </p:sp>
      <p:sp>
        <p:nvSpPr>
          <p:cNvPr id="9" name="Footer Placeholder 4">
            <a:extLst>
              <a:ext uri="{FF2B5EF4-FFF2-40B4-BE49-F238E27FC236}">
                <a16:creationId xmlns:a16="http://schemas.microsoft.com/office/drawing/2014/main" id="{597A1D28-6E2F-C52D-DA4D-BA79DD29E034}"/>
              </a:ext>
            </a:extLst>
          </p:cNvPr>
          <p:cNvSpPr>
            <a:spLocks noGrp="1"/>
          </p:cNvSpPr>
          <p:nvPr>
            <p:ph type="ftr" sz="quarter" idx="4294967295"/>
          </p:nvPr>
        </p:nvSpPr>
        <p:spPr>
          <a:xfrm>
            <a:off x="8331200" y="6461125"/>
            <a:ext cx="3860800" cy="365125"/>
          </a:xfrm>
          <a:prstGeom prst="rect">
            <a:avLst/>
          </a:prstGeo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050" b="0" i="0" u="none" strike="noStrike" kern="1200" cap="none" spc="0" normalizeH="0" baseline="0" noProof="0" dirty="0">
                <a:ln>
                  <a:noFill/>
                </a:ln>
                <a:solidFill>
                  <a:prstClr val="white">
                    <a:tint val="75000"/>
                  </a:prstClr>
                </a:solidFill>
                <a:effectLst/>
                <a:uLnTx/>
                <a:uFillTx/>
                <a:latin typeface="Trebuchet MS" panose="020B0603020202020204"/>
                <a:ea typeface="+mn-ea"/>
                <a:cs typeface="+mn-cs"/>
              </a:rPr>
              <a:t>Sample Footer Text Element</a:t>
            </a:r>
          </a:p>
        </p:txBody>
      </p:sp>
    </p:spTree>
    <p:extLst>
      <p:ext uri="{BB962C8B-B14F-4D97-AF65-F5344CB8AC3E}">
        <p14:creationId xmlns:p14="http://schemas.microsoft.com/office/powerpoint/2010/main" val="2818089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BF69D-19D4-A82C-0414-E509DF44BAEC}"/>
              </a:ext>
            </a:extLst>
          </p:cNvPr>
          <p:cNvSpPr>
            <a:spLocks noGrp="1"/>
          </p:cNvSpPr>
          <p:nvPr>
            <p:ph type="title"/>
          </p:nvPr>
        </p:nvSpPr>
        <p:spPr/>
        <p:txBody>
          <a:bodyPr/>
          <a:lstStyle/>
          <a:p>
            <a:r>
              <a:rPr lang="en-GB" dirty="0"/>
              <a:t>21st century organisations</a:t>
            </a:r>
          </a:p>
        </p:txBody>
      </p:sp>
      <p:sp>
        <p:nvSpPr>
          <p:cNvPr id="3" name="Content Placeholder 2">
            <a:extLst>
              <a:ext uri="{FF2B5EF4-FFF2-40B4-BE49-F238E27FC236}">
                <a16:creationId xmlns:a16="http://schemas.microsoft.com/office/drawing/2014/main" id="{F888C912-41A8-AA4A-1D8E-00B4C5A1B6A4}"/>
              </a:ext>
            </a:extLst>
          </p:cNvPr>
          <p:cNvSpPr>
            <a:spLocks noGrp="1"/>
          </p:cNvSpPr>
          <p:nvPr>
            <p:ph idx="1"/>
          </p:nvPr>
        </p:nvSpPr>
        <p:spPr/>
        <p:txBody>
          <a:bodyPr vert="horz" lIns="91440" tIns="45720" rIns="91440" bIns="45720" rtlCol="0" anchor="t">
            <a:normAutofit lnSpcReduction="10000"/>
          </a:bodyPr>
          <a:lstStyle/>
          <a:p>
            <a:r>
              <a:rPr lang="en-GB" dirty="0"/>
              <a:t>Humphrey (2014): organisations must:</a:t>
            </a:r>
            <a:endParaRPr lang="en-US" dirty="0"/>
          </a:p>
          <a:p>
            <a:pPr lvl="1">
              <a:buFont typeface="Courier New" panose="020B0604020202020204" pitchFamily="34" charset="0"/>
              <a:buChar char="o"/>
            </a:pPr>
            <a:r>
              <a:rPr lang="en-GB" dirty="0"/>
              <a:t>be more flexible and adaptable</a:t>
            </a:r>
          </a:p>
          <a:p>
            <a:pPr lvl="1">
              <a:buFont typeface="Courier New" panose="020B0604020202020204" pitchFamily="34" charset="0"/>
              <a:buChar char="o"/>
            </a:pPr>
            <a:r>
              <a:rPr lang="en-GB" dirty="0"/>
              <a:t>And have employees who are more educated and demand more than just a salary</a:t>
            </a:r>
          </a:p>
          <a:p>
            <a:pPr lvl="1">
              <a:buFont typeface="Courier New" panose="020B0604020202020204" pitchFamily="34" charset="0"/>
              <a:buChar char="o"/>
            </a:pPr>
            <a:r>
              <a:rPr lang="en-GB" dirty="0"/>
              <a:t>Increasing numbers of "knowledge workers" producing technology driven products and services</a:t>
            </a:r>
          </a:p>
          <a:p>
            <a:pPr lvl="1">
              <a:buFont typeface="Courier New" panose="020B0604020202020204" pitchFamily="34" charset="0"/>
              <a:buChar char="o"/>
            </a:pPr>
            <a:r>
              <a:rPr lang="en-GB" dirty="0"/>
              <a:t>Nature of work has changed</a:t>
            </a:r>
          </a:p>
          <a:p>
            <a:pPr lvl="1">
              <a:buFont typeface="Courier New" panose="020B0604020202020204" pitchFamily="34" charset="0"/>
              <a:buChar char="o"/>
            </a:pPr>
            <a:r>
              <a:rPr lang="en-GB" dirty="0"/>
              <a:t>All requires a fresh look at leadership</a:t>
            </a:r>
          </a:p>
        </p:txBody>
      </p:sp>
    </p:spTree>
    <p:extLst>
      <p:ext uri="{BB962C8B-B14F-4D97-AF65-F5344CB8AC3E}">
        <p14:creationId xmlns:p14="http://schemas.microsoft.com/office/powerpoint/2010/main" val="2232394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FE94A-474B-68BF-22BD-2539E31B219D}"/>
              </a:ext>
            </a:extLst>
          </p:cNvPr>
          <p:cNvSpPr>
            <a:spLocks noGrp="1"/>
          </p:cNvSpPr>
          <p:nvPr>
            <p:ph type="title"/>
          </p:nvPr>
        </p:nvSpPr>
        <p:spPr/>
        <p:txBody>
          <a:bodyPr/>
          <a:lstStyle/>
          <a:p>
            <a:r>
              <a:rPr lang="en-GB" dirty="0"/>
              <a:t>What is innovation?</a:t>
            </a:r>
          </a:p>
        </p:txBody>
      </p:sp>
      <p:sp>
        <p:nvSpPr>
          <p:cNvPr id="3" name="Content Placeholder 2">
            <a:extLst>
              <a:ext uri="{FF2B5EF4-FFF2-40B4-BE49-F238E27FC236}">
                <a16:creationId xmlns:a16="http://schemas.microsoft.com/office/drawing/2014/main" id="{FE5C4D61-68B3-47F4-23C1-8CF6C064AA0E}"/>
              </a:ext>
            </a:extLst>
          </p:cNvPr>
          <p:cNvSpPr>
            <a:spLocks noGrp="1"/>
          </p:cNvSpPr>
          <p:nvPr>
            <p:ph idx="1"/>
          </p:nvPr>
        </p:nvSpPr>
        <p:spPr/>
        <p:txBody>
          <a:bodyPr vert="horz" lIns="91440" tIns="45720" rIns="91440" bIns="45720" rtlCol="0" anchor="t">
            <a:normAutofit/>
          </a:bodyPr>
          <a:lstStyle/>
          <a:p>
            <a:pPr algn="ctr"/>
            <a:r>
              <a:rPr lang="en-GB" i="1" dirty="0"/>
              <a:t>"The systematic practice of developing and marketing breakthrough products and services for adoption by customers"</a:t>
            </a:r>
          </a:p>
          <a:p>
            <a:r>
              <a:rPr lang="en-GB" dirty="0"/>
              <a:t>McKinsey (2022) argue that innovation is a team sport Managers must create a culture of innovation, but how?</a:t>
            </a:r>
          </a:p>
          <a:p>
            <a:r>
              <a:rPr lang="en-GB" dirty="0"/>
              <a:t>Strong connection between an organisation's innovation capabilities and their abilities to increase value </a:t>
            </a:r>
          </a:p>
        </p:txBody>
      </p:sp>
    </p:spTree>
    <p:extLst>
      <p:ext uri="{BB962C8B-B14F-4D97-AF65-F5344CB8AC3E}">
        <p14:creationId xmlns:p14="http://schemas.microsoft.com/office/powerpoint/2010/main" val="721813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1819E216-6C29-4881-A4A3-7B2A9EB205A9}"/>
              </a:ext>
            </a:extLst>
          </p:cNvPr>
          <p:cNvSpPr>
            <a:spLocks noGrp="1" noChangeArrowheads="1"/>
          </p:cNvSpPr>
          <p:nvPr>
            <p:ph type="title"/>
          </p:nvPr>
        </p:nvSpPr>
        <p:spPr/>
        <p:txBody>
          <a:bodyPr/>
          <a:lstStyle/>
          <a:p>
            <a:pPr eaLnBrk="1" hangingPunct="1">
              <a:defRPr/>
            </a:pPr>
            <a:r>
              <a:rPr lang="en-GB"/>
              <a:t>Innovation</a:t>
            </a:r>
          </a:p>
        </p:txBody>
      </p:sp>
      <p:sp>
        <p:nvSpPr>
          <p:cNvPr id="51203" name="Rectangle 3">
            <a:extLst>
              <a:ext uri="{FF2B5EF4-FFF2-40B4-BE49-F238E27FC236}">
                <a16:creationId xmlns:a16="http://schemas.microsoft.com/office/drawing/2014/main" id="{54E4AC3D-1D4A-4F88-9DA1-BEE7A0347E81}"/>
              </a:ext>
            </a:extLst>
          </p:cNvPr>
          <p:cNvSpPr>
            <a:spLocks noGrp="1" noChangeArrowheads="1"/>
          </p:cNvSpPr>
          <p:nvPr>
            <p:ph idx="1"/>
          </p:nvPr>
        </p:nvSpPr>
        <p:spPr>
          <a:xfrm>
            <a:off x="1988840" y="1232162"/>
            <a:ext cx="8229600" cy="3917032"/>
          </a:xfrm>
        </p:spPr>
        <p:txBody>
          <a:bodyPr/>
          <a:lstStyle/>
          <a:p>
            <a:pPr eaLnBrk="1" hangingPunct="1">
              <a:defRPr/>
            </a:pPr>
            <a:r>
              <a:rPr lang="en-GB" dirty="0"/>
              <a:t>Innovation is a process</a:t>
            </a:r>
          </a:p>
          <a:p>
            <a:pPr eaLnBrk="1" hangingPunct="1">
              <a:defRPr/>
            </a:pPr>
            <a:r>
              <a:rPr lang="en-GB" dirty="0"/>
              <a:t>Begins with two creative acts:</a:t>
            </a:r>
          </a:p>
          <a:p>
            <a:pPr lvl="2" eaLnBrk="1" hangingPunct="1">
              <a:defRPr/>
            </a:pPr>
            <a:r>
              <a:rPr lang="en-GB" dirty="0"/>
              <a:t>Idea generation  - usually a problem or an opportunity inspires the insight</a:t>
            </a:r>
          </a:p>
          <a:p>
            <a:pPr lvl="2" eaLnBrk="1" hangingPunct="1">
              <a:defRPr/>
            </a:pPr>
            <a:r>
              <a:rPr lang="en-GB" dirty="0"/>
              <a:t>Opportunity recognition – e.g. to save costs or  create value for customers </a:t>
            </a:r>
          </a:p>
          <a:p>
            <a:pPr eaLnBrk="1" hangingPunct="1">
              <a:defRPr/>
            </a:pPr>
            <a:endParaRPr lang="en-GB" dirty="0"/>
          </a:p>
        </p:txBody>
      </p:sp>
      <p:sp>
        <p:nvSpPr>
          <p:cNvPr id="14" name="Date Placeholder 3">
            <a:extLst>
              <a:ext uri="{FF2B5EF4-FFF2-40B4-BE49-F238E27FC236}">
                <a16:creationId xmlns:a16="http://schemas.microsoft.com/office/drawing/2014/main" id="{70740768-0392-4C37-83F1-FF83B973B3DA}"/>
              </a:ext>
            </a:extLst>
          </p:cNvPr>
          <p:cNvSpPr>
            <a:spLocks noGrp="1"/>
          </p:cNvSpPr>
          <p:nvPr>
            <p:ph type="dt" sz="half" idx="10"/>
          </p:nvPr>
        </p:nvSpPr>
        <p:spPr/>
        <p:txBody>
          <a:bodyPr/>
          <a:lstStyle/>
          <a:p>
            <a:pPr>
              <a:defRPr/>
            </a:pPr>
            <a:fld id="{B5EE81CE-2AA9-463B-92B6-11BEEECD8DCE}" type="datetime1">
              <a:rPr lang="en-GB"/>
              <a:pPr>
                <a:defRPr/>
              </a:pPr>
              <a:t>12/02/2025</a:t>
            </a:fld>
            <a:endParaRPr lang="en-GB"/>
          </a:p>
        </p:txBody>
      </p:sp>
      <p:sp>
        <p:nvSpPr>
          <p:cNvPr id="16" name="Slide Number Placeholder 5">
            <a:extLst>
              <a:ext uri="{FF2B5EF4-FFF2-40B4-BE49-F238E27FC236}">
                <a16:creationId xmlns:a16="http://schemas.microsoft.com/office/drawing/2014/main" id="{DC342933-5904-4C1E-8A6C-9B029667BD46}"/>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fld id="{5919D2C4-38BF-4877-987F-B0475E016BA1}" type="slidenum">
              <a:rPr lang="en-GB" altLang="en-US" smtClean="0"/>
              <a:pPr eaLnBrk="1" hangingPunct="1">
                <a:defRPr/>
              </a:pPr>
              <a:t>6</a:t>
            </a:fld>
            <a:endParaRPr lang="en-GB" altLang="en-US"/>
          </a:p>
        </p:txBody>
      </p:sp>
      <p:sp>
        <p:nvSpPr>
          <p:cNvPr id="5127" name="Rectangle 4">
            <a:extLst>
              <a:ext uri="{FF2B5EF4-FFF2-40B4-BE49-F238E27FC236}">
                <a16:creationId xmlns:a16="http://schemas.microsoft.com/office/drawing/2014/main" id="{5ACD092D-EF0B-4CC9-B577-9AAD23E0B7FB}"/>
              </a:ext>
            </a:extLst>
          </p:cNvPr>
          <p:cNvSpPr>
            <a:spLocks noChangeArrowheads="1"/>
          </p:cNvSpPr>
          <p:nvPr/>
        </p:nvSpPr>
        <p:spPr bwMode="auto">
          <a:xfrm>
            <a:off x="2261085" y="4005064"/>
            <a:ext cx="1368425" cy="6477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tx2"/>
              </a:buClr>
              <a:buSzPct val="115000"/>
              <a:buFont typeface="Wingdings" panose="05000000000000000000" pitchFamily="2" charset="2"/>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Wingdings" panose="05000000000000000000" pitchFamily="2" charset="2"/>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SzPct val="115000"/>
              <a:buFont typeface="Wingdings" panose="05000000000000000000" pitchFamily="2" charset="2"/>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GB" altLang="en-US" sz="1200" dirty="0"/>
              <a:t>Idea Generation</a:t>
            </a:r>
          </a:p>
        </p:txBody>
      </p:sp>
      <p:sp>
        <p:nvSpPr>
          <p:cNvPr id="5128" name="Rectangle 5">
            <a:extLst>
              <a:ext uri="{FF2B5EF4-FFF2-40B4-BE49-F238E27FC236}">
                <a16:creationId xmlns:a16="http://schemas.microsoft.com/office/drawing/2014/main" id="{BC1A360B-5593-4941-818C-A0F43CF48E05}"/>
              </a:ext>
            </a:extLst>
          </p:cNvPr>
          <p:cNvSpPr>
            <a:spLocks noChangeArrowheads="1"/>
          </p:cNvSpPr>
          <p:nvPr/>
        </p:nvSpPr>
        <p:spPr bwMode="auto">
          <a:xfrm>
            <a:off x="4367809" y="4010674"/>
            <a:ext cx="1368425" cy="6477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tx2"/>
              </a:buClr>
              <a:buSzPct val="115000"/>
              <a:buFont typeface="Wingdings" panose="05000000000000000000" pitchFamily="2" charset="2"/>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Wingdings" panose="05000000000000000000" pitchFamily="2" charset="2"/>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SzPct val="115000"/>
              <a:buFont typeface="Wingdings" panose="05000000000000000000" pitchFamily="2" charset="2"/>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GB" altLang="en-US" sz="1200" dirty="0"/>
              <a:t>Opportunity</a:t>
            </a:r>
          </a:p>
          <a:p>
            <a:pPr algn="ctr" eaLnBrk="1" hangingPunct="1">
              <a:spcBef>
                <a:spcPct val="0"/>
              </a:spcBef>
              <a:buClrTx/>
              <a:buSzTx/>
              <a:buFontTx/>
              <a:buNone/>
            </a:pPr>
            <a:r>
              <a:rPr lang="en-GB" altLang="en-US" sz="1200" dirty="0"/>
              <a:t> Recognition</a:t>
            </a:r>
          </a:p>
        </p:txBody>
      </p:sp>
      <p:sp>
        <p:nvSpPr>
          <p:cNvPr id="5129" name="Rectangle 6">
            <a:extLst>
              <a:ext uri="{FF2B5EF4-FFF2-40B4-BE49-F238E27FC236}">
                <a16:creationId xmlns:a16="http://schemas.microsoft.com/office/drawing/2014/main" id="{3EB45B83-1564-47DE-8A53-F09B5A1A90FC}"/>
              </a:ext>
            </a:extLst>
          </p:cNvPr>
          <p:cNvSpPr>
            <a:spLocks noChangeArrowheads="1"/>
          </p:cNvSpPr>
          <p:nvPr/>
        </p:nvSpPr>
        <p:spPr bwMode="auto">
          <a:xfrm>
            <a:off x="6514789" y="4015119"/>
            <a:ext cx="1346200" cy="6477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tx2"/>
              </a:buClr>
              <a:buSzPct val="115000"/>
              <a:buFont typeface="Wingdings" panose="05000000000000000000" pitchFamily="2" charset="2"/>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Wingdings" panose="05000000000000000000" pitchFamily="2" charset="2"/>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SzPct val="115000"/>
              <a:buFont typeface="Wingdings" panose="05000000000000000000" pitchFamily="2" charset="2"/>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GB" altLang="en-US" sz="1200" dirty="0"/>
              <a:t>Development</a:t>
            </a:r>
          </a:p>
        </p:txBody>
      </p:sp>
      <p:sp>
        <p:nvSpPr>
          <p:cNvPr id="5130" name="Rectangle 7">
            <a:extLst>
              <a:ext uri="{FF2B5EF4-FFF2-40B4-BE49-F238E27FC236}">
                <a16:creationId xmlns:a16="http://schemas.microsoft.com/office/drawing/2014/main" id="{10F6D45A-ECEF-4CB2-9D6D-2FCA281AFD58}"/>
              </a:ext>
            </a:extLst>
          </p:cNvPr>
          <p:cNvSpPr>
            <a:spLocks noChangeArrowheads="1"/>
          </p:cNvSpPr>
          <p:nvPr/>
        </p:nvSpPr>
        <p:spPr bwMode="auto">
          <a:xfrm>
            <a:off x="8584716" y="4015119"/>
            <a:ext cx="1346200" cy="6477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tx2"/>
              </a:buClr>
              <a:buSzPct val="115000"/>
              <a:buFont typeface="Wingdings" panose="05000000000000000000" pitchFamily="2" charset="2"/>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Wingdings" panose="05000000000000000000" pitchFamily="2" charset="2"/>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SzPct val="115000"/>
              <a:buFont typeface="Wingdings" panose="05000000000000000000" pitchFamily="2" charset="2"/>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GB" altLang="en-US" sz="1200" dirty="0"/>
              <a:t>Commercialisation</a:t>
            </a:r>
          </a:p>
        </p:txBody>
      </p:sp>
      <p:sp>
        <p:nvSpPr>
          <p:cNvPr id="5131" name="Rectangle 8">
            <a:extLst>
              <a:ext uri="{FF2B5EF4-FFF2-40B4-BE49-F238E27FC236}">
                <a16:creationId xmlns:a16="http://schemas.microsoft.com/office/drawing/2014/main" id="{3FBE5B2C-DBB9-429D-9AA0-A9936E296465}"/>
              </a:ext>
            </a:extLst>
          </p:cNvPr>
          <p:cNvSpPr>
            <a:spLocks noChangeArrowheads="1"/>
          </p:cNvSpPr>
          <p:nvPr/>
        </p:nvSpPr>
        <p:spPr bwMode="auto">
          <a:xfrm>
            <a:off x="5382914" y="5116556"/>
            <a:ext cx="1441450" cy="6477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tx2"/>
              </a:buClr>
              <a:buSzPct val="115000"/>
              <a:buFont typeface="Wingdings" panose="05000000000000000000" pitchFamily="2" charset="2"/>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Wingdings" panose="05000000000000000000" pitchFamily="2" charset="2"/>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SzPct val="115000"/>
              <a:buFont typeface="Wingdings" panose="05000000000000000000" pitchFamily="2" charset="2"/>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SzPct val="11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SzTx/>
              <a:buFontTx/>
              <a:buNone/>
            </a:pPr>
            <a:r>
              <a:rPr lang="en-GB" altLang="en-US" sz="1200" dirty="0"/>
              <a:t>Idea Evaluation</a:t>
            </a:r>
          </a:p>
        </p:txBody>
      </p:sp>
      <p:sp>
        <p:nvSpPr>
          <p:cNvPr id="5132" name="Line 11">
            <a:extLst>
              <a:ext uri="{FF2B5EF4-FFF2-40B4-BE49-F238E27FC236}">
                <a16:creationId xmlns:a16="http://schemas.microsoft.com/office/drawing/2014/main" id="{1464BE68-CF3A-4992-ADE6-3626FC23AAA7}"/>
              </a:ext>
            </a:extLst>
          </p:cNvPr>
          <p:cNvSpPr>
            <a:spLocks noChangeShapeType="1"/>
          </p:cNvSpPr>
          <p:nvPr/>
        </p:nvSpPr>
        <p:spPr bwMode="auto">
          <a:xfrm>
            <a:off x="3719736" y="4328914"/>
            <a:ext cx="4318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3" name="Line 12">
            <a:extLst>
              <a:ext uri="{FF2B5EF4-FFF2-40B4-BE49-F238E27FC236}">
                <a16:creationId xmlns:a16="http://schemas.microsoft.com/office/drawing/2014/main" id="{0882E174-A55B-446A-B546-57BB71E8DB8F}"/>
              </a:ext>
            </a:extLst>
          </p:cNvPr>
          <p:cNvSpPr>
            <a:spLocks noChangeShapeType="1"/>
          </p:cNvSpPr>
          <p:nvPr/>
        </p:nvSpPr>
        <p:spPr bwMode="auto">
          <a:xfrm>
            <a:off x="5851228" y="4338969"/>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4" name="Line 13">
            <a:extLst>
              <a:ext uri="{FF2B5EF4-FFF2-40B4-BE49-F238E27FC236}">
                <a16:creationId xmlns:a16="http://schemas.microsoft.com/office/drawing/2014/main" id="{84BB975D-9318-4684-AC38-6F881412A75C}"/>
              </a:ext>
            </a:extLst>
          </p:cNvPr>
          <p:cNvSpPr>
            <a:spLocks noChangeShapeType="1"/>
          </p:cNvSpPr>
          <p:nvPr/>
        </p:nvSpPr>
        <p:spPr bwMode="auto">
          <a:xfrm>
            <a:off x="7968208" y="4293096"/>
            <a:ext cx="4318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5" name="Line 14">
            <a:extLst>
              <a:ext uri="{FF2B5EF4-FFF2-40B4-BE49-F238E27FC236}">
                <a16:creationId xmlns:a16="http://schemas.microsoft.com/office/drawing/2014/main" id="{B818DADA-85D3-468E-A4AC-7338B93266EA}"/>
              </a:ext>
            </a:extLst>
          </p:cNvPr>
          <p:cNvSpPr>
            <a:spLocks noChangeShapeType="1"/>
          </p:cNvSpPr>
          <p:nvPr/>
        </p:nvSpPr>
        <p:spPr bwMode="auto">
          <a:xfrm flipV="1">
            <a:off x="6023992" y="4725144"/>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6" name="Line 15">
            <a:extLst>
              <a:ext uri="{FF2B5EF4-FFF2-40B4-BE49-F238E27FC236}">
                <a16:creationId xmlns:a16="http://schemas.microsoft.com/office/drawing/2014/main" id="{B42B68A4-AD3F-40D3-BBF0-9679DB112BDB}"/>
              </a:ext>
            </a:extLst>
          </p:cNvPr>
          <p:cNvSpPr>
            <a:spLocks noChangeShapeType="1"/>
          </p:cNvSpPr>
          <p:nvPr/>
        </p:nvSpPr>
        <p:spPr bwMode="auto">
          <a:xfrm>
            <a:off x="6240016" y="4725145"/>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CA58270D-5566-4005-8BCE-34B57B333744}"/>
              </a:ext>
            </a:extLst>
          </p:cNvPr>
          <p:cNvSpPr>
            <a:spLocks noGrp="1" noChangeArrowheads="1"/>
          </p:cNvSpPr>
          <p:nvPr>
            <p:ph type="title"/>
          </p:nvPr>
        </p:nvSpPr>
        <p:spPr/>
        <p:txBody>
          <a:bodyPr/>
          <a:lstStyle/>
          <a:p>
            <a:pPr eaLnBrk="1" hangingPunct="1">
              <a:defRPr/>
            </a:pPr>
            <a:r>
              <a:rPr lang="en-GB"/>
              <a:t>Myths about creativity</a:t>
            </a:r>
          </a:p>
        </p:txBody>
      </p:sp>
      <p:sp>
        <p:nvSpPr>
          <p:cNvPr id="58371" name="Rectangle 3">
            <a:extLst>
              <a:ext uri="{FF2B5EF4-FFF2-40B4-BE49-F238E27FC236}">
                <a16:creationId xmlns:a16="http://schemas.microsoft.com/office/drawing/2014/main" id="{DF4E08AB-F6E1-4275-BA56-6FAB70C78A93}"/>
              </a:ext>
            </a:extLst>
          </p:cNvPr>
          <p:cNvSpPr>
            <a:spLocks noGrp="1" noChangeArrowheads="1"/>
          </p:cNvSpPr>
          <p:nvPr>
            <p:ph idx="1"/>
          </p:nvPr>
        </p:nvSpPr>
        <p:spPr/>
        <p:txBody>
          <a:bodyPr/>
          <a:lstStyle/>
          <a:p>
            <a:pPr eaLnBrk="1" hangingPunct="1">
              <a:defRPr/>
            </a:pPr>
            <a:r>
              <a:rPr lang="en-GB"/>
              <a:t>The smarter you are, the more creative you are</a:t>
            </a:r>
          </a:p>
          <a:p>
            <a:pPr eaLnBrk="1" hangingPunct="1">
              <a:defRPr/>
            </a:pPr>
            <a:r>
              <a:rPr lang="en-GB"/>
              <a:t>The young are more creative than the old</a:t>
            </a:r>
          </a:p>
          <a:p>
            <a:pPr eaLnBrk="1" hangingPunct="1">
              <a:defRPr/>
            </a:pPr>
            <a:r>
              <a:rPr lang="en-GB"/>
              <a:t>Creativity is reserved for the few – the flamboyant risk takers</a:t>
            </a:r>
          </a:p>
          <a:p>
            <a:pPr eaLnBrk="1" hangingPunct="1">
              <a:defRPr/>
            </a:pPr>
            <a:r>
              <a:rPr lang="en-GB"/>
              <a:t>Creativity is a solitary act</a:t>
            </a:r>
          </a:p>
          <a:p>
            <a:pPr eaLnBrk="1" hangingPunct="1">
              <a:defRPr/>
            </a:pPr>
            <a:r>
              <a:rPr lang="en-GB"/>
              <a:t>You can’t manage creativity</a:t>
            </a:r>
          </a:p>
        </p:txBody>
      </p:sp>
      <p:sp>
        <p:nvSpPr>
          <p:cNvPr id="4" name="Date Placeholder 3">
            <a:extLst>
              <a:ext uri="{FF2B5EF4-FFF2-40B4-BE49-F238E27FC236}">
                <a16:creationId xmlns:a16="http://schemas.microsoft.com/office/drawing/2014/main" id="{42CF0B6C-5054-4E30-ACDA-F7645977DAB6}"/>
              </a:ext>
            </a:extLst>
          </p:cNvPr>
          <p:cNvSpPr>
            <a:spLocks noGrp="1"/>
          </p:cNvSpPr>
          <p:nvPr>
            <p:ph type="dt" sz="half" idx="10"/>
          </p:nvPr>
        </p:nvSpPr>
        <p:spPr/>
        <p:txBody>
          <a:bodyPr/>
          <a:lstStyle/>
          <a:p>
            <a:pPr>
              <a:defRPr/>
            </a:pPr>
            <a:fld id="{FE6861B1-5B59-40DC-BC31-6A73A1C51D7B}" type="datetime1">
              <a:rPr lang="en-GB"/>
              <a:pPr>
                <a:defRPr/>
              </a:pPr>
              <a:t>12/02/2025</a:t>
            </a:fld>
            <a:endParaRPr lang="en-GB"/>
          </a:p>
        </p:txBody>
      </p:sp>
      <p:sp>
        <p:nvSpPr>
          <p:cNvPr id="5" name="Footer Placeholder 4">
            <a:extLst>
              <a:ext uri="{FF2B5EF4-FFF2-40B4-BE49-F238E27FC236}">
                <a16:creationId xmlns:a16="http://schemas.microsoft.com/office/drawing/2014/main" id="{15A8030D-75F7-4834-902C-87EC3D575B5A}"/>
              </a:ext>
            </a:extLst>
          </p:cNvPr>
          <p:cNvSpPr>
            <a:spLocks noGrp="1"/>
          </p:cNvSpPr>
          <p:nvPr>
            <p:ph type="ftr" sz="quarter" idx="11"/>
          </p:nvPr>
        </p:nvSpPr>
        <p:spPr/>
        <p:txBody>
          <a:bodyPr/>
          <a:lstStyle/>
          <a:p>
            <a:pPr>
              <a:defRPr/>
            </a:pPr>
            <a:r>
              <a:rPr lang="en-GB"/>
              <a:t>HS / 2008</a:t>
            </a:r>
          </a:p>
        </p:txBody>
      </p:sp>
      <p:sp>
        <p:nvSpPr>
          <p:cNvPr id="6" name="Slide Number Placeholder 5">
            <a:extLst>
              <a:ext uri="{FF2B5EF4-FFF2-40B4-BE49-F238E27FC236}">
                <a16:creationId xmlns:a16="http://schemas.microsoft.com/office/drawing/2014/main" id="{E3E2F321-2395-4AB0-A88D-B228A1BB9F55}"/>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fld id="{088D4ED0-2232-42F5-9650-72FE4CC3E725}" type="slidenum">
              <a:rPr lang="en-GB" altLang="en-US" smtClean="0"/>
              <a:pPr eaLnBrk="1" hangingPunct="1">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78EDC72C-A5E7-479B-AB52-EAACB6E1B0B7}"/>
              </a:ext>
            </a:extLst>
          </p:cNvPr>
          <p:cNvSpPr>
            <a:spLocks noGrp="1" noChangeArrowheads="1"/>
          </p:cNvSpPr>
          <p:nvPr>
            <p:ph type="title"/>
          </p:nvPr>
        </p:nvSpPr>
        <p:spPr/>
        <p:txBody>
          <a:bodyPr/>
          <a:lstStyle/>
          <a:p>
            <a:pPr eaLnBrk="1" hangingPunct="1">
              <a:defRPr/>
            </a:pPr>
            <a:r>
              <a:rPr lang="en-GB" sz="4000"/>
              <a:t>The three components of creativity</a:t>
            </a:r>
          </a:p>
        </p:txBody>
      </p:sp>
      <p:sp>
        <p:nvSpPr>
          <p:cNvPr id="59395" name="Rectangle 3">
            <a:extLst>
              <a:ext uri="{FF2B5EF4-FFF2-40B4-BE49-F238E27FC236}">
                <a16:creationId xmlns:a16="http://schemas.microsoft.com/office/drawing/2014/main" id="{3D310C40-3391-46C3-B464-BD82DC543FA0}"/>
              </a:ext>
            </a:extLst>
          </p:cNvPr>
          <p:cNvSpPr>
            <a:spLocks noGrp="1" noChangeArrowheads="1"/>
          </p:cNvSpPr>
          <p:nvPr>
            <p:ph idx="1"/>
          </p:nvPr>
        </p:nvSpPr>
        <p:spPr/>
        <p:txBody>
          <a:bodyPr/>
          <a:lstStyle/>
          <a:p>
            <a:pPr eaLnBrk="1" hangingPunct="1">
              <a:defRPr/>
            </a:pPr>
            <a:r>
              <a:rPr lang="en-GB"/>
              <a:t>Creativity is a function of 3 components</a:t>
            </a:r>
          </a:p>
          <a:p>
            <a:pPr lvl="2" eaLnBrk="1" hangingPunct="1">
              <a:defRPr/>
            </a:pPr>
            <a:r>
              <a:rPr lang="en-GB"/>
              <a:t>Expertise</a:t>
            </a:r>
          </a:p>
          <a:p>
            <a:pPr lvl="2" eaLnBrk="1" hangingPunct="1">
              <a:defRPr/>
            </a:pPr>
            <a:r>
              <a:rPr lang="en-GB"/>
              <a:t>Creative thinking skills</a:t>
            </a:r>
          </a:p>
          <a:p>
            <a:pPr lvl="2" eaLnBrk="1" hangingPunct="1">
              <a:defRPr/>
            </a:pPr>
            <a:r>
              <a:rPr lang="en-GB"/>
              <a:t>Motivation</a:t>
            </a:r>
          </a:p>
          <a:p>
            <a:pPr eaLnBrk="1" hangingPunct="1">
              <a:defRPr/>
            </a:pPr>
            <a:r>
              <a:rPr lang="en-GB"/>
              <a:t>Can managers influence these components?	</a:t>
            </a:r>
          </a:p>
          <a:p>
            <a:pPr eaLnBrk="1" hangingPunct="1">
              <a:defRPr/>
            </a:pPr>
            <a:r>
              <a:rPr lang="en-GB"/>
              <a:t>Yes, through workplace practices and conditions</a:t>
            </a:r>
          </a:p>
          <a:p>
            <a:pPr eaLnBrk="1" hangingPunct="1">
              <a:defRPr/>
            </a:pPr>
            <a:endParaRPr lang="en-GB"/>
          </a:p>
        </p:txBody>
      </p:sp>
      <p:sp>
        <p:nvSpPr>
          <p:cNvPr id="4" name="Date Placeholder 3">
            <a:extLst>
              <a:ext uri="{FF2B5EF4-FFF2-40B4-BE49-F238E27FC236}">
                <a16:creationId xmlns:a16="http://schemas.microsoft.com/office/drawing/2014/main" id="{FE50F5BB-FC4E-4756-8A1F-FE1A893ABA4E}"/>
              </a:ext>
            </a:extLst>
          </p:cNvPr>
          <p:cNvSpPr>
            <a:spLocks noGrp="1"/>
          </p:cNvSpPr>
          <p:nvPr>
            <p:ph type="dt" sz="half" idx="10"/>
          </p:nvPr>
        </p:nvSpPr>
        <p:spPr/>
        <p:txBody>
          <a:bodyPr/>
          <a:lstStyle/>
          <a:p>
            <a:pPr>
              <a:defRPr/>
            </a:pPr>
            <a:fld id="{FBF39F2C-ED38-412F-847E-B461D8494FF9}" type="datetime1">
              <a:rPr lang="en-GB"/>
              <a:pPr>
                <a:defRPr/>
              </a:pPr>
              <a:t>12/02/2025</a:t>
            </a:fld>
            <a:endParaRPr lang="en-GB"/>
          </a:p>
        </p:txBody>
      </p:sp>
      <p:sp>
        <p:nvSpPr>
          <p:cNvPr id="5" name="Footer Placeholder 4">
            <a:extLst>
              <a:ext uri="{FF2B5EF4-FFF2-40B4-BE49-F238E27FC236}">
                <a16:creationId xmlns:a16="http://schemas.microsoft.com/office/drawing/2014/main" id="{ADE8BC6C-EABF-41CC-951A-BA689A2B6BCD}"/>
              </a:ext>
            </a:extLst>
          </p:cNvPr>
          <p:cNvSpPr>
            <a:spLocks noGrp="1"/>
          </p:cNvSpPr>
          <p:nvPr>
            <p:ph type="ftr" sz="quarter" idx="11"/>
          </p:nvPr>
        </p:nvSpPr>
        <p:spPr/>
        <p:txBody>
          <a:bodyPr/>
          <a:lstStyle/>
          <a:p>
            <a:pPr>
              <a:defRPr/>
            </a:pPr>
            <a:r>
              <a:rPr lang="en-GB"/>
              <a:t>HS / 2008</a:t>
            </a:r>
          </a:p>
        </p:txBody>
      </p:sp>
      <p:sp>
        <p:nvSpPr>
          <p:cNvPr id="6" name="Slide Number Placeholder 5">
            <a:extLst>
              <a:ext uri="{FF2B5EF4-FFF2-40B4-BE49-F238E27FC236}">
                <a16:creationId xmlns:a16="http://schemas.microsoft.com/office/drawing/2014/main" id="{FA77F682-21B6-4D78-A68C-2E5472F64632}"/>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fld id="{CAECD178-985F-4EFF-B941-33B82E169329}" type="slidenum">
              <a:rPr lang="en-GB" altLang="en-US" smtClean="0"/>
              <a:pPr eaLnBrk="1" hangingPunct="1">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05CBB4B8-D774-4A00-95F3-743CE7DAA5EA}"/>
              </a:ext>
            </a:extLst>
          </p:cNvPr>
          <p:cNvSpPr>
            <a:spLocks noGrp="1" noChangeArrowheads="1"/>
          </p:cNvSpPr>
          <p:nvPr>
            <p:ph type="title"/>
          </p:nvPr>
        </p:nvSpPr>
        <p:spPr/>
        <p:txBody>
          <a:bodyPr/>
          <a:lstStyle/>
          <a:p>
            <a:pPr eaLnBrk="1" hangingPunct="1">
              <a:defRPr/>
            </a:pPr>
            <a:r>
              <a:rPr lang="en-GB" sz="4000"/>
              <a:t>Convergent and Divergent thinking</a:t>
            </a:r>
          </a:p>
        </p:txBody>
      </p:sp>
      <p:sp>
        <p:nvSpPr>
          <p:cNvPr id="60419" name="Rectangle 3">
            <a:extLst>
              <a:ext uri="{FF2B5EF4-FFF2-40B4-BE49-F238E27FC236}">
                <a16:creationId xmlns:a16="http://schemas.microsoft.com/office/drawing/2014/main" id="{E0628BA6-3F6D-48B6-9436-947F0426552A}"/>
              </a:ext>
            </a:extLst>
          </p:cNvPr>
          <p:cNvSpPr>
            <a:spLocks noGrp="1" noChangeArrowheads="1"/>
          </p:cNvSpPr>
          <p:nvPr>
            <p:ph idx="1"/>
          </p:nvPr>
        </p:nvSpPr>
        <p:spPr/>
        <p:txBody>
          <a:bodyPr/>
          <a:lstStyle/>
          <a:p>
            <a:pPr eaLnBrk="1" hangingPunct="1">
              <a:defRPr/>
            </a:pPr>
            <a:r>
              <a:rPr lang="en-GB"/>
              <a:t>Creative process begins with divergent thinking</a:t>
            </a:r>
          </a:p>
          <a:p>
            <a:pPr eaLnBrk="1" hangingPunct="1">
              <a:defRPr/>
            </a:pPr>
            <a:r>
              <a:rPr lang="en-GB"/>
              <a:t>Divergent thinking is breaking away from the traditional familiar was of doing things</a:t>
            </a:r>
          </a:p>
          <a:p>
            <a:pPr eaLnBrk="1" hangingPunct="1">
              <a:defRPr/>
            </a:pPr>
            <a:r>
              <a:rPr lang="en-GB"/>
              <a:t>Convergent thinking is thinking that evaluates new ideas and determining which are worth pursuing</a:t>
            </a:r>
          </a:p>
          <a:p>
            <a:pPr eaLnBrk="1" hangingPunct="1">
              <a:defRPr/>
            </a:pPr>
            <a:r>
              <a:rPr lang="en-GB"/>
              <a:t>Both aspects need to be facilitated</a:t>
            </a:r>
          </a:p>
        </p:txBody>
      </p:sp>
      <p:sp>
        <p:nvSpPr>
          <p:cNvPr id="4" name="Date Placeholder 3">
            <a:extLst>
              <a:ext uri="{FF2B5EF4-FFF2-40B4-BE49-F238E27FC236}">
                <a16:creationId xmlns:a16="http://schemas.microsoft.com/office/drawing/2014/main" id="{38A22B0B-601B-4F8D-A408-ACCCAEAF295E}"/>
              </a:ext>
            </a:extLst>
          </p:cNvPr>
          <p:cNvSpPr>
            <a:spLocks noGrp="1"/>
          </p:cNvSpPr>
          <p:nvPr>
            <p:ph type="dt" sz="half" idx="10"/>
          </p:nvPr>
        </p:nvSpPr>
        <p:spPr/>
        <p:txBody>
          <a:bodyPr/>
          <a:lstStyle/>
          <a:p>
            <a:pPr>
              <a:defRPr/>
            </a:pPr>
            <a:fld id="{AB244768-4133-4B63-8515-0A7749B45D04}" type="datetime1">
              <a:rPr lang="en-GB"/>
              <a:pPr>
                <a:defRPr/>
              </a:pPr>
              <a:t>12/02/2025</a:t>
            </a:fld>
            <a:endParaRPr lang="en-GB"/>
          </a:p>
        </p:txBody>
      </p:sp>
      <p:sp>
        <p:nvSpPr>
          <p:cNvPr id="5" name="Footer Placeholder 4">
            <a:extLst>
              <a:ext uri="{FF2B5EF4-FFF2-40B4-BE49-F238E27FC236}">
                <a16:creationId xmlns:a16="http://schemas.microsoft.com/office/drawing/2014/main" id="{095B4C02-31FC-47C3-8D8A-CD5011016F88}"/>
              </a:ext>
            </a:extLst>
          </p:cNvPr>
          <p:cNvSpPr>
            <a:spLocks noGrp="1"/>
          </p:cNvSpPr>
          <p:nvPr>
            <p:ph type="ftr" sz="quarter" idx="11"/>
          </p:nvPr>
        </p:nvSpPr>
        <p:spPr/>
        <p:txBody>
          <a:bodyPr/>
          <a:lstStyle/>
          <a:p>
            <a:pPr>
              <a:defRPr/>
            </a:pPr>
            <a:r>
              <a:rPr lang="en-GB"/>
              <a:t>HS / 2008</a:t>
            </a:r>
          </a:p>
        </p:txBody>
      </p:sp>
      <p:sp>
        <p:nvSpPr>
          <p:cNvPr id="6" name="Slide Number Placeholder 5">
            <a:extLst>
              <a:ext uri="{FF2B5EF4-FFF2-40B4-BE49-F238E27FC236}">
                <a16:creationId xmlns:a16="http://schemas.microsoft.com/office/drawing/2014/main" id="{42FD575E-4502-4EDF-9E8F-126999986208}"/>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fld id="{F0C1C334-F3E5-4DB4-8E00-26C810C58348}" type="slidenum">
              <a:rPr lang="en-GB" altLang="en-US" smtClean="0"/>
              <a:pPr eaLnBrk="1" hangingPunct="1">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592081C1-6A3E-4365-B340-ECDDDE12B50C}"/>
              </a:ext>
            </a:extLst>
          </p:cNvPr>
          <p:cNvSpPr>
            <a:spLocks noGrp="1" noChangeArrowheads="1"/>
          </p:cNvSpPr>
          <p:nvPr>
            <p:ph type="title"/>
          </p:nvPr>
        </p:nvSpPr>
        <p:spPr/>
        <p:txBody>
          <a:bodyPr/>
          <a:lstStyle/>
          <a:p>
            <a:pPr eaLnBrk="1" hangingPunct="1">
              <a:defRPr/>
            </a:pPr>
            <a:r>
              <a:rPr lang="en-GB"/>
              <a:t>3M Way to Creativity</a:t>
            </a:r>
          </a:p>
        </p:txBody>
      </p:sp>
      <p:sp>
        <p:nvSpPr>
          <p:cNvPr id="62467" name="Rectangle 3">
            <a:extLst>
              <a:ext uri="{FF2B5EF4-FFF2-40B4-BE49-F238E27FC236}">
                <a16:creationId xmlns:a16="http://schemas.microsoft.com/office/drawing/2014/main" id="{2A9606AE-D34A-4EE7-AEC5-DA11BF26182F}"/>
              </a:ext>
            </a:extLst>
          </p:cNvPr>
          <p:cNvSpPr>
            <a:spLocks noGrp="1" noChangeArrowheads="1"/>
          </p:cNvSpPr>
          <p:nvPr>
            <p:ph idx="1"/>
          </p:nvPr>
        </p:nvSpPr>
        <p:spPr/>
        <p:txBody>
          <a:bodyPr/>
          <a:lstStyle/>
          <a:p>
            <a:pPr eaLnBrk="1" hangingPunct="1">
              <a:defRPr/>
            </a:pPr>
            <a:r>
              <a:rPr lang="en-GB"/>
              <a:t>‘As our business grows, it becomes increasingly necessary to delegate responsibility and to encourage men and women to exercise their initiative…. It is essential that we have many people with initiative if we are to continue to grow.’</a:t>
            </a:r>
          </a:p>
          <a:p>
            <a:pPr lvl="4" eaLnBrk="1" hangingPunct="1">
              <a:buFont typeface="Wingdings" panose="05000000000000000000" pitchFamily="2" charset="2"/>
              <a:buNone/>
              <a:defRPr/>
            </a:pPr>
            <a:r>
              <a:rPr lang="en-GB"/>
              <a:t>			McKnight (1948), president of 3M</a:t>
            </a:r>
          </a:p>
        </p:txBody>
      </p:sp>
      <p:sp>
        <p:nvSpPr>
          <p:cNvPr id="4" name="Date Placeholder 3">
            <a:extLst>
              <a:ext uri="{FF2B5EF4-FFF2-40B4-BE49-F238E27FC236}">
                <a16:creationId xmlns:a16="http://schemas.microsoft.com/office/drawing/2014/main" id="{432A78D7-FE37-48CB-87DB-849B72F0B11E}"/>
              </a:ext>
            </a:extLst>
          </p:cNvPr>
          <p:cNvSpPr>
            <a:spLocks noGrp="1"/>
          </p:cNvSpPr>
          <p:nvPr>
            <p:ph type="dt" sz="half" idx="10"/>
          </p:nvPr>
        </p:nvSpPr>
        <p:spPr/>
        <p:txBody>
          <a:bodyPr/>
          <a:lstStyle/>
          <a:p>
            <a:pPr>
              <a:defRPr/>
            </a:pPr>
            <a:fld id="{ED34BEFF-DECB-43E5-9510-914FDCE5E359}" type="datetime1">
              <a:rPr lang="en-GB"/>
              <a:pPr>
                <a:defRPr/>
              </a:pPr>
              <a:t>12/02/2025</a:t>
            </a:fld>
            <a:endParaRPr lang="en-GB"/>
          </a:p>
        </p:txBody>
      </p:sp>
      <p:sp>
        <p:nvSpPr>
          <p:cNvPr id="5" name="Footer Placeholder 4">
            <a:extLst>
              <a:ext uri="{FF2B5EF4-FFF2-40B4-BE49-F238E27FC236}">
                <a16:creationId xmlns:a16="http://schemas.microsoft.com/office/drawing/2014/main" id="{64A67CBD-CD79-4737-87F0-A1B4A39F4B6E}"/>
              </a:ext>
            </a:extLst>
          </p:cNvPr>
          <p:cNvSpPr>
            <a:spLocks noGrp="1"/>
          </p:cNvSpPr>
          <p:nvPr>
            <p:ph type="ftr" sz="quarter" idx="11"/>
          </p:nvPr>
        </p:nvSpPr>
        <p:spPr/>
        <p:txBody>
          <a:bodyPr/>
          <a:lstStyle/>
          <a:p>
            <a:pPr>
              <a:defRPr/>
            </a:pPr>
            <a:r>
              <a:rPr lang="en-GB"/>
              <a:t>HS / 2008</a:t>
            </a:r>
          </a:p>
        </p:txBody>
      </p:sp>
      <p:sp>
        <p:nvSpPr>
          <p:cNvPr id="6" name="Slide Number Placeholder 5">
            <a:extLst>
              <a:ext uri="{FF2B5EF4-FFF2-40B4-BE49-F238E27FC236}">
                <a16:creationId xmlns:a16="http://schemas.microsoft.com/office/drawing/2014/main" id="{9EC4C91D-8895-4373-BFA0-E87DD37E5E09}"/>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fld id="{8192F1DB-436B-41D4-8716-18F2A7571060}" type="slidenum">
              <a:rPr lang="en-GB" altLang="en-US" smtClean="0"/>
              <a:pPr eaLnBrk="1" hangingPunct="1">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B3097058-AEBA-4979-BDAA-87E5246E02D0}"/>
              </a:ext>
            </a:extLst>
          </p:cNvPr>
          <p:cNvSpPr>
            <a:spLocks noGrp="1" noChangeArrowheads="1"/>
          </p:cNvSpPr>
          <p:nvPr>
            <p:ph type="title"/>
          </p:nvPr>
        </p:nvSpPr>
        <p:spPr/>
        <p:txBody>
          <a:bodyPr/>
          <a:lstStyle/>
          <a:p>
            <a:pPr eaLnBrk="1" hangingPunct="1">
              <a:defRPr/>
            </a:pPr>
            <a:r>
              <a:rPr lang="en-GB" sz="4000"/>
              <a:t>Approaches to enriching creativity </a:t>
            </a:r>
          </a:p>
        </p:txBody>
      </p:sp>
      <p:sp>
        <p:nvSpPr>
          <p:cNvPr id="63491" name="Rectangle 3">
            <a:extLst>
              <a:ext uri="{FF2B5EF4-FFF2-40B4-BE49-F238E27FC236}">
                <a16:creationId xmlns:a16="http://schemas.microsoft.com/office/drawing/2014/main" id="{E487B765-A8DD-4C02-9A49-80A42EDB23CD}"/>
              </a:ext>
            </a:extLst>
          </p:cNvPr>
          <p:cNvSpPr>
            <a:spLocks noGrp="1" noChangeArrowheads="1"/>
          </p:cNvSpPr>
          <p:nvPr>
            <p:ph idx="1"/>
          </p:nvPr>
        </p:nvSpPr>
        <p:spPr/>
        <p:txBody>
          <a:bodyPr/>
          <a:lstStyle/>
          <a:p>
            <a:pPr eaLnBrk="1" hangingPunct="1">
              <a:defRPr/>
            </a:pPr>
            <a:r>
              <a:rPr lang="en-GB"/>
              <a:t>Acceptance of risk taking</a:t>
            </a:r>
          </a:p>
          <a:p>
            <a:pPr eaLnBrk="1" hangingPunct="1">
              <a:defRPr/>
            </a:pPr>
            <a:r>
              <a:rPr lang="en-GB"/>
              <a:t>Welcoming new ideas and ways of doing things</a:t>
            </a:r>
          </a:p>
          <a:p>
            <a:pPr eaLnBrk="1" hangingPunct="1">
              <a:defRPr/>
            </a:pPr>
            <a:r>
              <a:rPr lang="en-GB"/>
              <a:t>Ensuring free flow of information</a:t>
            </a:r>
          </a:p>
          <a:p>
            <a:pPr eaLnBrk="1" hangingPunct="1">
              <a:defRPr/>
            </a:pPr>
            <a:r>
              <a:rPr lang="en-GB"/>
              <a:t>Giving employees access to knowledge sources</a:t>
            </a:r>
          </a:p>
          <a:p>
            <a:pPr eaLnBrk="1" hangingPunct="1">
              <a:defRPr/>
            </a:pPr>
            <a:r>
              <a:rPr lang="en-GB"/>
              <a:t>Management support for good ideas</a:t>
            </a:r>
          </a:p>
          <a:p>
            <a:pPr eaLnBrk="1" hangingPunct="1">
              <a:defRPr/>
            </a:pPr>
            <a:r>
              <a:rPr lang="en-GB"/>
              <a:t>Rewarding innovators</a:t>
            </a:r>
          </a:p>
        </p:txBody>
      </p:sp>
      <p:sp>
        <p:nvSpPr>
          <p:cNvPr id="4" name="Date Placeholder 3">
            <a:extLst>
              <a:ext uri="{FF2B5EF4-FFF2-40B4-BE49-F238E27FC236}">
                <a16:creationId xmlns:a16="http://schemas.microsoft.com/office/drawing/2014/main" id="{C22D5B5B-42DF-49D3-9352-7002D8CFB198}"/>
              </a:ext>
            </a:extLst>
          </p:cNvPr>
          <p:cNvSpPr>
            <a:spLocks noGrp="1"/>
          </p:cNvSpPr>
          <p:nvPr>
            <p:ph type="dt" sz="half" idx="10"/>
          </p:nvPr>
        </p:nvSpPr>
        <p:spPr/>
        <p:txBody>
          <a:bodyPr/>
          <a:lstStyle/>
          <a:p>
            <a:pPr>
              <a:defRPr/>
            </a:pPr>
            <a:fld id="{7B277A2B-9804-4FE6-8310-203E86BD973E}" type="datetime1">
              <a:rPr lang="en-GB"/>
              <a:pPr>
                <a:defRPr/>
              </a:pPr>
              <a:t>12/02/2025</a:t>
            </a:fld>
            <a:endParaRPr lang="en-GB"/>
          </a:p>
        </p:txBody>
      </p:sp>
      <p:sp>
        <p:nvSpPr>
          <p:cNvPr id="5" name="Footer Placeholder 4">
            <a:extLst>
              <a:ext uri="{FF2B5EF4-FFF2-40B4-BE49-F238E27FC236}">
                <a16:creationId xmlns:a16="http://schemas.microsoft.com/office/drawing/2014/main" id="{0DAF0FAF-5A25-433A-983D-091D53D62BEA}"/>
              </a:ext>
            </a:extLst>
          </p:cNvPr>
          <p:cNvSpPr>
            <a:spLocks noGrp="1"/>
          </p:cNvSpPr>
          <p:nvPr>
            <p:ph type="ftr" sz="quarter" idx="11"/>
          </p:nvPr>
        </p:nvSpPr>
        <p:spPr/>
        <p:txBody>
          <a:bodyPr/>
          <a:lstStyle/>
          <a:p>
            <a:pPr>
              <a:defRPr/>
            </a:pPr>
            <a:r>
              <a:rPr lang="en-GB"/>
              <a:t>HS / 2008</a:t>
            </a:r>
          </a:p>
        </p:txBody>
      </p:sp>
      <p:sp>
        <p:nvSpPr>
          <p:cNvPr id="6" name="Slide Number Placeholder 5">
            <a:extLst>
              <a:ext uri="{FF2B5EF4-FFF2-40B4-BE49-F238E27FC236}">
                <a16:creationId xmlns:a16="http://schemas.microsoft.com/office/drawing/2014/main" id="{83CBB9EF-048B-4EE7-9DBC-A532FB48C1A0}"/>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fld id="{7BFCCF18-27C9-470D-8F88-7C7E868305E1}" type="slidenum">
              <a:rPr lang="en-GB" altLang="en-US" smtClean="0"/>
              <a:pPr eaLnBrk="1" hangingPunct="1">
                <a:defRPr/>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EF895423-CCC1-4E6F-BF21-875C13530E6E}"/>
              </a:ext>
            </a:extLst>
          </p:cNvPr>
          <p:cNvSpPr>
            <a:spLocks noGrp="1" noChangeArrowheads="1"/>
          </p:cNvSpPr>
          <p:nvPr>
            <p:ph type="title"/>
          </p:nvPr>
        </p:nvSpPr>
        <p:spPr/>
        <p:txBody>
          <a:bodyPr/>
          <a:lstStyle/>
          <a:p>
            <a:pPr eaLnBrk="1" hangingPunct="1">
              <a:defRPr/>
            </a:pPr>
            <a:r>
              <a:rPr lang="en-GB"/>
              <a:t>The physical workspace</a:t>
            </a:r>
          </a:p>
        </p:txBody>
      </p:sp>
      <p:sp>
        <p:nvSpPr>
          <p:cNvPr id="64515" name="Rectangle 3">
            <a:extLst>
              <a:ext uri="{FF2B5EF4-FFF2-40B4-BE49-F238E27FC236}">
                <a16:creationId xmlns:a16="http://schemas.microsoft.com/office/drawing/2014/main" id="{9962370B-2B3B-4856-B54B-FFEA6D7C41EA}"/>
              </a:ext>
            </a:extLst>
          </p:cNvPr>
          <p:cNvSpPr>
            <a:spLocks noGrp="1" noChangeArrowheads="1"/>
          </p:cNvSpPr>
          <p:nvPr>
            <p:ph idx="1"/>
          </p:nvPr>
        </p:nvSpPr>
        <p:spPr/>
        <p:txBody>
          <a:bodyPr/>
          <a:lstStyle/>
          <a:p>
            <a:pPr eaLnBrk="1" hangingPunct="1">
              <a:defRPr/>
            </a:pPr>
            <a:r>
              <a:rPr lang="en-GB"/>
              <a:t>Accessible, casual meeting places</a:t>
            </a:r>
          </a:p>
          <a:p>
            <a:pPr eaLnBrk="1" hangingPunct="1">
              <a:defRPr/>
            </a:pPr>
            <a:r>
              <a:rPr lang="en-GB"/>
              <a:t>Physical stimuli- e.g. books, journal, pictures</a:t>
            </a:r>
          </a:p>
          <a:p>
            <a:pPr eaLnBrk="1" hangingPunct="1">
              <a:defRPr/>
            </a:pPr>
            <a:r>
              <a:rPr lang="en-GB"/>
              <a:t>Variety of communication tools</a:t>
            </a:r>
          </a:p>
          <a:p>
            <a:pPr eaLnBrk="1" hangingPunct="1">
              <a:defRPr/>
            </a:pPr>
            <a:r>
              <a:rPr lang="en-GB"/>
              <a:t>Space for quiet reflection</a:t>
            </a:r>
          </a:p>
          <a:p>
            <a:pPr eaLnBrk="1" hangingPunct="1">
              <a:defRPr/>
            </a:pPr>
            <a:r>
              <a:rPr lang="en-GB"/>
              <a:t>Space for individual expression</a:t>
            </a:r>
          </a:p>
          <a:p>
            <a:pPr eaLnBrk="1" hangingPunct="1">
              <a:defRPr/>
            </a:pPr>
            <a:r>
              <a:rPr lang="en-GB"/>
              <a:t>Games or relaxation area</a:t>
            </a:r>
          </a:p>
        </p:txBody>
      </p:sp>
      <p:sp>
        <p:nvSpPr>
          <p:cNvPr id="4" name="Date Placeholder 3">
            <a:extLst>
              <a:ext uri="{FF2B5EF4-FFF2-40B4-BE49-F238E27FC236}">
                <a16:creationId xmlns:a16="http://schemas.microsoft.com/office/drawing/2014/main" id="{AEB5B4A2-02FE-4547-82FF-EBD51078ECF3}"/>
              </a:ext>
            </a:extLst>
          </p:cNvPr>
          <p:cNvSpPr>
            <a:spLocks noGrp="1"/>
          </p:cNvSpPr>
          <p:nvPr>
            <p:ph type="dt" sz="half" idx="10"/>
          </p:nvPr>
        </p:nvSpPr>
        <p:spPr/>
        <p:txBody>
          <a:bodyPr/>
          <a:lstStyle/>
          <a:p>
            <a:pPr>
              <a:defRPr/>
            </a:pPr>
            <a:fld id="{1FF557AD-3D6A-46D4-9C17-9A3038F52184}" type="datetime1">
              <a:rPr lang="en-GB"/>
              <a:pPr>
                <a:defRPr/>
              </a:pPr>
              <a:t>12/02/2025</a:t>
            </a:fld>
            <a:endParaRPr lang="en-GB"/>
          </a:p>
        </p:txBody>
      </p:sp>
      <p:sp>
        <p:nvSpPr>
          <p:cNvPr id="5" name="Footer Placeholder 4">
            <a:extLst>
              <a:ext uri="{FF2B5EF4-FFF2-40B4-BE49-F238E27FC236}">
                <a16:creationId xmlns:a16="http://schemas.microsoft.com/office/drawing/2014/main" id="{CF62B485-2D3B-4B32-BFC8-07D0DD999E95}"/>
              </a:ext>
            </a:extLst>
          </p:cNvPr>
          <p:cNvSpPr>
            <a:spLocks noGrp="1"/>
          </p:cNvSpPr>
          <p:nvPr>
            <p:ph type="ftr" sz="quarter" idx="11"/>
          </p:nvPr>
        </p:nvSpPr>
        <p:spPr/>
        <p:txBody>
          <a:bodyPr/>
          <a:lstStyle/>
          <a:p>
            <a:pPr>
              <a:defRPr/>
            </a:pPr>
            <a:r>
              <a:rPr lang="en-GB"/>
              <a:t>HS / 2008</a:t>
            </a:r>
          </a:p>
        </p:txBody>
      </p:sp>
      <p:sp>
        <p:nvSpPr>
          <p:cNvPr id="6" name="Slide Number Placeholder 5">
            <a:extLst>
              <a:ext uri="{FF2B5EF4-FFF2-40B4-BE49-F238E27FC236}">
                <a16:creationId xmlns:a16="http://schemas.microsoft.com/office/drawing/2014/main" id="{3A9B6018-A48F-421E-BFB9-02F92F15FEC2}"/>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fld id="{5AC560F4-1543-4498-84AC-8C069E123C15}" type="slidenum">
              <a:rPr lang="en-GB" altLang="en-US" smtClean="0"/>
              <a:pPr eaLnBrk="1" hangingPunct="1">
                <a:defRPr/>
              </a:pPr>
              <a:t>12</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B51F7BFB-58DE-4CE5-B73C-2353CE197C09}"/>
              </a:ext>
            </a:extLst>
          </p:cNvPr>
          <p:cNvSpPr>
            <a:spLocks noGrp="1" noChangeArrowheads="1"/>
          </p:cNvSpPr>
          <p:nvPr>
            <p:ph type="title"/>
          </p:nvPr>
        </p:nvSpPr>
        <p:spPr/>
        <p:txBody>
          <a:bodyPr>
            <a:normAutofit/>
          </a:bodyPr>
          <a:lstStyle/>
          <a:p>
            <a:pPr eaLnBrk="1" hangingPunct="1">
              <a:defRPr/>
            </a:pPr>
            <a:r>
              <a:rPr lang="en-GB" sz="4000"/>
              <a:t>Develop an innovation friendly culture</a:t>
            </a:r>
          </a:p>
        </p:txBody>
      </p:sp>
      <p:sp>
        <p:nvSpPr>
          <p:cNvPr id="65539" name="Rectangle 3">
            <a:extLst>
              <a:ext uri="{FF2B5EF4-FFF2-40B4-BE49-F238E27FC236}">
                <a16:creationId xmlns:a16="http://schemas.microsoft.com/office/drawing/2014/main" id="{5C0CB2F2-7FF9-40E2-B61F-48D7028E7C53}"/>
              </a:ext>
            </a:extLst>
          </p:cNvPr>
          <p:cNvSpPr>
            <a:spLocks noGrp="1" noChangeArrowheads="1"/>
          </p:cNvSpPr>
          <p:nvPr>
            <p:ph idx="1"/>
          </p:nvPr>
        </p:nvSpPr>
        <p:spPr/>
        <p:txBody>
          <a:bodyPr/>
          <a:lstStyle/>
          <a:p>
            <a:pPr eaLnBrk="1" hangingPunct="1">
              <a:defRPr/>
            </a:pPr>
            <a:r>
              <a:rPr lang="en-GB"/>
              <a:t>Need to ask the following questions:</a:t>
            </a:r>
          </a:p>
          <a:p>
            <a:pPr lvl="2" eaLnBrk="1" hangingPunct="1">
              <a:defRPr/>
            </a:pPr>
            <a:r>
              <a:rPr lang="en-GB"/>
              <a:t> Is the company’s  current success making people complacent?</a:t>
            </a:r>
          </a:p>
          <a:p>
            <a:pPr lvl="2" eaLnBrk="1" hangingPunct="1">
              <a:defRPr/>
            </a:pPr>
            <a:r>
              <a:rPr lang="en-GB"/>
              <a:t> Are managers and employees inwardly focussed?</a:t>
            </a:r>
          </a:p>
          <a:p>
            <a:pPr lvl="2" eaLnBrk="1" hangingPunct="1">
              <a:defRPr/>
            </a:pPr>
            <a:r>
              <a:rPr lang="en-GB"/>
              <a:t> Does the company punish risk takers who fail?</a:t>
            </a:r>
          </a:p>
          <a:p>
            <a:pPr lvl="2" eaLnBrk="1" hangingPunct="1">
              <a:defRPr/>
            </a:pPr>
            <a:r>
              <a:rPr lang="en-GB"/>
              <a:t> Are creative people and new ideas welcome?</a:t>
            </a:r>
          </a:p>
          <a:p>
            <a:pPr lvl="2" eaLnBrk="1" hangingPunct="1">
              <a:defRPr/>
            </a:pPr>
            <a:r>
              <a:rPr lang="en-GB"/>
              <a:t> Is the company excessively bureaucratic in how it handles new ideas?</a:t>
            </a:r>
          </a:p>
          <a:p>
            <a:pPr lvl="2" eaLnBrk="1" hangingPunct="1">
              <a:defRPr/>
            </a:pPr>
            <a:r>
              <a:rPr lang="en-GB"/>
              <a:t>Are acts of creativity rewarded?</a:t>
            </a:r>
          </a:p>
        </p:txBody>
      </p:sp>
      <p:sp>
        <p:nvSpPr>
          <p:cNvPr id="4" name="Date Placeholder 3">
            <a:extLst>
              <a:ext uri="{FF2B5EF4-FFF2-40B4-BE49-F238E27FC236}">
                <a16:creationId xmlns:a16="http://schemas.microsoft.com/office/drawing/2014/main" id="{F4FADAFC-8DDD-470D-9A4C-6EB3931C7AE6}"/>
              </a:ext>
            </a:extLst>
          </p:cNvPr>
          <p:cNvSpPr>
            <a:spLocks noGrp="1"/>
          </p:cNvSpPr>
          <p:nvPr>
            <p:ph type="dt" sz="half" idx="10"/>
          </p:nvPr>
        </p:nvSpPr>
        <p:spPr/>
        <p:txBody>
          <a:bodyPr/>
          <a:lstStyle/>
          <a:p>
            <a:pPr>
              <a:defRPr/>
            </a:pPr>
            <a:fld id="{EEBF47D3-DE1C-4E95-B85D-8B324B673D7A}" type="datetime1">
              <a:rPr lang="en-GB"/>
              <a:pPr>
                <a:defRPr/>
              </a:pPr>
              <a:t>12/02/2025</a:t>
            </a:fld>
            <a:endParaRPr lang="en-GB"/>
          </a:p>
        </p:txBody>
      </p:sp>
      <p:sp>
        <p:nvSpPr>
          <p:cNvPr id="6" name="Slide Number Placeholder 5">
            <a:extLst>
              <a:ext uri="{FF2B5EF4-FFF2-40B4-BE49-F238E27FC236}">
                <a16:creationId xmlns:a16="http://schemas.microsoft.com/office/drawing/2014/main" id="{D94B26AA-4534-4BA4-A7F1-F03E9C772C2E}"/>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fld id="{18754222-53AA-47F0-B1A2-1FD30514882A}" type="slidenum">
              <a:rPr lang="en-GB" altLang="en-US" smtClean="0"/>
              <a:pPr eaLnBrk="1" hangingPunct="1">
                <a:defRPr/>
              </a:pPr>
              <a:t>13</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5C08EBE6-4A1B-44DE-AB46-F4292AE1BD5F}"/>
              </a:ext>
            </a:extLst>
          </p:cNvPr>
          <p:cNvSpPr>
            <a:spLocks noGrp="1" noChangeArrowheads="1"/>
          </p:cNvSpPr>
          <p:nvPr>
            <p:ph type="title"/>
          </p:nvPr>
        </p:nvSpPr>
        <p:spPr/>
        <p:txBody>
          <a:bodyPr/>
          <a:lstStyle/>
          <a:p>
            <a:pPr eaLnBrk="1" hangingPunct="1">
              <a:defRPr/>
            </a:pPr>
            <a:r>
              <a:rPr lang="en-GB"/>
              <a:t>The role of the leader </a:t>
            </a:r>
          </a:p>
        </p:txBody>
      </p:sp>
      <p:sp>
        <p:nvSpPr>
          <p:cNvPr id="66563" name="Rectangle 3">
            <a:extLst>
              <a:ext uri="{FF2B5EF4-FFF2-40B4-BE49-F238E27FC236}">
                <a16:creationId xmlns:a16="http://schemas.microsoft.com/office/drawing/2014/main" id="{826DDD8D-6F0B-4C50-9C81-C4990CB06884}"/>
              </a:ext>
            </a:extLst>
          </p:cNvPr>
          <p:cNvSpPr>
            <a:spLocks noGrp="1" noChangeArrowheads="1"/>
          </p:cNvSpPr>
          <p:nvPr>
            <p:ph idx="1"/>
          </p:nvPr>
        </p:nvSpPr>
        <p:spPr/>
        <p:txBody>
          <a:bodyPr/>
          <a:lstStyle/>
          <a:p>
            <a:pPr eaLnBrk="1" hangingPunct="1">
              <a:lnSpc>
                <a:spcPct val="90000"/>
              </a:lnSpc>
              <a:defRPr/>
            </a:pPr>
            <a:r>
              <a:rPr lang="en-GB"/>
              <a:t>Develop a culture that nurtures creativity and innovation</a:t>
            </a:r>
          </a:p>
          <a:p>
            <a:pPr eaLnBrk="1" hangingPunct="1">
              <a:lnSpc>
                <a:spcPct val="90000"/>
              </a:lnSpc>
              <a:defRPr/>
            </a:pPr>
            <a:r>
              <a:rPr lang="en-GB"/>
              <a:t>Establish the strategic direction within which innovation should take place</a:t>
            </a:r>
          </a:p>
          <a:p>
            <a:pPr eaLnBrk="1" hangingPunct="1">
              <a:lnSpc>
                <a:spcPct val="90000"/>
              </a:lnSpc>
              <a:defRPr/>
            </a:pPr>
            <a:r>
              <a:rPr lang="en-GB"/>
              <a:t>Be active participants within the innovation process</a:t>
            </a:r>
          </a:p>
          <a:p>
            <a:pPr eaLnBrk="1" hangingPunct="1">
              <a:lnSpc>
                <a:spcPct val="90000"/>
              </a:lnSpc>
              <a:defRPr/>
            </a:pPr>
            <a:r>
              <a:rPr lang="en-GB"/>
              <a:t>Be open to new ideas</a:t>
            </a:r>
          </a:p>
          <a:p>
            <a:pPr eaLnBrk="1" hangingPunct="1">
              <a:lnSpc>
                <a:spcPct val="90000"/>
              </a:lnSpc>
              <a:defRPr/>
            </a:pPr>
            <a:r>
              <a:rPr lang="en-GB"/>
              <a:t>Put the right people in charge</a:t>
            </a:r>
          </a:p>
          <a:p>
            <a:pPr eaLnBrk="1" hangingPunct="1">
              <a:lnSpc>
                <a:spcPct val="90000"/>
              </a:lnSpc>
              <a:defRPr/>
            </a:pPr>
            <a:r>
              <a:rPr lang="en-GB"/>
              <a:t>Encourage risk taking and permit mistakes</a:t>
            </a:r>
          </a:p>
        </p:txBody>
      </p:sp>
      <p:sp>
        <p:nvSpPr>
          <p:cNvPr id="4" name="Date Placeholder 3">
            <a:extLst>
              <a:ext uri="{FF2B5EF4-FFF2-40B4-BE49-F238E27FC236}">
                <a16:creationId xmlns:a16="http://schemas.microsoft.com/office/drawing/2014/main" id="{1C114EF5-F4B7-45BA-B9F6-7FACBBF56B85}"/>
              </a:ext>
            </a:extLst>
          </p:cNvPr>
          <p:cNvSpPr>
            <a:spLocks noGrp="1"/>
          </p:cNvSpPr>
          <p:nvPr>
            <p:ph type="dt" sz="half" idx="10"/>
          </p:nvPr>
        </p:nvSpPr>
        <p:spPr/>
        <p:txBody>
          <a:bodyPr/>
          <a:lstStyle/>
          <a:p>
            <a:pPr>
              <a:defRPr/>
            </a:pPr>
            <a:fld id="{00F21C01-AFD6-4B45-B162-FDB7D62C0CFD}" type="datetime1">
              <a:rPr lang="en-GB"/>
              <a:pPr>
                <a:defRPr/>
              </a:pPr>
              <a:t>12/02/2025</a:t>
            </a:fld>
            <a:endParaRPr lang="en-GB"/>
          </a:p>
        </p:txBody>
      </p:sp>
      <p:sp>
        <p:nvSpPr>
          <p:cNvPr id="5" name="Footer Placeholder 4">
            <a:extLst>
              <a:ext uri="{FF2B5EF4-FFF2-40B4-BE49-F238E27FC236}">
                <a16:creationId xmlns:a16="http://schemas.microsoft.com/office/drawing/2014/main" id="{724DDBCF-B83F-4D43-B41E-4DE741FB4DED}"/>
              </a:ext>
            </a:extLst>
          </p:cNvPr>
          <p:cNvSpPr>
            <a:spLocks noGrp="1"/>
          </p:cNvSpPr>
          <p:nvPr>
            <p:ph type="ftr" sz="quarter" idx="11"/>
          </p:nvPr>
        </p:nvSpPr>
        <p:spPr/>
        <p:txBody>
          <a:bodyPr/>
          <a:lstStyle/>
          <a:p>
            <a:pPr>
              <a:defRPr/>
            </a:pPr>
            <a:r>
              <a:rPr lang="en-GB"/>
              <a:t>HS / 2008</a:t>
            </a:r>
          </a:p>
        </p:txBody>
      </p:sp>
      <p:sp>
        <p:nvSpPr>
          <p:cNvPr id="6" name="Slide Number Placeholder 5">
            <a:extLst>
              <a:ext uri="{FF2B5EF4-FFF2-40B4-BE49-F238E27FC236}">
                <a16:creationId xmlns:a16="http://schemas.microsoft.com/office/drawing/2014/main" id="{ADB399E4-AC29-4E00-B901-FA18AF28509E}"/>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fld id="{6E564DEB-EEE3-41BD-A4AC-32E08AC73C7C}" type="slidenum">
              <a:rPr lang="en-GB" altLang="en-US" smtClean="0"/>
              <a:pPr eaLnBrk="1" hangingPunct="1">
                <a:defRPr/>
              </a:pPr>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74C17-5357-59BA-DE43-9F93508BC80F}"/>
              </a:ext>
            </a:extLst>
          </p:cNvPr>
          <p:cNvSpPr>
            <a:spLocks noGrp="1"/>
          </p:cNvSpPr>
          <p:nvPr>
            <p:ph type="title"/>
          </p:nvPr>
        </p:nvSpPr>
        <p:spPr/>
        <p:txBody>
          <a:bodyPr/>
          <a:lstStyle/>
          <a:p>
            <a:r>
              <a:rPr lang="en-GB" dirty="0"/>
              <a:t>Innovation as a constant </a:t>
            </a:r>
          </a:p>
        </p:txBody>
      </p:sp>
      <p:sp>
        <p:nvSpPr>
          <p:cNvPr id="3" name="Content Placeholder 2">
            <a:extLst>
              <a:ext uri="{FF2B5EF4-FFF2-40B4-BE49-F238E27FC236}">
                <a16:creationId xmlns:a16="http://schemas.microsoft.com/office/drawing/2014/main" id="{ACCD4786-E1B6-3BB3-1324-446E0170247E}"/>
              </a:ext>
            </a:extLst>
          </p:cNvPr>
          <p:cNvSpPr>
            <a:spLocks noGrp="1"/>
          </p:cNvSpPr>
          <p:nvPr>
            <p:ph idx="1"/>
          </p:nvPr>
        </p:nvSpPr>
        <p:spPr/>
        <p:txBody>
          <a:bodyPr vert="horz" lIns="91440" tIns="45720" rIns="91440" bIns="45720" rtlCol="0" anchor="t">
            <a:normAutofit/>
          </a:bodyPr>
          <a:lstStyle/>
          <a:p>
            <a:r>
              <a:rPr lang="en-GB" dirty="0"/>
              <a:t>Pace of technological change continues to increase</a:t>
            </a:r>
          </a:p>
          <a:p>
            <a:r>
              <a:rPr lang="en-GB" dirty="0"/>
              <a:t>New technologies create new markets </a:t>
            </a:r>
          </a:p>
          <a:p>
            <a:r>
              <a:rPr lang="en-GB" dirty="0"/>
              <a:t>Innovation can be radical or incremental </a:t>
            </a:r>
          </a:p>
        </p:txBody>
      </p:sp>
    </p:spTree>
    <p:extLst>
      <p:ext uri="{BB962C8B-B14F-4D97-AF65-F5344CB8AC3E}">
        <p14:creationId xmlns:p14="http://schemas.microsoft.com/office/powerpoint/2010/main" val="3335879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362A2309-8848-44CA-9D91-B75AA4651FEC}"/>
              </a:ext>
            </a:extLst>
          </p:cNvPr>
          <p:cNvSpPr txBox="1">
            <a:spLocks noChangeArrowheads="1"/>
          </p:cNvSpPr>
          <p:nvPr/>
        </p:nvSpPr>
        <p:spPr bwMode="auto">
          <a:xfrm>
            <a:off x="1847850" y="476251"/>
            <a:ext cx="8496300" cy="2754313"/>
          </a:xfrm>
          <a:prstGeom prst="rect">
            <a:avLst/>
          </a:prstGeom>
          <a:noFill/>
          <a:ln>
            <a:noFill/>
          </a:ln>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spcBef>
                <a:spcPts val="600"/>
              </a:spcBef>
              <a:defRPr/>
            </a:pPr>
            <a:r>
              <a:rPr lang="en-GB" altLang="en-US" sz="2800" b="1" dirty="0">
                <a:solidFill>
                  <a:srgbClr val="007FA3"/>
                </a:solidFill>
                <a:latin typeface="+mj-lt"/>
                <a:cs typeface="Times New Roman" pitchFamily="18" charset="0"/>
              </a:rPr>
              <a:t>Some firms seem to be more innovative than others </a:t>
            </a:r>
            <a:r>
              <a:rPr lang="en-GB" altLang="en-US" dirty="0">
                <a:latin typeface="+mj-lt"/>
                <a:cs typeface="Times New Roman" pitchFamily="18" charset="0"/>
              </a:rPr>
              <a:t> </a:t>
            </a:r>
          </a:p>
          <a:p>
            <a:pPr>
              <a:spcBef>
                <a:spcPts val="600"/>
              </a:spcBef>
              <a:defRPr/>
            </a:pPr>
            <a:r>
              <a:rPr lang="en-GB" altLang="en-US" dirty="0">
                <a:solidFill>
                  <a:srgbClr val="007FA3"/>
                </a:solidFill>
                <a:latin typeface="+mj-lt"/>
                <a:cs typeface="Times New Roman" pitchFamily="18" charset="0"/>
              </a:rPr>
              <a:t>•</a:t>
            </a:r>
            <a:r>
              <a:rPr lang="en-GB" altLang="en-US" dirty="0">
                <a:latin typeface="+mj-lt"/>
                <a:cs typeface="Times New Roman" pitchFamily="18" charset="0"/>
              </a:rPr>
              <a:t> Long-term survival is associated with innovation.</a:t>
            </a:r>
          </a:p>
          <a:p>
            <a:pPr marL="180975" indent="-180975">
              <a:defRPr/>
            </a:pPr>
            <a:r>
              <a:rPr lang="en-GB" altLang="en-US" dirty="0">
                <a:solidFill>
                  <a:srgbClr val="007FA3"/>
                </a:solidFill>
                <a:latin typeface="+mj-lt"/>
                <a:cs typeface="Times New Roman" pitchFamily="18" charset="0"/>
              </a:rPr>
              <a:t>•</a:t>
            </a:r>
            <a:r>
              <a:rPr lang="en-GB" altLang="en-US" dirty="0">
                <a:latin typeface="+mj-lt"/>
                <a:cs typeface="Times New Roman" pitchFamily="18" charset="0"/>
              </a:rPr>
              <a:t> Many science- or technology-based companies are often            associated with innovation (visible).</a:t>
            </a:r>
          </a:p>
          <a:p>
            <a:pPr>
              <a:defRPr/>
            </a:pPr>
            <a:r>
              <a:rPr lang="en-GB" altLang="en-US" sz="2000" dirty="0">
                <a:latin typeface="+mj-lt"/>
                <a:cs typeface="Times New Roman" pitchFamily="18" charset="0"/>
              </a:rPr>
              <a:t>For example, Zoom, Tesla, Microsoft and Dyson are regarded  of innovative companies.</a:t>
            </a:r>
          </a:p>
        </p:txBody>
      </p:sp>
      <p:sp>
        <p:nvSpPr>
          <p:cNvPr id="11269" name="Text Box 3">
            <a:extLst>
              <a:ext uri="{FF2B5EF4-FFF2-40B4-BE49-F238E27FC236}">
                <a16:creationId xmlns:a16="http://schemas.microsoft.com/office/drawing/2014/main" id="{83A23890-2F3D-42F8-9F73-E9EDCDA1F9E8}"/>
              </a:ext>
            </a:extLst>
          </p:cNvPr>
          <p:cNvSpPr txBox="1">
            <a:spLocks noChangeArrowheads="1"/>
          </p:cNvSpPr>
          <p:nvPr/>
        </p:nvSpPr>
        <p:spPr bwMode="auto">
          <a:xfrm>
            <a:off x="6744561" y="4917764"/>
            <a:ext cx="5905786" cy="461665"/>
          </a:xfrm>
          <a:prstGeom prst="rect">
            <a:avLst/>
          </a:prstGeom>
          <a:noFill/>
          <a:ln>
            <a:no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GB" altLang="en-US" sz="2400" dirty="0">
                <a:latin typeface="+mj-lt"/>
              </a:rPr>
              <a:t>But . . .</a:t>
            </a:r>
          </a:p>
        </p:txBody>
      </p:sp>
      <p:sp>
        <p:nvSpPr>
          <p:cNvPr id="6" name="Rectangle 5">
            <a:extLst>
              <a:ext uri="{FF2B5EF4-FFF2-40B4-BE49-F238E27FC236}">
                <a16:creationId xmlns:a16="http://schemas.microsoft.com/office/drawing/2014/main" id="{09AAEE46-C283-494D-BD05-16E373EEC86E}"/>
              </a:ext>
            </a:extLst>
          </p:cNvPr>
          <p:cNvSpPr>
            <a:spLocks noChangeArrowheads="1"/>
          </p:cNvSpPr>
          <p:nvPr/>
        </p:nvSpPr>
        <p:spPr bwMode="auto">
          <a:xfrm>
            <a:off x="1210034" y="3357563"/>
            <a:ext cx="9134118" cy="1708160"/>
          </a:xfrm>
          <a:prstGeom prst="rect">
            <a:avLst/>
          </a:prstGeom>
          <a:noFill/>
          <a:ln>
            <a:no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defRPr/>
            </a:pPr>
            <a:r>
              <a:rPr lang="en-GB" altLang="en-US" sz="2800" b="1" dirty="0">
                <a:solidFill>
                  <a:srgbClr val="007FA3"/>
                </a:solidFill>
                <a:latin typeface="+mj-lt"/>
                <a:cs typeface="Times New Roman" panose="02020603050405020304" pitchFamily="18" charset="0"/>
              </a:rPr>
              <a:t>How to become innovative?</a:t>
            </a:r>
          </a:p>
          <a:p>
            <a:pPr>
              <a:spcBef>
                <a:spcPts val="600"/>
              </a:spcBef>
              <a:buClr>
                <a:srgbClr val="007FA3"/>
              </a:buClr>
              <a:defRPr/>
            </a:pPr>
            <a:r>
              <a:rPr lang="en-GB" altLang="en-US" sz="2400" dirty="0">
                <a:latin typeface="+mj-lt"/>
                <a:cs typeface="Times New Roman" panose="02020603050405020304" pitchFamily="18" charset="0"/>
              </a:rPr>
              <a:t> The role of research &amp; development (R&amp;D) (Siemens)?</a:t>
            </a:r>
          </a:p>
          <a:p>
            <a:pPr>
              <a:spcBef>
                <a:spcPct val="0"/>
              </a:spcBef>
              <a:buClr>
                <a:srgbClr val="007FA3"/>
              </a:buClr>
              <a:buFontTx/>
              <a:buNone/>
              <a:defRPr/>
            </a:pPr>
            <a:r>
              <a:rPr lang="en-GB" altLang="en-US" sz="2400" dirty="0">
                <a:solidFill>
                  <a:srgbClr val="007FA3"/>
                </a:solidFill>
                <a:latin typeface="+mj-lt"/>
                <a:cs typeface="Times New Roman" panose="02020603050405020304" pitchFamily="18" charset="0"/>
              </a:rPr>
              <a:t>•</a:t>
            </a:r>
            <a:r>
              <a:rPr lang="en-GB" altLang="en-US" sz="2400" dirty="0">
                <a:latin typeface="+mj-lt"/>
                <a:cs typeface="Times New Roman" panose="02020603050405020304" pitchFamily="18" charset="0"/>
              </a:rPr>
              <a:t> Can you acquire technology from outside?</a:t>
            </a:r>
          </a:p>
          <a:p>
            <a:pPr>
              <a:spcBef>
                <a:spcPct val="0"/>
              </a:spcBef>
              <a:buFontTx/>
              <a:buNone/>
              <a:defRPr/>
            </a:pPr>
            <a:r>
              <a:rPr lang="en-GB" altLang="en-US" sz="2400" dirty="0">
                <a:solidFill>
                  <a:srgbClr val="007FA3"/>
                </a:solidFill>
                <a:latin typeface="+mj-lt"/>
                <a:cs typeface="Times New Roman" panose="02020603050405020304" pitchFamily="18" charset="0"/>
              </a:rPr>
              <a:t>•</a:t>
            </a:r>
            <a:r>
              <a:rPr lang="en-GB" altLang="en-US" sz="2400" dirty="0">
                <a:latin typeface="+mj-lt"/>
                <a:cs typeface="Times New Roman" panose="02020603050405020304" pitchFamily="18" charset="0"/>
              </a:rPr>
              <a:t> The role of ‘prior knowledge’</a:t>
            </a:r>
            <a:r>
              <a:rPr lang="en-GB" altLang="en-US" sz="2400" dirty="0">
                <a:latin typeface="+mj-lt"/>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9AD6124-D1E8-4531-BC17-7312A4F1C9F3}"/>
              </a:ext>
            </a:extLst>
          </p:cNvPr>
          <p:cNvSpPr txBox="1">
            <a:spLocks/>
          </p:cNvSpPr>
          <p:nvPr/>
        </p:nvSpPr>
        <p:spPr>
          <a:xfrm>
            <a:off x="1806576" y="295276"/>
            <a:ext cx="8551863" cy="1704975"/>
          </a:xfrm>
          <a:prstGeom prst="rect">
            <a:avLst/>
          </a:prstGeom>
        </p:spPr>
        <p:txBody>
          <a:bodyPr/>
          <a:lstStyle/>
          <a:p>
            <a:pPr>
              <a:defRPr/>
            </a:pPr>
            <a:r>
              <a:rPr lang="en-IN" sz="3400" b="1" kern="0" dirty="0">
                <a:solidFill>
                  <a:srgbClr val="007FA3"/>
                </a:solidFill>
                <a:latin typeface="+mj-lt"/>
                <a:ea typeface="+mj-ea"/>
                <a:cs typeface="+mj-cs"/>
              </a:rPr>
              <a:t>Managing the tension between the need for creativity and efficiency</a:t>
            </a:r>
            <a:endParaRPr lang="en-US" sz="3400" b="1" kern="0" dirty="0">
              <a:solidFill>
                <a:srgbClr val="007FA3"/>
              </a:solidFill>
              <a:latin typeface="+mj-lt"/>
              <a:ea typeface="+mj-ea"/>
              <a:cs typeface="+mj-cs"/>
            </a:endParaRPr>
          </a:p>
        </p:txBody>
      </p:sp>
      <p:pic>
        <p:nvPicPr>
          <p:cNvPr id="12291" name="Picture 3" descr="M03NF001">
            <a:extLst>
              <a:ext uri="{FF2B5EF4-FFF2-40B4-BE49-F238E27FC236}">
                <a16:creationId xmlns:a16="http://schemas.microsoft.com/office/drawing/2014/main" id="{98CC236E-6A53-463E-A827-F13638ABC6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8502" y="2213345"/>
            <a:ext cx="8389937" cy="258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73C0083-F955-4C18-A1E3-42AEA6397930}"/>
              </a:ext>
            </a:extLst>
          </p:cNvPr>
          <p:cNvSpPr>
            <a:spLocks noChangeArrowheads="1"/>
          </p:cNvSpPr>
          <p:nvPr/>
        </p:nvSpPr>
        <p:spPr bwMode="auto">
          <a:xfrm>
            <a:off x="1952625" y="371476"/>
            <a:ext cx="8408988" cy="113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US" altLang="en-US" sz="3400" b="1">
                <a:solidFill>
                  <a:srgbClr val="007FA3"/>
                </a:solidFill>
              </a:rPr>
              <a:t>How, then do firms escape from the innovation dilemma?</a:t>
            </a:r>
            <a:endParaRPr lang="en-IN" altLang="en-US" sz="3400">
              <a:solidFill>
                <a:srgbClr val="007FA3"/>
              </a:solidFill>
            </a:endParaRPr>
          </a:p>
        </p:txBody>
      </p:sp>
      <p:sp>
        <p:nvSpPr>
          <p:cNvPr id="13315" name="TextBox 1">
            <a:extLst>
              <a:ext uri="{FF2B5EF4-FFF2-40B4-BE49-F238E27FC236}">
                <a16:creationId xmlns:a16="http://schemas.microsoft.com/office/drawing/2014/main" id="{38F05B63-66D9-429E-9107-1125ECA77A13}"/>
              </a:ext>
            </a:extLst>
          </p:cNvPr>
          <p:cNvSpPr txBox="1">
            <a:spLocks noChangeArrowheads="1"/>
          </p:cNvSpPr>
          <p:nvPr/>
        </p:nvSpPr>
        <p:spPr bwMode="auto">
          <a:xfrm>
            <a:off x="1847850" y="1587500"/>
            <a:ext cx="8313738"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400"/>
              <a:t>Incremental innovation reinforces the capabilities of established organisations, while radical innovation forces them to draw on new technical and commercial skills.</a:t>
            </a:r>
          </a:p>
          <a:p>
            <a:pPr eaLnBrk="1" hangingPunct="1">
              <a:spcBef>
                <a:spcPct val="0"/>
              </a:spcBef>
              <a:buFontTx/>
              <a:buNone/>
            </a:pPr>
            <a:endParaRPr lang="en-US" altLang="en-US" sz="2400"/>
          </a:p>
          <a:p>
            <a:pPr eaLnBrk="1" hangingPunct="1">
              <a:spcBef>
                <a:spcPct val="0"/>
              </a:spcBef>
              <a:buFontTx/>
              <a:buNone/>
            </a:pPr>
            <a:r>
              <a:rPr lang="en-US" altLang="en-US" sz="2400"/>
              <a:t>Thus the organisation learns t</a:t>
            </a:r>
            <a:r>
              <a:rPr lang="en-GB" altLang="en-US" sz="2400"/>
              <a:t>hat it has dynamic capabilities.</a:t>
            </a:r>
          </a:p>
          <a:p>
            <a:pPr eaLnBrk="1" hangingPunct="1">
              <a:spcBef>
                <a:spcPct val="0"/>
              </a:spcBef>
              <a:buFontTx/>
              <a:buNone/>
            </a:pPr>
            <a:endParaRPr lang="en-US" altLang="en-US" sz="2400"/>
          </a:p>
          <a:p>
            <a:pPr eaLnBrk="1" hangingPunct="1">
              <a:spcBef>
                <a:spcPct val="0"/>
              </a:spcBef>
              <a:buFontTx/>
              <a:buNone/>
            </a:pPr>
            <a:r>
              <a:rPr lang="en-US" altLang="en-US" sz="2400"/>
              <a:t>Firms that have dynamic capabilities, that is, those routines that relate to the creation of new products and services, are able to change ‘old’ routines with ‘new’ ones. </a:t>
            </a:r>
            <a:endParaRPr lang="en-GB" altLang="en-US" sz="24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A4A8E-A4E7-4970-A30A-3CE6B5497A10}"/>
              </a:ext>
            </a:extLst>
          </p:cNvPr>
          <p:cNvSpPr txBox="1">
            <a:spLocks/>
          </p:cNvSpPr>
          <p:nvPr/>
        </p:nvSpPr>
        <p:spPr>
          <a:xfrm>
            <a:off x="1820863" y="295275"/>
            <a:ext cx="8551862" cy="1633538"/>
          </a:xfrm>
          <a:prstGeom prst="rect">
            <a:avLst/>
          </a:prstGeom>
        </p:spPr>
        <p:txBody>
          <a:bodyPr/>
          <a:lstStyle/>
          <a:p>
            <a:pPr algn="ctr">
              <a:defRPr/>
            </a:pPr>
            <a:r>
              <a:rPr lang="en-IN" sz="3400" b="1" kern="0" dirty="0">
                <a:solidFill>
                  <a:srgbClr val="007FA3"/>
                </a:solidFill>
                <a:latin typeface="+mj-lt"/>
                <a:ea typeface="+mj-ea"/>
                <a:cs typeface="+mj-cs"/>
              </a:rPr>
              <a:t>Business pioneers in technology</a:t>
            </a:r>
            <a:endParaRPr lang="en-US" sz="3400" b="1" kern="0" dirty="0">
              <a:solidFill>
                <a:srgbClr val="007FA3"/>
              </a:solidFill>
              <a:latin typeface="+mj-lt"/>
              <a:ea typeface="+mj-ea"/>
              <a:cs typeface="+mj-cs"/>
            </a:endParaRPr>
          </a:p>
        </p:txBody>
      </p:sp>
      <p:sp>
        <p:nvSpPr>
          <p:cNvPr id="16387" name="Rectangle 5">
            <a:extLst>
              <a:ext uri="{FF2B5EF4-FFF2-40B4-BE49-F238E27FC236}">
                <a16:creationId xmlns:a16="http://schemas.microsoft.com/office/drawing/2014/main" id="{710F8693-AE53-49D1-960F-D7F2096257D5}"/>
              </a:ext>
            </a:extLst>
          </p:cNvPr>
          <p:cNvSpPr>
            <a:spLocks noChangeArrowheads="1"/>
          </p:cNvSpPr>
          <p:nvPr/>
        </p:nvSpPr>
        <p:spPr bwMode="auto">
          <a:xfrm>
            <a:off x="529389" y="1766889"/>
            <a:ext cx="5745999" cy="3257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179388">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400" dirty="0">
                <a:cs typeface="Times New Roman" panose="02020603050405020304" pitchFamily="18" charset="0"/>
              </a:rPr>
              <a:t>What can we learn from some of the most successful technology pioneers?</a:t>
            </a:r>
          </a:p>
          <a:p>
            <a:pPr>
              <a:spcBef>
                <a:spcPct val="0"/>
              </a:spcBef>
              <a:buFontTx/>
              <a:buNone/>
            </a:pPr>
            <a:endParaRPr lang="en-GB" altLang="en-US" sz="1400" dirty="0">
              <a:cs typeface="Times New Roman" panose="02020603050405020304" pitchFamily="18" charset="0"/>
            </a:endParaRPr>
          </a:p>
          <a:p>
            <a:pPr>
              <a:spcBef>
                <a:spcPct val="0"/>
              </a:spcBef>
              <a:buFontTx/>
              <a:buNone/>
            </a:pPr>
            <a:r>
              <a:rPr lang="en-GB" altLang="en-US" sz="1400" dirty="0">
                <a:cs typeface="Times New Roman" panose="02020603050405020304" pitchFamily="18" charset="0"/>
              </a:rPr>
              <a:t>Mark Zuckerberg and Bill Gates both established their businesses as 19 year olds.</a:t>
            </a:r>
          </a:p>
          <a:p>
            <a:pPr>
              <a:spcBef>
                <a:spcPct val="0"/>
              </a:spcBef>
              <a:buFontTx/>
              <a:buNone/>
            </a:pPr>
            <a:endParaRPr lang="en-GB" altLang="en-US" sz="1400" dirty="0">
              <a:cs typeface="Times New Roman" panose="02020603050405020304" pitchFamily="18" charset="0"/>
            </a:endParaRPr>
          </a:p>
          <a:p>
            <a:pPr>
              <a:spcBef>
                <a:spcPct val="0"/>
              </a:spcBef>
              <a:buFontTx/>
              <a:buNone/>
            </a:pPr>
            <a:r>
              <a:rPr lang="en-GB" altLang="en-US" sz="1400" dirty="0">
                <a:cs typeface="Times New Roman" panose="02020603050405020304" pitchFamily="18" charset="0"/>
              </a:rPr>
              <a:t>Yet, Huawei was started by a 43-year-old.</a:t>
            </a:r>
          </a:p>
          <a:p>
            <a:pPr>
              <a:spcBef>
                <a:spcPct val="0"/>
              </a:spcBef>
              <a:buFontTx/>
              <a:buNone/>
            </a:pPr>
            <a:endParaRPr lang="en-GB" altLang="en-US" sz="1400" dirty="0">
              <a:cs typeface="Times New Roman" panose="02020603050405020304" pitchFamily="18" charset="0"/>
            </a:endParaRPr>
          </a:p>
          <a:p>
            <a:pPr>
              <a:spcBef>
                <a:spcPct val="0"/>
              </a:spcBef>
              <a:buFontTx/>
              <a:buNone/>
            </a:pPr>
            <a:r>
              <a:rPr lang="en-GB" altLang="en-US" sz="1400" dirty="0">
                <a:cs typeface="Times New Roman" panose="02020603050405020304" pitchFamily="18" charset="0"/>
              </a:rPr>
              <a:t>Steve Jobs returned to Apple later in his career to help turnaround the firm into the success it is today.</a:t>
            </a:r>
          </a:p>
          <a:p>
            <a:pPr>
              <a:spcBef>
                <a:spcPct val="0"/>
              </a:spcBef>
              <a:buFontTx/>
              <a:buNone/>
            </a:pPr>
            <a:endParaRPr lang="en-GB" altLang="en-US" sz="1400" dirty="0">
              <a:cs typeface="Times New Roman" panose="02020603050405020304" pitchFamily="18" charset="0"/>
            </a:endParaRPr>
          </a:p>
          <a:p>
            <a:pPr>
              <a:spcBef>
                <a:spcPct val="0"/>
              </a:spcBef>
              <a:buFontTx/>
              <a:buNone/>
            </a:pPr>
            <a:r>
              <a:rPr lang="en-GB" altLang="en-US" sz="1400" dirty="0">
                <a:cs typeface="Times New Roman" panose="02020603050405020304" pitchFamily="18" charset="0"/>
              </a:rPr>
              <a:t>Young or older knowledge of the industry in which you want to succeed seems critical.</a:t>
            </a:r>
          </a:p>
          <a:p>
            <a:pPr>
              <a:lnSpc>
                <a:spcPct val="200000"/>
              </a:lnSpc>
              <a:spcBef>
                <a:spcPct val="0"/>
              </a:spcBef>
              <a:buFontTx/>
              <a:buNone/>
            </a:pPr>
            <a:r>
              <a:rPr lang="en-GB" altLang="en-US" sz="1400" dirty="0">
                <a:cs typeface="Times New Roman" panose="02020603050405020304" pitchFamily="18" charset="0"/>
              </a:rPr>
              <a:t> </a:t>
            </a:r>
          </a:p>
        </p:txBody>
      </p:sp>
      <p:pic>
        <p:nvPicPr>
          <p:cNvPr id="16388" name="Picture 3">
            <a:extLst>
              <a:ext uri="{FF2B5EF4-FFF2-40B4-BE49-F238E27FC236}">
                <a16:creationId xmlns:a16="http://schemas.microsoft.com/office/drawing/2014/main" id="{B267D99D-D56A-4840-A5D1-3A2E0FE1B34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256339" y="1897063"/>
            <a:ext cx="4205287"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TextBox 2">
            <a:extLst>
              <a:ext uri="{FF2B5EF4-FFF2-40B4-BE49-F238E27FC236}">
                <a16:creationId xmlns:a16="http://schemas.microsoft.com/office/drawing/2014/main" id="{765AFB00-AF37-4415-954A-1DF89417E14D}"/>
              </a:ext>
            </a:extLst>
          </p:cNvPr>
          <p:cNvSpPr txBox="1">
            <a:spLocks noChangeArrowheads="1"/>
          </p:cNvSpPr>
          <p:nvPr/>
        </p:nvSpPr>
        <p:spPr bwMode="auto">
          <a:xfrm>
            <a:off x="6167439" y="4681538"/>
            <a:ext cx="1716087"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IN" altLang="en-US" sz="800" i="1"/>
              <a:t>Source</a:t>
            </a:r>
            <a:r>
              <a:rPr lang="en-IN" altLang="en-US" sz="800"/>
              <a:t>: whiteMocca/Shutterstock</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9598460-81AB-43FC-AA1B-35066565BB08}"/>
              </a:ext>
            </a:extLst>
          </p:cNvPr>
          <p:cNvSpPr txBox="1">
            <a:spLocks/>
          </p:cNvSpPr>
          <p:nvPr/>
        </p:nvSpPr>
        <p:spPr>
          <a:xfrm>
            <a:off x="1806576" y="295276"/>
            <a:ext cx="8551863" cy="1704975"/>
          </a:xfrm>
          <a:prstGeom prst="rect">
            <a:avLst/>
          </a:prstGeom>
        </p:spPr>
        <p:txBody>
          <a:bodyPr/>
          <a:lstStyle/>
          <a:p>
            <a:pPr>
              <a:defRPr/>
            </a:pPr>
            <a:r>
              <a:rPr lang="en-IN" sz="3400" b="1" kern="0" dirty="0">
                <a:solidFill>
                  <a:srgbClr val="007FA3"/>
                </a:solidFill>
                <a:latin typeface="+mj-lt"/>
                <a:ea typeface="+mj-ea"/>
                <a:cs typeface="+mj-cs"/>
              </a:rPr>
              <a:t>A two-dimensional typology of innovation projects</a:t>
            </a:r>
            <a:endParaRPr lang="en-US" sz="3400" b="1" kern="0" dirty="0">
              <a:solidFill>
                <a:srgbClr val="007FA3"/>
              </a:solidFill>
              <a:latin typeface="+mj-lt"/>
              <a:ea typeface="+mj-ea"/>
              <a:cs typeface="+mj-cs"/>
            </a:endParaRPr>
          </a:p>
        </p:txBody>
      </p:sp>
      <p:pic>
        <p:nvPicPr>
          <p:cNvPr id="17411" name="Picture 4" descr="M03NF004">
            <a:extLst>
              <a:ext uri="{FF2B5EF4-FFF2-40B4-BE49-F238E27FC236}">
                <a16:creationId xmlns:a16="http://schemas.microsoft.com/office/drawing/2014/main" id="{70453CFB-89E5-4D8E-9A36-F5CEC3CF6D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7790" y="1567138"/>
            <a:ext cx="7432675" cy="411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C64C578-6FAE-432C-9398-702A038E7E07}"/>
              </a:ext>
            </a:extLst>
          </p:cNvPr>
          <p:cNvSpPr txBox="1">
            <a:spLocks/>
          </p:cNvSpPr>
          <p:nvPr/>
        </p:nvSpPr>
        <p:spPr>
          <a:xfrm>
            <a:off x="1806576" y="295276"/>
            <a:ext cx="8551863" cy="1704975"/>
          </a:xfrm>
          <a:prstGeom prst="rect">
            <a:avLst/>
          </a:prstGeom>
        </p:spPr>
        <p:txBody>
          <a:bodyPr/>
          <a:lstStyle/>
          <a:p>
            <a:pPr>
              <a:defRPr/>
            </a:pPr>
            <a:r>
              <a:rPr lang="en-IN" sz="3400" b="1" kern="0" dirty="0">
                <a:solidFill>
                  <a:srgbClr val="007FA3"/>
                </a:solidFill>
                <a:latin typeface="+mj-lt"/>
                <a:ea typeface="+mj-ea"/>
                <a:cs typeface="+mj-cs"/>
              </a:rPr>
              <a:t>Innovation stimulus, capacity and performance</a:t>
            </a:r>
            <a:endParaRPr lang="en-US" sz="3400" b="1" kern="0" dirty="0">
              <a:solidFill>
                <a:srgbClr val="007FA3"/>
              </a:solidFill>
              <a:latin typeface="+mj-lt"/>
              <a:ea typeface="+mj-ea"/>
              <a:cs typeface="+mj-cs"/>
            </a:endParaRPr>
          </a:p>
        </p:txBody>
      </p:sp>
      <p:pic>
        <p:nvPicPr>
          <p:cNvPr id="18435" name="Picture 4" descr="M03NF005">
            <a:extLst>
              <a:ext uri="{FF2B5EF4-FFF2-40B4-BE49-F238E27FC236}">
                <a16:creationId xmlns:a16="http://schemas.microsoft.com/office/drawing/2014/main" id="{26A3012F-43F4-417C-8EBF-A5B4418E1D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0157" y="2408238"/>
            <a:ext cx="8389937"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Text Box 4">
            <a:extLst>
              <a:ext uri="{FF2B5EF4-FFF2-40B4-BE49-F238E27FC236}">
                <a16:creationId xmlns:a16="http://schemas.microsoft.com/office/drawing/2014/main" id="{8BBD8B44-FF0E-4AC2-8FF5-676111C74082}"/>
              </a:ext>
            </a:extLst>
          </p:cNvPr>
          <p:cNvSpPr txBox="1">
            <a:spLocks noChangeArrowheads="1"/>
          </p:cNvSpPr>
          <p:nvPr/>
        </p:nvSpPr>
        <p:spPr bwMode="auto">
          <a:xfrm>
            <a:off x="1830388" y="6016625"/>
            <a:ext cx="85344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GB" altLang="en-US" sz="800" i="1"/>
              <a:t>Source:</a:t>
            </a:r>
            <a:r>
              <a:rPr lang="en-GB" altLang="en-US" sz="800"/>
              <a:t> </a:t>
            </a:r>
            <a:r>
              <a:rPr lang="en-US" altLang="en-US" sz="800"/>
              <a:t>D.I. Prajogo and P.K. Ahmed (2006).</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107D281-4504-46D8-A7A3-0D9A07187E10}"/>
              </a:ext>
            </a:extLst>
          </p:cNvPr>
          <p:cNvSpPr txBox="1">
            <a:spLocks/>
          </p:cNvSpPr>
          <p:nvPr/>
        </p:nvSpPr>
        <p:spPr>
          <a:xfrm>
            <a:off x="1806576" y="295275"/>
            <a:ext cx="8551863" cy="1201738"/>
          </a:xfrm>
          <a:prstGeom prst="rect">
            <a:avLst/>
          </a:prstGeom>
        </p:spPr>
        <p:txBody>
          <a:bodyPr/>
          <a:lstStyle/>
          <a:p>
            <a:pPr>
              <a:defRPr/>
            </a:pPr>
            <a:r>
              <a:rPr lang="en-IN" sz="3400" b="1" kern="0" dirty="0">
                <a:solidFill>
                  <a:srgbClr val="007FA3"/>
                </a:solidFill>
                <a:latin typeface="+mj-lt"/>
                <a:ea typeface="+mj-ea"/>
                <a:cs typeface="+mj-cs"/>
              </a:rPr>
              <a:t>Critical factors for innovation success</a:t>
            </a:r>
            <a:endParaRPr lang="en-US" sz="3400" b="1" kern="0" dirty="0">
              <a:solidFill>
                <a:srgbClr val="007FA3"/>
              </a:solidFill>
              <a:latin typeface="+mj-lt"/>
              <a:ea typeface="+mj-ea"/>
              <a:cs typeface="+mj-cs"/>
            </a:endParaRPr>
          </a:p>
        </p:txBody>
      </p:sp>
      <p:pic>
        <p:nvPicPr>
          <p:cNvPr id="19459" name="Picture 4" descr="M03NF006">
            <a:extLst>
              <a:ext uri="{FF2B5EF4-FFF2-40B4-BE49-F238E27FC236}">
                <a16:creationId xmlns:a16="http://schemas.microsoft.com/office/drawing/2014/main" id="{67A55CB2-BBC8-401D-B719-7E0741F6D9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9625" y="1497014"/>
            <a:ext cx="8032750" cy="435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Text Box 4">
            <a:extLst>
              <a:ext uri="{FF2B5EF4-FFF2-40B4-BE49-F238E27FC236}">
                <a16:creationId xmlns:a16="http://schemas.microsoft.com/office/drawing/2014/main" id="{D103C410-DDE9-4D52-AB94-FFCF6EDCB773}"/>
              </a:ext>
            </a:extLst>
          </p:cNvPr>
          <p:cNvSpPr txBox="1">
            <a:spLocks noChangeArrowheads="1"/>
          </p:cNvSpPr>
          <p:nvPr/>
        </p:nvSpPr>
        <p:spPr bwMode="auto">
          <a:xfrm>
            <a:off x="1830388" y="6016625"/>
            <a:ext cx="85344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GB" altLang="en-US" sz="800" i="1"/>
              <a:t>Source:</a:t>
            </a:r>
            <a:r>
              <a:rPr lang="en-GB" altLang="en-US" sz="800"/>
              <a:t> </a:t>
            </a:r>
            <a:r>
              <a:rPr lang="da-DK" altLang="en-US" sz="800"/>
              <a:t>van der Panne et al</a:t>
            </a:r>
            <a:r>
              <a:rPr lang="da-DK" altLang="en-US" sz="800" i="1"/>
              <a:t>.</a:t>
            </a:r>
            <a:r>
              <a:rPr lang="da-DK" altLang="en-US" sz="800"/>
              <a:t> (2003).</a:t>
            </a:r>
          </a:p>
        </p:txBody>
      </p:sp>
      <p:pic>
        <p:nvPicPr>
          <p:cNvPr id="2" name="Picture 1">
            <a:extLst>
              <a:ext uri="{FF2B5EF4-FFF2-40B4-BE49-F238E27FC236}">
                <a16:creationId xmlns:a16="http://schemas.microsoft.com/office/drawing/2014/main" id="{4C73EDF5-2A82-4347-83FB-718493D2158F}"/>
              </a:ext>
            </a:extLst>
          </p:cNvPr>
          <p:cNvPicPr>
            <a:picLocks noChangeAspect="1"/>
          </p:cNvPicPr>
          <p:nvPr/>
        </p:nvPicPr>
        <p:blipFill>
          <a:blip r:embed="rId3"/>
          <a:stretch>
            <a:fillRect/>
          </a:stretch>
        </p:blipFill>
        <p:spPr>
          <a:xfrm>
            <a:off x="10764574" y="1663937"/>
            <a:ext cx="1132048" cy="1388645"/>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7E8647-B77C-4D46-89AB-FEB315595829}"/>
              </a:ext>
            </a:extLst>
          </p:cNvPr>
          <p:cNvSpPr txBox="1">
            <a:spLocks/>
          </p:cNvSpPr>
          <p:nvPr/>
        </p:nvSpPr>
        <p:spPr>
          <a:xfrm>
            <a:off x="1806576" y="295276"/>
            <a:ext cx="8551863" cy="1704975"/>
          </a:xfrm>
          <a:prstGeom prst="rect">
            <a:avLst/>
          </a:prstGeom>
        </p:spPr>
        <p:txBody>
          <a:bodyPr/>
          <a:lstStyle/>
          <a:p>
            <a:pPr>
              <a:defRPr/>
            </a:pPr>
            <a:r>
              <a:rPr lang="en-IN" sz="3400" b="1" kern="0" dirty="0">
                <a:solidFill>
                  <a:srgbClr val="007FA3"/>
                </a:solidFill>
                <a:latin typeface="+mj-lt"/>
                <a:ea typeface="+mj-ea"/>
                <a:cs typeface="+mj-cs"/>
              </a:rPr>
              <a:t>Innovation management measurement areas</a:t>
            </a:r>
            <a:endParaRPr lang="en-US" sz="3400" b="1" kern="0" dirty="0">
              <a:solidFill>
                <a:srgbClr val="007FA3"/>
              </a:solidFill>
              <a:latin typeface="+mj-lt"/>
              <a:ea typeface="+mj-ea"/>
              <a:cs typeface="+mj-cs"/>
            </a:endParaRPr>
          </a:p>
        </p:txBody>
      </p:sp>
      <p:pic>
        <p:nvPicPr>
          <p:cNvPr id="20483" name="Picture 4" descr="M03NT001">
            <a:extLst>
              <a:ext uri="{FF2B5EF4-FFF2-40B4-BE49-F238E27FC236}">
                <a16:creationId xmlns:a16="http://schemas.microsoft.com/office/drawing/2014/main" id="{70C967DC-21C7-4EB1-8ACC-709F854454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1302" y="1410493"/>
            <a:ext cx="7803470" cy="403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 Box 4">
            <a:extLst>
              <a:ext uri="{FF2B5EF4-FFF2-40B4-BE49-F238E27FC236}">
                <a16:creationId xmlns:a16="http://schemas.microsoft.com/office/drawing/2014/main" id="{ECBC86B6-39E2-4F63-9EC5-7CB14064E119}"/>
              </a:ext>
            </a:extLst>
          </p:cNvPr>
          <p:cNvSpPr txBox="1">
            <a:spLocks noChangeArrowheads="1"/>
          </p:cNvSpPr>
          <p:nvPr/>
        </p:nvSpPr>
        <p:spPr bwMode="auto">
          <a:xfrm>
            <a:off x="1830388" y="6016625"/>
            <a:ext cx="85344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GB" altLang="en-US" sz="800" i="1"/>
              <a:t>Source:</a:t>
            </a:r>
            <a:r>
              <a:rPr lang="en-GB" altLang="en-US" sz="800"/>
              <a:t> </a:t>
            </a:r>
            <a:r>
              <a:rPr lang="da-DK" altLang="en-US" sz="800"/>
              <a:t>Adams et al. (2006).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4D4FBE8-A2F8-4DD2-9645-FFE6AAC58D37}"/>
              </a:ext>
            </a:extLst>
          </p:cNvPr>
          <p:cNvSpPr txBox="1">
            <a:spLocks/>
          </p:cNvSpPr>
          <p:nvPr/>
        </p:nvSpPr>
        <p:spPr>
          <a:xfrm>
            <a:off x="130102" y="0"/>
            <a:ext cx="10234686" cy="1704975"/>
          </a:xfrm>
          <a:prstGeom prst="rect">
            <a:avLst/>
          </a:prstGeom>
        </p:spPr>
        <p:txBody>
          <a:bodyPr/>
          <a:lstStyle/>
          <a:p>
            <a:pPr algn="ctr">
              <a:defRPr/>
            </a:pPr>
            <a:br>
              <a:rPr lang="en-US" sz="3400" b="1" kern="0" dirty="0">
                <a:solidFill>
                  <a:srgbClr val="007FA3"/>
                </a:solidFill>
                <a:latin typeface="+mj-lt"/>
                <a:ea typeface="+mj-ea"/>
                <a:cs typeface="+mj-cs"/>
              </a:rPr>
            </a:br>
            <a:r>
              <a:rPr lang="en-IN" sz="3400" b="1" kern="0" dirty="0">
                <a:solidFill>
                  <a:srgbClr val="007FA3"/>
                </a:solidFill>
                <a:latin typeface="+mj-lt"/>
                <a:ea typeface="+mj-ea"/>
                <a:cs typeface="+mj-cs"/>
              </a:rPr>
              <a:t>Organic versus mechanistic organisational structures</a:t>
            </a:r>
          </a:p>
        </p:txBody>
      </p:sp>
      <p:pic>
        <p:nvPicPr>
          <p:cNvPr id="24579" name="Picture 4" descr="M03NT003">
            <a:extLst>
              <a:ext uri="{FF2B5EF4-FFF2-40B4-BE49-F238E27FC236}">
                <a16:creationId xmlns:a16="http://schemas.microsoft.com/office/drawing/2014/main" id="{22A3283D-B59C-46D4-BC12-EEE459531D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3173" y="1620993"/>
            <a:ext cx="7510594"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ext Box 4">
            <a:extLst>
              <a:ext uri="{FF2B5EF4-FFF2-40B4-BE49-F238E27FC236}">
                <a16:creationId xmlns:a16="http://schemas.microsoft.com/office/drawing/2014/main" id="{63ED0C41-6B5A-4FED-BB3D-E7F6BA2C0F4B}"/>
              </a:ext>
            </a:extLst>
          </p:cNvPr>
          <p:cNvSpPr txBox="1">
            <a:spLocks noChangeArrowheads="1"/>
          </p:cNvSpPr>
          <p:nvPr/>
        </p:nvSpPr>
        <p:spPr bwMode="auto">
          <a:xfrm>
            <a:off x="1830388" y="6016625"/>
            <a:ext cx="85344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IN" altLang="en-US" sz="800" i="1" dirty="0">
                <a:solidFill>
                  <a:schemeClr val="bg2"/>
                </a:solidFill>
              </a:rPr>
              <a:t>Source:</a:t>
            </a:r>
            <a:r>
              <a:rPr lang="en-IN" altLang="en-US" sz="800" dirty="0">
                <a:solidFill>
                  <a:schemeClr val="bg2"/>
                </a:solidFill>
              </a:rPr>
              <a:t> </a:t>
            </a:r>
            <a:r>
              <a:rPr lang="en-IN" altLang="en-US" sz="800" dirty="0" err="1">
                <a:solidFill>
                  <a:schemeClr val="bg2"/>
                </a:solidFill>
              </a:rPr>
              <a:t>Slevin</a:t>
            </a:r>
            <a:r>
              <a:rPr lang="en-IN" altLang="en-US" sz="800" dirty="0">
                <a:solidFill>
                  <a:schemeClr val="bg2"/>
                </a:solidFill>
              </a:rPr>
              <a:t>, D.P. and </a:t>
            </a:r>
            <a:r>
              <a:rPr lang="en-IN" altLang="en-US" sz="800" dirty="0" err="1">
                <a:solidFill>
                  <a:schemeClr val="bg2"/>
                </a:solidFill>
              </a:rPr>
              <a:t>Covin</a:t>
            </a:r>
            <a:r>
              <a:rPr lang="en-IN" altLang="en-US" sz="800" dirty="0">
                <a:solidFill>
                  <a:schemeClr val="bg2"/>
                </a:solidFill>
              </a:rPr>
              <a:t>, J.G. (1990) Juggling entrepreneurial style and organizational structure: how to get your act together, </a:t>
            </a:r>
            <a:r>
              <a:rPr lang="en-IN" altLang="en-US" sz="800" i="1" dirty="0">
                <a:solidFill>
                  <a:schemeClr val="bg2"/>
                </a:solidFill>
              </a:rPr>
              <a:t>Sloan Management Review</a:t>
            </a:r>
            <a:r>
              <a:rPr lang="en-IN" altLang="en-US" sz="800" dirty="0">
                <a:solidFill>
                  <a:schemeClr val="bg2"/>
                </a:solidFill>
              </a:rPr>
              <a:t>, Winter, 43–53.</a:t>
            </a:r>
            <a:endParaRPr lang="en-US" altLang="en-US" sz="800" dirty="0">
              <a:solidFill>
                <a:schemeClr val="bg2"/>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DD0F-81FC-99F8-F056-AC15962E8EB0}"/>
              </a:ext>
            </a:extLst>
          </p:cNvPr>
          <p:cNvSpPr>
            <a:spLocks noGrp="1"/>
          </p:cNvSpPr>
          <p:nvPr>
            <p:ph type="title"/>
          </p:nvPr>
        </p:nvSpPr>
        <p:spPr/>
        <p:txBody>
          <a:bodyPr>
            <a:normAutofit fontScale="90000"/>
          </a:bodyPr>
          <a:lstStyle/>
          <a:p>
            <a:r>
              <a:rPr lang="en-GB" b="1" dirty="0">
                <a:solidFill>
                  <a:schemeClr val="accent1">
                    <a:lumMod val="75000"/>
                  </a:schemeClr>
                </a:solidFill>
              </a:rPr>
              <a:t>Typical Structure </a:t>
            </a:r>
            <a:br>
              <a:rPr lang="en-GB" b="1" dirty="0">
                <a:solidFill>
                  <a:schemeClr val="accent1">
                    <a:lumMod val="75000"/>
                  </a:schemeClr>
                </a:solidFill>
              </a:rPr>
            </a:br>
            <a:r>
              <a:rPr lang="en-GB" b="1" dirty="0">
                <a:solidFill>
                  <a:schemeClr val="accent1">
                    <a:lumMod val="75000"/>
                  </a:schemeClr>
                </a:solidFill>
              </a:rPr>
              <a:t>The Matrix organisation</a:t>
            </a:r>
          </a:p>
        </p:txBody>
      </p:sp>
      <p:sp>
        <p:nvSpPr>
          <p:cNvPr id="3" name="Content Placeholder 2">
            <a:extLst>
              <a:ext uri="{FF2B5EF4-FFF2-40B4-BE49-F238E27FC236}">
                <a16:creationId xmlns:a16="http://schemas.microsoft.com/office/drawing/2014/main" id="{794B768C-2209-EE0D-6920-B54AE896AB8D}"/>
              </a:ext>
            </a:extLst>
          </p:cNvPr>
          <p:cNvSpPr>
            <a:spLocks noGrp="1"/>
          </p:cNvSpPr>
          <p:nvPr>
            <p:ph idx="1"/>
          </p:nvPr>
        </p:nvSpPr>
        <p:spPr/>
        <p:txBody>
          <a:bodyPr vert="horz" lIns="91440" tIns="45720" rIns="91440" bIns="45720" rtlCol="0" anchor="t">
            <a:normAutofit/>
          </a:bodyPr>
          <a:lstStyle/>
          <a:p>
            <a:r>
              <a:rPr lang="en-GB"/>
              <a:t>Offers flexibility but can be complex</a:t>
            </a:r>
          </a:p>
          <a:p>
            <a:r>
              <a:rPr lang="en-GB"/>
              <a:t>People often have more than one manager</a:t>
            </a:r>
          </a:p>
          <a:p>
            <a:r>
              <a:rPr lang="en-GB"/>
              <a:t>Requires co-operation and communication</a:t>
            </a:r>
            <a:endParaRPr lang="en-GB" dirty="0"/>
          </a:p>
          <a:p>
            <a:r>
              <a:rPr lang="en-GB"/>
              <a:t>Typically found in universities and IT companies</a:t>
            </a:r>
            <a:endParaRPr lang="en-GB" dirty="0"/>
          </a:p>
        </p:txBody>
      </p:sp>
    </p:spTree>
    <p:extLst>
      <p:ext uri="{BB962C8B-B14F-4D97-AF65-F5344CB8AC3E}">
        <p14:creationId xmlns:p14="http://schemas.microsoft.com/office/powerpoint/2010/main" val="25579861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4">
            <a:extLst>
              <a:ext uri="{FF2B5EF4-FFF2-40B4-BE49-F238E27FC236}">
                <a16:creationId xmlns:a16="http://schemas.microsoft.com/office/drawing/2014/main" id="{B656B5B9-0C78-4B55-9F09-F6D30C789520}"/>
              </a:ext>
            </a:extLst>
          </p:cNvPr>
          <p:cNvSpPr txBox="1">
            <a:spLocks noChangeArrowheads="1"/>
          </p:cNvSpPr>
          <p:nvPr/>
        </p:nvSpPr>
        <p:spPr bwMode="auto">
          <a:xfrm>
            <a:off x="1827213" y="6016625"/>
            <a:ext cx="85344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IN" altLang="en-US" sz="800" i="1"/>
              <a:t>Source:</a:t>
            </a:r>
            <a:r>
              <a:rPr lang="en-IN" altLang="en-US" sz="800"/>
              <a:t> Based on Roberts, E.B. and Fushfield, A.R. (1981) Staffing the innovative technology-based organisation, </a:t>
            </a:r>
            <a:r>
              <a:rPr lang="en-IN" altLang="en-US" sz="800" i="1"/>
              <a:t>Sloan Management Review</a:t>
            </a:r>
            <a:r>
              <a:rPr lang="en-IN" altLang="en-US" sz="800"/>
              <a:t>, Spring, 19–34.</a:t>
            </a:r>
            <a:endParaRPr lang="en-US" altLang="en-US" sz="800"/>
          </a:p>
        </p:txBody>
      </p:sp>
      <p:pic>
        <p:nvPicPr>
          <p:cNvPr id="26627" name="Picture 4" descr="M03NT004">
            <a:extLst>
              <a:ext uri="{FF2B5EF4-FFF2-40B4-BE49-F238E27FC236}">
                <a16:creationId xmlns:a16="http://schemas.microsoft.com/office/drawing/2014/main" id="{2D2CD3E7-FA8D-4F2B-9CDB-4358B98A33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50746" y="1497812"/>
            <a:ext cx="5429250" cy="400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ED0318D9-72C7-400C-A257-B57418B253E5}"/>
              </a:ext>
            </a:extLst>
          </p:cNvPr>
          <p:cNvSpPr txBox="1">
            <a:spLocks/>
          </p:cNvSpPr>
          <p:nvPr/>
        </p:nvSpPr>
        <p:spPr>
          <a:xfrm>
            <a:off x="1806576" y="295276"/>
            <a:ext cx="8551863" cy="1704975"/>
          </a:xfrm>
          <a:prstGeom prst="rect">
            <a:avLst/>
          </a:prstGeom>
        </p:spPr>
        <p:txBody>
          <a:bodyPr/>
          <a:lstStyle/>
          <a:p>
            <a:pPr>
              <a:defRPr/>
            </a:pPr>
            <a:r>
              <a:rPr lang="en-IN" sz="3400" b="1" kern="0" dirty="0">
                <a:solidFill>
                  <a:srgbClr val="007FA3"/>
                </a:solidFill>
                <a:latin typeface="+mj-lt"/>
                <a:ea typeface="+mj-ea"/>
                <a:cs typeface="+mj-cs"/>
              </a:rPr>
              <a:t>Key individual roles within the innovation process</a:t>
            </a:r>
            <a:endParaRPr lang="en-US" sz="3400" b="1" kern="0" dirty="0">
              <a:solidFill>
                <a:srgbClr val="007FA3"/>
              </a:solidFill>
              <a:latin typeface="+mj-lt"/>
              <a:ea typeface="+mj-ea"/>
              <a:cs typeface="+mj-c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998A69-E6E6-4895-9BC6-B867B18953A4}"/>
              </a:ext>
            </a:extLst>
          </p:cNvPr>
          <p:cNvSpPr txBox="1"/>
          <p:nvPr/>
        </p:nvSpPr>
        <p:spPr>
          <a:xfrm>
            <a:off x="1847850" y="447675"/>
            <a:ext cx="8496300" cy="4616450"/>
          </a:xfrm>
          <a:prstGeom prst="rect">
            <a:avLst/>
          </a:prstGeom>
          <a:noFill/>
        </p:spPr>
        <p:txBody>
          <a:bodyPr>
            <a:spAutoFit/>
          </a:bodyPr>
          <a:lstStyle/>
          <a:p>
            <a:pPr algn="ctr">
              <a:defRPr/>
            </a:pPr>
            <a:r>
              <a:rPr lang="en-GB" sz="2800" b="1" dirty="0">
                <a:solidFill>
                  <a:srgbClr val="007FA3"/>
                </a:solidFill>
              </a:rPr>
              <a:t>Key points</a:t>
            </a:r>
            <a:endParaRPr lang="en-GB" dirty="0"/>
          </a:p>
          <a:p>
            <a:pPr marL="288925" indent="-288925">
              <a:spcBef>
                <a:spcPts val="1800"/>
              </a:spcBef>
              <a:buClr>
                <a:srgbClr val="007FA3"/>
              </a:buClr>
              <a:buFont typeface="+mj-lt"/>
              <a:buAutoNum type="arabicPeriod"/>
              <a:defRPr/>
            </a:pPr>
            <a:r>
              <a:rPr lang="en-GB" sz="2000" dirty="0"/>
              <a:t>We have many tools to assess the level of innovation within a firm.</a:t>
            </a:r>
          </a:p>
          <a:p>
            <a:pPr marL="288925" indent="-288925">
              <a:spcBef>
                <a:spcPts val="600"/>
              </a:spcBef>
              <a:buClr>
                <a:srgbClr val="007FA3"/>
              </a:buClr>
              <a:buFont typeface="+mj-lt"/>
              <a:buAutoNum type="arabicPeriod"/>
              <a:defRPr/>
            </a:pPr>
            <a:r>
              <a:rPr lang="en-GB" sz="2000" dirty="0"/>
              <a:t>Large asset management firms place bets on innovative firms by expecting </a:t>
            </a:r>
          </a:p>
          <a:p>
            <a:pPr marL="288925" indent="-288925">
              <a:spcBef>
                <a:spcPts val="600"/>
              </a:spcBef>
              <a:buClr>
                <a:srgbClr val="007FA3"/>
              </a:buClr>
              <a:buFont typeface="+mj-lt"/>
              <a:buAutoNum type="arabicPeriod"/>
              <a:defRPr/>
            </a:pPr>
            <a:r>
              <a:rPr lang="en-GB" sz="2000" dirty="0"/>
              <a:t>Future returns.</a:t>
            </a:r>
          </a:p>
          <a:p>
            <a:pPr marL="288925" indent="-288925">
              <a:spcBef>
                <a:spcPts val="600"/>
              </a:spcBef>
              <a:buClr>
                <a:srgbClr val="007FA3"/>
              </a:buClr>
              <a:buFont typeface="+mj-lt"/>
              <a:buAutoNum type="arabicPeriod"/>
              <a:defRPr/>
            </a:pPr>
            <a:r>
              <a:rPr lang="en-GB" sz="2000" dirty="0"/>
              <a:t>We know many of the organisational characteristics that are necessary for </a:t>
            </a:r>
          </a:p>
          <a:p>
            <a:pPr marL="288925" indent="-288925">
              <a:spcBef>
                <a:spcPts val="600"/>
              </a:spcBef>
              <a:buClr>
                <a:srgbClr val="007FA3"/>
              </a:buClr>
              <a:buFont typeface="+mj-lt"/>
              <a:buAutoNum type="arabicPeriod"/>
              <a:defRPr/>
            </a:pPr>
            <a:r>
              <a:rPr lang="en-GB" sz="2000" dirty="0"/>
              <a:t>Innovation to occur.</a:t>
            </a:r>
          </a:p>
          <a:p>
            <a:pPr marL="288925" indent="-288925">
              <a:spcBef>
                <a:spcPts val="600"/>
              </a:spcBef>
              <a:buClr>
                <a:srgbClr val="007FA3"/>
              </a:buClr>
              <a:buFont typeface="+mj-lt"/>
              <a:buAutoNum type="arabicPeriod"/>
              <a:defRPr/>
            </a:pPr>
            <a:r>
              <a:rPr lang="en-GB" sz="2000" dirty="0"/>
              <a:t>Firms have to manage the innovation dilemma.</a:t>
            </a:r>
          </a:p>
          <a:p>
            <a:pPr marL="288925" indent="-288925">
              <a:spcBef>
                <a:spcPts val="600"/>
              </a:spcBef>
              <a:buClr>
                <a:srgbClr val="007FA3"/>
              </a:buClr>
              <a:buFont typeface="+mj-lt"/>
              <a:buAutoNum type="arabicPeriod"/>
              <a:defRPr/>
            </a:pPr>
            <a:r>
              <a:rPr lang="en-GB" sz="2000" dirty="0"/>
              <a:t>Managing uncertainty is key here.</a:t>
            </a:r>
          </a:p>
          <a:p>
            <a:pPr>
              <a:spcBef>
                <a:spcPts val="600"/>
              </a:spcBef>
              <a:defRPr/>
            </a:pPr>
            <a:endParaRPr lang="en-GB" dirty="0"/>
          </a:p>
          <a:p>
            <a:pPr>
              <a:defRPr/>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DF51A-C4AA-E12A-CA94-9BA0772B73C5}"/>
              </a:ext>
            </a:extLst>
          </p:cNvPr>
          <p:cNvSpPr>
            <a:spLocks noGrp="1"/>
          </p:cNvSpPr>
          <p:nvPr>
            <p:ph type="title"/>
          </p:nvPr>
        </p:nvSpPr>
        <p:spPr/>
        <p:txBody>
          <a:bodyPr/>
          <a:lstStyle/>
          <a:p>
            <a:r>
              <a:rPr lang="en-GB" dirty="0"/>
              <a:t>The role of psychological safety</a:t>
            </a:r>
          </a:p>
        </p:txBody>
      </p:sp>
      <p:sp>
        <p:nvSpPr>
          <p:cNvPr id="3" name="Content Placeholder 2">
            <a:extLst>
              <a:ext uri="{FF2B5EF4-FFF2-40B4-BE49-F238E27FC236}">
                <a16:creationId xmlns:a16="http://schemas.microsoft.com/office/drawing/2014/main" id="{E29B0067-2BC2-06FB-0D1A-D9FC2293908A}"/>
              </a:ext>
            </a:extLst>
          </p:cNvPr>
          <p:cNvSpPr>
            <a:spLocks noGrp="1"/>
          </p:cNvSpPr>
          <p:nvPr>
            <p:ph idx="1"/>
          </p:nvPr>
        </p:nvSpPr>
        <p:spPr/>
        <p:txBody>
          <a:bodyPr vert="horz" lIns="91440" tIns="45720" rIns="91440" bIns="45720" rtlCol="0" anchor="t">
            <a:normAutofit/>
          </a:bodyPr>
          <a:lstStyle/>
          <a:p>
            <a:r>
              <a:rPr lang="en-GB" dirty="0"/>
              <a:t>"It is a climate where people are comfortable expressing and being themselves...when a work environment has reasonably high safety, good things happen" </a:t>
            </a:r>
          </a:p>
          <a:p>
            <a:pPr algn="r"/>
            <a:r>
              <a:rPr lang="en-GB" sz="2400" dirty="0" err="1"/>
              <a:t>Edmonson</a:t>
            </a:r>
            <a:r>
              <a:rPr lang="en-GB" sz="2400" dirty="0"/>
              <a:t>, 2019</a:t>
            </a:r>
          </a:p>
          <a:p>
            <a:pPr lvl="1">
              <a:buFont typeface="Courier New" panose="020B0604020202020204" pitchFamily="34" charset="0"/>
              <a:buChar char="o"/>
            </a:pPr>
            <a:r>
              <a:rPr lang="en-GB" dirty="0"/>
              <a:t>Mistakes get reported</a:t>
            </a:r>
          </a:p>
          <a:p>
            <a:pPr lvl="1">
              <a:buFont typeface="Courier New" panose="020B0604020202020204" pitchFamily="34" charset="0"/>
              <a:buChar char="o"/>
            </a:pPr>
            <a:r>
              <a:rPr lang="en-GB" dirty="0"/>
              <a:t>Seamless coordination between groups</a:t>
            </a:r>
          </a:p>
          <a:p>
            <a:pPr lvl="1">
              <a:buFont typeface="Courier New" panose="020B0604020202020204" pitchFamily="34" charset="0"/>
              <a:buChar char="o"/>
            </a:pPr>
            <a:r>
              <a:rPr lang="en-GB" dirty="0"/>
              <a:t>Game-changing ideas for innovation are shared</a:t>
            </a:r>
          </a:p>
        </p:txBody>
      </p:sp>
    </p:spTree>
    <p:extLst>
      <p:ext uri="{BB962C8B-B14F-4D97-AF65-F5344CB8AC3E}">
        <p14:creationId xmlns:p14="http://schemas.microsoft.com/office/powerpoint/2010/main" val="9552535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E128-878C-F146-A396-2EF7BDEF3438}"/>
              </a:ext>
            </a:extLst>
          </p:cNvPr>
          <p:cNvSpPr>
            <a:spLocks noGrp="1"/>
          </p:cNvSpPr>
          <p:nvPr>
            <p:ph type="title"/>
          </p:nvPr>
        </p:nvSpPr>
        <p:spPr/>
        <p:txBody>
          <a:bodyPr/>
          <a:lstStyle/>
          <a:p>
            <a:r>
              <a:rPr lang="en-GB" dirty="0"/>
              <a:t>Leadership: transparency</a:t>
            </a:r>
            <a:endParaRPr lang="en-US" dirty="0"/>
          </a:p>
        </p:txBody>
      </p:sp>
      <p:sp>
        <p:nvSpPr>
          <p:cNvPr id="3" name="Content Placeholder 2">
            <a:extLst>
              <a:ext uri="{FF2B5EF4-FFF2-40B4-BE49-F238E27FC236}">
                <a16:creationId xmlns:a16="http://schemas.microsoft.com/office/drawing/2014/main" id="{F6B2ED50-149A-86B3-C714-B2D31BA5502B}"/>
              </a:ext>
            </a:extLst>
          </p:cNvPr>
          <p:cNvSpPr>
            <a:spLocks noGrp="1"/>
          </p:cNvSpPr>
          <p:nvPr>
            <p:ph idx="1"/>
          </p:nvPr>
        </p:nvSpPr>
        <p:spPr/>
        <p:txBody>
          <a:bodyPr vert="horz" lIns="91440" tIns="45720" rIns="91440" bIns="45720" rtlCol="0" anchor="t">
            <a:normAutofit/>
          </a:bodyPr>
          <a:lstStyle/>
          <a:p>
            <a:r>
              <a:rPr lang="en-GB" dirty="0"/>
              <a:t>The foundation of the innovation pyramid is transparency </a:t>
            </a:r>
          </a:p>
          <a:p>
            <a:r>
              <a:rPr lang="en-GB" dirty="0"/>
              <a:t>Leaders must be open and honest in all communication</a:t>
            </a:r>
          </a:p>
          <a:p>
            <a:r>
              <a:rPr lang="en-GB" dirty="0"/>
              <a:t>We need this in our working lives</a:t>
            </a:r>
          </a:p>
          <a:p>
            <a:r>
              <a:rPr lang="en-GB" dirty="0"/>
              <a:t>Without transparency, we question motives and intentions</a:t>
            </a:r>
          </a:p>
        </p:txBody>
      </p:sp>
    </p:spTree>
    <p:extLst>
      <p:ext uri="{BB962C8B-B14F-4D97-AF65-F5344CB8AC3E}">
        <p14:creationId xmlns:p14="http://schemas.microsoft.com/office/powerpoint/2010/main" val="25010276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067D5-A866-061E-090B-71C79B749D85}"/>
              </a:ext>
            </a:extLst>
          </p:cNvPr>
          <p:cNvSpPr>
            <a:spLocks noGrp="1"/>
          </p:cNvSpPr>
          <p:nvPr>
            <p:ph type="title"/>
          </p:nvPr>
        </p:nvSpPr>
        <p:spPr/>
        <p:txBody>
          <a:bodyPr/>
          <a:lstStyle/>
          <a:p>
            <a:r>
              <a:rPr lang="en-GB" dirty="0"/>
              <a:t>Second level: trust</a:t>
            </a:r>
          </a:p>
        </p:txBody>
      </p:sp>
      <p:sp>
        <p:nvSpPr>
          <p:cNvPr id="3" name="Content Placeholder 2">
            <a:extLst>
              <a:ext uri="{FF2B5EF4-FFF2-40B4-BE49-F238E27FC236}">
                <a16:creationId xmlns:a16="http://schemas.microsoft.com/office/drawing/2014/main" id="{C12BDD33-30D2-9F75-55A3-7650B279B41B}"/>
              </a:ext>
            </a:extLst>
          </p:cNvPr>
          <p:cNvSpPr>
            <a:spLocks noGrp="1"/>
          </p:cNvSpPr>
          <p:nvPr>
            <p:ph idx="1"/>
          </p:nvPr>
        </p:nvSpPr>
        <p:spPr/>
        <p:txBody>
          <a:bodyPr vert="horz" lIns="91440" tIns="45720" rIns="91440" bIns="45720" rtlCol="0" anchor="t">
            <a:normAutofit/>
          </a:bodyPr>
          <a:lstStyle/>
          <a:p>
            <a:r>
              <a:rPr lang="en-GB" dirty="0"/>
              <a:t>In work, psychological safety and job safety lead to trust</a:t>
            </a:r>
          </a:p>
          <a:p>
            <a:r>
              <a:rPr lang="en-GB" dirty="0"/>
              <a:t>People are more likely to express their voices</a:t>
            </a:r>
          </a:p>
          <a:p>
            <a:r>
              <a:rPr lang="en-GB" dirty="0"/>
              <a:t>This empowers people </a:t>
            </a:r>
          </a:p>
          <a:p>
            <a:r>
              <a:rPr lang="en-GB" dirty="0"/>
              <a:t>Where there is trust, people are more likely to share their fears, weaknesses, mistakes</a:t>
            </a:r>
          </a:p>
        </p:txBody>
      </p:sp>
    </p:spTree>
    <p:extLst>
      <p:ext uri="{BB962C8B-B14F-4D97-AF65-F5344CB8AC3E}">
        <p14:creationId xmlns:p14="http://schemas.microsoft.com/office/powerpoint/2010/main" val="7639845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AEE5E-4382-E65C-97FE-A244ECDEDDD5}"/>
              </a:ext>
            </a:extLst>
          </p:cNvPr>
          <p:cNvSpPr>
            <a:spLocks noGrp="1"/>
          </p:cNvSpPr>
          <p:nvPr>
            <p:ph type="title"/>
          </p:nvPr>
        </p:nvSpPr>
        <p:spPr/>
        <p:txBody>
          <a:bodyPr/>
          <a:lstStyle/>
          <a:p>
            <a:r>
              <a:rPr lang="en-GB" dirty="0"/>
              <a:t>Third level: the dynamics of culture</a:t>
            </a:r>
          </a:p>
        </p:txBody>
      </p:sp>
      <p:sp>
        <p:nvSpPr>
          <p:cNvPr id="3" name="Content Placeholder 2">
            <a:extLst>
              <a:ext uri="{FF2B5EF4-FFF2-40B4-BE49-F238E27FC236}">
                <a16:creationId xmlns:a16="http://schemas.microsoft.com/office/drawing/2014/main" id="{F971000F-29F8-FE55-64FD-6806D6743F2E}"/>
              </a:ext>
            </a:extLst>
          </p:cNvPr>
          <p:cNvSpPr>
            <a:spLocks noGrp="1"/>
          </p:cNvSpPr>
          <p:nvPr>
            <p:ph idx="1"/>
          </p:nvPr>
        </p:nvSpPr>
        <p:spPr/>
        <p:txBody>
          <a:bodyPr vert="horz" lIns="91440" tIns="45720" rIns="91440" bIns="45720" rtlCol="0" anchor="t">
            <a:normAutofit lnSpcReduction="10000"/>
          </a:bodyPr>
          <a:lstStyle/>
          <a:p>
            <a:r>
              <a:rPr lang="en-GB" dirty="0"/>
              <a:t>Shein (1992) views culture as being all around us, and created by our interactions with others</a:t>
            </a:r>
          </a:p>
          <a:p>
            <a:r>
              <a:rPr lang="en-GB" dirty="0"/>
              <a:t>Linking EI, leadership and culture</a:t>
            </a:r>
          </a:p>
          <a:p>
            <a:r>
              <a:rPr lang="en-GB" dirty="0"/>
              <a:t>Culture must adapt and change to openness</a:t>
            </a:r>
          </a:p>
          <a:p>
            <a:r>
              <a:rPr lang="en-GB" dirty="0"/>
              <a:t>Breaking down silos and power structures</a:t>
            </a:r>
          </a:p>
          <a:p>
            <a:r>
              <a:rPr lang="en-GB" dirty="0"/>
              <a:t>Servant leadership becoming the new normal</a:t>
            </a:r>
          </a:p>
          <a:p>
            <a:r>
              <a:rPr lang="en-GB" dirty="0"/>
              <a:t>Leaders must create the right culture</a:t>
            </a:r>
          </a:p>
        </p:txBody>
      </p:sp>
    </p:spTree>
    <p:extLst>
      <p:ext uri="{BB962C8B-B14F-4D97-AF65-F5344CB8AC3E}">
        <p14:creationId xmlns:p14="http://schemas.microsoft.com/office/powerpoint/2010/main" val="23336243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CB8CB-A109-D1D8-A916-222532D49319}"/>
              </a:ext>
            </a:extLst>
          </p:cNvPr>
          <p:cNvSpPr>
            <a:spLocks noGrp="1"/>
          </p:cNvSpPr>
          <p:nvPr>
            <p:ph type="title"/>
          </p:nvPr>
        </p:nvSpPr>
        <p:spPr/>
        <p:txBody>
          <a:bodyPr/>
          <a:lstStyle/>
          <a:p>
            <a:r>
              <a:rPr lang="en-GB" dirty="0"/>
              <a:t>Fourth level: autonomy</a:t>
            </a:r>
          </a:p>
        </p:txBody>
      </p:sp>
      <p:sp>
        <p:nvSpPr>
          <p:cNvPr id="3" name="Content Placeholder 2">
            <a:extLst>
              <a:ext uri="{FF2B5EF4-FFF2-40B4-BE49-F238E27FC236}">
                <a16:creationId xmlns:a16="http://schemas.microsoft.com/office/drawing/2014/main" id="{56567CC5-0086-5F2A-A4F6-4DA53D70DB9C}"/>
              </a:ext>
            </a:extLst>
          </p:cNvPr>
          <p:cNvSpPr>
            <a:spLocks noGrp="1"/>
          </p:cNvSpPr>
          <p:nvPr>
            <p:ph idx="1"/>
          </p:nvPr>
        </p:nvSpPr>
        <p:spPr/>
        <p:txBody>
          <a:bodyPr vert="horz" lIns="91440" tIns="45720" rIns="91440" bIns="45720" rtlCol="0" anchor="t">
            <a:normAutofit/>
          </a:bodyPr>
          <a:lstStyle/>
          <a:p>
            <a:r>
              <a:rPr lang="en-GB" dirty="0"/>
              <a:t>Empowering employees builds self-esteem</a:t>
            </a:r>
          </a:p>
          <a:p>
            <a:r>
              <a:rPr lang="en-GB" dirty="0"/>
              <a:t>Leaders can provide people with the scope to expand their responsibilities </a:t>
            </a:r>
          </a:p>
          <a:p>
            <a:r>
              <a:rPr lang="en-GB" dirty="0"/>
              <a:t>Builds self-esteem and efficiency </a:t>
            </a:r>
          </a:p>
        </p:txBody>
      </p:sp>
    </p:spTree>
    <p:extLst>
      <p:ext uri="{BB962C8B-B14F-4D97-AF65-F5344CB8AC3E}">
        <p14:creationId xmlns:p14="http://schemas.microsoft.com/office/powerpoint/2010/main" val="22877718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DA8AD-F955-A0D5-5242-3EE3370C1EB2}"/>
              </a:ext>
            </a:extLst>
          </p:cNvPr>
          <p:cNvSpPr>
            <a:spLocks noGrp="1"/>
          </p:cNvSpPr>
          <p:nvPr>
            <p:ph type="title"/>
          </p:nvPr>
        </p:nvSpPr>
        <p:spPr/>
        <p:txBody>
          <a:bodyPr>
            <a:normAutofit fontScale="90000"/>
          </a:bodyPr>
          <a:lstStyle/>
          <a:p>
            <a:r>
              <a:rPr lang="en-GB" dirty="0"/>
              <a:t>Fifth level: the pinnacle of creative engagement</a:t>
            </a:r>
          </a:p>
        </p:txBody>
      </p:sp>
      <p:sp>
        <p:nvSpPr>
          <p:cNvPr id="3" name="Content Placeholder 2">
            <a:extLst>
              <a:ext uri="{FF2B5EF4-FFF2-40B4-BE49-F238E27FC236}">
                <a16:creationId xmlns:a16="http://schemas.microsoft.com/office/drawing/2014/main" id="{8670881C-0AC7-82C8-5F18-2404C8288746}"/>
              </a:ext>
            </a:extLst>
          </p:cNvPr>
          <p:cNvSpPr>
            <a:spLocks noGrp="1"/>
          </p:cNvSpPr>
          <p:nvPr>
            <p:ph idx="1"/>
          </p:nvPr>
        </p:nvSpPr>
        <p:spPr/>
        <p:txBody>
          <a:bodyPr vert="horz" lIns="91440" tIns="45720" rIns="91440" bIns="45720" rtlCol="0" anchor="t">
            <a:normAutofit/>
          </a:bodyPr>
          <a:lstStyle/>
          <a:p>
            <a:r>
              <a:rPr lang="en-GB" dirty="0"/>
              <a:t>This is where innovation happens</a:t>
            </a:r>
          </a:p>
          <a:p>
            <a:r>
              <a:rPr lang="en-GB" dirty="0"/>
              <a:t>Engaged teams are less likely to leave</a:t>
            </a:r>
          </a:p>
          <a:p>
            <a:r>
              <a:rPr lang="en-GB" dirty="0"/>
              <a:t>Creative engagement</a:t>
            </a:r>
          </a:p>
          <a:p>
            <a:pPr lvl="1">
              <a:buFont typeface="Courier New" panose="020B0604020202020204" pitchFamily="34" charset="0"/>
              <a:buChar char="o"/>
            </a:pPr>
            <a:r>
              <a:rPr lang="en-GB" dirty="0"/>
              <a:t>Creation of novel and useful solutions...that engage the energy of people working alone or in groups</a:t>
            </a:r>
          </a:p>
        </p:txBody>
      </p:sp>
    </p:spTree>
    <p:extLst>
      <p:ext uri="{BB962C8B-B14F-4D97-AF65-F5344CB8AC3E}">
        <p14:creationId xmlns:p14="http://schemas.microsoft.com/office/powerpoint/2010/main" val="41340780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634AD-30E7-25C1-2A00-56C31D447B6D}"/>
              </a:ext>
            </a:extLst>
          </p:cNvPr>
          <p:cNvSpPr>
            <a:spLocks noGrp="1"/>
          </p:cNvSpPr>
          <p:nvPr>
            <p:ph type="title"/>
          </p:nvPr>
        </p:nvSpPr>
        <p:spPr/>
        <p:txBody>
          <a:bodyPr/>
          <a:lstStyle/>
          <a:p>
            <a:r>
              <a:rPr lang="en-GB" dirty="0"/>
              <a:t>Implications for practice</a:t>
            </a:r>
          </a:p>
        </p:txBody>
      </p:sp>
      <p:sp>
        <p:nvSpPr>
          <p:cNvPr id="3" name="Content Placeholder 2">
            <a:extLst>
              <a:ext uri="{FF2B5EF4-FFF2-40B4-BE49-F238E27FC236}">
                <a16:creationId xmlns:a16="http://schemas.microsoft.com/office/drawing/2014/main" id="{48AF677B-EC37-0F1C-879D-0ABD2A97BD56}"/>
              </a:ext>
            </a:extLst>
          </p:cNvPr>
          <p:cNvSpPr>
            <a:spLocks noGrp="1"/>
          </p:cNvSpPr>
          <p:nvPr>
            <p:ph idx="1"/>
          </p:nvPr>
        </p:nvSpPr>
        <p:spPr/>
        <p:txBody>
          <a:bodyPr vert="horz" lIns="91440" tIns="45720" rIns="91440" bIns="45720" rtlCol="0" anchor="t">
            <a:normAutofit lnSpcReduction="10000"/>
          </a:bodyPr>
          <a:lstStyle/>
          <a:p>
            <a:r>
              <a:rPr lang="en-GB"/>
              <a:t>Be transparent in all communications</a:t>
            </a:r>
          </a:p>
          <a:p>
            <a:r>
              <a:rPr lang="en-GB"/>
              <a:t>Clearly state the vision for the organisation</a:t>
            </a:r>
          </a:p>
          <a:p>
            <a:r>
              <a:rPr lang="en-GB"/>
              <a:t>Build and maintain trust by making and keeping promises</a:t>
            </a:r>
          </a:p>
          <a:p>
            <a:r>
              <a:rPr lang="en-GB"/>
              <a:t>Develop the social and emotional skills of the team </a:t>
            </a:r>
          </a:p>
          <a:p>
            <a:r>
              <a:rPr lang="en-GB"/>
              <a:t>Engage employees in goal-setting, visioning and change management</a:t>
            </a:r>
          </a:p>
          <a:p>
            <a:r>
              <a:rPr lang="en-GB"/>
              <a:t>Cultivate an interest in innovation</a:t>
            </a:r>
            <a:endParaRPr lang="en-GB" dirty="0"/>
          </a:p>
        </p:txBody>
      </p:sp>
    </p:spTree>
    <p:extLst>
      <p:ext uri="{BB962C8B-B14F-4D97-AF65-F5344CB8AC3E}">
        <p14:creationId xmlns:p14="http://schemas.microsoft.com/office/powerpoint/2010/main" val="39570901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647D6-CFB6-3993-9FA2-F14B8B39BAD4}"/>
              </a:ext>
            </a:extLst>
          </p:cNvPr>
          <p:cNvSpPr>
            <a:spLocks noGrp="1"/>
          </p:cNvSpPr>
          <p:nvPr>
            <p:ph type="title"/>
          </p:nvPr>
        </p:nvSpPr>
        <p:spPr/>
        <p:txBody>
          <a:bodyPr/>
          <a:lstStyle/>
          <a:p>
            <a:r>
              <a:rPr lang="en-GB" dirty="0"/>
              <a:t>What does an innovation culture feel like?</a:t>
            </a:r>
            <a:endParaRPr lang="en-US" dirty="0"/>
          </a:p>
        </p:txBody>
      </p:sp>
      <p:sp>
        <p:nvSpPr>
          <p:cNvPr id="3" name="Content Placeholder 2">
            <a:extLst>
              <a:ext uri="{FF2B5EF4-FFF2-40B4-BE49-F238E27FC236}">
                <a16:creationId xmlns:a16="http://schemas.microsoft.com/office/drawing/2014/main" id="{4B34DA01-EAE2-6C60-EBC4-F7E615B91E36}"/>
              </a:ext>
            </a:extLst>
          </p:cNvPr>
          <p:cNvSpPr>
            <a:spLocks noGrp="1"/>
          </p:cNvSpPr>
          <p:nvPr>
            <p:ph idx="1"/>
          </p:nvPr>
        </p:nvSpPr>
        <p:spPr/>
        <p:txBody>
          <a:bodyPr vert="horz" lIns="91440" tIns="45720" rIns="91440" bIns="45720" rtlCol="0" anchor="t">
            <a:normAutofit/>
          </a:bodyPr>
          <a:lstStyle/>
          <a:p>
            <a:r>
              <a:rPr lang="en-GB" dirty="0"/>
              <a:t>A culture of innovation encourages questions, conversations and new ideas</a:t>
            </a:r>
          </a:p>
          <a:p>
            <a:r>
              <a:rPr lang="en-GB" dirty="0"/>
              <a:t>It's where all employees feel emotionally connected through the company's mission strategy</a:t>
            </a:r>
          </a:p>
          <a:p>
            <a:r>
              <a:rPr lang="en-GB" dirty="0"/>
              <a:t>It also comes from a diversity of perspectives</a:t>
            </a:r>
          </a:p>
        </p:txBody>
      </p:sp>
    </p:spTree>
    <p:extLst>
      <p:ext uri="{BB962C8B-B14F-4D97-AF65-F5344CB8AC3E}">
        <p14:creationId xmlns:p14="http://schemas.microsoft.com/office/powerpoint/2010/main" val="34986726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8DDD-3C6C-0D83-879A-4BD65933BF68}"/>
              </a:ext>
            </a:extLst>
          </p:cNvPr>
          <p:cNvSpPr>
            <a:spLocks noGrp="1"/>
          </p:cNvSpPr>
          <p:nvPr>
            <p:ph type="title"/>
          </p:nvPr>
        </p:nvSpPr>
        <p:spPr/>
        <p:txBody>
          <a:bodyPr>
            <a:normAutofit fontScale="90000"/>
          </a:bodyPr>
          <a:lstStyle/>
          <a:p>
            <a:r>
              <a:rPr lang="en-GB" dirty="0"/>
              <a:t>How can leaders build psychologically safe workplaces?</a:t>
            </a:r>
          </a:p>
        </p:txBody>
      </p:sp>
      <p:sp>
        <p:nvSpPr>
          <p:cNvPr id="3" name="Content Placeholder 2">
            <a:extLst>
              <a:ext uri="{FF2B5EF4-FFF2-40B4-BE49-F238E27FC236}">
                <a16:creationId xmlns:a16="http://schemas.microsoft.com/office/drawing/2014/main" id="{7EFFA89B-4FA7-E456-1826-AA2226A10BE5}"/>
              </a:ext>
            </a:extLst>
          </p:cNvPr>
          <p:cNvSpPr>
            <a:spLocks noGrp="1"/>
          </p:cNvSpPr>
          <p:nvPr>
            <p:ph idx="1"/>
          </p:nvPr>
        </p:nvSpPr>
        <p:spPr/>
        <p:txBody>
          <a:bodyPr vert="horz" lIns="91440" tIns="45720" rIns="91440" bIns="45720" rtlCol="0" anchor="t">
            <a:normAutofit fontScale="92500" lnSpcReduction="10000"/>
          </a:bodyPr>
          <a:lstStyle/>
          <a:p>
            <a:r>
              <a:rPr lang="en-GB" dirty="0"/>
              <a:t>First coined by Edmondson</a:t>
            </a:r>
          </a:p>
          <a:p>
            <a:r>
              <a:rPr lang="en-GB" dirty="0"/>
              <a:t>She found that medical teams that made more mistakes had better outcomes for patients</a:t>
            </a:r>
          </a:p>
          <a:p>
            <a:r>
              <a:rPr lang="en-GB" dirty="0"/>
              <a:t>The other teams were making mistakes – but they were hiding them</a:t>
            </a:r>
          </a:p>
          <a:p>
            <a:r>
              <a:rPr lang="en-GB" dirty="0"/>
              <a:t>Simon </a:t>
            </a:r>
            <a:r>
              <a:rPr lang="en-GB" dirty="0" err="1"/>
              <a:t>Sineck</a:t>
            </a:r>
            <a:r>
              <a:rPr lang="en-GB" dirty="0"/>
              <a:t> also wrote about this in "Leaders Eat Last"</a:t>
            </a:r>
          </a:p>
          <a:p>
            <a:r>
              <a:rPr lang="en-GB" dirty="0"/>
              <a:t>He said that leadership is about making teams feel safe so that they can focus on work without fear for their survival</a:t>
            </a:r>
          </a:p>
          <a:p>
            <a:endParaRPr lang="en-GB" dirty="0"/>
          </a:p>
        </p:txBody>
      </p:sp>
    </p:spTree>
    <p:extLst>
      <p:ext uri="{BB962C8B-B14F-4D97-AF65-F5344CB8AC3E}">
        <p14:creationId xmlns:p14="http://schemas.microsoft.com/office/powerpoint/2010/main" val="35438516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7BAE-78EE-1B7C-C165-840371C99C4E}"/>
              </a:ext>
            </a:extLst>
          </p:cNvPr>
          <p:cNvSpPr>
            <a:spLocks noGrp="1"/>
          </p:cNvSpPr>
          <p:nvPr>
            <p:ph type="title"/>
          </p:nvPr>
        </p:nvSpPr>
        <p:spPr/>
        <p:txBody>
          <a:bodyPr/>
          <a:lstStyle/>
          <a:p>
            <a:r>
              <a:rPr lang="en-GB" dirty="0"/>
              <a:t>How?</a:t>
            </a:r>
          </a:p>
        </p:txBody>
      </p:sp>
      <p:sp>
        <p:nvSpPr>
          <p:cNvPr id="3" name="Content Placeholder 2">
            <a:extLst>
              <a:ext uri="{FF2B5EF4-FFF2-40B4-BE49-F238E27FC236}">
                <a16:creationId xmlns:a16="http://schemas.microsoft.com/office/drawing/2014/main" id="{075D83A5-5782-DBC7-12E0-615E6C52E443}"/>
              </a:ext>
            </a:extLst>
          </p:cNvPr>
          <p:cNvSpPr>
            <a:spLocks noGrp="1"/>
          </p:cNvSpPr>
          <p:nvPr>
            <p:ph idx="1"/>
          </p:nvPr>
        </p:nvSpPr>
        <p:spPr/>
        <p:txBody>
          <a:bodyPr vert="horz" lIns="91440" tIns="45720" rIns="91440" bIns="45720" rtlCol="0" anchor="t">
            <a:normAutofit/>
          </a:bodyPr>
          <a:lstStyle/>
          <a:p>
            <a:r>
              <a:rPr lang="en-GB" dirty="0"/>
              <a:t>Inclusion – people are welcome as their authentic selves</a:t>
            </a:r>
            <a:endParaRPr lang="en-US"/>
          </a:p>
          <a:p>
            <a:r>
              <a:rPr lang="en-GB" dirty="0"/>
              <a:t>You are free to ask questions and make mistakes while you learn</a:t>
            </a:r>
          </a:p>
          <a:p>
            <a:r>
              <a:rPr lang="en-GB" dirty="0"/>
              <a:t>People are encouraged to share ideas without fear of retribution</a:t>
            </a:r>
          </a:p>
          <a:p>
            <a:r>
              <a:rPr lang="en-GB" dirty="0"/>
              <a:t>You are safe to challenge the status quo, raise concerns</a:t>
            </a:r>
          </a:p>
        </p:txBody>
      </p:sp>
    </p:spTree>
    <p:extLst>
      <p:ext uri="{BB962C8B-B14F-4D97-AF65-F5344CB8AC3E}">
        <p14:creationId xmlns:p14="http://schemas.microsoft.com/office/powerpoint/2010/main" val="36317007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4A12B-C621-AA09-635B-C71E514DD1CF}"/>
              </a:ext>
            </a:extLst>
          </p:cNvPr>
          <p:cNvSpPr>
            <a:spLocks noGrp="1"/>
          </p:cNvSpPr>
          <p:nvPr>
            <p:ph type="title"/>
          </p:nvPr>
        </p:nvSpPr>
        <p:spPr/>
        <p:txBody>
          <a:bodyPr/>
          <a:lstStyle/>
          <a:p>
            <a:r>
              <a:rPr lang="en-GB" dirty="0"/>
              <a:t>Apple case study</a:t>
            </a:r>
          </a:p>
        </p:txBody>
      </p:sp>
      <p:pic>
        <p:nvPicPr>
          <p:cNvPr id="4" name="Online Media 3" title="How Apple Is Organized for Innovation: The Functional Organization">
            <a:hlinkClick r:id="" action="ppaction://media"/>
            <a:extLst>
              <a:ext uri="{FF2B5EF4-FFF2-40B4-BE49-F238E27FC236}">
                <a16:creationId xmlns:a16="http://schemas.microsoft.com/office/drawing/2014/main" id="{F2B5CFB2-849C-6B92-3D95-FE6401C3837B}"/>
              </a:ext>
            </a:extLst>
          </p:cNvPr>
          <p:cNvPicPr>
            <a:picLocks noGrp="1" noRot="1" noChangeAspect="1"/>
          </p:cNvPicPr>
          <p:nvPr>
            <p:ph idx="1"/>
            <a:videoFile r:link="rId1"/>
          </p:nvPr>
        </p:nvPicPr>
        <p:blipFill>
          <a:blip r:embed="rId3"/>
          <a:stretch>
            <a:fillRect/>
          </a:stretch>
        </p:blipFill>
        <p:spPr>
          <a:xfrm>
            <a:off x="2630488" y="1600200"/>
            <a:ext cx="6931025" cy="3916363"/>
          </a:xfrm>
        </p:spPr>
      </p:pic>
    </p:spTree>
    <p:extLst>
      <p:ext uri="{BB962C8B-B14F-4D97-AF65-F5344CB8AC3E}">
        <p14:creationId xmlns:p14="http://schemas.microsoft.com/office/powerpoint/2010/main" val="8706967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4E280-6527-EE7B-35DA-53E8866AC1BD}"/>
              </a:ext>
            </a:extLst>
          </p:cNvPr>
          <p:cNvSpPr>
            <a:spLocks noGrp="1"/>
          </p:cNvSpPr>
          <p:nvPr>
            <p:ph type="title"/>
          </p:nvPr>
        </p:nvSpPr>
        <p:spPr/>
        <p:txBody>
          <a:bodyPr/>
          <a:lstStyle/>
          <a:p>
            <a:r>
              <a:rPr lang="en-GB" dirty="0"/>
              <a:t>How Apple is organised for innovation</a:t>
            </a:r>
          </a:p>
        </p:txBody>
      </p:sp>
      <p:pic>
        <p:nvPicPr>
          <p:cNvPr id="4" name="Online Media 3" title="How Apple Is Organized for Innovation: The Leadership Model">
            <a:hlinkClick r:id="" action="ppaction://media"/>
            <a:extLst>
              <a:ext uri="{FF2B5EF4-FFF2-40B4-BE49-F238E27FC236}">
                <a16:creationId xmlns:a16="http://schemas.microsoft.com/office/drawing/2014/main" id="{68F4E2F5-AF4D-D89E-1479-569A4145BAFF}"/>
              </a:ext>
            </a:extLst>
          </p:cNvPr>
          <p:cNvPicPr>
            <a:picLocks noGrp="1" noRot="1" noChangeAspect="1"/>
          </p:cNvPicPr>
          <p:nvPr>
            <p:ph idx="1"/>
            <a:videoFile r:link="rId1"/>
          </p:nvPr>
        </p:nvPicPr>
        <p:blipFill>
          <a:blip r:embed="rId3"/>
          <a:stretch>
            <a:fillRect/>
          </a:stretch>
        </p:blipFill>
        <p:spPr>
          <a:xfrm>
            <a:off x="2630488" y="1600200"/>
            <a:ext cx="6931025" cy="3916363"/>
          </a:xfrm>
        </p:spPr>
      </p:pic>
    </p:spTree>
    <p:extLst>
      <p:ext uri="{BB962C8B-B14F-4D97-AF65-F5344CB8AC3E}">
        <p14:creationId xmlns:p14="http://schemas.microsoft.com/office/powerpoint/2010/main" val="23205236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3B5D2-87C4-65F6-8073-759E06AABBE3}"/>
              </a:ext>
            </a:extLst>
          </p:cNvPr>
          <p:cNvSpPr>
            <a:spLocks noGrp="1"/>
          </p:cNvSpPr>
          <p:nvPr>
            <p:ph type="title"/>
          </p:nvPr>
        </p:nvSpPr>
        <p:spPr/>
        <p:txBody>
          <a:bodyPr/>
          <a:lstStyle/>
          <a:p>
            <a:r>
              <a:rPr lang="en-GB" dirty="0"/>
              <a:t>More Apple</a:t>
            </a:r>
          </a:p>
        </p:txBody>
      </p:sp>
      <p:pic>
        <p:nvPicPr>
          <p:cNvPr id="4" name="Online Media 3" title="How Apple Is Organized for Innovation: Leadership at Scale">
            <a:hlinkClick r:id="" action="ppaction://media"/>
            <a:extLst>
              <a:ext uri="{FF2B5EF4-FFF2-40B4-BE49-F238E27FC236}">
                <a16:creationId xmlns:a16="http://schemas.microsoft.com/office/drawing/2014/main" id="{F27A5BA2-01E9-6455-C040-6B1E33308393}"/>
              </a:ext>
            </a:extLst>
          </p:cNvPr>
          <p:cNvPicPr>
            <a:picLocks noGrp="1" noRot="1" noChangeAspect="1"/>
          </p:cNvPicPr>
          <p:nvPr>
            <p:ph idx="1"/>
            <a:videoFile r:link="rId1"/>
          </p:nvPr>
        </p:nvPicPr>
        <p:blipFill>
          <a:blip r:embed="rId3"/>
          <a:stretch>
            <a:fillRect/>
          </a:stretch>
        </p:blipFill>
        <p:spPr>
          <a:xfrm>
            <a:off x="2630488" y="1600200"/>
            <a:ext cx="6931025" cy="3916363"/>
          </a:xfrm>
        </p:spPr>
      </p:pic>
    </p:spTree>
    <p:extLst>
      <p:ext uri="{BB962C8B-B14F-4D97-AF65-F5344CB8AC3E}">
        <p14:creationId xmlns:p14="http://schemas.microsoft.com/office/powerpoint/2010/main" val="8860821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DECC1-2A01-2411-123B-DE7B4943A904}"/>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901F51AE-BCE4-399D-7688-1F9410D131BC}"/>
              </a:ext>
            </a:extLst>
          </p:cNvPr>
          <p:cNvSpPr>
            <a:spLocks noGrp="1"/>
          </p:cNvSpPr>
          <p:nvPr>
            <p:ph idx="1"/>
          </p:nvPr>
        </p:nvSpPr>
        <p:spPr/>
        <p:txBody>
          <a:bodyPr vert="horz" lIns="91440" tIns="45720" rIns="91440" bIns="45720" rtlCol="0" anchor="t">
            <a:normAutofit/>
          </a:bodyPr>
          <a:lstStyle/>
          <a:p>
            <a:r>
              <a:rPr lang="en-GB" dirty="0"/>
              <a:t>Pick a leader or company known for innovation </a:t>
            </a:r>
          </a:p>
          <a:p>
            <a:r>
              <a:rPr lang="en-GB" dirty="0"/>
              <a:t>Describe this leader &amp; the company and their leadership traits on the week 3 Forum </a:t>
            </a:r>
            <a:r>
              <a:rPr lang="en-GB"/>
              <a:t>found on Moodle</a:t>
            </a:r>
            <a:endParaRPr lang="en-GB" dirty="0"/>
          </a:p>
          <a:p>
            <a:r>
              <a:rPr lang="en-GB" dirty="0"/>
              <a:t>How does their leadership style support and nurture innovation in that organisation – give examples </a:t>
            </a:r>
          </a:p>
        </p:txBody>
      </p:sp>
    </p:spTree>
    <p:extLst>
      <p:ext uri="{BB962C8B-B14F-4D97-AF65-F5344CB8AC3E}">
        <p14:creationId xmlns:p14="http://schemas.microsoft.com/office/powerpoint/2010/main" val="1494659811"/>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1630</Words>
  <Application>Microsoft Office PowerPoint</Application>
  <PresentationFormat>Widescreen</PresentationFormat>
  <Paragraphs>234</Paragraphs>
  <Slides>41</Slides>
  <Notes>2</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Myriad Pro</vt:lpstr>
      <vt:lpstr>Arial</vt:lpstr>
      <vt:lpstr>Calibri</vt:lpstr>
      <vt:lpstr>Courier New</vt:lpstr>
      <vt:lpstr>Trebuchet MS</vt:lpstr>
      <vt:lpstr>Wingdings</vt:lpstr>
      <vt:lpstr>UWTSD</vt:lpstr>
      <vt:lpstr>Innovation</vt:lpstr>
      <vt:lpstr>PowerPoint Presentation</vt:lpstr>
      <vt:lpstr>Our world is defined by: </vt:lpstr>
      <vt:lpstr>21st century organisations</vt:lpstr>
      <vt:lpstr>What is innovation?</vt:lpstr>
      <vt:lpstr>Innovation</vt:lpstr>
      <vt:lpstr>Myths about creativity</vt:lpstr>
      <vt:lpstr>The three components of creativity</vt:lpstr>
      <vt:lpstr>Convergent and Divergent thinking</vt:lpstr>
      <vt:lpstr>3M Way to Creativity</vt:lpstr>
      <vt:lpstr>Approaches to enriching creativity </vt:lpstr>
      <vt:lpstr>The physical workspace</vt:lpstr>
      <vt:lpstr>Develop an innovation friendly culture</vt:lpstr>
      <vt:lpstr>The role of the leader </vt:lpstr>
      <vt:lpstr>Innovation as a constant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Typical Structure  The Matrix organisation</vt:lpstr>
      <vt:lpstr>PowerPoint Presentation</vt:lpstr>
      <vt:lpstr>PowerPoint Presentation</vt:lpstr>
      <vt:lpstr>The role of psychological safety</vt:lpstr>
      <vt:lpstr>Leadership: transparency</vt:lpstr>
      <vt:lpstr>Second level: trust</vt:lpstr>
      <vt:lpstr>Third level: the dynamics of culture</vt:lpstr>
      <vt:lpstr>Fourth level: autonomy</vt:lpstr>
      <vt:lpstr>Fifth level: the pinnacle of creative engagement</vt:lpstr>
      <vt:lpstr>Implications for practice</vt:lpstr>
      <vt:lpstr>What does an innovation culture feel like?</vt:lpstr>
      <vt:lpstr>How can leaders build psychologically safe workplaces?</vt:lpstr>
      <vt:lpstr>How?</vt:lpstr>
      <vt:lpstr>Apple case study</vt:lpstr>
      <vt:lpstr>How Apple is organised for innovation</vt:lpstr>
      <vt:lpstr>More Apple</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Helen Evans (Institute of Management and Health)</cp:lastModifiedBy>
  <cp:revision>502</cp:revision>
  <dcterms:created xsi:type="dcterms:W3CDTF">2024-02-20T12:06:15Z</dcterms:created>
  <dcterms:modified xsi:type="dcterms:W3CDTF">2025-02-12T08:32:59Z</dcterms:modified>
</cp:coreProperties>
</file>