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0"/>
  </p:notesMasterIdLst>
  <p:handoutMasterIdLst>
    <p:handoutMasterId r:id="rId11"/>
  </p:handoutMasterIdLst>
  <p:sldIdLst>
    <p:sldId id="256" r:id="rId2"/>
    <p:sldId id="257" r:id="rId3"/>
    <p:sldId id="263" r:id="rId4"/>
    <p:sldId id="258" r:id="rId5"/>
    <p:sldId id="259" r:id="rId6"/>
    <p:sldId id="260" r:id="rId7"/>
    <p:sldId id="261" r:id="rId8"/>
    <p:sldId id="262" r:id="rId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571A92-B765-48DA-9B05-CDFD3721EF2B}" v="292" dt="2021-12-04T18:09:39.918"/>
    <p1510:client id="{92604936-393A-F562-C528-BFEF130B9962}" v="325" dt="2021-12-06T18:08:23.117"/>
    <p1510:client id="{C4AF785D-330F-339B-4E11-4BFBE667DFB4}" v="143" dt="2021-12-08T00:02:02.7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83" autoAdjust="0"/>
    <p:restoredTop sz="94660"/>
  </p:normalViewPr>
  <p:slideViewPr>
    <p:cSldViewPr snapToGrid="0">
      <p:cViewPr varScale="1">
        <p:scale>
          <a:sx n="115" d="100"/>
          <a:sy n="115" d="100"/>
        </p:scale>
        <p:origin x="120" y="360"/>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4B6E94-1702-4120-9B63-AE63319883C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01D6FE79-A706-4BFD-9E00-AAA9385EFEA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87BFD21-0087-4529-9525-91C20CCBC1A6}" type="datetime1">
              <a:rPr lang="en-GB" smtClean="0"/>
              <a:t>07/12/2021</a:t>
            </a:fld>
            <a:endParaRPr lang="en-GB" dirty="0"/>
          </a:p>
        </p:txBody>
      </p:sp>
      <p:sp>
        <p:nvSpPr>
          <p:cNvPr id="4" name="Footer Placeholder 3">
            <a:extLst>
              <a:ext uri="{FF2B5EF4-FFF2-40B4-BE49-F238E27FC236}">
                <a16:creationId xmlns:a16="http://schemas.microsoft.com/office/drawing/2014/main" id="{6558AB23-6B18-451D-9D3B-16919243652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D1DD4F9-0494-427B-B1AB-C1B029FFE43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7C8D3AF-C96B-4339-ADFF-17CC2AEA7152}" type="slidenum">
              <a:rPr lang="en-GB" smtClean="0"/>
              <a:t>‹#›</a:t>
            </a:fld>
            <a:endParaRPr lang="en-GB"/>
          </a:p>
        </p:txBody>
      </p:sp>
    </p:spTree>
    <p:extLst>
      <p:ext uri="{BB962C8B-B14F-4D97-AF65-F5344CB8AC3E}">
        <p14:creationId xmlns:p14="http://schemas.microsoft.com/office/powerpoint/2010/main" val="10593291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6DC80F-3293-4CB9-AFF3-897E61B95F53}" type="datetime1">
              <a:rPr lang="en-GB" smtClean="0"/>
              <a:pPr/>
              <a:t>07/12/2021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806C3E-E119-438C-AE91-C1FA81E9FF18}" type="slidenum">
              <a:rPr lang="en-GB" noProof="0" smtClean="0"/>
              <a:t>‹#›</a:t>
            </a:fld>
            <a:endParaRPr lang="en-GB" noProof="0"/>
          </a:p>
        </p:txBody>
      </p:sp>
    </p:spTree>
    <p:extLst>
      <p:ext uri="{BB962C8B-B14F-4D97-AF65-F5344CB8AC3E}">
        <p14:creationId xmlns:p14="http://schemas.microsoft.com/office/powerpoint/2010/main" val="102776285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806C3E-E119-438C-AE91-C1FA81E9FF18}" type="slidenum">
              <a:rPr lang="en-GB" smtClean="0"/>
              <a:t>1</a:t>
            </a:fld>
            <a:endParaRPr lang="en-GB"/>
          </a:p>
        </p:txBody>
      </p:sp>
    </p:spTree>
    <p:extLst>
      <p:ext uri="{BB962C8B-B14F-4D97-AF65-F5344CB8AC3E}">
        <p14:creationId xmlns:p14="http://schemas.microsoft.com/office/powerpoint/2010/main" val="2722407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rtlCol="0" anchor="ctr" anchorCtr="1">
            <a:normAutofit/>
          </a:bodyPr>
          <a:lstStyle>
            <a:lvl1pPr algn="ctr">
              <a:defRPr sz="3800">
                <a:solidFill>
                  <a:srgbClr val="262626"/>
                </a:solidFill>
              </a:defRPr>
            </a:lvl1pPr>
          </a:lstStyle>
          <a:p>
            <a:pPr rtl="0"/>
            <a:r>
              <a:rPr lang="en-GB" noProof="0"/>
              <a:t>Click to edit Master title style</a:t>
            </a:r>
          </a:p>
        </p:txBody>
      </p:sp>
      <p:sp>
        <p:nvSpPr>
          <p:cNvPr id="3" name="Subtitle 2"/>
          <p:cNvSpPr>
            <a:spLocks noGrp="1"/>
          </p:cNvSpPr>
          <p:nvPr>
            <p:ph type="subTitle" idx="1"/>
          </p:nvPr>
        </p:nvSpPr>
        <p:spPr>
          <a:xfrm>
            <a:off x="2695194" y="4352544"/>
            <a:ext cx="6801612" cy="1239894"/>
          </a:xfrm>
          <a:noFill/>
        </p:spPr>
        <p:txBody>
          <a:bodyPr rtlCol="0">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7" name="Date Placeholder 6"/>
          <p:cNvSpPr>
            <a:spLocks noGrp="1"/>
          </p:cNvSpPr>
          <p:nvPr>
            <p:ph type="dt" sz="half" idx="10"/>
          </p:nvPr>
        </p:nvSpPr>
        <p:spPr/>
        <p:txBody>
          <a:bodyPr rtlCol="0"/>
          <a:lstStyle/>
          <a:p>
            <a:pPr rtl="0"/>
            <a:fld id="{87BC0407-E209-402A-A7A0-25FDBE1668B3}" type="datetime1">
              <a:rPr lang="en-GB" noProof="0" smtClean="0"/>
              <a:t>07/12/2021</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8A7A6979-0714-4377-B894-6BE4C2D6E202}" type="slidenum">
              <a:rPr lang="en-GB" noProof="0" smtClean="0"/>
              <a:pPr/>
              <a:t>‹#›</a:t>
            </a:fld>
            <a:endParaRPr lang="en-GB" noProof="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F7B6599C-8CED-4FDC-B7E2-A4225C246423}" type="datetime1">
              <a:rPr lang="en-GB" noProof="0" smtClean="0"/>
              <a:t>07/12/2021</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8A7A6979-0714-4377-B894-6BE4C2D6E202}"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rtlCol="0" anchor="ctr" anchorCtr="1">
            <a:normAutofit/>
          </a:bodyPr>
          <a:lstStyle>
            <a:lvl1pPr>
              <a:defRPr sz="3800">
                <a:solidFill>
                  <a:srgbClr val="262626"/>
                </a:solidFill>
              </a:defRPr>
            </a:lvl1pPr>
          </a:lstStyle>
          <a:p>
            <a:pPr rtl="0"/>
            <a:r>
              <a:rPr lang="en-GB" noProof="0"/>
              <a:t>Click to edit Master title style</a:t>
            </a:r>
          </a:p>
        </p:txBody>
      </p:sp>
      <p:sp>
        <p:nvSpPr>
          <p:cNvPr id="3" name="Text Placeholder 2"/>
          <p:cNvSpPr>
            <a:spLocks noGrp="1"/>
          </p:cNvSpPr>
          <p:nvPr>
            <p:ph type="body" idx="1"/>
          </p:nvPr>
        </p:nvSpPr>
        <p:spPr>
          <a:xfrm>
            <a:off x="2695194" y="4352465"/>
            <a:ext cx="6801612" cy="1265082"/>
          </a:xfrm>
        </p:spPr>
        <p:txBody>
          <a:bodyPr rtlCol="0"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7" name="Date Placeholder 6"/>
          <p:cNvSpPr>
            <a:spLocks noGrp="1"/>
          </p:cNvSpPr>
          <p:nvPr>
            <p:ph type="dt" sz="half" idx="10"/>
          </p:nvPr>
        </p:nvSpPr>
        <p:spPr/>
        <p:txBody>
          <a:bodyPr rtlCol="0"/>
          <a:lstStyle/>
          <a:p>
            <a:pPr rtl="0"/>
            <a:fld id="{3D1FCBDB-DAB0-4F30-8F13-5606846F696D}" type="datetime1">
              <a:rPr lang="en-GB" noProof="0" smtClean="0"/>
              <a:t>07/12/2021</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8A7A6979-0714-4377-B894-6BE4C2D6E202}" type="slidenum">
              <a:rPr lang="en-GB" noProof="0" smtClean="0"/>
              <a:pPr/>
              <a:t>‹#›</a:t>
            </a:fld>
            <a:endParaRPr lang="en-GB" noProof="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1581912" y="2638044"/>
            <a:ext cx="4271771" cy="310198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338315" y="2638044"/>
            <a:ext cx="4270247" cy="310198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Date Placeholder 7"/>
          <p:cNvSpPr>
            <a:spLocks noGrp="1"/>
          </p:cNvSpPr>
          <p:nvPr>
            <p:ph type="dt" sz="half" idx="10"/>
          </p:nvPr>
        </p:nvSpPr>
        <p:spPr/>
        <p:txBody>
          <a:bodyPr rtlCol="0"/>
          <a:lstStyle/>
          <a:p>
            <a:pPr rtl="0"/>
            <a:fld id="{6A23B1CB-6D7B-4727-A033-5EA08BB244B3}" type="datetime1">
              <a:rPr lang="en-GB" noProof="0" smtClean="0"/>
              <a:t>07/12/2021</a:t>
            </a:fld>
            <a:endParaRPr lang="en-GB" noProof="0"/>
          </a:p>
        </p:txBody>
      </p:sp>
      <p:sp>
        <p:nvSpPr>
          <p:cNvPr id="9" name="Footer Placeholder 8"/>
          <p:cNvSpPr>
            <a:spLocks noGrp="1"/>
          </p:cNvSpPr>
          <p:nvPr>
            <p:ph type="ftr" sz="quarter" idx="11"/>
          </p:nvPr>
        </p:nvSpPr>
        <p:spPr/>
        <p:txBody>
          <a:bodyPr rtlCol="0"/>
          <a:lstStyle/>
          <a:p>
            <a:pPr rtl="0"/>
            <a:endParaRPr lang="en-GB" noProof="0"/>
          </a:p>
        </p:txBody>
      </p:sp>
      <p:sp>
        <p:nvSpPr>
          <p:cNvPr id="10" name="Slide Number Placeholder 9"/>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rtlCol="0"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583436" y="3143250"/>
            <a:ext cx="4270248" cy="2596776"/>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Content Placeholder 5"/>
          <p:cNvSpPr>
            <a:spLocks noGrp="1"/>
          </p:cNvSpPr>
          <p:nvPr>
            <p:ph sz="quarter" idx="4"/>
          </p:nvPr>
        </p:nvSpPr>
        <p:spPr>
          <a:xfrm>
            <a:off x="6338316" y="3143250"/>
            <a:ext cx="4253484" cy="2596776"/>
          </a:xfrm>
        </p:spPr>
        <p:txBody>
          <a:bodyPr rtlCol="0"/>
          <a:lstStyle>
            <a:lvl5pP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4"/>
          <p:cNvSpPr>
            <a:spLocks noGrp="1"/>
          </p:cNvSpPr>
          <p:nvPr>
            <p:ph type="body" sz="quarter" idx="13"/>
          </p:nvPr>
        </p:nvSpPr>
        <p:spPr>
          <a:xfrm>
            <a:off x="6338316" y="2313433"/>
            <a:ext cx="4270248" cy="704087"/>
          </a:xfrm>
        </p:spPr>
        <p:txBody>
          <a:bodyPr rtlCol="0"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7" name="Date Placeholder 6"/>
          <p:cNvSpPr>
            <a:spLocks noGrp="1"/>
          </p:cNvSpPr>
          <p:nvPr>
            <p:ph type="dt" sz="half" idx="10"/>
          </p:nvPr>
        </p:nvSpPr>
        <p:spPr/>
        <p:txBody>
          <a:bodyPr rtlCol="0"/>
          <a:lstStyle/>
          <a:p>
            <a:pPr rtl="0"/>
            <a:fld id="{1EFB03FB-B353-4DFC-B1A5-BB96A8A79BBA}" type="datetime1">
              <a:rPr lang="en-GB" noProof="0" smtClean="0"/>
              <a:t>07/12/2021</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
        <p:nvSpPr>
          <p:cNvPr id="10" name="Title 9"/>
          <p:cNvSpPr>
            <a:spLocks noGrp="1"/>
          </p:cNvSpPr>
          <p:nvPr>
            <p:ph type="title"/>
          </p:nvPr>
        </p:nvSpPr>
        <p:spPr/>
        <p:txBody>
          <a:bodyPr rtlCol="0"/>
          <a:lstStyle/>
          <a:p>
            <a:pPr rtl="0"/>
            <a:r>
              <a:rPr lang="en-GB" noProof="0"/>
              <a:t>Click to edit Master 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4E1E592E-F25D-4836-871A-50CF2D7D1BFF}" type="datetime1">
              <a:rPr lang="en-GB" noProof="0" smtClean="0"/>
              <a:t>07/12/2021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EDA184D0-F935-42BE-B239-242D651AE426}" type="datetime1">
              <a:rPr lang="en-GB" noProof="0" smtClean="0"/>
              <a:t>07/12/2021</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rtlCol="0" anchor="ctr" anchorCtr="1">
            <a:normAutofit/>
          </a:bodyPr>
          <a:lstStyle>
            <a:lvl1pPr>
              <a:defRPr sz="2200">
                <a:solidFill>
                  <a:srgbClr val="262626"/>
                </a:solidFill>
              </a:defRPr>
            </a:lvl1pPr>
          </a:lstStyle>
          <a:p>
            <a:pPr rtl="0"/>
            <a:r>
              <a:rPr lang="en-GB" noProof="0"/>
              <a:t>Click to edit Master title style</a:t>
            </a:r>
          </a:p>
        </p:txBody>
      </p:sp>
      <p:sp>
        <p:nvSpPr>
          <p:cNvPr id="3" name="Content Placeholder 2"/>
          <p:cNvSpPr>
            <a:spLocks noGrp="1"/>
          </p:cNvSpPr>
          <p:nvPr>
            <p:ph idx="1"/>
          </p:nvPr>
        </p:nvSpPr>
        <p:spPr>
          <a:xfrm>
            <a:off x="6736080" y="804672"/>
            <a:ext cx="4815840" cy="5248656"/>
          </a:xfrm>
        </p:spPr>
        <p:txBody>
          <a:bodyPr rtlCol="0">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115568" y="3549918"/>
            <a:ext cx="3794760" cy="2194036"/>
          </a:xfrm>
        </p:spPr>
        <p:txBody>
          <a:bodyPr rtlCol="0"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9" name="Date Placeholder 8"/>
          <p:cNvSpPr>
            <a:spLocks noGrp="1"/>
          </p:cNvSpPr>
          <p:nvPr>
            <p:ph type="dt" sz="half" idx="10"/>
          </p:nvPr>
        </p:nvSpPr>
        <p:spPr/>
        <p:txBody>
          <a:bodyPr rtlCol="0"/>
          <a:lstStyle/>
          <a:p>
            <a:pPr rtl="0"/>
            <a:fld id="{30EB2355-C9AC-4E88-806E-AE10EC604038}" type="datetime1">
              <a:rPr lang="en-GB" noProof="0" smtClean="0"/>
              <a:t>07/12/2021</a:t>
            </a:fld>
            <a:endParaRPr lang="en-GB" noProof="0"/>
          </a:p>
        </p:txBody>
      </p:sp>
      <p:sp>
        <p:nvSpPr>
          <p:cNvPr id="10" name="Footer Placeholder 9"/>
          <p:cNvSpPr>
            <a:spLocks noGrp="1"/>
          </p:cNvSpPr>
          <p:nvPr>
            <p:ph type="ftr" sz="quarter" idx="11"/>
          </p:nvPr>
        </p:nvSpPr>
        <p:spPr>
          <a:xfrm>
            <a:off x="804672" y="6236208"/>
            <a:ext cx="5124797" cy="320040"/>
          </a:xfrm>
        </p:spPr>
        <p:txBody>
          <a:bodyPr rtlCol="0"/>
          <a:lstStyle>
            <a:lvl1pPr>
              <a:defRPr>
                <a:solidFill>
                  <a:srgbClr val="FFFFFF">
                    <a:alpha val="70000"/>
                  </a:srgbClr>
                </a:solidFill>
              </a:defRPr>
            </a:lvl1pPr>
          </a:lstStyle>
          <a:p>
            <a:pPr rtl="0"/>
            <a:endParaRPr lang="en-GB" noProof="0"/>
          </a:p>
        </p:txBody>
      </p:sp>
      <p:sp>
        <p:nvSpPr>
          <p:cNvPr id="11" name="Slide Number Placeholder 10"/>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rtlCol="0" anchor="ctr" anchorCtr="1">
            <a:noAutofit/>
          </a:bodyPr>
          <a:lstStyle>
            <a:lvl1pPr>
              <a:defRPr sz="2200">
                <a:solidFill>
                  <a:srgbClr val="262626"/>
                </a:solidFill>
              </a:defRPr>
            </a:lvl1pPr>
          </a:lstStyle>
          <a:p>
            <a:pPr rtl="0"/>
            <a:r>
              <a:rPr lang="en-GB" noProof="0"/>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rtlCol="0"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1115568" y="3549918"/>
            <a:ext cx="3794760" cy="2194037"/>
          </a:xfrm>
        </p:spPr>
        <p:txBody>
          <a:bodyPr rtlCol="0"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8" name="Date Placeholder 7"/>
          <p:cNvSpPr>
            <a:spLocks noGrp="1"/>
          </p:cNvSpPr>
          <p:nvPr>
            <p:ph type="dt" sz="half" idx="10"/>
          </p:nvPr>
        </p:nvSpPr>
        <p:spPr/>
        <p:txBody>
          <a:bodyPr rtlCol="0"/>
          <a:lstStyle>
            <a:lvl1pPr>
              <a:defRPr>
                <a:solidFill>
                  <a:srgbClr val="FFFFFF"/>
                </a:solidFill>
                <a:effectLst>
                  <a:outerShdw blurRad="50800" dist="38100" dir="2700000" algn="tl" rotWithShape="0">
                    <a:prstClr val="black">
                      <a:alpha val="43000"/>
                    </a:prstClr>
                  </a:outerShdw>
                </a:effectLst>
              </a:defRPr>
            </a:lvl1pPr>
          </a:lstStyle>
          <a:p>
            <a:pPr rtl="0"/>
            <a:fld id="{6D7C28C0-EB3C-48E0-BA62-B63DBF297317}" type="datetime1">
              <a:rPr lang="en-GB" noProof="0" smtClean="0"/>
              <a:t>07/12/2021</a:t>
            </a:fld>
            <a:endParaRPr lang="en-GB" noProof="0"/>
          </a:p>
        </p:txBody>
      </p:sp>
      <p:sp>
        <p:nvSpPr>
          <p:cNvPr id="9" name="Footer Placeholder 8"/>
          <p:cNvSpPr>
            <a:spLocks noGrp="1"/>
          </p:cNvSpPr>
          <p:nvPr>
            <p:ph type="ftr" sz="quarter" idx="11"/>
          </p:nvPr>
        </p:nvSpPr>
        <p:spPr>
          <a:xfrm>
            <a:off x="804672" y="6236208"/>
            <a:ext cx="5124797" cy="320040"/>
          </a:xfrm>
        </p:spPr>
        <p:txBody>
          <a:bodyPr rtlCol="0"/>
          <a:lstStyle>
            <a:lvl1pPr>
              <a:defRPr>
                <a:solidFill>
                  <a:srgbClr val="FFFFFF">
                    <a:alpha val="70000"/>
                  </a:srgbClr>
                </a:solidFill>
              </a:defRPr>
            </a:lvl1pPr>
          </a:lstStyle>
          <a:p>
            <a:pPr rtl="0"/>
            <a:endParaRPr lang="en-GB" noProof="0"/>
          </a:p>
        </p:txBody>
      </p:sp>
      <p:sp>
        <p:nvSpPr>
          <p:cNvPr id="10" name="Slide Number Placeholder 9"/>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F1A4943-A922-4D02-9F16-13741CB68E91}" type="datetime1">
              <a:rPr lang="en-GB" noProof="0" smtClean="0"/>
              <a:t>07/12/2021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01ACB894-D71C-4420-85A6-FBA904A7BB2D}" type="datetime1">
              <a:rPr lang="en-GB" noProof="0" smtClean="0"/>
              <a:t>07/12/2021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pPr rtl="0"/>
            <a:fld id="{71F06936-C489-40E6-8312-7E0062756F02}" type="datetime1">
              <a:rPr lang="en-GB" noProof="0" smtClean="0"/>
              <a:t>07/12/2021</a:t>
            </a:fld>
            <a:endParaRPr lang="en-GB" noProof="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pPr rtl="0"/>
            <a:endParaRPr lang="en-GB" noProof="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pPr rtl="0"/>
            <a:fld id="{8A7A6979-0714-4377-B894-6BE4C2D6E202}"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uowtsd-my.sharepoint.com/:x:/g/personal/1912154_student_uwtsd_ac_uk/EUU-19TmgCJNh1k4MPvf940BBYVv0yW_3Go1cgDUQYYv7g?email=1912154%40student.uwtsd.ac.uk&amp;e=ZgZVYe" TargetMode="Externa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r>
              <a:rPr lang="en-GB" dirty="0"/>
              <a:t>Burke's Hoard </a:t>
            </a:r>
            <a:br>
              <a:rPr lang="en-GB" dirty="0"/>
            </a:br>
            <a:r>
              <a:rPr lang="en-GB" dirty="0"/>
              <a:t>Project – New product</a:t>
            </a:r>
          </a:p>
        </p:txBody>
      </p:sp>
      <p:sp>
        <p:nvSpPr>
          <p:cNvPr id="3" name="Subtitle 2"/>
          <p:cNvSpPr>
            <a:spLocks noGrp="1"/>
          </p:cNvSpPr>
          <p:nvPr>
            <p:ph type="subTitle" idx="1"/>
          </p:nvPr>
        </p:nvSpPr>
        <p:spPr/>
        <p:txBody>
          <a:bodyPr vert="horz" lIns="91440" tIns="45720" rIns="91440" bIns="45720" rtlCol="0" anchor="t">
            <a:normAutofit/>
          </a:bodyPr>
          <a:lstStyle/>
          <a:p>
            <a:r>
              <a:rPr lang="en-GB" sz="2800" dirty="0"/>
              <a:t>The FTX Box &amp; Complimentary Everday Cards</a:t>
            </a:r>
            <a:endParaRPr lang="en-GB" dirty="0"/>
          </a:p>
        </p:txBody>
      </p:sp>
    </p:spTree>
    <p:extLst>
      <p:ext uri="{BB962C8B-B14F-4D97-AF65-F5344CB8AC3E}">
        <p14:creationId xmlns:p14="http://schemas.microsoft.com/office/powerpoint/2010/main" val="11944402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DD8D6-DE55-4CE0-B9DB-42499B2C7224}"/>
              </a:ext>
            </a:extLst>
          </p:cNvPr>
          <p:cNvSpPr>
            <a:spLocks noGrp="1"/>
          </p:cNvSpPr>
          <p:nvPr>
            <p:ph type="title"/>
          </p:nvPr>
        </p:nvSpPr>
        <p:spPr/>
        <p:txBody>
          <a:bodyPr/>
          <a:lstStyle/>
          <a:p>
            <a:r>
              <a:rPr lang="en-GB" dirty="0"/>
              <a:t>The Product</a:t>
            </a:r>
          </a:p>
        </p:txBody>
      </p:sp>
      <p:sp>
        <p:nvSpPr>
          <p:cNvPr id="3" name="Content Placeholder 2">
            <a:extLst>
              <a:ext uri="{FF2B5EF4-FFF2-40B4-BE49-F238E27FC236}">
                <a16:creationId xmlns:a16="http://schemas.microsoft.com/office/drawing/2014/main" id="{23B74658-7B99-4F24-AF0A-E5CFAED34E08}"/>
              </a:ext>
            </a:extLst>
          </p:cNvPr>
          <p:cNvSpPr>
            <a:spLocks noGrp="1"/>
          </p:cNvSpPr>
          <p:nvPr>
            <p:ph idx="1"/>
          </p:nvPr>
        </p:nvSpPr>
        <p:spPr>
          <a:xfrm>
            <a:off x="2231136" y="2638044"/>
            <a:ext cx="7729728" cy="3432662"/>
          </a:xfrm>
        </p:spPr>
        <p:txBody>
          <a:bodyPr vert="horz" lIns="91440" tIns="45720" rIns="91440" bIns="45720" rtlCol="0" anchor="t">
            <a:noAutofit/>
          </a:bodyPr>
          <a:lstStyle/>
          <a:p>
            <a:r>
              <a:rPr lang="en-GB" sz="2000" b="1" dirty="0">
                <a:latin typeface="Arial"/>
                <a:ea typeface="+mn-lt"/>
                <a:cs typeface="+mn-lt"/>
              </a:rPr>
              <a:t>Burke’s Hoard Introduces the first Item:</a:t>
            </a:r>
          </a:p>
          <a:p>
            <a:r>
              <a:rPr lang="en-GB" sz="2000" b="1" dirty="0">
                <a:latin typeface="Arial"/>
                <a:ea typeface="+mn-lt"/>
                <a:cs typeface="+mn-lt"/>
              </a:rPr>
              <a:t>Original Sensory Toy Box – F.T.S Box </a:t>
            </a:r>
          </a:p>
          <a:p>
            <a:r>
              <a:rPr lang="en-GB" sz="2000" b="1" dirty="0">
                <a:latin typeface="Arial"/>
                <a:ea typeface="+mn-lt"/>
                <a:cs typeface="+mn-lt"/>
              </a:rPr>
              <a:t>The FTS Box (Feel, Touch, See Box) is an originally designed Sensory based Box based with excitingly designed small door with a small padlock latch, attached to each door, they will be made with a light wood material with the measurement of nine inches by for inches, with a slightly over-lapping top and bottom to give a house affect. The exterior of the box will come in a variety of colours and can also be personalised.</a:t>
            </a:r>
            <a:r>
              <a:rPr lang="en-GB" sz="2000" dirty="0">
                <a:latin typeface="Arial"/>
                <a:ea typeface="+mn-lt"/>
                <a:cs typeface="+mn-lt"/>
              </a:rPr>
              <a:t> </a:t>
            </a:r>
          </a:p>
          <a:p>
            <a:endParaRPr lang="en-GB" dirty="0"/>
          </a:p>
        </p:txBody>
      </p:sp>
    </p:spTree>
    <p:extLst>
      <p:ext uri="{BB962C8B-B14F-4D97-AF65-F5344CB8AC3E}">
        <p14:creationId xmlns:p14="http://schemas.microsoft.com/office/powerpoint/2010/main" val="2904306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7D3A4E0-C908-4EA9-ABDF-E82AD6BDE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C9E3E-F6CE-406E-A51C-52AA258E270D}"/>
              </a:ext>
            </a:extLst>
          </p:cNvPr>
          <p:cNvSpPr>
            <a:spLocks noGrp="1"/>
          </p:cNvSpPr>
          <p:nvPr>
            <p:ph type="title"/>
          </p:nvPr>
        </p:nvSpPr>
        <p:spPr>
          <a:xfrm>
            <a:off x="1600200" y="2363323"/>
            <a:ext cx="8991600" cy="1692771"/>
          </a:xfrm>
        </p:spPr>
        <p:txBody>
          <a:bodyPr vert="horz" lIns="274320" tIns="182880" rIns="274320" bIns="182880" rtlCol="0" anchor="ctr" anchorCtr="1">
            <a:normAutofit/>
          </a:bodyPr>
          <a:lstStyle/>
          <a:p>
            <a:r>
              <a:rPr lang="en-US" sz="1100" dirty="0">
                <a:hlinkClick r:id="rId2"/>
              </a:rPr>
              <a:t>https://uowtsd-my.sharepoint.com/:x:/g/personal/1912154_student_uwtsd_ac_uk/EUU-19TmgCJNh1k4MPvf940BBYVv0yW_3Go1cgDUQYYv7g?email=1912154%40student.uwtsd.ac.uk&amp;e=ZgZVYe</a:t>
            </a:r>
            <a:endParaRPr lang="en-US" sz="1100" dirty="0"/>
          </a:p>
        </p:txBody>
      </p:sp>
      <p:sp>
        <p:nvSpPr>
          <p:cNvPr id="3" name="Content Placeholder 2">
            <a:extLst>
              <a:ext uri="{FF2B5EF4-FFF2-40B4-BE49-F238E27FC236}">
                <a16:creationId xmlns:a16="http://schemas.microsoft.com/office/drawing/2014/main" id="{A688061D-A8D1-4BF7-B13E-F78A52AE3293}"/>
              </a:ext>
            </a:extLst>
          </p:cNvPr>
          <p:cNvSpPr>
            <a:spLocks noGrp="1"/>
          </p:cNvSpPr>
          <p:nvPr>
            <p:ph type="body" idx="1"/>
          </p:nvPr>
        </p:nvSpPr>
        <p:spPr>
          <a:xfrm>
            <a:off x="6579220" y="4497870"/>
            <a:ext cx="4987992" cy="1635300"/>
          </a:xfrm>
        </p:spPr>
        <p:txBody>
          <a:bodyPr vert="horz" lIns="91440" tIns="45720" rIns="91440" bIns="45720" rtlCol="0">
            <a:normAutofit/>
          </a:bodyPr>
          <a:lstStyle/>
          <a:p>
            <a:pPr algn="r"/>
            <a:r>
              <a:rPr lang="en-US" sz="2800" dirty="0">
                <a:solidFill>
                  <a:schemeClr val="bg1"/>
                </a:solidFill>
              </a:rPr>
              <a:t>FTS BOX Project – Gantt Chart</a:t>
            </a:r>
          </a:p>
        </p:txBody>
      </p:sp>
    </p:spTree>
    <p:extLst>
      <p:ext uri="{BB962C8B-B14F-4D97-AF65-F5344CB8AC3E}">
        <p14:creationId xmlns:p14="http://schemas.microsoft.com/office/powerpoint/2010/main" val="1675552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9BC9-859D-4D15-A038-40B865C95922}"/>
              </a:ext>
            </a:extLst>
          </p:cNvPr>
          <p:cNvSpPr>
            <a:spLocks noGrp="1"/>
          </p:cNvSpPr>
          <p:nvPr>
            <p:ph type="title"/>
          </p:nvPr>
        </p:nvSpPr>
        <p:spPr>
          <a:xfrm>
            <a:off x="829781" y="5861"/>
            <a:ext cx="3698803" cy="6745637"/>
          </a:xfrm>
          <a:noFill/>
          <a:ln>
            <a:solidFill>
              <a:schemeClr val="tx1"/>
            </a:solidFill>
          </a:ln>
        </p:spPr>
        <p:txBody>
          <a:bodyPr>
            <a:normAutofit fontScale="90000"/>
          </a:bodyPr>
          <a:lstStyle/>
          <a:p>
            <a:r>
              <a:rPr lang="en-GB" sz="2400" dirty="0">
                <a:solidFill>
                  <a:schemeClr val="tx1"/>
                </a:solidFill>
              </a:rPr>
              <a:t>The FTs Box</a:t>
            </a:r>
            <a:br>
              <a:rPr lang="en-GB" sz="2400" dirty="0">
                <a:solidFill>
                  <a:schemeClr val="tx1"/>
                </a:solidFill>
              </a:rPr>
            </a:br>
            <a:r>
              <a:rPr lang="en-GB" sz="2400" dirty="0">
                <a:solidFill>
                  <a:schemeClr val="tx1"/>
                </a:solidFill>
              </a:rPr>
              <a:t>Exterior</a:t>
            </a:r>
            <a:br>
              <a:rPr lang="en-GB" sz="2400" dirty="0">
                <a:solidFill>
                  <a:schemeClr val="tx1"/>
                </a:solidFill>
              </a:rPr>
            </a:br>
            <a:br>
              <a:rPr lang="en-GB" sz="2400" dirty="0"/>
            </a:br>
            <a:r>
              <a:rPr lang="en-GB" sz="2400" dirty="0">
                <a:solidFill>
                  <a:schemeClr val="tx1"/>
                </a:solidFill>
              </a:rPr>
              <a:t>The Feel, touch, See Box.</a:t>
            </a:r>
            <a:br>
              <a:rPr lang="en-GB" sz="2400" dirty="0">
                <a:solidFill>
                  <a:schemeClr val="tx1"/>
                </a:solidFill>
              </a:rPr>
            </a:br>
            <a:br>
              <a:rPr lang="en-GB" sz="2400" dirty="0"/>
            </a:br>
            <a:r>
              <a:rPr lang="en-GB" sz="2400" dirty="0">
                <a:solidFill>
                  <a:schemeClr val="tx1"/>
                </a:solidFill>
              </a:rPr>
              <a:t>Contains four doors with handles and locks. </a:t>
            </a:r>
            <a:br>
              <a:rPr lang="en-GB" sz="2400" dirty="0">
                <a:solidFill>
                  <a:schemeClr val="tx1"/>
                </a:solidFill>
              </a:rPr>
            </a:br>
            <a:r>
              <a:rPr lang="en-GB" sz="2400" dirty="0">
                <a:solidFill>
                  <a:schemeClr val="tx1"/>
                </a:solidFill>
              </a:rPr>
              <a:t>This created incorporating sensory needs from the very start stimulating a locking and closing pleasure found mainly among those who have Autism </a:t>
            </a:r>
            <a:br>
              <a:rPr lang="en-GB" sz="2400" dirty="0"/>
            </a:br>
            <a:endParaRPr lang="en-GB" sz="2400" dirty="0">
              <a:solidFill>
                <a:schemeClr val="tx1"/>
              </a:solidFill>
            </a:endParaRP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7FF5E5B9-A629-4ADA-B90E-1A66842B46F8}"/>
              </a:ext>
            </a:extLst>
          </p:cNvPr>
          <p:cNvPicPr>
            <a:picLocks noGrp="1" noChangeAspect="1"/>
          </p:cNvPicPr>
          <p:nvPr>
            <p:ph idx="1"/>
          </p:nvPr>
        </p:nvPicPr>
        <p:blipFill>
          <a:blip r:embed="rId2"/>
          <a:stretch>
            <a:fillRect/>
          </a:stretch>
        </p:blipFill>
        <p:spPr>
          <a:xfrm>
            <a:off x="6049182" y="1019989"/>
            <a:ext cx="5825639" cy="4818020"/>
          </a:xfrm>
        </p:spPr>
      </p:pic>
    </p:spTree>
    <p:extLst>
      <p:ext uri="{BB962C8B-B14F-4D97-AF65-F5344CB8AC3E}">
        <p14:creationId xmlns:p14="http://schemas.microsoft.com/office/powerpoint/2010/main" val="20042082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5DACC-E8DC-4ECA-8394-8B5A23783FDE}"/>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dirty="0">
                <a:solidFill>
                  <a:schemeClr val="tx1"/>
                </a:solidFill>
              </a:rPr>
              <a:t>FTS Box </a:t>
            </a:r>
            <a:br>
              <a:rPr lang="en-GB" sz="2400" dirty="0">
                <a:solidFill>
                  <a:schemeClr val="tx1"/>
                </a:solidFill>
              </a:rPr>
            </a:br>
            <a:r>
              <a:rPr lang="en-GB" sz="2400" dirty="0">
                <a:solidFill>
                  <a:schemeClr val="tx1"/>
                </a:solidFill>
              </a:rPr>
              <a:t>Interior</a:t>
            </a:r>
          </a:p>
        </p:txBody>
      </p:sp>
      <p:sp>
        <p:nvSpPr>
          <p:cNvPr id="9"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0" descr="Graphical user interface&#10;&#10;Description automatically generated">
            <a:extLst>
              <a:ext uri="{FF2B5EF4-FFF2-40B4-BE49-F238E27FC236}">
                <a16:creationId xmlns:a16="http://schemas.microsoft.com/office/drawing/2014/main" id="{02693CE0-73FA-4251-98B5-16CAAC9E5B6E}"/>
              </a:ext>
            </a:extLst>
          </p:cNvPr>
          <p:cNvPicPr>
            <a:picLocks noGrp="1" noChangeAspect="1"/>
          </p:cNvPicPr>
          <p:nvPr>
            <p:ph idx="1"/>
          </p:nvPr>
        </p:nvPicPr>
        <p:blipFill>
          <a:blip r:embed="rId2"/>
          <a:stretch>
            <a:fillRect/>
          </a:stretch>
        </p:blipFill>
        <p:spPr>
          <a:xfrm>
            <a:off x="5574730" y="1264404"/>
            <a:ext cx="6170695" cy="3897870"/>
          </a:xfrm>
        </p:spPr>
      </p:pic>
    </p:spTree>
    <p:extLst>
      <p:ext uri="{BB962C8B-B14F-4D97-AF65-F5344CB8AC3E}">
        <p14:creationId xmlns:p14="http://schemas.microsoft.com/office/powerpoint/2010/main" val="381540236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8E0E4-4C26-431E-B8C7-97F8647C412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dirty="0">
                <a:solidFill>
                  <a:schemeClr val="tx1"/>
                </a:solidFill>
              </a:rPr>
              <a:t>FTS Box </a:t>
            </a:r>
            <a:br>
              <a:rPr lang="en-GB" sz="2400" dirty="0">
                <a:solidFill>
                  <a:schemeClr val="tx1"/>
                </a:solidFill>
              </a:rPr>
            </a:br>
            <a:r>
              <a:rPr lang="en-GB" sz="2400" dirty="0">
                <a:solidFill>
                  <a:schemeClr val="tx1"/>
                </a:solidFill>
              </a:rPr>
              <a:t>interior</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2">
            <a:extLst>
              <a:ext uri="{FF2B5EF4-FFF2-40B4-BE49-F238E27FC236}">
                <a16:creationId xmlns:a16="http://schemas.microsoft.com/office/drawing/2014/main" id="{ECCDE33B-30CB-4B77-BF52-23BADD585EE5}"/>
              </a:ext>
            </a:extLst>
          </p:cNvPr>
          <p:cNvPicPr>
            <a:picLocks noGrp="1" noChangeAspect="1"/>
          </p:cNvPicPr>
          <p:nvPr>
            <p:ph idx="1"/>
          </p:nvPr>
        </p:nvPicPr>
        <p:blipFill>
          <a:blip r:embed="rId2"/>
          <a:stretch>
            <a:fillRect/>
          </a:stretch>
        </p:blipFill>
        <p:spPr>
          <a:xfrm>
            <a:off x="6049182" y="1638215"/>
            <a:ext cx="5408696" cy="3581568"/>
          </a:xfrm>
        </p:spPr>
      </p:pic>
    </p:spTree>
    <p:extLst>
      <p:ext uri="{BB962C8B-B14F-4D97-AF65-F5344CB8AC3E}">
        <p14:creationId xmlns:p14="http://schemas.microsoft.com/office/powerpoint/2010/main" val="268101565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560C344-B70C-4892-A50B-18A14E39E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53CA6F-E2A3-48F3-AD20-D80C44380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7" y="0"/>
            <a:ext cx="6676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BBC1F-F96B-49A5-8349-12AB77575547}"/>
              </a:ext>
            </a:extLst>
          </p:cNvPr>
          <p:cNvSpPr>
            <a:spLocks noGrp="1"/>
          </p:cNvSpPr>
          <p:nvPr>
            <p:ph type="title"/>
          </p:nvPr>
        </p:nvSpPr>
        <p:spPr>
          <a:xfrm>
            <a:off x="2072820" y="643466"/>
            <a:ext cx="5437703" cy="1152127"/>
          </a:xfrm>
          <a:noFill/>
          <a:ln>
            <a:solidFill>
              <a:srgbClr val="FFFFFF"/>
            </a:solidFill>
          </a:ln>
        </p:spPr>
        <p:txBody>
          <a:bodyPr>
            <a:normAutofit fontScale="90000"/>
          </a:bodyPr>
          <a:lstStyle/>
          <a:p>
            <a:r>
              <a:rPr lang="en-GB" dirty="0">
                <a:solidFill>
                  <a:srgbClr val="FFFFFF"/>
                </a:solidFill>
              </a:rPr>
              <a:t>Why choose the FTS Box?</a:t>
            </a:r>
            <a:br>
              <a:rPr lang="en-GB" dirty="0">
                <a:solidFill>
                  <a:srgbClr val="FFFFFF"/>
                </a:solidFill>
              </a:rPr>
            </a:br>
            <a:r>
              <a:rPr lang="en-GB" dirty="0">
                <a:solidFill>
                  <a:srgbClr val="FFFFFF"/>
                </a:solidFill>
              </a:rPr>
              <a:t>What material?</a:t>
            </a:r>
          </a:p>
        </p:txBody>
      </p:sp>
      <p:sp>
        <p:nvSpPr>
          <p:cNvPr id="3" name="Content Placeholder 2">
            <a:extLst>
              <a:ext uri="{FF2B5EF4-FFF2-40B4-BE49-F238E27FC236}">
                <a16:creationId xmlns:a16="http://schemas.microsoft.com/office/drawing/2014/main" id="{2D9D58E6-9BFA-4275-AD83-FE9C75176362}"/>
              </a:ext>
            </a:extLst>
          </p:cNvPr>
          <p:cNvSpPr>
            <a:spLocks noGrp="1"/>
          </p:cNvSpPr>
          <p:nvPr>
            <p:ph idx="1"/>
          </p:nvPr>
        </p:nvSpPr>
        <p:spPr>
          <a:xfrm>
            <a:off x="2072820" y="2170772"/>
            <a:ext cx="5437697" cy="4345633"/>
          </a:xfrm>
        </p:spPr>
        <p:txBody>
          <a:bodyPr vert="horz" lIns="91440" tIns="45720" rIns="91440" bIns="45720" rtlCol="0" anchor="t">
            <a:normAutofit lnSpcReduction="10000"/>
          </a:bodyPr>
          <a:lstStyle/>
          <a:p>
            <a:r>
              <a:rPr lang="en-GB" dirty="0">
                <a:solidFill>
                  <a:srgbClr val="FFFFFF"/>
                </a:solidFill>
                <a:latin typeface="Arial"/>
                <a:cs typeface="Arial"/>
              </a:rPr>
              <a:t>Production with innovation making original product makes no distraction in competition.  Although there are many special needs toys and development tools out there, there is still space for more options in toys which is where the FTS Box comes in covering many level of visual, touch and hearing stimulation. </a:t>
            </a:r>
            <a:r>
              <a:rPr lang="en-GB" b="1" dirty="0">
                <a:solidFill>
                  <a:srgbClr val="FFFFFF"/>
                </a:solidFill>
                <a:latin typeface="Arial"/>
                <a:cs typeface="Arial"/>
              </a:rPr>
              <a:t>Materials:</a:t>
            </a:r>
          </a:p>
          <a:p>
            <a:r>
              <a:rPr lang="en-GB" dirty="0">
                <a:solidFill>
                  <a:srgbClr val="FFFFFF"/>
                </a:solidFill>
                <a:latin typeface="Arial"/>
                <a:cs typeface="Arial"/>
              </a:rPr>
              <a:t>Pine wood - from mms timber</a:t>
            </a:r>
          </a:p>
          <a:p>
            <a:r>
              <a:rPr lang="en-GB" dirty="0">
                <a:solidFill>
                  <a:srgbClr val="FFFFFF"/>
                </a:solidFill>
                <a:latin typeface="Arial"/>
                <a:cs typeface="Arial"/>
              </a:rPr>
              <a:t>Led lights - Amazon</a:t>
            </a:r>
          </a:p>
          <a:p>
            <a:r>
              <a:rPr lang="en-GB" dirty="0">
                <a:solidFill>
                  <a:srgbClr val="FFFFFF"/>
                </a:solidFill>
                <a:latin typeface="Arial"/>
                <a:cs typeface="Arial"/>
              </a:rPr>
              <a:t>Wood button panels - Etsy</a:t>
            </a:r>
          </a:p>
          <a:p>
            <a:r>
              <a:rPr lang="en-GB" dirty="0">
                <a:solidFill>
                  <a:srgbClr val="FFFFFF"/>
                </a:solidFill>
                <a:latin typeface="Arial"/>
                <a:cs typeface="Arial"/>
              </a:rPr>
              <a:t>Fabric's – Leather, cotton wool, fur, prosthetic grass, PVC like rubber – eBay</a:t>
            </a:r>
          </a:p>
          <a:p>
            <a:r>
              <a:rPr lang="en-GB" dirty="0">
                <a:solidFill>
                  <a:srgbClr val="FFFFFF"/>
                </a:solidFill>
                <a:latin typeface="Arial"/>
                <a:cs typeface="Arial"/>
              </a:rPr>
              <a:t>Warped mirror rolls - eBay</a:t>
            </a:r>
          </a:p>
          <a:p>
            <a:endParaRPr lang="en-GB" dirty="0">
              <a:solidFill>
                <a:srgbClr val="FFFFFF"/>
              </a:solidFill>
              <a:latin typeface="Arial"/>
              <a:cs typeface="Arial"/>
            </a:endParaRPr>
          </a:p>
        </p:txBody>
      </p:sp>
    </p:spTree>
    <p:extLst>
      <p:ext uri="{BB962C8B-B14F-4D97-AF65-F5344CB8AC3E}">
        <p14:creationId xmlns:p14="http://schemas.microsoft.com/office/powerpoint/2010/main" val="167992538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414E6-C6A8-4D27-AC44-DB28E15B100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D31612-6600-4599-A676-4126034CB78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3577034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TF00001246</Template>
  <TotalTime>0</TotalTime>
  <Words>1</Words>
  <Application>Microsoft Office PowerPoint</Application>
  <PresentationFormat>Widescreen</PresentationFormat>
  <Paragraphs>1</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Parcel</vt:lpstr>
      <vt:lpstr>Burke's Hoard  Project – New product</vt:lpstr>
      <vt:lpstr>The Product</vt:lpstr>
      <vt:lpstr>https://uowtsd-my.sharepoint.com/:x:/g/personal/1912154_student_uwtsd_ac_uk/EUU-19TmgCJNh1k4MPvf940BBYVv0yW_3Go1cgDUQYYv7g?email=1912154%40student.uwtsd.ac.uk&amp;e=ZgZVYe</vt:lpstr>
      <vt:lpstr>The FTs Box Exterior  The Feel, touch, See Box.  Contains four doors with handles and locks.  This created incorporating sensory needs from the very start stimulating a locking and closing pleasure found mainly among those who have Autism  </vt:lpstr>
      <vt:lpstr>FTS Box  Interior</vt:lpstr>
      <vt:lpstr>FTS Box  interior</vt:lpstr>
      <vt:lpstr>Why choose the FTS Box? What material?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dc:title>
  <dc:creator/>
  <cp:lastModifiedBy/>
  <cp:revision>224</cp:revision>
  <dcterms:created xsi:type="dcterms:W3CDTF">2021-12-04T17:51:57Z</dcterms:created>
  <dcterms:modified xsi:type="dcterms:W3CDTF">2021-12-08T00:18:12Z</dcterms:modified>
</cp:coreProperties>
</file>