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Lst>
  <p:sldSz cx="9144000" cy="51435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1pPr>
    <a:lvl2pPr marL="0" marR="0" indent="457117"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2pPr>
    <a:lvl3pPr marL="0" marR="0" indent="914232"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3pPr>
    <a:lvl4pPr marL="0" marR="0" indent="1371350"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4pPr>
    <a:lvl5pPr marL="0" marR="0" indent="1828465"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5pPr>
    <a:lvl6pPr marL="0" marR="0" indent="2285582"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6pPr>
    <a:lvl7pPr marL="0" marR="0" indent="2742699"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7pPr>
    <a:lvl8pPr marL="0" marR="0" indent="3199815"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8pPr>
    <a:lvl9pPr marL="0" marR="0" indent="3656931"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rial"/>
          <a:ea typeface="Arial"/>
          <a:cs typeface="Arial"/>
        </a:font>
        <a:srgbClr val="0D9CD8"/>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FEDD2"/>
          </a:solidFill>
        </a:fill>
      </a:tcStyle>
    </a:wholeTbl>
    <a:band2H>
      <a:tcTxStyle b="def" i="def"/>
      <a:tcStyle>
        <a:tcBdr/>
        <a:fill>
          <a:solidFill>
            <a:srgbClr val="F0F6EA"/>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Arial"/>
          <a:ea typeface="Arial"/>
          <a:cs typeface="Arial"/>
        </a:font>
        <a:srgbClr val="0D9CD8"/>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8CADA"/>
          </a:solidFill>
        </a:fill>
      </a:tcStyle>
    </a:wholeTbl>
    <a:band2H>
      <a:tcTxStyle b="def" i="def"/>
      <a:tcStyle>
        <a:tcBdr/>
        <a:fill>
          <a:solidFill>
            <a:srgbClr val="FBE6ED"/>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Arial"/>
          <a:ea typeface="Arial"/>
          <a:cs typeface="Arial"/>
        </a:font>
        <a:srgbClr val="0D9CD8"/>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ECCA"/>
          </a:solidFill>
        </a:fill>
      </a:tcStyle>
    </a:wholeTbl>
    <a:band2H>
      <a:tcTxStyle b="def" i="def"/>
      <a:tcStyle>
        <a:tcBdr/>
        <a:fill>
          <a:solidFill>
            <a:srgbClr val="FFF6E6"/>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Arial"/>
          <a:ea typeface="Arial"/>
          <a:cs typeface="Arial"/>
        </a:font>
        <a:srgbClr val="0D9CD8"/>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FF8"/>
          </a:solidFill>
        </a:fill>
      </a:tcStyle>
    </a:wholeTbl>
    <a:band2H>
      <a:tcTxStyle b="def" i="def"/>
      <a:tcStyle>
        <a:tcBdr/>
        <a:fill>
          <a:solidFill>
            <a:srgbClr val="FFFFFF"/>
          </a:solidFill>
        </a:fill>
      </a:tcStyle>
    </a:band2H>
    <a:firstCol>
      <a:tcTxStyle b="on" i="off">
        <a:font>
          <a:latin typeface="Arial"/>
          <a:ea typeface="Arial"/>
          <a:cs typeface="Arial"/>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Arial"/>
          <a:ea typeface="Arial"/>
          <a:cs typeface="Arial"/>
        </a:font>
        <a:srgbClr val="0D9CD8"/>
      </a:tcTxStyle>
      <a:tcStyle>
        <a:tcBdr>
          <a:left>
            <a:ln w="12700" cap="flat">
              <a:noFill/>
              <a:miter lim="400000"/>
            </a:ln>
          </a:left>
          <a:right>
            <a:ln w="12700" cap="flat">
              <a:noFill/>
              <a:miter lim="400000"/>
            </a:ln>
          </a:right>
          <a:top>
            <a:ln w="50800" cap="flat">
              <a:solidFill>
                <a:srgbClr val="0D9CD8"/>
              </a:solidFill>
              <a:prstDash val="solid"/>
              <a:round/>
            </a:ln>
          </a:top>
          <a:bottom>
            <a:ln w="25400" cap="flat">
              <a:solidFill>
                <a:srgbClr val="0D9CD8"/>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Arial"/>
          <a:ea typeface="Arial"/>
          <a:cs typeface="Arial"/>
        </a:font>
        <a:srgbClr val="FFFFFF"/>
      </a:tcTxStyle>
      <a:tcStyle>
        <a:tcBdr>
          <a:left>
            <a:ln w="12700" cap="flat">
              <a:noFill/>
              <a:miter lim="400000"/>
            </a:ln>
          </a:left>
          <a:right>
            <a:ln w="12700" cap="flat">
              <a:noFill/>
              <a:miter lim="400000"/>
            </a:ln>
          </a:right>
          <a:top>
            <a:ln w="25400" cap="flat">
              <a:solidFill>
                <a:srgbClr val="0D9CD8"/>
              </a:solidFill>
              <a:prstDash val="solid"/>
              <a:round/>
            </a:ln>
          </a:top>
          <a:bottom>
            <a:ln w="25400" cap="flat">
              <a:solidFill>
                <a:srgbClr val="0D9CD8"/>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Arial"/>
          <a:ea typeface="Arial"/>
          <a:cs typeface="Arial"/>
        </a:font>
        <a:srgbClr val="0D9CD8"/>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EF0"/>
          </a:solidFill>
        </a:fill>
      </a:tcStyle>
    </a:wholeTbl>
    <a:band2H>
      <a:tcTxStyle b="def" i="def"/>
      <a:tcStyle>
        <a:tcBdr/>
        <a:fill>
          <a:solidFill>
            <a:srgbClr val="E6EFF8"/>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D9CD8"/>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D9CD8"/>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D9CD8"/>
          </a:solidFill>
        </a:fill>
      </a:tcStyle>
    </a:firstRow>
  </a:tblStyle>
  <a:tblStyle styleId="{2708684C-4D16-4618-839F-0558EEFCDFE6}" styleName="">
    <a:tblBg/>
    <a:wholeTbl>
      <a:tcTxStyle b="off" i="off">
        <a:font>
          <a:latin typeface="Arial"/>
          <a:ea typeface="Arial"/>
          <a:cs typeface="Arial"/>
        </a:font>
        <a:srgbClr val="0D9CD8"/>
      </a:tcTxStyle>
      <a:tcStyle>
        <a:tcBdr>
          <a:left>
            <a:ln w="12700" cap="flat">
              <a:solidFill>
                <a:srgbClr val="0D9CD8"/>
              </a:solidFill>
              <a:prstDash val="solid"/>
              <a:round/>
            </a:ln>
          </a:left>
          <a:right>
            <a:ln w="12700" cap="flat">
              <a:solidFill>
                <a:srgbClr val="0D9CD8"/>
              </a:solidFill>
              <a:prstDash val="solid"/>
              <a:round/>
            </a:ln>
          </a:right>
          <a:top>
            <a:ln w="12700" cap="flat">
              <a:solidFill>
                <a:srgbClr val="0D9CD8"/>
              </a:solidFill>
              <a:prstDash val="solid"/>
              <a:round/>
            </a:ln>
          </a:top>
          <a:bottom>
            <a:ln w="12700" cap="flat">
              <a:solidFill>
                <a:srgbClr val="0D9CD8"/>
              </a:solidFill>
              <a:prstDash val="solid"/>
              <a:round/>
            </a:ln>
          </a:bottom>
          <a:insideH>
            <a:ln w="12700" cap="flat">
              <a:solidFill>
                <a:srgbClr val="0D9CD8"/>
              </a:solidFill>
              <a:prstDash val="solid"/>
              <a:round/>
            </a:ln>
          </a:insideH>
          <a:insideV>
            <a:ln w="12700" cap="flat">
              <a:solidFill>
                <a:srgbClr val="0D9CD8"/>
              </a:solidFill>
              <a:prstDash val="solid"/>
              <a:round/>
            </a:ln>
          </a:insideV>
        </a:tcBdr>
        <a:fill>
          <a:solidFill>
            <a:srgbClr val="0D9CD8">
              <a:alpha val="20000"/>
            </a:srgbClr>
          </a:solidFill>
        </a:fill>
      </a:tcStyle>
    </a:wholeTbl>
    <a:band2H>
      <a:tcTxStyle b="def" i="def"/>
      <a:tcStyle>
        <a:tcBdr/>
        <a:fill>
          <a:solidFill>
            <a:srgbClr val="FFFFFF"/>
          </a:solidFill>
        </a:fill>
      </a:tcStyle>
    </a:band2H>
    <a:firstCol>
      <a:tcTxStyle b="on" i="off">
        <a:font>
          <a:latin typeface="Arial"/>
          <a:ea typeface="Arial"/>
          <a:cs typeface="Arial"/>
        </a:font>
        <a:srgbClr val="0D9CD8"/>
      </a:tcTxStyle>
      <a:tcStyle>
        <a:tcBdr>
          <a:left>
            <a:ln w="12700" cap="flat">
              <a:solidFill>
                <a:srgbClr val="0D9CD8"/>
              </a:solidFill>
              <a:prstDash val="solid"/>
              <a:round/>
            </a:ln>
          </a:left>
          <a:right>
            <a:ln w="12700" cap="flat">
              <a:solidFill>
                <a:srgbClr val="0D9CD8"/>
              </a:solidFill>
              <a:prstDash val="solid"/>
              <a:round/>
            </a:ln>
          </a:right>
          <a:top>
            <a:ln w="12700" cap="flat">
              <a:solidFill>
                <a:srgbClr val="0D9CD8"/>
              </a:solidFill>
              <a:prstDash val="solid"/>
              <a:round/>
            </a:ln>
          </a:top>
          <a:bottom>
            <a:ln w="12700" cap="flat">
              <a:solidFill>
                <a:srgbClr val="0D9CD8"/>
              </a:solidFill>
              <a:prstDash val="solid"/>
              <a:round/>
            </a:ln>
          </a:bottom>
          <a:insideH>
            <a:ln w="12700" cap="flat">
              <a:solidFill>
                <a:srgbClr val="0D9CD8"/>
              </a:solidFill>
              <a:prstDash val="solid"/>
              <a:round/>
            </a:ln>
          </a:insideH>
          <a:insideV>
            <a:ln w="12700" cap="flat">
              <a:solidFill>
                <a:srgbClr val="0D9CD8"/>
              </a:solidFill>
              <a:prstDash val="solid"/>
              <a:round/>
            </a:ln>
          </a:insideV>
        </a:tcBdr>
        <a:fill>
          <a:solidFill>
            <a:srgbClr val="0D9CD8">
              <a:alpha val="20000"/>
            </a:srgbClr>
          </a:solidFill>
        </a:fill>
      </a:tcStyle>
    </a:firstCol>
    <a:lastRow>
      <a:tcTxStyle b="on" i="off">
        <a:font>
          <a:latin typeface="Arial"/>
          <a:ea typeface="Arial"/>
          <a:cs typeface="Arial"/>
        </a:font>
        <a:srgbClr val="0D9CD8"/>
      </a:tcTxStyle>
      <a:tcStyle>
        <a:tcBdr>
          <a:left>
            <a:ln w="12700" cap="flat">
              <a:solidFill>
                <a:srgbClr val="0D9CD8"/>
              </a:solidFill>
              <a:prstDash val="solid"/>
              <a:round/>
            </a:ln>
          </a:left>
          <a:right>
            <a:ln w="12700" cap="flat">
              <a:solidFill>
                <a:srgbClr val="0D9CD8"/>
              </a:solidFill>
              <a:prstDash val="solid"/>
              <a:round/>
            </a:ln>
          </a:right>
          <a:top>
            <a:ln w="50800" cap="flat">
              <a:solidFill>
                <a:srgbClr val="0D9CD8"/>
              </a:solidFill>
              <a:prstDash val="solid"/>
              <a:round/>
            </a:ln>
          </a:top>
          <a:bottom>
            <a:ln w="12700" cap="flat">
              <a:solidFill>
                <a:srgbClr val="0D9CD8"/>
              </a:solidFill>
              <a:prstDash val="solid"/>
              <a:round/>
            </a:ln>
          </a:bottom>
          <a:insideH>
            <a:ln w="12700" cap="flat">
              <a:solidFill>
                <a:srgbClr val="0D9CD8"/>
              </a:solidFill>
              <a:prstDash val="solid"/>
              <a:round/>
            </a:ln>
          </a:insideH>
          <a:insideV>
            <a:ln w="12700" cap="flat">
              <a:solidFill>
                <a:srgbClr val="0D9CD8"/>
              </a:solidFill>
              <a:prstDash val="solid"/>
              <a:round/>
            </a:ln>
          </a:insideV>
        </a:tcBdr>
        <a:fill>
          <a:noFill/>
        </a:fill>
      </a:tcStyle>
    </a:lastRow>
    <a:firstRow>
      <a:tcTxStyle b="on" i="off">
        <a:font>
          <a:latin typeface="Arial"/>
          <a:ea typeface="Arial"/>
          <a:cs typeface="Arial"/>
        </a:font>
        <a:srgbClr val="0D9CD8"/>
      </a:tcTxStyle>
      <a:tcStyle>
        <a:tcBdr>
          <a:left>
            <a:ln w="12700" cap="flat">
              <a:solidFill>
                <a:srgbClr val="0D9CD8"/>
              </a:solidFill>
              <a:prstDash val="solid"/>
              <a:round/>
            </a:ln>
          </a:left>
          <a:right>
            <a:ln w="12700" cap="flat">
              <a:solidFill>
                <a:srgbClr val="0D9CD8"/>
              </a:solidFill>
              <a:prstDash val="solid"/>
              <a:round/>
            </a:ln>
          </a:right>
          <a:top>
            <a:ln w="12700" cap="flat">
              <a:solidFill>
                <a:srgbClr val="0D9CD8"/>
              </a:solidFill>
              <a:prstDash val="solid"/>
              <a:round/>
            </a:ln>
          </a:top>
          <a:bottom>
            <a:ln w="25400" cap="flat">
              <a:solidFill>
                <a:srgbClr val="0D9CD8"/>
              </a:solidFill>
              <a:prstDash val="solid"/>
              <a:round/>
            </a:ln>
          </a:bottom>
          <a:insideH>
            <a:ln w="12700" cap="flat">
              <a:solidFill>
                <a:srgbClr val="0D9CD8"/>
              </a:solidFill>
              <a:prstDash val="solid"/>
              <a:round/>
            </a:ln>
          </a:insideH>
          <a:insideV>
            <a:ln w="12700" cap="flat">
              <a:solidFill>
                <a:srgbClr val="0D9CD8"/>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85" name="Shape 85"/>
          <p:cNvSpPr/>
          <p:nvPr>
            <p:ph type="sldImg"/>
          </p:nvPr>
        </p:nvSpPr>
        <p:spPr>
          <a:xfrm>
            <a:off x="1143000" y="685800"/>
            <a:ext cx="4572000" cy="3429000"/>
          </a:xfrm>
          <a:prstGeom prst="rect">
            <a:avLst/>
          </a:prstGeom>
        </p:spPr>
        <p:txBody>
          <a:bodyPr/>
          <a:lstStyle/>
          <a:p>
            <a:pPr/>
          </a:p>
        </p:txBody>
      </p:sp>
      <p:sp>
        <p:nvSpPr>
          <p:cNvPr id="86" name="Shape 86"/>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20.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21.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22.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23.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24.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25.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9" name="Shape 89"/>
          <p:cNvSpPr/>
          <p:nvPr>
            <p:ph type="sldImg"/>
          </p:nvPr>
        </p:nvSpPr>
        <p:spPr>
          <a:prstGeom prst="rect">
            <a:avLst/>
          </a:prstGeom>
        </p:spPr>
        <p:txBody>
          <a:bodyPr/>
          <a:lstStyle/>
          <a:p>
            <a:pPr/>
          </a:p>
        </p:txBody>
      </p:sp>
      <p:sp>
        <p:nvSpPr>
          <p:cNvPr id="90" name="Shape 90"/>
          <p:cNvSpPr/>
          <p:nvPr>
            <p:ph type="body" sz="quarter" idx="1"/>
          </p:nvPr>
        </p:nvSpPr>
        <p:spPr>
          <a:prstGeom prst="rect">
            <a:avLst/>
          </a:prstGeom>
        </p:spPr>
        <p:txBody>
          <a:bodyPr/>
          <a:lstStyle/>
          <a:p>
            <a:pPr/>
            <a:r>
              <a:t>Hello and welcome to the Attendance Management Line Manager Toolbox Talk Session</a:t>
            </a:r>
            <a:endParaRPr>
              <a:solidFill>
                <a:srgbClr val="FFFF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 name="Shape 94"/>
          <p:cNvSpPr/>
          <p:nvPr>
            <p:ph type="sldImg"/>
          </p:nvPr>
        </p:nvSpPr>
        <p:spPr>
          <a:prstGeom prst="rect">
            <a:avLst/>
          </a:prstGeom>
        </p:spPr>
        <p:txBody>
          <a:bodyPr/>
          <a:lstStyle/>
          <a:p>
            <a:pPr/>
          </a:p>
        </p:txBody>
      </p:sp>
      <p:sp>
        <p:nvSpPr>
          <p:cNvPr id="95" name="Shape 95"/>
          <p:cNvSpPr/>
          <p:nvPr>
            <p:ph type="body" sz="quarter" idx="1"/>
          </p:nvPr>
        </p:nvSpPr>
        <p:spPr>
          <a:prstGeom prst="rect">
            <a:avLst/>
          </a:prstGeom>
        </p:spPr>
        <p:txBody>
          <a:bodyPr/>
          <a:lstStyle/>
          <a:p>
            <a:pPr/>
            <a:r>
              <a:t>Today is all about providing an overview of how to manage and promote good attendance. </a:t>
            </a:r>
          </a:p>
          <a:p>
            <a:pPr/>
          </a:p>
          <a:p>
            <a:pPr/>
            <a:r>
              <a:t>Our learning objectives today are - </a:t>
            </a:r>
          </a:p>
          <a:p>
            <a:pPr/>
          </a:p>
          <a:p>
            <a:pPr/>
            <a:r>
              <a:t>- To provide a clear, well rounded view of the attendance management policy</a:t>
            </a:r>
          </a:p>
          <a:p>
            <a:pPr/>
            <a:r>
              <a:t>- To provide a greater understanding of the Personal Attendance Score (PAS) process</a:t>
            </a:r>
          </a:p>
          <a:p>
            <a:pPr/>
            <a:r>
              <a:t>- To instill confidence for you to signpost colleagues to support resources, and to correctly manage an employee’s absence in a fair and consistent manner</a:t>
            </a:r>
          </a:p>
          <a:p>
            <a:pPr/>
          </a:p>
          <a:p>
            <a:pPr/>
            <a:r>
              <a:t>Who has read the attendance management policy lately?</a:t>
            </a:r>
          </a:p>
          <a:p>
            <a:pPr/>
          </a:p>
          <a:p>
            <a:pPr/>
            <a:r>
              <a:t>Why is it important to have a policy and to manage absence?</a:t>
            </a:r>
          </a:p>
          <a:p>
            <a:pPr/>
          </a:p>
          <a:p>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9" name="Shape 99"/>
          <p:cNvSpPr/>
          <p:nvPr>
            <p:ph type="sldImg"/>
          </p:nvPr>
        </p:nvSpPr>
        <p:spPr>
          <a:prstGeom prst="rect">
            <a:avLst/>
          </a:prstGeom>
        </p:spPr>
        <p:txBody>
          <a:bodyPr/>
          <a:lstStyle/>
          <a:p>
            <a:pPr/>
          </a:p>
        </p:txBody>
      </p:sp>
      <p:sp>
        <p:nvSpPr>
          <p:cNvPr id="100" name="Shape 100"/>
          <p:cNvSpPr/>
          <p:nvPr>
            <p:ph type="body" sz="quarter" idx="1"/>
          </p:nvPr>
        </p:nvSpPr>
        <p:spPr>
          <a:prstGeom prst="rect">
            <a:avLst/>
          </a:prstGeom>
        </p:spPr>
        <p:txBody>
          <a:bodyPr/>
          <a:lstStyle/>
          <a:p>
            <a:pPr/>
            <a:r>
              <a:t>Read through the topics that will be covered in today’s session. </a:t>
            </a:r>
          </a:p>
          <a:p>
            <a:pPr/>
          </a:p>
          <a:p>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3" name="Shape 103"/>
          <p:cNvSpPr/>
          <p:nvPr>
            <p:ph type="sldImg"/>
          </p:nvPr>
        </p:nvSpPr>
        <p:spPr>
          <a:prstGeom prst="rect">
            <a:avLst/>
          </a:prstGeom>
        </p:spPr>
        <p:txBody>
          <a:bodyPr/>
          <a:lstStyle/>
          <a:p>
            <a:pPr/>
          </a:p>
        </p:txBody>
      </p:sp>
      <p:sp>
        <p:nvSpPr>
          <p:cNvPr id="104" name="Shape 104"/>
          <p:cNvSpPr/>
          <p:nvPr>
            <p:ph type="body" sz="quarter" idx="1"/>
          </p:nvPr>
        </p:nvSpPr>
        <p:spPr>
          <a:prstGeom prst="rect">
            <a:avLst/>
          </a:prstGeom>
        </p:spPr>
        <p:txBody>
          <a:bodyPr/>
          <a:lstStyle/>
          <a:p>
            <a:pPr/>
            <a:r>
              <a:t>General question to the group.</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9" name="Shape 109"/>
          <p:cNvSpPr/>
          <p:nvPr>
            <p:ph type="sldImg"/>
          </p:nvPr>
        </p:nvSpPr>
        <p:spPr>
          <a:prstGeom prst="rect">
            <a:avLst/>
          </a:prstGeom>
        </p:spPr>
        <p:txBody>
          <a:bodyPr/>
          <a:lstStyle/>
          <a:p>
            <a:pPr/>
          </a:p>
        </p:txBody>
      </p:sp>
      <p:sp>
        <p:nvSpPr>
          <p:cNvPr id="110" name="Shape 110"/>
          <p:cNvSpPr/>
          <p:nvPr>
            <p:ph type="body" sz="quarter" idx="1"/>
          </p:nvPr>
        </p:nvSpPr>
        <p:spPr>
          <a:prstGeom prst="rect">
            <a:avLst/>
          </a:prstGeom>
        </p:spPr>
        <p:txBody>
          <a:bodyPr/>
          <a:lstStyle/>
          <a:p>
            <a:pPr/>
            <a:r>
              <a:t>Answer at the start of the next slide.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3" name="Shape 113"/>
          <p:cNvSpPr/>
          <p:nvPr>
            <p:ph type="sldImg"/>
          </p:nvPr>
        </p:nvSpPr>
        <p:spPr>
          <a:prstGeom prst="rect">
            <a:avLst/>
          </a:prstGeom>
        </p:spPr>
        <p:txBody>
          <a:bodyPr/>
          <a:lstStyle/>
          <a:p>
            <a:pPr/>
          </a:p>
        </p:txBody>
      </p:sp>
      <p:sp>
        <p:nvSpPr>
          <p:cNvPr id="114" name="Shape 114"/>
          <p:cNvSpPr/>
          <p:nvPr>
            <p:ph type="body" sz="quarter" idx="1"/>
          </p:nvPr>
        </p:nvSpPr>
        <p:spPr>
          <a:prstGeom prst="rect">
            <a:avLst/>
          </a:prstGeom>
        </p:spPr>
        <p:txBody>
          <a:bodyPr/>
          <a:lstStyle/>
          <a:p>
            <a:pPr/>
            <a:r>
              <a:t>Open question to the group after sharing the heading.</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8" name="Shape 118"/>
          <p:cNvSpPr/>
          <p:nvPr>
            <p:ph type="sldImg"/>
          </p:nvPr>
        </p:nvSpPr>
        <p:spPr>
          <a:prstGeom prst="rect">
            <a:avLst/>
          </a:prstGeom>
        </p:spPr>
        <p:txBody>
          <a:bodyPr/>
          <a:lstStyle/>
          <a:p>
            <a:pPr/>
          </a:p>
        </p:txBody>
      </p:sp>
      <p:sp>
        <p:nvSpPr>
          <p:cNvPr id="119" name="Shape 119"/>
          <p:cNvSpPr/>
          <p:nvPr>
            <p:ph type="body" sz="quarter" idx="1"/>
          </p:nvPr>
        </p:nvSpPr>
        <p:spPr>
          <a:prstGeom prst="rect">
            <a:avLst/>
          </a:prstGeom>
        </p:spPr>
        <p:txBody>
          <a:bodyPr/>
          <a:lstStyle/>
          <a:p>
            <a:pPr/>
            <a:r>
              <a:t>1. 3% wholesale and 3.4% retail - Correct</a:t>
            </a:r>
          </a:p>
          <a:p>
            <a:pPr/>
            <a:r>
              <a:t>2. 4% wholesale and 5% retail</a:t>
            </a:r>
          </a:p>
          <a:p>
            <a:pPr/>
            <a:r>
              <a:t>3. 1.5% wholesale and 3% retail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6" name="Shape 126"/>
          <p:cNvSpPr/>
          <p:nvPr>
            <p:ph type="sldImg"/>
          </p:nvPr>
        </p:nvSpPr>
        <p:spPr>
          <a:prstGeom prst="rect">
            <a:avLst/>
          </a:prstGeom>
        </p:spPr>
        <p:txBody>
          <a:bodyPr/>
          <a:lstStyle/>
          <a:p>
            <a:pPr/>
          </a:p>
        </p:txBody>
      </p:sp>
      <p:sp>
        <p:nvSpPr>
          <p:cNvPr id="127" name="Shape 127"/>
          <p:cNvSpPr/>
          <p:nvPr>
            <p:ph type="body" sz="quarter" idx="1"/>
          </p:nvPr>
        </p:nvSpPr>
        <p:spPr>
          <a:prstGeom prst="rect">
            <a:avLst/>
          </a:prstGeom>
        </p:spPr>
        <p:txBody>
          <a:bodyPr/>
          <a:lstStyle/>
          <a:p>
            <a:pPr/>
            <a:r>
              <a:t>There are several key actions that need to be taken on day 1 of an absence. You need to remember that the absence may only last 1-2days, but it could last several weeks, possibly months, so it is important to act straight away to gain greater understanding and to set expectations.</a:t>
            </a:r>
          </a:p>
          <a:p>
            <a:pPr/>
          </a:p>
          <a:p>
            <a:pPr/>
            <a:r>
              <a:t>The most important action in the early stages of an absence is to set a clear expectation in terms of communication, from both the employee and line manager. Agree a suitable level of contact, i.e. once per week/fortnight, depending on the length and reason for absence. When no boundaries are put in place, it leaves levels of contact open to interpretation and the line between reasonable management and harassment become blurred.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2" name="Shape 132"/>
          <p:cNvSpPr/>
          <p:nvPr>
            <p:ph type="sldImg"/>
          </p:nvPr>
        </p:nvSpPr>
        <p:spPr>
          <a:prstGeom prst="rect">
            <a:avLst/>
          </a:prstGeom>
        </p:spPr>
        <p:txBody>
          <a:bodyPr/>
          <a:lstStyle/>
          <a:p>
            <a:pPr/>
          </a:p>
        </p:txBody>
      </p:sp>
      <p:sp>
        <p:nvSpPr>
          <p:cNvPr id="133" name="Shape 133"/>
          <p:cNvSpPr/>
          <p:nvPr>
            <p:ph type="body" sz="quarter" idx="1"/>
          </p:nvPr>
        </p:nvSpPr>
        <p:spPr>
          <a:prstGeom prst="rect">
            <a:avLst/>
          </a:prstGeom>
        </p:spPr>
        <p:txBody>
          <a:bodyPr/>
          <a:lstStyle/>
          <a:p>
            <a:p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Shape 137"/>
          <p:cNvSpPr/>
          <p:nvPr>
            <p:ph type="sldImg"/>
          </p:nvPr>
        </p:nvSpPr>
        <p:spPr>
          <a:prstGeom prst="rect">
            <a:avLst/>
          </a:prstGeom>
        </p:spPr>
        <p:txBody>
          <a:bodyPr/>
          <a:lstStyle/>
          <a:p>
            <a:pPr/>
          </a:p>
        </p:txBody>
      </p:sp>
      <p:sp>
        <p:nvSpPr>
          <p:cNvPr id="138" name="Shape 138"/>
          <p:cNvSpPr/>
          <p:nvPr>
            <p:ph type="body" sz="quarter" idx="1"/>
          </p:nvPr>
        </p:nvSpPr>
        <p:spPr>
          <a:prstGeom prst="rect">
            <a:avLst/>
          </a:prstGeom>
        </p:spPr>
        <p:txBody>
          <a:bodyPr/>
          <a:lstStyle/>
          <a:p>
            <a:pPr>
              <a:defRPr sz="1400">
                <a:latin typeface="+mj-lt"/>
                <a:ea typeface="+mj-ea"/>
                <a:cs typeface="+mj-cs"/>
                <a:sym typeface="Helvetica"/>
              </a:defRPr>
            </a:pPr>
            <a:r>
              <a:t>On a colleague’s first day back in work, a return to work conversation should be held. This is an opportunity to check in with the colleague to ensure they are well enough to be back, have adequate support in place (OH, EAP, GP etc) and to update them on any work place changes.</a:t>
            </a:r>
          </a:p>
          <a:p>
            <a:pPr>
              <a:defRPr sz="1400">
                <a:latin typeface="+mj-lt"/>
                <a:ea typeface="+mj-ea"/>
                <a:cs typeface="+mj-cs"/>
                <a:sym typeface="Helvetica"/>
              </a:defRPr>
            </a:pPr>
            <a:r>
              <a:t>This is also where you will highlight their PAS score and advise if any further intervention is required. Any PAS meeting is separate to a return to work conversation. </a:t>
            </a:r>
          </a:p>
          <a:p>
            <a:pPr>
              <a:defRPr sz="1400">
                <a:latin typeface="+mj-lt"/>
                <a:ea typeface="+mj-ea"/>
                <a:cs typeface="+mj-cs"/>
                <a:sym typeface="Helvetica"/>
              </a:defRPr>
            </a:pPr>
            <a:r>
              <a:t>If they are on a phased return, discussing (if not already in place) how that will look and what work will be expected on each day. </a:t>
            </a:r>
          </a:p>
          <a:p>
            <a:pPr>
              <a:defRPr sz="1400">
                <a:latin typeface="+mj-lt"/>
                <a:ea typeface="+mj-ea"/>
                <a:cs typeface="+mj-cs"/>
                <a:sym typeface="Helvetica"/>
              </a:defRPr>
            </a:pPr>
            <a:r>
              <a:t>The absence also needs to be closed down on the HR system.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 name="Shape 145"/>
          <p:cNvSpPr/>
          <p:nvPr>
            <p:ph type="sldImg"/>
          </p:nvPr>
        </p:nvSpPr>
        <p:spPr>
          <a:prstGeom prst="rect">
            <a:avLst/>
          </a:prstGeom>
        </p:spPr>
        <p:txBody>
          <a:bodyPr/>
          <a:lstStyle/>
          <a:p>
            <a:pPr/>
          </a:p>
        </p:txBody>
      </p:sp>
      <p:sp>
        <p:nvSpPr>
          <p:cNvPr id="146" name="Shape 146"/>
          <p:cNvSpPr/>
          <p:nvPr>
            <p:ph type="body" sz="quarter" idx="1"/>
          </p:nvPr>
        </p:nvSpPr>
        <p:spPr>
          <a:prstGeom prst="rect">
            <a:avLst/>
          </a:prstGeom>
        </p:spPr>
        <p:txBody>
          <a:bodyPr/>
          <a:lstStyle/>
          <a:p>
            <a:pPr>
              <a:defRPr sz="1400">
                <a:latin typeface="+mj-lt"/>
                <a:ea typeface="+mj-ea"/>
                <a:cs typeface="+mj-cs"/>
                <a:sym typeface="Helvetica"/>
              </a:defRPr>
            </a:pPr>
            <a:r>
              <a:t>When an absence goes beyond 21 days, it is classed as long term. </a:t>
            </a:r>
          </a:p>
          <a:p>
            <a:pPr>
              <a:defRPr sz="1400">
                <a:latin typeface="+mj-lt"/>
                <a:ea typeface="+mj-ea"/>
                <a:cs typeface="+mj-cs"/>
                <a:sym typeface="Helvetica"/>
              </a:defRPr>
            </a:pPr>
            <a:r>
              <a:t>ANY absence requires line manager intervention, from check ins to support implementation. It is crucial this is carried out as early in the absence as possible to ensure the employee feels supported and the Company are aware of why they are off work. </a:t>
            </a:r>
          </a:p>
          <a:p>
            <a:pPr>
              <a:defRPr sz="1400">
                <a:latin typeface="+mj-lt"/>
                <a:ea typeface="+mj-ea"/>
                <a:cs typeface="+mj-cs"/>
                <a:sym typeface="Helvetica"/>
              </a:defRPr>
            </a:pPr>
            <a:r>
              <a:t>Early intervention plays a crucial part in helping a colleague return to work for a variety of reasons - for example, support can be put in place sooner or work place issues can be addressed and solutions put in place.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0" name="Shape 150"/>
          <p:cNvSpPr/>
          <p:nvPr>
            <p:ph type="sldImg"/>
          </p:nvPr>
        </p:nvSpPr>
        <p:spPr>
          <a:prstGeom prst="rect">
            <a:avLst/>
          </a:prstGeom>
        </p:spPr>
        <p:txBody>
          <a:bodyPr/>
          <a:lstStyle/>
          <a:p>
            <a:pPr/>
          </a:p>
        </p:txBody>
      </p:sp>
      <p:sp>
        <p:nvSpPr>
          <p:cNvPr id="151" name="Shape 151"/>
          <p:cNvSpPr/>
          <p:nvPr>
            <p:ph type="body" sz="quarter" idx="1"/>
          </p:nvPr>
        </p:nvSpPr>
        <p:spPr>
          <a:prstGeom prst="rect">
            <a:avLst/>
          </a:prstGeom>
        </p:spPr>
        <p:txBody>
          <a:bodyPr/>
          <a:lstStyle/>
          <a:p>
            <a:pPr>
              <a:defRPr sz="1600">
                <a:latin typeface="+mj-lt"/>
                <a:ea typeface="+mj-ea"/>
                <a:cs typeface="+mj-cs"/>
                <a:sym typeface="Helvetica"/>
              </a:defRPr>
            </a:pPr>
            <a:r>
              <a:t>This is a type of formal meeting so the colleague can bring a trade union representative or work colleague to support them. </a:t>
            </a:r>
          </a:p>
          <a:p>
            <a:pPr>
              <a:defRPr sz="1600">
                <a:latin typeface="+mj-lt"/>
                <a:ea typeface="+mj-ea"/>
                <a:cs typeface="+mj-cs"/>
                <a:sym typeface="Helvetica"/>
              </a:defRPr>
            </a:pPr>
            <a:r>
              <a:t>The venue can be off site, somewhere the colleague feels comfortable. In some cases there may be a need to hold the meeting at a DCWW but in the main this can be elsewhere, i.e. a coffee shop. For certain circumstances it may be appropriate to visit the colleague at their home address. A HR representative will always be present for these meetings, to support both the colleague and you as line manager. </a:t>
            </a:r>
          </a:p>
          <a:p>
            <a:pPr>
              <a:defRPr sz="1600">
                <a:latin typeface="+mj-lt"/>
                <a:ea typeface="+mj-ea"/>
                <a:cs typeface="+mj-cs"/>
                <a:sym typeface="Helvetica"/>
              </a:defRPr>
            </a:pPr>
            <a:r>
              <a:t>If an occupational health report has been released, this would be an ideal time to discuss the contents with the colleague and go over any changes in condition or support recommendations.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5" name="Shape 155"/>
          <p:cNvSpPr/>
          <p:nvPr>
            <p:ph type="sldImg"/>
          </p:nvPr>
        </p:nvSpPr>
        <p:spPr>
          <a:prstGeom prst="rect">
            <a:avLst/>
          </a:prstGeom>
        </p:spPr>
        <p:txBody>
          <a:bodyPr/>
          <a:lstStyle/>
          <a:p>
            <a:pPr/>
          </a:p>
        </p:txBody>
      </p:sp>
      <p:sp>
        <p:nvSpPr>
          <p:cNvPr id="156" name="Shape 156"/>
          <p:cNvSpPr/>
          <p:nvPr>
            <p:ph type="body" sz="quarter" idx="1"/>
          </p:nvPr>
        </p:nvSpPr>
        <p:spPr>
          <a:prstGeom prst="rect">
            <a:avLst/>
          </a:prstGeom>
        </p:spPr>
        <p:txBody>
          <a:bodyPr/>
          <a:lstStyle>
            <a:lvl1pPr>
              <a:defRPr sz="1600">
                <a:latin typeface="+mj-lt"/>
                <a:ea typeface="+mj-ea"/>
                <a:cs typeface="+mj-cs"/>
                <a:sym typeface="Helvetica"/>
              </a:defRPr>
            </a:lvl1pPr>
          </a:lstStyle>
          <a:p>
            <a:pPr/>
            <a:r>
              <a:t>Explain the purpose of PAS - based on the Bradford Factor monitoring system.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0" name="Shape 160"/>
          <p:cNvSpPr/>
          <p:nvPr>
            <p:ph type="sldImg"/>
          </p:nvPr>
        </p:nvSpPr>
        <p:spPr>
          <a:prstGeom prst="rect">
            <a:avLst/>
          </a:prstGeom>
        </p:spPr>
        <p:txBody>
          <a:bodyPr/>
          <a:lstStyle/>
          <a:p>
            <a:pPr/>
          </a:p>
        </p:txBody>
      </p:sp>
      <p:sp>
        <p:nvSpPr>
          <p:cNvPr id="161" name="Shape 161"/>
          <p:cNvSpPr/>
          <p:nvPr>
            <p:ph type="body" sz="quarter" idx="1"/>
          </p:nvPr>
        </p:nvSpPr>
        <p:spPr>
          <a:prstGeom prst="rect">
            <a:avLst/>
          </a:prstGeom>
        </p:spPr>
        <p:txBody>
          <a:bodyPr/>
          <a:lstStyle/>
          <a:p>
            <a:pPr>
              <a:defRPr sz="1600">
                <a:latin typeface="+mj-lt"/>
                <a:ea typeface="+mj-ea"/>
                <a:cs typeface="+mj-cs"/>
                <a:sym typeface="Helvetica"/>
              </a:defRPr>
            </a:pPr>
            <a:r>
              <a:t>As every colleague is different, it’s important to remember that all absence cases are different as well so an individual approach needs to be taken with every meeting that is held. NO OUTCOME IS PREDETERMINED. </a:t>
            </a:r>
          </a:p>
          <a:p>
            <a:pPr>
              <a:defRPr sz="1600">
                <a:latin typeface="+mj-lt"/>
                <a:ea typeface="+mj-ea"/>
                <a:cs typeface="+mj-cs"/>
                <a:sym typeface="Helvetica"/>
              </a:defRPr>
            </a:pPr>
            <a:r>
              <a:t>If there is a health concern and/or there are a number of absences that are related, an occupational health referral is strongly advised so you can take that medical opinion into account when determining what course of action to take. </a:t>
            </a:r>
          </a:p>
          <a:p>
            <a:pPr>
              <a:defRPr sz="1600">
                <a:latin typeface="+mj-lt"/>
                <a:ea typeface="+mj-ea"/>
                <a:cs typeface="+mj-cs"/>
                <a:sym typeface="Helvetica"/>
              </a:defRPr>
            </a:pPr>
            <a:r>
              <a:t>On occasions, where a colleague has a long term health issue, OH advise that their PAS should be adjusted to allow for the expectation of more frequent absences than other colleagues. This ensures the colleague has a fair chance when it comes to attendance management and not penalised due to their health. </a:t>
            </a:r>
          </a:p>
          <a:p>
            <a:pPr>
              <a:defRPr sz="1600">
                <a:latin typeface="+mj-lt"/>
                <a:ea typeface="+mj-ea"/>
                <a:cs typeface="+mj-cs"/>
                <a:sym typeface="Helvetica"/>
              </a:defRPr>
            </a:pPr>
            <a:r>
              <a:t>This does not mean they are exempt from being managed for excessive absence, but it moves the trigger points for the various stages so it would take them longer to hit each stage. Support does not stop just because a trigger may be further away.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5" name="Shape 165"/>
          <p:cNvSpPr/>
          <p:nvPr>
            <p:ph type="sldImg"/>
          </p:nvPr>
        </p:nvSpPr>
        <p:spPr>
          <a:prstGeom prst="rect">
            <a:avLst/>
          </a:prstGeom>
        </p:spPr>
        <p:txBody>
          <a:bodyPr/>
          <a:lstStyle/>
          <a:p>
            <a:pPr/>
          </a:p>
        </p:txBody>
      </p:sp>
      <p:sp>
        <p:nvSpPr>
          <p:cNvPr id="166" name="Shape 166"/>
          <p:cNvSpPr/>
          <p:nvPr>
            <p:ph type="body" sz="quarter" idx="1"/>
          </p:nvPr>
        </p:nvSpPr>
        <p:spPr>
          <a:prstGeom prst="rect">
            <a:avLst/>
          </a:prstGeom>
        </p:spPr>
        <p:txBody>
          <a:bodyPr/>
          <a:lstStyle/>
          <a:p>
            <a:pPr>
              <a:defRPr sz="1600">
                <a:latin typeface="+mj-lt"/>
                <a:ea typeface="+mj-ea"/>
                <a:cs typeface="+mj-cs"/>
                <a:sym typeface="Helvetica"/>
              </a:defRPr>
            </a:pPr>
            <a:r>
              <a:t>The stage 1 meeting is held when a colleague’s PAS is above 45. This is the informal part of the process - no TU rep/work colleague or HR attendance. This is a 1 on 1 meeting between line manage and colleague. </a:t>
            </a:r>
          </a:p>
          <a:p>
            <a:pPr>
              <a:defRPr sz="1600">
                <a:latin typeface="+mj-lt"/>
                <a:ea typeface="+mj-ea"/>
                <a:cs typeface="+mj-cs"/>
                <a:sym typeface="Helvetica"/>
              </a:defRPr>
            </a:pPr>
            <a:r>
              <a:t>This meeting is crucial to ensure earlier intervention takes place and expectation are set. </a:t>
            </a:r>
          </a:p>
          <a:p>
            <a:pPr>
              <a:defRPr sz="1600">
                <a:latin typeface="+mj-lt"/>
                <a:ea typeface="+mj-ea"/>
                <a:cs typeface="+mj-cs"/>
                <a:sym typeface="Helvetica"/>
              </a:defRPr>
            </a:pPr>
            <a:r>
              <a:t>Support avenues should be discussed - EAP, OH, GP etc.</a:t>
            </a:r>
          </a:p>
          <a:p>
            <a:pPr>
              <a:defRPr sz="1600">
                <a:latin typeface="+mj-lt"/>
                <a:ea typeface="+mj-ea"/>
                <a:cs typeface="+mj-cs"/>
                <a:sym typeface="Helvetica"/>
              </a:defRPr>
            </a:pPr>
          </a:p>
          <a:p>
            <a:pPr>
              <a:defRPr sz="1600">
                <a:latin typeface="+mj-lt"/>
                <a:ea typeface="+mj-ea"/>
                <a:cs typeface="+mj-cs"/>
                <a:sym typeface="Helvetica"/>
              </a:defRPr>
            </a:pPr>
            <a:r>
              <a:t>Note - if a colleague has a score that correlates to a higher stage but doesn’t have a stage 1 meeting on their file, we DO NOT skip stages. You must start at stage 1. </a:t>
            </a:r>
          </a:p>
          <a:p>
            <a:pPr>
              <a:defRPr sz="1600">
                <a:latin typeface="+mj-lt"/>
                <a:ea typeface="+mj-ea"/>
                <a:cs typeface="+mj-cs"/>
                <a:sym typeface="Helvetica"/>
              </a:defRPr>
            </a:pPr>
          </a:p>
          <a:p>
            <a:pPr>
              <a:defRPr sz="1600">
                <a:latin typeface="+mj-lt"/>
                <a:ea typeface="+mj-ea"/>
                <a:cs typeface="+mj-cs"/>
                <a:sym typeface="Helvetica"/>
              </a:defRPr>
            </a:pPr>
            <a:r>
              <a:t>This stage (like all) is carried with EVERY colleague, regardless of absence reason. This process is not just about managing attendance, it’s about supporting our colleagues and ensuring their health and wellbeing is okay. </a:t>
            </a:r>
          </a:p>
          <a:p>
            <a:pPr>
              <a:defRPr sz="1600">
                <a:latin typeface="+mj-lt"/>
                <a:ea typeface="+mj-ea"/>
                <a:cs typeface="+mj-cs"/>
                <a:sym typeface="Helvetica"/>
              </a:defRPr>
            </a:pPr>
          </a:p>
          <a:p>
            <a:pPr>
              <a:defRPr sz="1600">
                <a:latin typeface="+mj-lt"/>
                <a:ea typeface="+mj-ea"/>
                <a:cs typeface="+mj-cs"/>
                <a:sym typeface="Helvetica"/>
              </a:defRPr>
            </a:pPr>
            <a:r>
              <a:t>To have completed a stage 1, you need to send the invite letter and then follow up with the outcome letter of what was discussed. Templates for both can be found on Source (intranet) and copies must be sent to HR for filing.</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0" name="Shape 170"/>
          <p:cNvSpPr/>
          <p:nvPr>
            <p:ph type="sldImg"/>
          </p:nvPr>
        </p:nvSpPr>
        <p:spPr>
          <a:prstGeom prst="rect">
            <a:avLst/>
          </a:prstGeom>
        </p:spPr>
        <p:txBody>
          <a:bodyPr/>
          <a:lstStyle/>
          <a:p>
            <a:pPr/>
          </a:p>
        </p:txBody>
      </p:sp>
      <p:sp>
        <p:nvSpPr>
          <p:cNvPr id="171" name="Shape 171"/>
          <p:cNvSpPr/>
          <p:nvPr>
            <p:ph type="body" sz="quarter" idx="1"/>
          </p:nvPr>
        </p:nvSpPr>
        <p:spPr>
          <a:prstGeom prst="rect">
            <a:avLst/>
          </a:prstGeom>
        </p:spPr>
        <p:txBody>
          <a:bodyPr/>
          <a:lstStyle/>
          <a:p>
            <a:pPr/>
            <a:r>
              <a:t>If a colleague’s PAS goes above 100 and they have already had a stage 1 meeting, you must liaise with HR to instigate the stage 2 process. </a:t>
            </a:r>
          </a:p>
          <a:p>
            <a:pPr/>
            <a:r>
              <a:t>This is the beginning of the formal steps - colleague is entitled to accompaniment, HR are present at the meetings and also assist with the invite and outcome letters.</a:t>
            </a:r>
          </a:p>
          <a:p>
            <a:pPr/>
          </a:p>
          <a:p>
            <a:pPr/>
            <a:r>
              <a:t>Read from slide.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Shape 175"/>
          <p:cNvSpPr/>
          <p:nvPr>
            <p:ph type="sldImg"/>
          </p:nvPr>
        </p:nvSpPr>
        <p:spPr>
          <a:prstGeom prst="rect">
            <a:avLst/>
          </a:prstGeom>
        </p:spPr>
        <p:txBody>
          <a:bodyPr/>
          <a:lstStyle/>
          <a:p>
            <a:pPr/>
          </a:p>
        </p:txBody>
      </p:sp>
      <p:sp>
        <p:nvSpPr>
          <p:cNvPr id="176" name="Shape 176"/>
          <p:cNvSpPr/>
          <p:nvPr>
            <p:ph type="body" sz="quarter" idx="1"/>
          </p:nvPr>
        </p:nvSpPr>
        <p:spPr>
          <a:prstGeom prst="rect">
            <a:avLst/>
          </a:prstGeom>
        </p:spPr>
        <p:txBody>
          <a:bodyPr/>
          <a:lstStyle/>
          <a:p>
            <a:pPr>
              <a:defRPr sz="1400">
                <a:latin typeface="+mj-lt"/>
                <a:ea typeface="+mj-ea"/>
                <a:cs typeface="+mj-cs"/>
                <a:sym typeface="Helvetica"/>
              </a:defRPr>
            </a:pPr>
            <a:r>
              <a:t>What course of action do you take:</a:t>
            </a:r>
          </a:p>
          <a:p>
            <a:pPr>
              <a:defRPr sz="1400">
                <a:latin typeface="+mj-lt"/>
                <a:ea typeface="+mj-ea"/>
                <a:cs typeface="+mj-cs"/>
                <a:sym typeface="Helvetica"/>
              </a:defRPr>
            </a:pPr>
          </a:p>
          <a:p>
            <a:pPr>
              <a:defRPr sz="1400">
                <a:latin typeface="+mj-lt"/>
                <a:ea typeface="+mj-ea"/>
                <a:cs typeface="+mj-cs"/>
                <a:sym typeface="Helvetica"/>
              </a:defRPr>
            </a:pPr>
            <a:r>
              <a:t>1. Issue a verbal warning in line with the recommended outcome for stage 2</a:t>
            </a:r>
          </a:p>
          <a:p>
            <a:pPr>
              <a:defRPr sz="1400">
                <a:latin typeface="+mj-lt"/>
                <a:ea typeface="+mj-ea"/>
                <a:cs typeface="+mj-cs"/>
                <a:sym typeface="Helvetica"/>
              </a:defRPr>
            </a:pPr>
            <a:r>
              <a:t>2. No formal action, continue to support and monitor the colleague</a:t>
            </a:r>
          </a:p>
          <a:p>
            <a:pPr>
              <a:defRPr sz="1400">
                <a:latin typeface="+mj-lt"/>
                <a:ea typeface="+mj-ea"/>
                <a:cs typeface="+mj-cs"/>
                <a:sym typeface="Helvetica"/>
              </a:defRPr>
            </a:pPr>
          </a:p>
          <a:p>
            <a:pPr>
              <a:defRPr sz="1400">
                <a:latin typeface="+mj-lt"/>
                <a:ea typeface="+mj-ea"/>
                <a:cs typeface="+mj-cs"/>
                <a:sym typeface="Helvetica"/>
              </a:defRPr>
            </a:pPr>
            <a:r>
              <a:t>Option 2, because all cases are viewed individually, and if a colleague is engaging with as much support as they can then we need to take that into account. If absences are becoming more frequent, impacting on work performance significantly, then a different path may need to be taken. However, this will be based on the steps you and the colleague have explored in the lead up to future formal absence reviews.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Shape 184"/>
          <p:cNvSpPr/>
          <p:nvPr>
            <p:ph type="sldImg"/>
          </p:nvPr>
        </p:nvSpPr>
        <p:spPr>
          <a:prstGeom prst="rect">
            <a:avLst/>
          </a:prstGeom>
        </p:spPr>
        <p:txBody>
          <a:bodyPr/>
          <a:lstStyle/>
          <a:p>
            <a:pPr/>
          </a:p>
        </p:txBody>
      </p:sp>
      <p:sp>
        <p:nvSpPr>
          <p:cNvPr id="185" name="Shape 185"/>
          <p:cNvSpPr/>
          <p:nvPr>
            <p:ph type="body" sz="quarter" idx="1"/>
          </p:nvPr>
        </p:nvSpPr>
        <p:spPr>
          <a:prstGeom prst="rect">
            <a:avLst/>
          </a:prstGeom>
        </p:spPr>
        <p:txBody>
          <a:bodyPr/>
          <a:lstStyle/>
          <a:p>
            <a:pPr/>
            <a:r>
              <a:t>1. 5.6 days</a:t>
            </a:r>
          </a:p>
          <a:p>
            <a:pPr/>
            <a:r>
              <a:t>2. 8.1 days</a:t>
            </a:r>
          </a:p>
          <a:p>
            <a:pPr/>
            <a:r>
              <a:t>3.7.8 days - Correct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8" name="Shape 188"/>
          <p:cNvSpPr/>
          <p:nvPr>
            <p:ph type="sldImg"/>
          </p:nvPr>
        </p:nvSpPr>
        <p:spPr>
          <a:prstGeom prst="rect">
            <a:avLst/>
          </a:prstGeom>
        </p:spPr>
        <p:txBody>
          <a:bodyPr/>
          <a:lstStyle/>
          <a:p>
            <a:pPr/>
          </a:p>
        </p:txBody>
      </p:sp>
      <p:sp>
        <p:nvSpPr>
          <p:cNvPr id="189" name="Shape 189"/>
          <p:cNvSpPr/>
          <p:nvPr>
            <p:ph type="body" sz="quarter" idx="1"/>
          </p:nvPr>
        </p:nvSpPr>
        <p:spPr>
          <a:prstGeom prst="rect">
            <a:avLst/>
          </a:prstGeom>
        </p:spPr>
        <p:txBody>
          <a:bodyPr/>
          <a:lstStyle/>
          <a:p>
            <a:pPr/>
            <a:r>
              <a:t>On the same Kahoot QR code, question 2 - </a:t>
            </a:r>
          </a:p>
          <a:p>
            <a:pPr/>
          </a:p>
          <a:p>
            <a:pPr marL="160421" indent="-160421">
              <a:buSzPct val="100000"/>
              <a:buAutoNum type="arabicPeriod" startAt="1"/>
            </a:pPr>
            <a:r>
              <a:t>Cancer</a:t>
            </a:r>
          </a:p>
          <a:p>
            <a:pPr/>
            <a:r>
              <a:t>2. Mental Health - Correct</a:t>
            </a:r>
          </a:p>
          <a:p>
            <a:pPr/>
            <a:r>
              <a:t>3. Musculoskeletal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 name="Shape 192"/>
          <p:cNvSpPr/>
          <p:nvPr>
            <p:ph type="sldImg"/>
          </p:nvPr>
        </p:nvSpPr>
        <p:spPr>
          <a:prstGeom prst="rect">
            <a:avLst/>
          </a:prstGeom>
        </p:spPr>
        <p:txBody>
          <a:bodyPr/>
          <a:lstStyle/>
          <a:p>
            <a:pPr/>
          </a:p>
        </p:txBody>
      </p:sp>
      <p:sp>
        <p:nvSpPr>
          <p:cNvPr id="193" name="Shape 193"/>
          <p:cNvSpPr/>
          <p:nvPr>
            <p:ph type="body" sz="quarter" idx="1"/>
          </p:nvPr>
        </p:nvSpPr>
        <p:spPr>
          <a:prstGeom prst="rect">
            <a:avLst/>
          </a:prstGeom>
        </p:spPr>
        <p:txBody>
          <a:bodyPr/>
          <a:lstStyle/>
          <a:p>
            <a:pPr>
              <a:defRPr sz="1600">
                <a:latin typeface="+mj-lt"/>
                <a:ea typeface="+mj-ea"/>
                <a:cs typeface="+mj-cs"/>
                <a:sym typeface="Helvetica"/>
              </a:defRPr>
            </a:pPr>
            <a:r>
              <a:t>Read from slide. </a:t>
            </a:r>
          </a:p>
          <a:p>
            <a:pPr>
              <a:defRPr sz="1600">
                <a:latin typeface="+mj-lt"/>
                <a:ea typeface="+mj-ea"/>
                <a:cs typeface="+mj-cs"/>
                <a:sym typeface="Helvetica"/>
              </a:defRPr>
            </a:pPr>
            <a:r>
              <a:t>Links back into conducting effective return to work interviews and stage 1 meetings to get that intervention in place early.</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0" name="Shape 200"/>
          <p:cNvSpPr/>
          <p:nvPr>
            <p:ph type="sldImg"/>
          </p:nvPr>
        </p:nvSpPr>
        <p:spPr>
          <a:prstGeom prst="rect">
            <a:avLst/>
          </a:prstGeom>
        </p:spPr>
        <p:txBody>
          <a:bodyPr/>
          <a:lstStyle/>
          <a:p>
            <a:pPr/>
          </a:p>
        </p:txBody>
      </p:sp>
      <p:sp>
        <p:nvSpPr>
          <p:cNvPr id="201" name="Shape 201"/>
          <p:cNvSpPr/>
          <p:nvPr>
            <p:ph type="body" sz="quarter" idx="1"/>
          </p:nvPr>
        </p:nvSpPr>
        <p:spPr>
          <a:prstGeom prst="rect">
            <a:avLst/>
          </a:prstGeom>
        </p:spPr>
        <p:txBody>
          <a:bodyPr/>
          <a:lstStyle/>
          <a:p>
            <a:pPr/>
            <a:r>
              <a:t>When a colleague first goes onto sick leave, it is important to check in with them within the first 24hours - see if they need anything from you, ask if the absence is work related, set expectations around communication levels). </a:t>
            </a:r>
          </a:p>
          <a:p>
            <a:pPr/>
          </a:p>
          <a:p>
            <a:pPr/>
            <a:r>
              <a:t>Communications levels is critical early on because if the absence turns to long term, regular contact needs to be maintained but the frequency and format of that contact will differ greatly from colleague to colleague. </a:t>
            </a:r>
          </a:p>
          <a:p>
            <a:pPr/>
          </a:p>
          <a:p>
            <a:pPr/>
            <a:r>
              <a:t>We’re now going to look at a case study of where communication during sickness absence did not go well - even if the best of intentions was meant.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Shape 207"/>
          <p:cNvSpPr/>
          <p:nvPr>
            <p:ph type="sldImg"/>
          </p:nvPr>
        </p:nvSpPr>
        <p:spPr>
          <a:prstGeom prst="rect">
            <a:avLst/>
          </a:prstGeom>
        </p:spPr>
        <p:txBody>
          <a:bodyPr/>
          <a:lstStyle/>
          <a:p>
            <a:pPr/>
          </a:p>
        </p:txBody>
      </p:sp>
      <p:sp>
        <p:nvSpPr>
          <p:cNvPr id="208" name="Shape 208"/>
          <p:cNvSpPr/>
          <p:nvPr>
            <p:ph type="body" sz="quarter" idx="1"/>
          </p:nvPr>
        </p:nvSpPr>
        <p:spPr>
          <a:prstGeom prst="rect">
            <a:avLst/>
          </a:prstGeom>
        </p:spPr>
        <p:txBody>
          <a:bodyPr/>
          <a:lstStyle>
            <a:lvl1pPr>
              <a:defRPr sz="1400">
                <a:latin typeface="+mj-lt"/>
                <a:ea typeface="+mj-ea"/>
                <a:cs typeface="+mj-cs"/>
                <a:sym typeface="Helvetica"/>
              </a:defRPr>
            </a:lvl1pPr>
          </a:lstStyle>
          <a:p>
            <a:pPr/>
            <a:r>
              <a:t>Wellness Action Plans (WAPs) are a useful, personalised tool that you and the colleague create together and they are based on the individual needs of that colleague. Once implemented, they should form part of your 1 to 1 conversations with the colleague to check in on their wellbeing, ensure support levels are adequate and to see if there are any external pathway updates on their health conditions (if applicable). </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8" name="Shape 218"/>
          <p:cNvSpPr/>
          <p:nvPr>
            <p:ph type="sldImg"/>
          </p:nvPr>
        </p:nvSpPr>
        <p:spPr>
          <a:prstGeom prst="rect">
            <a:avLst/>
          </a:prstGeom>
        </p:spPr>
        <p:txBody>
          <a:bodyPr/>
          <a:lstStyle/>
          <a:p>
            <a:pPr/>
          </a:p>
        </p:txBody>
      </p:sp>
      <p:sp>
        <p:nvSpPr>
          <p:cNvPr id="219" name="Shape 219"/>
          <p:cNvSpPr/>
          <p:nvPr>
            <p:ph type="body" sz="quarter" idx="1"/>
          </p:nvPr>
        </p:nvSpPr>
        <p:spPr>
          <a:prstGeom prst="rect">
            <a:avLst/>
          </a:prstGeom>
        </p:spPr>
        <p:txBody>
          <a:bodyPr/>
          <a:lstStyle/>
          <a:p>
            <a:pPr/>
            <a:r>
              <a:t>You need to remember that you need to look after your health and wellbeing, as well as your teams’. Some personal circumstances can be heavy to handle so please ensure you put measures in plan to protect your own wellbeing and you can always talk to your own line manager or someone in the HR team for support. </a:t>
            </a:r>
          </a:p>
          <a:p>
            <a:pPr/>
          </a:p>
          <a:p>
            <a:pPr/>
            <a:r>
              <a:t>According to the World Health Organisation, burnout results from chronic workplace stress that is not managed correctly. </a:t>
            </a:r>
          </a:p>
          <a:p>
            <a:pPr/>
          </a:p>
          <a:p>
            <a:pPr/>
            <a:r>
              <a:t>“It comprises three dimensions: </a:t>
            </a:r>
          </a:p>
          <a:p>
            <a:pPr marL="200526" indent="-200526">
              <a:buSzPct val="100000"/>
              <a:buAutoNum type="arabicParenR" startAt="1"/>
            </a:pPr>
            <a:r>
              <a:t>feelings of energy depletion or exhaustion; </a:t>
            </a:r>
          </a:p>
          <a:p>
            <a:pPr marL="200526" indent="-200526">
              <a:buSzPct val="100000"/>
              <a:buAutoNum type="arabicParenR" startAt="1"/>
            </a:pPr>
            <a:r>
              <a:t>increased mental distance from one’s job, or feelings of negativism or cynicism related to one's job; and </a:t>
            </a:r>
          </a:p>
          <a:p>
            <a:pPr marL="200526" indent="-200526">
              <a:buSzPct val="100000"/>
              <a:buAutoNum type="arabicParenR" startAt="1"/>
            </a:pPr>
            <a:r>
              <a:t>a sense of ineffectiveness and lack of accomplishment”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3" name="Shape 223"/>
          <p:cNvSpPr/>
          <p:nvPr>
            <p:ph type="sldImg"/>
          </p:nvPr>
        </p:nvSpPr>
        <p:spPr>
          <a:prstGeom prst="rect">
            <a:avLst/>
          </a:prstGeom>
        </p:spPr>
        <p:txBody>
          <a:bodyPr/>
          <a:lstStyle/>
          <a:p>
            <a:pPr/>
          </a:p>
        </p:txBody>
      </p:sp>
      <p:sp>
        <p:nvSpPr>
          <p:cNvPr id="224" name="Shape 224"/>
          <p:cNvSpPr/>
          <p:nvPr>
            <p:ph type="body" sz="quarter" idx="1"/>
          </p:nvPr>
        </p:nvSpPr>
        <p:spPr>
          <a:prstGeom prst="rect">
            <a:avLst/>
          </a:prstGeom>
        </p:spPr>
        <p:txBody>
          <a:bodyPr/>
          <a:lstStyle/>
          <a:p>
            <a:pPr/>
            <a:r>
              <a:t>Let’s now revisit the learning objectives that we discussed at the beginning of the session. </a:t>
            </a:r>
          </a:p>
          <a:p>
            <a:pPr/>
          </a:p>
          <a:p>
            <a:pPr/>
            <a:r>
              <a:t>Has your level of understanding and/or confidence in handling an absence case changed?</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7" name="Shape 227"/>
          <p:cNvSpPr/>
          <p:nvPr>
            <p:ph type="sldImg"/>
          </p:nvPr>
        </p:nvSpPr>
        <p:spPr>
          <a:prstGeom prst="rect">
            <a:avLst/>
          </a:prstGeom>
        </p:spPr>
        <p:txBody>
          <a:bodyPr/>
          <a:lstStyle/>
          <a:p>
            <a:pPr/>
          </a:p>
        </p:txBody>
      </p:sp>
      <p:sp>
        <p:nvSpPr>
          <p:cNvPr id="228" name="Shape 228"/>
          <p:cNvSpPr/>
          <p:nvPr>
            <p:ph type="body" sz="quarter" idx="1"/>
          </p:nvPr>
        </p:nvSpPr>
        <p:spPr>
          <a:prstGeom prst="rect">
            <a:avLst/>
          </a:prstGeom>
        </p:spPr>
        <p:txBody>
          <a:bodyPr/>
          <a:lstStyle/>
          <a:p>
            <a:pPr/>
            <a:r>
              <a:t>Thank you for attending today’s session. </a:t>
            </a:r>
          </a:p>
          <a:p>
            <a:pPr/>
          </a:p>
          <a:p>
            <a:pPr/>
            <a:r>
              <a:t>Further advice and guidance is always available on Source (intranet) and from your HR representative. </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 no picture">
    <p:spTree>
      <p:nvGrpSpPr>
        <p:cNvPr id="1" name=""/>
        <p:cNvGrpSpPr/>
        <p:nvPr/>
      </p:nvGrpSpPr>
      <p:grpSpPr>
        <a:xfrm>
          <a:off x="0" y="0"/>
          <a:ext cx="0" cy="0"/>
          <a:chOff x="0" y="0"/>
          <a:chExt cx="0" cy="0"/>
        </a:xfrm>
      </p:grpSpPr>
      <p:sp>
        <p:nvSpPr>
          <p:cNvPr id="11" name="click to add title"/>
          <p:cNvSpPr txBox="1"/>
          <p:nvPr>
            <p:ph type="title" hasCustomPrompt="1"/>
          </p:nvPr>
        </p:nvSpPr>
        <p:spPr>
          <a:prstGeom prst="rect">
            <a:avLst/>
          </a:prstGeom>
        </p:spPr>
        <p:txBody>
          <a:bodyPr/>
          <a:lstStyle/>
          <a:p>
            <a:pPr/>
            <a:r>
              <a:t>click to add title</a:t>
            </a:r>
          </a:p>
        </p:txBody>
      </p:sp>
      <p:sp>
        <p:nvSpPr>
          <p:cNvPr id="12" name="Body Level One…"/>
          <p:cNvSpPr txBox="1"/>
          <p:nvPr>
            <p:ph type="body" sz="quarter" idx="1" hasCustomPrompt="1"/>
          </p:nvPr>
        </p:nvSpPr>
        <p:spPr>
          <a:prstGeom prst="rect">
            <a:avLst/>
          </a:prstGeom>
        </p:spPr>
        <p:txBody>
          <a:bodyPr/>
          <a:lstStyle/>
          <a:p>
            <a:pPr/>
            <a:r>
              <a:t>click to add subtitle</a:t>
            </a:r>
          </a:p>
          <a:p>
            <a:pPr lvl="1"/>
            <a:r>
              <a:t/>
            </a:r>
          </a:p>
          <a:p>
            <a:pPr lvl="2"/>
            <a:r>
              <a:t/>
            </a:r>
          </a:p>
          <a:p>
            <a:pPr lvl="3"/>
            <a:r>
              <a:t/>
            </a:r>
          </a:p>
          <a:p>
            <a:pPr lvl="4"/>
            <a:r>
              <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 Picture">
    <p:spTree>
      <p:nvGrpSpPr>
        <p:cNvPr id="1" name=""/>
        <p:cNvGrpSpPr/>
        <p:nvPr/>
      </p:nvGrpSpPr>
      <p:grpSpPr>
        <a:xfrm>
          <a:off x="0" y="0"/>
          <a:ext cx="0" cy="0"/>
          <a:chOff x="0" y="0"/>
          <a:chExt cx="0" cy="0"/>
        </a:xfrm>
      </p:grpSpPr>
      <p:sp>
        <p:nvSpPr>
          <p:cNvPr id="20" name="click to add title"/>
          <p:cNvSpPr txBox="1"/>
          <p:nvPr>
            <p:ph type="title" hasCustomPrompt="1"/>
          </p:nvPr>
        </p:nvSpPr>
        <p:spPr>
          <a:prstGeom prst="rect">
            <a:avLst/>
          </a:prstGeom>
        </p:spPr>
        <p:txBody>
          <a:bodyPr/>
          <a:lstStyle/>
          <a:p>
            <a:pPr/>
            <a:r>
              <a:t>click to add title</a:t>
            </a:r>
          </a:p>
        </p:txBody>
      </p:sp>
      <p:sp>
        <p:nvSpPr>
          <p:cNvPr id="21" name="Body Level One…"/>
          <p:cNvSpPr txBox="1"/>
          <p:nvPr>
            <p:ph type="body" sz="quarter" idx="1" hasCustomPrompt="1"/>
          </p:nvPr>
        </p:nvSpPr>
        <p:spPr>
          <a:xfrm>
            <a:off x="467543" y="1914525"/>
            <a:ext cx="6400801" cy="657225"/>
          </a:xfrm>
          <a:prstGeom prst="rect">
            <a:avLst/>
          </a:prstGeom>
        </p:spPr>
        <p:txBody>
          <a:bodyPr/>
          <a:lstStyle/>
          <a:p>
            <a:pPr/>
            <a:r>
              <a:t>click to add subtitle</a:t>
            </a:r>
          </a:p>
          <a:p>
            <a:pPr lvl="1"/>
            <a:r>
              <a:t/>
            </a:r>
          </a:p>
          <a:p>
            <a:pPr lvl="2"/>
            <a:r>
              <a:t/>
            </a:r>
          </a:p>
          <a:p>
            <a:pPr lvl="3"/>
            <a:r>
              <a:t/>
            </a:r>
          </a:p>
          <a:p>
            <a:pPr lvl="4"/>
            <a:r>
              <a:t/>
            </a:r>
          </a:p>
        </p:txBody>
      </p:sp>
      <p:sp>
        <p:nvSpPr>
          <p:cNvPr id="22" name="Picture Placeholder 2"/>
          <p:cNvSpPr/>
          <p:nvPr>
            <p:ph type="pic" sz="quarter" idx="21"/>
          </p:nvPr>
        </p:nvSpPr>
        <p:spPr>
          <a:xfrm>
            <a:off x="5687738" y="3014310"/>
            <a:ext cx="2880001" cy="1920001"/>
          </a:xfrm>
          <a:prstGeom prst="rect">
            <a:avLst/>
          </a:prstGeom>
        </p:spPr>
        <p:txBody>
          <a:bodyPr lIns="91439" tIns="45719" rIns="91439" bIns="45719">
            <a:noAutofit/>
          </a:bodyPr>
          <a:lstStyle/>
          <a:p>
            <a:pP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 Brandmark">
    <p:spTree>
      <p:nvGrpSpPr>
        <p:cNvPr id="1" name=""/>
        <p:cNvGrpSpPr/>
        <p:nvPr/>
      </p:nvGrpSpPr>
      <p:grpSpPr>
        <a:xfrm>
          <a:off x="0" y="0"/>
          <a:ext cx="0" cy="0"/>
          <a:chOff x="0" y="0"/>
          <a:chExt cx="0" cy="0"/>
        </a:xfrm>
      </p:grpSpPr>
      <p:pic>
        <p:nvPicPr>
          <p:cNvPr id="30" name="Picture 7" descr="Picture 7"/>
          <p:cNvPicPr>
            <a:picLocks noChangeAspect="1"/>
          </p:cNvPicPr>
          <p:nvPr/>
        </p:nvPicPr>
        <p:blipFill>
          <a:blip r:embed="rId2">
            <a:extLst/>
          </a:blip>
          <a:stretch>
            <a:fillRect/>
          </a:stretch>
        </p:blipFill>
        <p:spPr>
          <a:xfrm>
            <a:off x="572399" y="493199"/>
            <a:ext cx="1476002" cy="369001"/>
          </a:xfrm>
          <a:prstGeom prst="rect">
            <a:avLst/>
          </a:prstGeom>
          <a:ln w="12700">
            <a:miter lim="400000"/>
          </a:ln>
        </p:spPr>
      </p:pic>
      <p:pic>
        <p:nvPicPr>
          <p:cNvPr id="31" name="Picture 8" descr="Picture 8"/>
          <p:cNvPicPr>
            <a:picLocks noChangeAspect="1"/>
          </p:cNvPicPr>
          <p:nvPr/>
        </p:nvPicPr>
        <p:blipFill>
          <a:blip r:embed="rId3">
            <a:extLst/>
          </a:blip>
          <a:stretch>
            <a:fillRect/>
          </a:stretch>
        </p:blipFill>
        <p:spPr>
          <a:xfrm>
            <a:off x="572399" y="4802399"/>
            <a:ext cx="1353602" cy="195520"/>
          </a:xfrm>
          <a:prstGeom prst="rect">
            <a:avLst/>
          </a:prstGeom>
          <a:ln w="12700">
            <a:miter lim="400000"/>
          </a:ln>
        </p:spPr>
      </p:pic>
      <p:sp>
        <p:nvSpPr>
          <p:cNvPr id="32" name="click to add title"/>
          <p:cNvSpPr txBox="1"/>
          <p:nvPr>
            <p:ph type="title" hasCustomPrompt="1"/>
          </p:nvPr>
        </p:nvSpPr>
        <p:spPr>
          <a:prstGeom prst="rect">
            <a:avLst/>
          </a:prstGeom>
        </p:spPr>
        <p:txBody>
          <a:bodyPr/>
          <a:lstStyle/>
          <a:p>
            <a:pPr/>
            <a:r>
              <a:t>click to add title</a:t>
            </a:r>
          </a:p>
        </p:txBody>
      </p:sp>
      <p:sp>
        <p:nvSpPr>
          <p:cNvPr id="33" name="Body Level One…"/>
          <p:cNvSpPr txBox="1"/>
          <p:nvPr>
            <p:ph type="body" sz="quarter" idx="1" hasCustomPrompt="1"/>
          </p:nvPr>
        </p:nvSpPr>
        <p:spPr>
          <a:xfrm>
            <a:off x="467543" y="1914525"/>
            <a:ext cx="6400801" cy="657225"/>
          </a:xfrm>
          <a:prstGeom prst="rect">
            <a:avLst/>
          </a:prstGeom>
        </p:spPr>
        <p:txBody>
          <a:bodyPr/>
          <a:lstStyle/>
          <a:p>
            <a:pPr/>
            <a:r>
              <a:t>click to add subtitle</a:t>
            </a:r>
          </a:p>
          <a:p>
            <a:pPr lvl="1"/>
            <a:r>
              <a:t/>
            </a:r>
          </a:p>
          <a:p>
            <a:pPr lvl="2"/>
            <a:r>
              <a:t/>
            </a:r>
          </a:p>
          <a:p>
            <a:pPr lvl="3"/>
            <a:r>
              <a:t/>
            </a:r>
          </a:p>
          <a:p>
            <a:pPr lvl="4"/>
            <a:r>
              <a:t/>
            </a:r>
          </a:p>
        </p:txBody>
      </p:sp>
      <p:sp>
        <p:nvSpPr>
          <p:cNvPr id="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ontent - Picture - portrait">
    <p:spTree>
      <p:nvGrpSpPr>
        <p:cNvPr id="1" name=""/>
        <p:cNvGrpSpPr/>
        <p:nvPr/>
      </p:nvGrpSpPr>
      <p:grpSpPr>
        <a:xfrm>
          <a:off x="0" y="0"/>
          <a:ext cx="0" cy="0"/>
          <a:chOff x="0" y="0"/>
          <a:chExt cx="0" cy="0"/>
        </a:xfrm>
      </p:grpSpPr>
      <p:pic>
        <p:nvPicPr>
          <p:cNvPr id="41" name="Picture 7" descr="Picture 7"/>
          <p:cNvPicPr>
            <a:picLocks noChangeAspect="1"/>
          </p:cNvPicPr>
          <p:nvPr/>
        </p:nvPicPr>
        <p:blipFill>
          <a:blip r:embed="rId2">
            <a:extLst/>
          </a:blip>
          <a:stretch>
            <a:fillRect/>
          </a:stretch>
        </p:blipFill>
        <p:spPr>
          <a:xfrm>
            <a:off x="572399" y="493199"/>
            <a:ext cx="1476002" cy="369001"/>
          </a:xfrm>
          <a:prstGeom prst="rect">
            <a:avLst/>
          </a:prstGeom>
          <a:ln w="12700">
            <a:miter lim="400000"/>
          </a:ln>
        </p:spPr>
      </p:pic>
      <p:pic>
        <p:nvPicPr>
          <p:cNvPr id="42" name="Picture 8" descr="Picture 8"/>
          <p:cNvPicPr>
            <a:picLocks noChangeAspect="1"/>
          </p:cNvPicPr>
          <p:nvPr/>
        </p:nvPicPr>
        <p:blipFill>
          <a:blip r:embed="rId3">
            <a:extLst/>
          </a:blip>
          <a:stretch>
            <a:fillRect/>
          </a:stretch>
        </p:blipFill>
        <p:spPr>
          <a:xfrm>
            <a:off x="572399" y="4802399"/>
            <a:ext cx="1353602" cy="195520"/>
          </a:xfrm>
          <a:prstGeom prst="rect">
            <a:avLst/>
          </a:prstGeom>
          <a:ln w="12700">
            <a:miter lim="400000"/>
          </a:ln>
        </p:spPr>
      </p:pic>
      <p:sp>
        <p:nvSpPr>
          <p:cNvPr id="43" name="click to add title"/>
          <p:cNvSpPr txBox="1"/>
          <p:nvPr>
            <p:ph type="title" hasCustomPrompt="1"/>
          </p:nvPr>
        </p:nvSpPr>
        <p:spPr>
          <a:xfrm>
            <a:off x="467543" y="1167594"/>
            <a:ext cx="5364597" cy="540061"/>
          </a:xfrm>
          <a:prstGeom prst="rect">
            <a:avLst/>
          </a:prstGeom>
        </p:spPr>
        <p:txBody>
          <a:bodyPr/>
          <a:lstStyle>
            <a:lvl1pPr>
              <a:defRPr sz="2400"/>
            </a:lvl1pPr>
          </a:lstStyle>
          <a:p>
            <a:pPr/>
            <a:r>
              <a:t>click to add title</a:t>
            </a:r>
          </a:p>
        </p:txBody>
      </p:sp>
      <p:sp>
        <p:nvSpPr>
          <p:cNvPr id="44" name="Picture Placeholder 2"/>
          <p:cNvSpPr/>
          <p:nvPr>
            <p:ph type="pic" sz="half" idx="21"/>
          </p:nvPr>
        </p:nvSpPr>
        <p:spPr>
          <a:xfrm>
            <a:off x="5868144" y="888550"/>
            <a:ext cx="2699595" cy="4051924"/>
          </a:xfrm>
          <a:prstGeom prst="rect">
            <a:avLst/>
          </a:prstGeom>
        </p:spPr>
        <p:txBody>
          <a:bodyPr lIns="91439" tIns="45719" rIns="91439" bIns="45719">
            <a:noAutofit/>
          </a:bodyPr>
          <a:lstStyle/>
          <a:p>
            <a:pPr/>
          </a:p>
        </p:txBody>
      </p:sp>
      <p:sp>
        <p:nvSpPr>
          <p:cNvPr id="45" name="Body Level One…"/>
          <p:cNvSpPr txBox="1"/>
          <p:nvPr>
            <p:ph type="body" sz="quarter" idx="1"/>
          </p:nvPr>
        </p:nvSpPr>
        <p:spPr>
          <a:xfrm>
            <a:off x="5868144" y="484187"/>
            <a:ext cx="2699595" cy="395287"/>
          </a:xfrm>
          <a:prstGeom prst="rect">
            <a:avLst/>
          </a:prstGeom>
        </p:spPr>
        <p:txBody>
          <a:bodyPr/>
          <a:lstStyle>
            <a:lvl1pPr algn="r">
              <a:spcBef>
                <a:spcPts val="0"/>
              </a:spcBef>
              <a:defRPr sz="1100"/>
            </a:lvl1pPr>
            <a:lvl2pPr marL="742814" indent="-285697" algn="r">
              <a:spcBef>
                <a:spcPts val="0"/>
              </a:spcBef>
              <a:buSzPct val="100000"/>
              <a:buChar char="–"/>
              <a:defRPr sz="1100"/>
            </a:lvl2pPr>
            <a:lvl3pPr marL="1165646" indent="-251413" algn="r">
              <a:spcBef>
                <a:spcPts val="0"/>
              </a:spcBef>
              <a:buSzPct val="100000"/>
              <a:buChar char="•"/>
              <a:defRPr sz="1100"/>
            </a:lvl3pPr>
            <a:lvl4pPr marL="1622763" indent="-251413" algn="r">
              <a:spcBef>
                <a:spcPts val="0"/>
              </a:spcBef>
              <a:buSzPct val="100000"/>
              <a:buChar char="–"/>
              <a:defRPr sz="1100"/>
            </a:lvl4pPr>
            <a:lvl5pPr marL="2079880" indent="-251413" algn="r">
              <a:spcBef>
                <a:spcPts val="0"/>
              </a:spcBef>
              <a:buSzPct val="100000"/>
              <a:buChar char="»"/>
              <a:defRPr sz="1100"/>
            </a:lvl5pPr>
          </a:lstStyle>
          <a:p>
            <a:pPr/>
            <a:r>
              <a:t>Body Level One</a:t>
            </a:r>
          </a:p>
          <a:p>
            <a:pPr lvl="1"/>
            <a:r>
              <a:t>Body Level Two</a:t>
            </a:r>
          </a:p>
          <a:p>
            <a:pPr lvl="2"/>
            <a:r>
              <a:t>Body Level Three</a:t>
            </a:r>
          </a:p>
          <a:p>
            <a:pPr lvl="3"/>
            <a:r>
              <a:t>Body Level Four</a:t>
            </a:r>
          </a:p>
          <a:p>
            <a:pPr lvl="4"/>
            <a:r>
              <a:t>Body Level Five</a:t>
            </a:r>
          </a:p>
        </p:txBody>
      </p:sp>
      <p:sp>
        <p:nvSpPr>
          <p:cNvPr id="46" name="Text Placeholder 7"/>
          <p:cNvSpPr/>
          <p:nvPr>
            <p:ph type="body" sz="half" idx="22"/>
          </p:nvPr>
        </p:nvSpPr>
        <p:spPr>
          <a:xfrm>
            <a:off x="468312" y="1743075"/>
            <a:ext cx="5364164" cy="2989264"/>
          </a:xfrm>
          <a:prstGeom prst="rect">
            <a:avLst/>
          </a:prstGeom>
        </p:spPr>
        <p:txBody>
          <a:bodyPr/>
          <a:lstStyle/>
          <a:p>
            <a:pPr marL="251999" indent="-251999">
              <a:spcBef>
                <a:spcPts val="0"/>
              </a:spcBef>
              <a:buSzPct val="100000"/>
              <a:buFont typeface="Arial"/>
              <a:buChar char="—"/>
              <a:defRPr sz="1800"/>
            </a:pPr>
          </a:p>
        </p:txBody>
      </p:sp>
      <p:sp>
        <p:nvSpPr>
          <p:cNvPr id="4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ontent - Picture - landscape">
    <p:spTree>
      <p:nvGrpSpPr>
        <p:cNvPr id="1" name=""/>
        <p:cNvGrpSpPr/>
        <p:nvPr/>
      </p:nvGrpSpPr>
      <p:grpSpPr>
        <a:xfrm>
          <a:off x="0" y="0"/>
          <a:ext cx="0" cy="0"/>
          <a:chOff x="0" y="0"/>
          <a:chExt cx="0" cy="0"/>
        </a:xfrm>
      </p:grpSpPr>
      <p:pic>
        <p:nvPicPr>
          <p:cNvPr id="54" name="Picture 7" descr="Picture 7"/>
          <p:cNvPicPr>
            <a:picLocks noChangeAspect="1"/>
          </p:cNvPicPr>
          <p:nvPr/>
        </p:nvPicPr>
        <p:blipFill>
          <a:blip r:embed="rId2">
            <a:extLst/>
          </a:blip>
          <a:stretch>
            <a:fillRect/>
          </a:stretch>
        </p:blipFill>
        <p:spPr>
          <a:xfrm>
            <a:off x="572399" y="493199"/>
            <a:ext cx="1476002" cy="369001"/>
          </a:xfrm>
          <a:prstGeom prst="rect">
            <a:avLst/>
          </a:prstGeom>
          <a:ln w="12700">
            <a:miter lim="400000"/>
          </a:ln>
        </p:spPr>
      </p:pic>
      <p:pic>
        <p:nvPicPr>
          <p:cNvPr id="55" name="Picture 8" descr="Picture 8"/>
          <p:cNvPicPr>
            <a:picLocks noChangeAspect="1"/>
          </p:cNvPicPr>
          <p:nvPr/>
        </p:nvPicPr>
        <p:blipFill>
          <a:blip r:embed="rId3">
            <a:extLst/>
          </a:blip>
          <a:stretch>
            <a:fillRect/>
          </a:stretch>
        </p:blipFill>
        <p:spPr>
          <a:xfrm>
            <a:off x="572399" y="4802399"/>
            <a:ext cx="1353602" cy="195520"/>
          </a:xfrm>
          <a:prstGeom prst="rect">
            <a:avLst/>
          </a:prstGeom>
          <a:ln w="12700">
            <a:miter lim="400000"/>
          </a:ln>
        </p:spPr>
      </p:pic>
      <p:sp>
        <p:nvSpPr>
          <p:cNvPr id="56" name="click to add title"/>
          <p:cNvSpPr txBox="1"/>
          <p:nvPr>
            <p:ph type="title" hasCustomPrompt="1"/>
          </p:nvPr>
        </p:nvSpPr>
        <p:spPr>
          <a:xfrm>
            <a:off x="467543" y="1167594"/>
            <a:ext cx="5364597" cy="540061"/>
          </a:xfrm>
          <a:prstGeom prst="rect">
            <a:avLst/>
          </a:prstGeom>
        </p:spPr>
        <p:txBody>
          <a:bodyPr/>
          <a:lstStyle>
            <a:lvl1pPr>
              <a:defRPr sz="2400"/>
            </a:lvl1pPr>
          </a:lstStyle>
          <a:p>
            <a:pPr/>
            <a:r>
              <a:t>click to add title</a:t>
            </a:r>
          </a:p>
        </p:txBody>
      </p:sp>
      <p:sp>
        <p:nvSpPr>
          <p:cNvPr id="57" name="Body Level One…"/>
          <p:cNvSpPr txBox="1"/>
          <p:nvPr>
            <p:ph type="body" sz="quarter" idx="1"/>
          </p:nvPr>
        </p:nvSpPr>
        <p:spPr>
          <a:xfrm>
            <a:off x="5868144" y="484187"/>
            <a:ext cx="2699595" cy="395287"/>
          </a:xfrm>
          <a:prstGeom prst="rect">
            <a:avLst/>
          </a:prstGeom>
        </p:spPr>
        <p:txBody>
          <a:bodyPr/>
          <a:lstStyle>
            <a:lvl1pPr algn="r">
              <a:spcBef>
                <a:spcPts val="0"/>
              </a:spcBef>
              <a:defRPr sz="1100"/>
            </a:lvl1pPr>
            <a:lvl2pPr marL="742814" indent="-285697" algn="r">
              <a:spcBef>
                <a:spcPts val="0"/>
              </a:spcBef>
              <a:buSzPct val="100000"/>
              <a:buChar char="–"/>
              <a:defRPr sz="1100"/>
            </a:lvl2pPr>
            <a:lvl3pPr marL="1165646" indent="-251413" algn="r">
              <a:spcBef>
                <a:spcPts val="0"/>
              </a:spcBef>
              <a:buSzPct val="100000"/>
              <a:buChar char="•"/>
              <a:defRPr sz="1100"/>
            </a:lvl3pPr>
            <a:lvl4pPr marL="1622763" indent="-251413" algn="r">
              <a:spcBef>
                <a:spcPts val="0"/>
              </a:spcBef>
              <a:buSzPct val="100000"/>
              <a:buChar char="–"/>
              <a:defRPr sz="1100"/>
            </a:lvl4pPr>
            <a:lvl5pPr marL="2079880" indent="-251413" algn="r">
              <a:spcBef>
                <a:spcPts val="0"/>
              </a:spcBef>
              <a:buSzPct val="100000"/>
              <a:buChar char="»"/>
              <a:defRPr sz="1100"/>
            </a:lvl5pPr>
          </a:lstStyle>
          <a:p>
            <a:pPr/>
            <a:r>
              <a:t>Body Level One</a:t>
            </a:r>
          </a:p>
          <a:p>
            <a:pPr lvl="1"/>
            <a:r>
              <a:t>Body Level Two</a:t>
            </a:r>
          </a:p>
          <a:p>
            <a:pPr lvl="2"/>
            <a:r>
              <a:t>Body Level Three</a:t>
            </a:r>
          </a:p>
          <a:p>
            <a:pPr lvl="3"/>
            <a:r>
              <a:t>Body Level Four</a:t>
            </a:r>
          </a:p>
          <a:p>
            <a:pPr lvl="4"/>
            <a:r>
              <a:t>Body Level Five</a:t>
            </a:r>
          </a:p>
        </p:txBody>
      </p:sp>
      <p:sp>
        <p:nvSpPr>
          <p:cNvPr id="58" name="Text Placeholder 7"/>
          <p:cNvSpPr/>
          <p:nvPr>
            <p:ph type="body" sz="half" idx="21"/>
          </p:nvPr>
        </p:nvSpPr>
        <p:spPr>
          <a:xfrm>
            <a:off x="468312" y="1743075"/>
            <a:ext cx="5183809" cy="2989264"/>
          </a:xfrm>
          <a:prstGeom prst="rect">
            <a:avLst/>
          </a:prstGeom>
        </p:spPr>
        <p:txBody>
          <a:bodyPr/>
          <a:lstStyle/>
          <a:p>
            <a:pPr marL="251999" indent="-251999">
              <a:spcBef>
                <a:spcPts val="0"/>
              </a:spcBef>
              <a:buSzPct val="100000"/>
              <a:buFont typeface="Arial"/>
              <a:buChar char="—"/>
              <a:defRPr sz="1800"/>
            </a:pPr>
          </a:p>
        </p:txBody>
      </p:sp>
      <p:sp>
        <p:nvSpPr>
          <p:cNvPr id="59" name="Picture Placeholder 2"/>
          <p:cNvSpPr/>
          <p:nvPr>
            <p:ph type="pic" sz="quarter" idx="22"/>
          </p:nvPr>
        </p:nvSpPr>
        <p:spPr>
          <a:xfrm>
            <a:off x="5690203" y="1743657"/>
            <a:ext cx="2880001" cy="1920001"/>
          </a:xfrm>
          <a:prstGeom prst="rect">
            <a:avLst/>
          </a:prstGeom>
        </p:spPr>
        <p:txBody>
          <a:bodyPr lIns="91439" tIns="45719" rIns="91439" bIns="45719">
            <a:noAutofit/>
          </a:bodyPr>
          <a:lstStyle/>
          <a:p>
            <a:pPr/>
          </a:p>
        </p:txBody>
      </p:sp>
      <p:sp>
        <p:nvSpPr>
          <p:cNvPr id="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rop">
    <p:spTree>
      <p:nvGrpSpPr>
        <p:cNvPr id="1" name=""/>
        <p:cNvGrpSpPr/>
        <p:nvPr/>
      </p:nvGrpSpPr>
      <p:grpSpPr>
        <a:xfrm>
          <a:off x="0" y="0"/>
          <a:ext cx="0" cy="0"/>
          <a:chOff x="0" y="0"/>
          <a:chExt cx="0" cy="0"/>
        </a:xfrm>
      </p:grpSpPr>
      <p:pic>
        <p:nvPicPr>
          <p:cNvPr id="67" name="Picture 7" descr="Picture 7"/>
          <p:cNvPicPr>
            <a:picLocks noChangeAspect="1"/>
          </p:cNvPicPr>
          <p:nvPr/>
        </p:nvPicPr>
        <p:blipFill>
          <a:blip r:embed="rId2">
            <a:extLst/>
          </a:blip>
          <a:stretch>
            <a:fillRect/>
          </a:stretch>
        </p:blipFill>
        <p:spPr>
          <a:xfrm>
            <a:off x="572399" y="493199"/>
            <a:ext cx="1476002" cy="369001"/>
          </a:xfrm>
          <a:prstGeom prst="rect">
            <a:avLst/>
          </a:prstGeom>
          <a:ln w="12700">
            <a:miter lim="400000"/>
          </a:ln>
        </p:spPr>
      </p:pic>
      <p:pic>
        <p:nvPicPr>
          <p:cNvPr id="68" name="Picture 8" descr="Picture 8"/>
          <p:cNvPicPr>
            <a:picLocks noChangeAspect="1"/>
          </p:cNvPicPr>
          <p:nvPr/>
        </p:nvPicPr>
        <p:blipFill>
          <a:blip r:embed="rId3">
            <a:extLst/>
          </a:blip>
          <a:stretch>
            <a:fillRect/>
          </a:stretch>
        </p:blipFill>
        <p:spPr>
          <a:xfrm>
            <a:off x="572399" y="4802399"/>
            <a:ext cx="1353602" cy="195520"/>
          </a:xfrm>
          <a:prstGeom prst="rect">
            <a:avLst/>
          </a:prstGeom>
          <a:ln w="12700">
            <a:miter lim="400000"/>
          </a:ln>
        </p:spPr>
      </p:pic>
      <p:sp>
        <p:nvSpPr>
          <p:cNvPr id="69" name="Body Level One…"/>
          <p:cNvSpPr txBox="1"/>
          <p:nvPr>
            <p:ph type="body" sz="quarter" idx="1"/>
          </p:nvPr>
        </p:nvSpPr>
        <p:spPr>
          <a:xfrm>
            <a:off x="5868144" y="484187"/>
            <a:ext cx="2699595" cy="395287"/>
          </a:xfrm>
          <a:prstGeom prst="rect">
            <a:avLst/>
          </a:prstGeom>
        </p:spPr>
        <p:txBody>
          <a:bodyPr/>
          <a:lstStyle>
            <a:lvl1pPr algn="r">
              <a:spcBef>
                <a:spcPts val="0"/>
              </a:spcBef>
              <a:defRPr sz="1100"/>
            </a:lvl1pPr>
            <a:lvl2pPr marL="742814" indent="-285697" algn="r">
              <a:spcBef>
                <a:spcPts val="0"/>
              </a:spcBef>
              <a:buSzPct val="100000"/>
              <a:buChar char="–"/>
              <a:defRPr sz="1100"/>
            </a:lvl2pPr>
            <a:lvl3pPr marL="1165646" indent="-251413" algn="r">
              <a:spcBef>
                <a:spcPts val="0"/>
              </a:spcBef>
              <a:buSzPct val="100000"/>
              <a:buChar char="•"/>
              <a:defRPr sz="1100"/>
            </a:lvl3pPr>
            <a:lvl4pPr marL="1622763" indent="-251413" algn="r">
              <a:spcBef>
                <a:spcPts val="0"/>
              </a:spcBef>
              <a:buSzPct val="100000"/>
              <a:buChar char="–"/>
              <a:defRPr sz="1100"/>
            </a:lvl4pPr>
            <a:lvl5pPr marL="2079880" indent="-251413" algn="r">
              <a:spcBef>
                <a:spcPts val="0"/>
              </a:spcBef>
              <a:buSzPct val="100000"/>
              <a:buChar char="»"/>
              <a:defRPr sz="1100"/>
            </a:lvl5pPr>
          </a:lstStyle>
          <a:p>
            <a:pPr/>
            <a:r>
              <a:t>Body Level One</a:t>
            </a:r>
          </a:p>
          <a:p>
            <a:pPr lvl="1"/>
            <a:r>
              <a:t>Body Level Two</a:t>
            </a:r>
          </a:p>
          <a:p>
            <a:pPr lvl="2"/>
            <a:r>
              <a:t>Body Level Three</a:t>
            </a:r>
          </a:p>
          <a:p>
            <a:pPr lvl="3"/>
            <a:r>
              <a:t>Body Level Four</a:t>
            </a:r>
          </a:p>
          <a:p>
            <a:pPr lvl="4"/>
            <a:r>
              <a:t>Body Level Five</a:t>
            </a:r>
          </a:p>
        </p:txBody>
      </p:sp>
      <p:sp>
        <p:nvSpPr>
          <p:cNvPr id="70" name="Text Placeholder 3"/>
          <p:cNvSpPr/>
          <p:nvPr>
            <p:ph type="body" sz="half" idx="21"/>
          </p:nvPr>
        </p:nvSpPr>
        <p:spPr>
          <a:xfrm>
            <a:off x="2627784" y="513536"/>
            <a:ext cx="3419571" cy="4434704"/>
          </a:xfrm>
          <a:prstGeom prst="rect">
            <a:avLst/>
          </a:prstGeom>
          <a:solidFill>
            <a:srgbClr val="0072BC"/>
          </a:solidFill>
        </p:spPr>
        <p:txBody>
          <a:bodyPr/>
          <a:lstStyle/>
          <a:p>
            <a:pPr algn="ctr">
              <a:spcBef>
                <a:spcPts val="700"/>
              </a:spcBef>
              <a:defRPr sz="3200"/>
            </a:pPr>
          </a:p>
        </p:txBody>
      </p:sp>
      <p:sp>
        <p:nvSpPr>
          <p:cNvPr id="7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78" name="Body Level One…"/>
          <p:cNvSpPr txBox="1"/>
          <p:nvPr>
            <p:ph type="body" sz="quarter" idx="1"/>
          </p:nvPr>
        </p:nvSpPr>
        <p:spPr>
          <a:xfrm>
            <a:off x="5868144" y="484187"/>
            <a:ext cx="2699595" cy="395287"/>
          </a:xfrm>
          <a:prstGeom prst="rect">
            <a:avLst/>
          </a:prstGeom>
        </p:spPr>
        <p:txBody>
          <a:bodyPr/>
          <a:lstStyle>
            <a:lvl1pPr algn="r">
              <a:spcBef>
                <a:spcPts val="0"/>
              </a:spcBef>
              <a:defRPr sz="1100"/>
            </a:lvl1pPr>
            <a:lvl2pPr marL="742814" indent="-285697" algn="r">
              <a:spcBef>
                <a:spcPts val="0"/>
              </a:spcBef>
              <a:buSzPct val="100000"/>
              <a:buChar char="–"/>
              <a:defRPr sz="1100"/>
            </a:lvl2pPr>
            <a:lvl3pPr marL="1165646" indent="-251413" algn="r">
              <a:spcBef>
                <a:spcPts val="0"/>
              </a:spcBef>
              <a:buSzPct val="100000"/>
              <a:buChar char="•"/>
              <a:defRPr sz="1100"/>
            </a:lvl3pPr>
            <a:lvl4pPr marL="1622763" indent="-251413" algn="r">
              <a:spcBef>
                <a:spcPts val="0"/>
              </a:spcBef>
              <a:buSzPct val="100000"/>
              <a:buChar char="–"/>
              <a:defRPr sz="1100"/>
            </a:lvl4pPr>
            <a:lvl5pPr marL="2079880" indent="-251413" algn="r">
              <a:spcBef>
                <a:spcPts val="0"/>
              </a:spcBef>
              <a:buSzPct val="100000"/>
              <a:buChar char="»"/>
              <a:defRPr sz="1100"/>
            </a:lvl5pPr>
          </a:lstStyle>
          <a:p>
            <a:pPr/>
            <a:r>
              <a:t>Body Level One</a:t>
            </a:r>
          </a:p>
          <a:p>
            <a:pPr lvl="1"/>
            <a:r>
              <a:t>Body Level Two</a:t>
            </a:r>
          </a:p>
          <a:p>
            <a:pPr lvl="2"/>
            <a:r>
              <a:t>Body Level Three</a:t>
            </a:r>
          </a:p>
          <a:p>
            <a:pPr lvl="3"/>
            <a:r>
              <a:t>Body Level Four</a:t>
            </a:r>
          </a:p>
          <a:p>
            <a:pPr lvl="4"/>
            <a:r>
              <a:t>Body Level Five</a:t>
            </a:r>
          </a:p>
        </p:txBody>
      </p:sp>
      <p:sp>
        <p:nvSpPr>
          <p:cNvPr id="7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0D9CD8"/>
        </a:solidFill>
      </p:bgPr>
    </p:bg>
    <p:spTree>
      <p:nvGrpSpPr>
        <p:cNvPr id="1" name=""/>
        <p:cNvGrpSpPr/>
        <p:nvPr/>
      </p:nvGrpSpPr>
      <p:grpSpPr>
        <a:xfrm>
          <a:off x="0" y="0"/>
          <a:ext cx="0" cy="0"/>
          <a:chOff x="0" y="0"/>
          <a:chExt cx="0" cy="0"/>
        </a:xfrm>
      </p:grpSpPr>
      <p:sp>
        <p:nvSpPr>
          <p:cNvPr id="2" name="click to add title"/>
          <p:cNvSpPr txBox="1"/>
          <p:nvPr>
            <p:ph type="title" hasCustomPrompt="1"/>
          </p:nvPr>
        </p:nvSpPr>
        <p:spPr>
          <a:xfrm>
            <a:off x="467543" y="1167594"/>
            <a:ext cx="7772401" cy="720081"/>
          </a:xfrm>
          <a:prstGeom prst="rect">
            <a:avLst/>
          </a:prstGeom>
          <a:ln w="12700">
            <a:miter lim="400000"/>
          </a:ln>
          <a:extLst>
            <a:ext uri="{C572A759-6A51-4108-AA02-DFA0A04FC94B}">
              <ma14:wrappingTextBoxFlag xmlns:ma14="http://schemas.microsoft.com/office/mac/drawingml/2011/main" val="1"/>
            </a:ext>
          </a:extLst>
        </p:spPr>
        <p:txBody>
          <a:bodyPr lIns="45711" tIns="45711" rIns="45711" bIns="45711">
            <a:normAutofit fontScale="100000" lnSpcReduction="0"/>
          </a:bodyPr>
          <a:lstStyle/>
          <a:p>
            <a:pPr/>
            <a:r>
              <a:t>click to add title</a:t>
            </a:r>
          </a:p>
        </p:txBody>
      </p:sp>
      <p:sp>
        <p:nvSpPr>
          <p:cNvPr id="3" name="Body Level One…"/>
          <p:cNvSpPr txBox="1"/>
          <p:nvPr>
            <p:ph type="body" idx="1" hasCustomPrompt="1"/>
          </p:nvPr>
        </p:nvSpPr>
        <p:spPr>
          <a:xfrm>
            <a:off x="467543" y="1914525"/>
            <a:ext cx="6400801" cy="1314450"/>
          </a:xfrm>
          <a:prstGeom prst="rect">
            <a:avLst/>
          </a:prstGeom>
          <a:ln w="12700">
            <a:miter lim="400000"/>
          </a:ln>
          <a:extLst>
            <a:ext uri="{C572A759-6A51-4108-AA02-DFA0A04FC94B}">
              <ma14:wrappingTextBoxFlag xmlns:ma14="http://schemas.microsoft.com/office/mac/drawingml/2011/main" val="1"/>
            </a:ext>
          </a:extLst>
        </p:spPr>
        <p:txBody>
          <a:bodyPr lIns="45711" tIns="45711" rIns="45711" bIns="45711">
            <a:normAutofit fontScale="100000" lnSpcReduction="0"/>
          </a:bodyPr>
          <a:lstStyle/>
          <a:p>
            <a:pPr/>
            <a:r>
              <a:t>click to add subtitle</a:t>
            </a:r>
          </a:p>
          <a:p>
            <a:pPr lvl="1"/>
            <a:r>
              <a:t/>
            </a:r>
          </a:p>
          <a:p>
            <a:pPr lvl="2"/>
            <a:r>
              <a:t/>
            </a:r>
          </a:p>
          <a:p>
            <a:pPr lvl="3"/>
            <a:r>
              <a:t/>
            </a:r>
          </a:p>
          <a:p>
            <a:pPr lvl="4"/>
            <a:r>
              <a:t/>
            </a:r>
          </a:p>
        </p:txBody>
      </p:sp>
      <p:sp>
        <p:nvSpPr>
          <p:cNvPr id="4" name="Slide Number"/>
          <p:cNvSpPr txBox="1"/>
          <p:nvPr>
            <p:ph type="sldNum" sz="quarter" idx="2"/>
          </p:nvPr>
        </p:nvSpPr>
        <p:spPr>
          <a:xfrm>
            <a:off x="4419600" y="4627562"/>
            <a:ext cx="2133600" cy="279401"/>
          </a:xfrm>
          <a:prstGeom prst="rect">
            <a:avLst/>
          </a:prstGeom>
          <a:ln w="12700">
            <a:miter lim="400000"/>
          </a:ln>
        </p:spPr>
        <p:txBody>
          <a:bodyPr wrap="none" lIns="45711" tIns="45711" rIns="45711" bIns="45711" anchor="ctr">
            <a:spAutoFit/>
          </a:bodyPr>
          <a:lstStyle>
            <a:lvl1pPr algn="r">
              <a:defRPr sz="1200">
                <a:solidFill>
                  <a:srgbClr val="88BBE3"/>
                </a:solidFill>
              </a:defRPr>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Lst>
  <p:transition xmlns:p14="http://schemas.microsoft.com/office/powerpoint/2010/main" spd="med" advClick="1"/>
  <p:txStyles>
    <p:titleStyle>
      <a:lvl1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1pPr>
      <a:lvl2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2pPr>
      <a:lvl3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3pPr>
      <a:lvl4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4pPr>
      <a:lvl5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5pPr>
      <a:lvl6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6pPr>
      <a:lvl7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7pPr>
      <a:lvl8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8pPr>
      <a:lvl9pPr marL="0" marR="0" indent="0" algn="l" defTabSz="914232" rtl="0" latinLnBrk="0">
        <a:lnSpc>
          <a:spcPct val="100000"/>
        </a:lnSpc>
        <a:spcBef>
          <a:spcPts val="0"/>
        </a:spcBef>
        <a:spcAft>
          <a:spcPts val="0"/>
        </a:spcAft>
        <a:buClrTx/>
        <a:buSzTx/>
        <a:buFontTx/>
        <a:buNone/>
        <a:tabLst/>
        <a:defRPr b="0" baseline="0" cap="none" i="0" spc="0" strike="noStrike" sz="4800" u="none">
          <a:solidFill>
            <a:srgbClr val="FFFFFF"/>
          </a:solidFill>
          <a:uFillTx/>
          <a:latin typeface="Arial"/>
          <a:ea typeface="Arial"/>
          <a:cs typeface="Arial"/>
          <a:sym typeface="Arial"/>
        </a:defRPr>
      </a:lvl9pPr>
    </p:titleStyle>
    <p:bodyStyle>
      <a:lvl1pPr marL="0" marR="0" indent="0"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1pPr>
      <a:lvl2pPr marL="0" marR="0" indent="457117"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2pPr>
      <a:lvl3pPr marL="0" marR="0" indent="914232"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3pPr>
      <a:lvl4pPr marL="0" marR="0" indent="1371350"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4pPr>
      <a:lvl5pPr marL="0" marR="0" indent="1828465"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5pPr>
      <a:lvl6pPr marL="0" marR="0" indent="2285582"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6pPr>
      <a:lvl7pPr marL="0" marR="0" indent="2742699"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7pPr>
      <a:lvl8pPr marL="0" marR="0" indent="3199815"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8pPr>
      <a:lvl9pPr marL="0" marR="0" indent="3656931" algn="l" defTabSz="914232" rtl="0" latinLnBrk="0">
        <a:lnSpc>
          <a:spcPct val="100000"/>
        </a:lnSpc>
        <a:spcBef>
          <a:spcPts val="500"/>
        </a:spcBef>
        <a:spcAft>
          <a:spcPts val="0"/>
        </a:spcAft>
        <a:buClrTx/>
        <a:buSzTx/>
        <a:buFontTx/>
        <a:buNone/>
        <a:tabLst/>
        <a:defRPr b="0" baseline="0" cap="none" i="0" spc="0" strike="noStrike" sz="2400" u="none">
          <a:solidFill>
            <a:srgbClr val="FFFFFF"/>
          </a:solidFill>
          <a:uFillTx/>
          <a:latin typeface="Arial"/>
          <a:ea typeface="Arial"/>
          <a:cs typeface="Arial"/>
          <a:sym typeface="Arial"/>
        </a:defRPr>
      </a:lvl9pPr>
    </p:bodyStyle>
    <p:otherStyle>
      <a:lvl1pPr marL="0" marR="0" indent="0"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1pPr>
      <a:lvl2pPr marL="0" marR="0" indent="457117"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2pPr>
      <a:lvl3pPr marL="0" marR="0" indent="914232"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3pPr>
      <a:lvl4pPr marL="0" marR="0" indent="1371350"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4pPr>
      <a:lvl5pPr marL="0" marR="0" indent="1828465"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5pPr>
      <a:lvl6pPr marL="0" marR="0" indent="2285582"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6pPr>
      <a:lvl7pPr marL="0" marR="0" indent="2742699"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7pPr>
      <a:lvl8pPr marL="0" marR="0" indent="3199815"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8pPr>
      <a:lvl9pPr marL="0" marR="0" indent="3656931" algn="r" defTabSz="914232"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6.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7.xml"/><Relationship Id="rId3" Type="http://schemas.openxmlformats.org/officeDocument/2006/relationships/image" Target="../media/image4.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8.xml"/><Relationship Id="rId3" Type="http://schemas.openxmlformats.org/officeDocument/2006/relationships/image" Target="../media/image5.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0.xml"/></Relationships>

</file>

<file path=ppt/slides/_rels/slide2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1.xml"/></Relationships>

</file>

<file path=ppt/slides/_rels/slide28.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2.xml"/><Relationship Id="rId3" Type="http://schemas.openxmlformats.org/officeDocument/2006/relationships/hyperlink" Target="https://www.mind.org.uk/media-a/5761/mind-guide-for-line-managers-wellness-action-plans_final.pdf" TargetMode="External"/></Relationships>

</file>

<file path=ppt/slides/_rels/slide30.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3.xml"/></Relationships>

</file>

<file path=ppt/slides/_rels/slide3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4.xml"/></Relationships>

</file>

<file path=ppt/slides/_rels/slide3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5.xml"/></Relationships>

</file>

<file path=ppt/slides/_rels/slide3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www.peoplemanagement.co.uk/article/1829283/earlier-intervention-managers-key-tackling-sickness-absence" TargetMode="External"/><Relationship Id="rId3" Type="http://schemas.openxmlformats.org/officeDocument/2006/relationships/hyperlink" Target="https://www.cipd.org/uk/about/press-releases/workplace-absences-highest-over-decade-new-report/" TargetMode="External"/><Relationship Id="rId4" Type="http://schemas.openxmlformats.org/officeDocument/2006/relationships/hyperlink" Target="https://www.bbc.co.uk/news/articles/cx2lg3qwp29o" TargetMode="External"/><Relationship Id="rId5" Type="http://schemas.openxmlformats.org/officeDocument/2006/relationships/hyperlink" Target="https://www.kirkpatrickpartners.com/the-kirkpatrick-model/"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8" name="Title 1"/>
          <p:cNvSpPr txBox="1"/>
          <p:nvPr>
            <p:ph type="title"/>
          </p:nvPr>
        </p:nvSpPr>
        <p:spPr>
          <a:xfrm>
            <a:off x="467543" y="1167594"/>
            <a:ext cx="7415225" cy="1334891"/>
          </a:xfrm>
          <a:prstGeom prst="rect">
            <a:avLst/>
          </a:prstGeom>
        </p:spPr>
        <p:txBody>
          <a:bodyPr/>
          <a:lstStyle/>
          <a:p>
            <a:pPr defTabSz="557682">
              <a:defRPr sz="4392">
                <a:latin typeface="+mj-lt"/>
                <a:ea typeface="+mj-ea"/>
                <a:cs typeface="+mj-cs"/>
                <a:sym typeface="Helvetica"/>
              </a:defRPr>
            </a:pPr>
            <a:r>
              <a:t>Attendance Management</a:t>
            </a:r>
          </a:p>
          <a:p>
            <a:pPr defTabSz="557682">
              <a:defRPr sz="3660">
                <a:latin typeface="+mj-lt"/>
                <a:ea typeface="+mj-ea"/>
                <a:cs typeface="+mj-cs"/>
                <a:sym typeface="Helvetica"/>
              </a:defRPr>
            </a:pPr>
            <a:r>
              <a:t>Line Manager Toolbox Talk</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2" name="Text Placeholder 1"/>
          <p:cNvSpPr txBox="1"/>
          <p:nvPr>
            <p:ph type="body" sz="quarter" idx="1"/>
          </p:nvPr>
        </p:nvSpPr>
        <p:spPr>
          <a:xfrm>
            <a:off x="2304452" y="411510"/>
            <a:ext cx="6444012" cy="532380"/>
          </a:xfrm>
          <a:prstGeom prst="rect">
            <a:avLst/>
          </a:prstGeom>
        </p:spPr>
        <p:txBody>
          <a:bodyPr/>
          <a:lstStyle>
            <a:lvl1pPr algn="l" defTabSz="831952">
              <a:defRPr sz="2912">
                <a:latin typeface="+mj-lt"/>
                <a:ea typeface="+mj-ea"/>
                <a:cs typeface="+mj-cs"/>
                <a:sym typeface="Helvetica"/>
              </a:defRPr>
            </a:lvl1pPr>
          </a:lstStyle>
          <a:p>
            <a:pPr/>
            <a:r>
              <a:t>Learning Objectives</a:t>
            </a:r>
          </a:p>
        </p:txBody>
      </p:sp>
      <p:sp>
        <p:nvSpPr>
          <p:cNvPr id="93" name="TextBox 6"/>
          <p:cNvSpPr txBox="1"/>
          <p:nvPr/>
        </p:nvSpPr>
        <p:spPr>
          <a:xfrm>
            <a:off x="265730" y="987574"/>
            <a:ext cx="8405505" cy="367319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lnSpc>
                <a:spcPct val="150000"/>
              </a:lnSpc>
              <a:buSzPct val="100000"/>
              <a:buFont typeface="Arial"/>
              <a:buChar char="•"/>
              <a:defRPr>
                <a:solidFill>
                  <a:srgbClr val="FFFFFF"/>
                </a:solidFill>
              </a:defRPr>
            </a:pPr>
          </a:p>
          <a:p>
            <a:pPr>
              <a:lnSpc>
                <a:spcPct val="150000"/>
              </a:lnSpc>
              <a:defRPr>
                <a:solidFill>
                  <a:srgbClr val="FFFFFF"/>
                </a:solidFill>
              </a:defRPr>
            </a:pPr>
          </a:p>
          <a:p>
            <a:pPr marL="355600" indent="-355600" defTabSz="355600">
              <a:buSzPct val="100000"/>
              <a:buFont typeface="Helvetica Neue"/>
              <a:buAutoNum type="arabicPeriod" startAt="1"/>
              <a:defRPr sz="2000">
                <a:solidFill>
                  <a:srgbClr val="FFFFFF"/>
                </a:solidFill>
                <a:latin typeface="Helvetica Neue"/>
                <a:ea typeface="Helvetica Neue"/>
                <a:cs typeface="Helvetica Neue"/>
                <a:sym typeface="Helvetica Neue"/>
              </a:defRPr>
            </a:pPr>
            <a:r>
              <a:t>To provide </a:t>
            </a:r>
            <a:r>
              <a:t>a clear, well rounded view of the attendance management policy</a:t>
            </a:r>
          </a:p>
          <a:p>
            <a:pPr marL="355600" indent="-355600" defTabSz="355600">
              <a:buSzPct val="100000"/>
              <a:buFont typeface="Helvetica Neue"/>
              <a:buAutoNum type="arabicPeriod" startAt="1"/>
              <a:defRPr sz="2000">
                <a:solidFill>
                  <a:srgbClr val="FFFFFF"/>
                </a:solidFill>
                <a:latin typeface="Helvetica Neue"/>
                <a:ea typeface="Helvetica Neue"/>
                <a:cs typeface="Helvetica Neue"/>
                <a:sym typeface="Helvetica Neue"/>
              </a:defRPr>
            </a:pPr>
            <a:r>
              <a:t>To provide a greater understanding of the Personal Attendance Score (PAS) process</a:t>
            </a:r>
          </a:p>
          <a:p>
            <a:pPr marL="355600" indent="-355600" defTabSz="355600">
              <a:buSzPct val="100000"/>
              <a:buFont typeface="Helvetica Neue"/>
              <a:buAutoNum type="arabicPeriod" startAt="1"/>
              <a:defRPr sz="2000">
                <a:solidFill>
                  <a:srgbClr val="FFFFFF"/>
                </a:solidFill>
                <a:latin typeface="Helvetica Neue"/>
                <a:ea typeface="Helvetica Neue"/>
                <a:cs typeface="Helvetica Neue"/>
                <a:sym typeface="Helvetica Neue"/>
              </a:defRPr>
            </a:pPr>
            <a:r>
              <a:t>To instill confidence for you to signpost colleagues to support resources, and to correctly manage an employee’s absence in a fair and consistent manner</a:t>
            </a:r>
          </a:p>
          <a:p>
            <a:pPr marL="342900" indent="-342900">
              <a:lnSpc>
                <a:spcPct val="150000"/>
              </a:lnSpc>
              <a:buSzPct val="100000"/>
              <a:buAutoNum type="arabicPeriod" startAt="1"/>
              <a:defRPr>
                <a:solidFill>
                  <a:srgbClr val="FFFFFF"/>
                </a:solidFill>
              </a:defRPr>
            </a:pP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7" name="Text Placeholder 1"/>
          <p:cNvSpPr txBox="1"/>
          <p:nvPr>
            <p:ph type="body" sz="quarter" idx="1"/>
          </p:nvPr>
        </p:nvSpPr>
        <p:spPr>
          <a:xfrm>
            <a:off x="2407552" y="389667"/>
            <a:ext cx="1855065" cy="576065"/>
          </a:xfrm>
          <a:prstGeom prst="rect">
            <a:avLst/>
          </a:prstGeom>
        </p:spPr>
        <p:txBody>
          <a:bodyPr/>
          <a:lstStyle>
            <a:lvl1pPr algn="l">
              <a:defRPr sz="3200">
                <a:latin typeface="+mj-lt"/>
                <a:ea typeface="+mj-ea"/>
                <a:cs typeface="+mj-cs"/>
                <a:sym typeface="Helvetica"/>
              </a:defRPr>
            </a:lvl1pPr>
          </a:lstStyle>
          <a:p>
            <a:pPr/>
            <a:r>
              <a:t>Overview</a:t>
            </a:r>
          </a:p>
        </p:txBody>
      </p:sp>
      <p:sp>
        <p:nvSpPr>
          <p:cNvPr id="98" name="TextBox 6"/>
          <p:cNvSpPr txBox="1"/>
          <p:nvPr/>
        </p:nvSpPr>
        <p:spPr>
          <a:xfrm>
            <a:off x="265730" y="987574"/>
            <a:ext cx="8405505" cy="370085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nSpc>
                <a:spcPct val="150000"/>
              </a:lnSpc>
              <a:defRPr b="1">
                <a:solidFill>
                  <a:srgbClr val="FFFFFF"/>
                </a:solidFill>
              </a:defRPr>
            </a:pPr>
          </a:p>
          <a:p>
            <a:pPr marL="342900" indent="-342900">
              <a:lnSpc>
                <a:spcPct val="150000"/>
              </a:lnSpc>
              <a:buSzPct val="100000"/>
              <a:buAutoNum type="arabicPeriod" startAt="1"/>
              <a:defRPr>
                <a:solidFill>
                  <a:srgbClr val="FFFFFF"/>
                </a:solidFill>
                <a:latin typeface="+mj-lt"/>
                <a:ea typeface="+mj-ea"/>
                <a:cs typeface="+mj-cs"/>
                <a:sym typeface="Helvetica"/>
              </a:defRPr>
            </a:pPr>
            <a:r>
              <a:t>Why Manage Sickness Absence?</a:t>
            </a:r>
          </a:p>
          <a:p>
            <a:pPr marL="342900" indent="-342900">
              <a:lnSpc>
                <a:spcPct val="150000"/>
              </a:lnSpc>
              <a:buSzPct val="100000"/>
              <a:buAutoNum type="arabicPeriod" startAt="1"/>
              <a:defRPr>
                <a:solidFill>
                  <a:srgbClr val="FFFFFF"/>
                </a:solidFill>
                <a:latin typeface="+mj-lt"/>
                <a:ea typeface="+mj-ea"/>
                <a:cs typeface="+mj-cs"/>
                <a:sym typeface="Helvetica"/>
              </a:defRPr>
            </a:pPr>
            <a:r>
              <a:t>Responsibilities</a:t>
            </a:r>
          </a:p>
          <a:p>
            <a:pPr marL="342900" indent="-342900">
              <a:lnSpc>
                <a:spcPct val="150000"/>
              </a:lnSpc>
              <a:buSzPct val="100000"/>
              <a:buAutoNum type="arabicPeriod" startAt="1"/>
              <a:defRPr>
                <a:solidFill>
                  <a:srgbClr val="FFFFFF"/>
                </a:solidFill>
                <a:latin typeface="+mj-lt"/>
                <a:ea typeface="+mj-ea"/>
                <a:cs typeface="+mj-cs"/>
                <a:sym typeface="Helvetica"/>
              </a:defRPr>
            </a:pPr>
            <a:r>
              <a:t>Short Term Absence</a:t>
            </a:r>
          </a:p>
          <a:p>
            <a:pPr marL="342900" indent="-342900">
              <a:lnSpc>
                <a:spcPct val="150000"/>
              </a:lnSpc>
              <a:buSzPct val="100000"/>
              <a:buAutoNum type="arabicPeriod" startAt="1"/>
              <a:defRPr>
                <a:solidFill>
                  <a:srgbClr val="FFFFFF"/>
                </a:solidFill>
                <a:latin typeface="+mj-lt"/>
                <a:ea typeface="+mj-ea"/>
                <a:cs typeface="+mj-cs"/>
                <a:sym typeface="Helvetica"/>
              </a:defRPr>
            </a:pPr>
            <a:r>
              <a:t>Long Term Absence</a:t>
            </a:r>
          </a:p>
          <a:p>
            <a:pPr marL="342900" indent="-342900">
              <a:lnSpc>
                <a:spcPct val="150000"/>
              </a:lnSpc>
              <a:buSzPct val="100000"/>
              <a:buAutoNum type="arabicPeriod" startAt="1"/>
              <a:defRPr>
                <a:solidFill>
                  <a:srgbClr val="FFFFFF"/>
                </a:solidFill>
                <a:latin typeface="+mj-lt"/>
                <a:ea typeface="+mj-ea"/>
                <a:cs typeface="+mj-cs"/>
                <a:sym typeface="Helvetica"/>
              </a:defRPr>
            </a:pPr>
            <a:r>
              <a:t>Personal Attendance Score (PAS)</a:t>
            </a:r>
          </a:p>
          <a:p>
            <a:pPr marL="342900" indent="-342900">
              <a:lnSpc>
                <a:spcPct val="150000"/>
              </a:lnSpc>
              <a:buSzPct val="100000"/>
              <a:buAutoNum type="arabicPeriod" startAt="1"/>
              <a:defRPr>
                <a:solidFill>
                  <a:srgbClr val="FFFFFF"/>
                </a:solidFill>
                <a:latin typeface="+mj-lt"/>
                <a:ea typeface="+mj-ea"/>
                <a:cs typeface="+mj-cs"/>
                <a:sym typeface="Helvetica"/>
              </a:defRPr>
            </a:pPr>
            <a:r>
              <a:t>Managing Mental Illness</a:t>
            </a:r>
          </a:p>
          <a:p>
            <a:pPr marL="342900" indent="-342900">
              <a:lnSpc>
                <a:spcPct val="150000"/>
              </a:lnSpc>
              <a:buSzPct val="100000"/>
              <a:buAutoNum type="arabicPeriod" startAt="1"/>
              <a:defRPr>
                <a:solidFill>
                  <a:srgbClr val="FFFFFF"/>
                </a:solidFill>
                <a:latin typeface="+mj-lt"/>
                <a:ea typeface="+mj-ea"/>
                <a:cs typeface="+mj-cs"/>
                <a:sym typeface="Helvetica"/>
              </a:defRPr>
            </a:pPr>
            <a:r>
              <a:t>Support</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2" name="Why is it important to manage absence?"/>
          <p:cNvSpPr txBox="1"/>
          <p:nvPr/>
        </p:nvSpPr>
        <p:spPr>
          <a:xfrm>
            <a:off x="894377" y="2297727"/>
            <a:ext cx="7355246"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spcBef>
                <a:spcPts val="700"/>
              </a:spcBef>
              <a:defRPr sz="3200">
                <a:solidFill>
                  <a:srgbClr val="FFFFFF"/>
                </a:solidFill>
                <a:latin typeface="+mj-lt"/>
                <a:ea typeface="+mj-ea"/>
                <a:cs typeface="+mj-cs"/>
                <a:sym typeface="Helvetica"/>
              </a:defRPr>
            </a:lvl1pPr>
          </a:lstStyle>
          <a:p>
            <a:pPr/>
            <a:r>
              <a:t>Why is it important to manage absence?</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 name="Rectangle 3"/>
          <p:cNvSpPr txBox="1"/>
          <p:nvPr/>
        </p:nvSpPr>
        <p:spPr>
          <a:xfrm>
            <a:off x="297239" y="1080848"/>
            <a:ext cx="7973457" cy="419627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342900" indent="-342900">
              <a:buSzPct val="100000"/>
              <a:buFont typeface="Arial"/>
              <a:buChar char="•"/>
              <a:defRPr sz="2100">
                <a:solidFill>
                  <a:srgbClr val="FFFFFF"/>
                </a:solidFill>
              </a:defRPr>
            </a:pPr>
          </a:p>
          <a:p>
            <a:pPr marL="342900" indent="-342900">
              <a:buSzPct val="100000"/>
              <a:buFont typeface="Arial"/>
              <a:buChar char="•"/>
              <a:defRPr sz="2000">
                <a:solidFill>
                  <a:srgbClr val="FFFFFF"/>
                </a:solidFill>
                <a:latin typeface="+mj-lt"/>
                <a:ea typeface="+mj-ea"/>
                <a:cs typeface="+mj-cs"/>
                <a:sym typeface="Helvetica"/>
              </a:defRPr>
            </a:pPr>
            <a:r>
              <a:t>To ensure that employees are able to make a valuable contribution</a:t>
            </a:r>
          </a:p>
          <a:p>
            <a:pPr marL="342900" indent="-342900">
              <a:buSzPct val="100000"/>
              <a:buFont typeface="Arial"/>
              <a:buChar char="•"/>
              <a:defRPr sz="2000">
                <a:solidFill>
                  <a:srgbClr val="FFFFFF"/>
                </a:solidFill>
                <a:latin typeface="+mj-lt"/>
                <a:ea typeface="+mj-ea"/>
                <a:cs typeface="+mj-cs"/>
                <a:sym typeface="Helvetica"/>
              </a:defRPr>
            </a:pPr>
            <a:r>
              <a:t>To treat people fairly and consistently</a:t>
            </a:r>
          </a:p>
          <a:p>
            <a:pPr marL="342900" indent="-342900">
              <a:buSzPct val="100000"/>
              <a:buFont typeface="Arial"/>
              <a:buChar char="•"/>
              <a:defRPr sz="2000">
                <a:solidFill>
                  <a:srgbClr val="FFFFFF"/>
                </a:solidFill>
                <a:latin typeface="+mj-lt"/>
                <a:ea typeface="+mj-ea"/>
                <a:cs typeface="+mj-cs"/>
                <a:sym typeface="Helvetica"/>
              </a:defRPr>
            </a:pPr>
            <a:r>
              <a:t>To provide a safe &amp; healthy work environment by identifying &amp; addressing any work-related causes of absence</a:t>
            </a:r>
          </a:p>
          <a:p>
            <a:pPr marL="342900" indent="-342900">
              <a:buSzPct val="100000"/>
              <a:buFont typeface="Arial"/>
              <a:buChar char="•"/>
              <a:defRPr sz="2000">
                <a:solidFill>
                  <a:srgbClr val="FFFFFF"/>
                </a:solidFill>
                <a:latin typeface="+mj-lt"/>
                <a:ea typeface="+mj-ea"/>
                <a:cs typeface="+mj-cs"/>
                <a:sym typeface="Helvetica"/>
              </a:defRPr>
            </a:pPr>
            <a:r>
              <a:t>To help employees when they are ill to get well again</a:t>
            </a:r>
          </a:p>
          <a:p>
            <a:pPr marL="342900" indent="-342900">
              <a:buSzPct val="100000"/>
              <a:buFont typeface="Arial"/>
              <a:buChar char="•"/>
              <a:defRPr sz="2000">
                <a:solidFill>
                  <a:srgbClr val="FFFFFF"/>
                </a:solidFill>
                <a:latin typeface="+mj-lt"/>
                <a:ea typeface="+mj-ea"/>
                <a:cs typeface="+mj-cs"/>
                <a:sym typeface="Helvetica"/>
              </a:defRPr>
            </a:pPr>
            <a:r>
              <a:t>Our success and ability to deliver to our customers and to earn the trust of our customers every day depends on our employees being at work</a:t>
            </a:r>
          </a:p>
          <a:p>
            <a:pPr>
              <a:defRPr sz="2100">
                <a:solidFill>
                  <a:srgbClr val="FFFFFF"/>
                </a:solidFill>
              </a:defRPr>
            </a:pPr>
          </a:p>
          <a:p>
            <a:pPr marL="342900" indent="-342900">
              <a:buSzPct val="100000"/>
              <a:buFont typeface="Arial"/>
              <a:buChar char="•"/>
              <a:defRPr sz="2400">
                <a:solidFill>
                  <a:srgbClr val="FFFFFF"/>
                </a:solidFill>
              </a:defRPr>
            </a:pPr>
          </a:p>
          <a:p>
            <a:pPr marL="342900" indent="-342900">
              <a:buSzPct val="100000"/>
              <a:buFont typeface="Arial"/>
              <a:buChar char="•"/>
              <a:defRPr sz="2400">
                <a:solidFill>
                  <a:srgbClr val="FFFFFF"/>
                </a:solidFill>
              </a:defRPr>
            </a:pP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 name="Who is responsible for managing absence?"/>
          <p:cNvSpPr txBox="1"/>
          <p:nvPr/>
        </p:nvSpPr>
        <p:spPr>
          <a:xfrm>
            <a:off x="1110128" y="2202006"/>
            <a:ext cx="6923744" cy="8026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2800">
                <a:solidFill>
                  <a:srgbClr val="FFFFFF"/>
                </a:solidFill>
                <a:latin typeface="+mj-lt"/>
                <a:ea typeface="+mj-ea"/>
                <a:cs typeface="+mj-cs"/>
                <a:sym typeface="Helvetica"/>
              </a:defRPr>
            </a:lvl1pPr>
          </a:lstStyle>
          <a:p>
            <a:pPr/>
            <a:r>
              <a:t>Who is responsible for managing absence?</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 name="Rectangle 3"/>
          <p:cNvSpPr txBox="1"/>
          <p:nvPr/>
        </p:nvSpPr>
        <p:spPr>
          <a:xfrm>
            <a:off x="452711" y="1015389"/>
            <a:ext cx="7973457" cy="3444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FFFFFF"/>
                </a:solidFill>
                <a:latin typeface="+mj-lt"/>
                <a:ea typeface="+mj-ea"/>
                <a:cs typeface="+mj-cs"/>
                <a:sym typeface="Helvetica"/>
              </a:defRPr>
            </a:pPr>
            <a:r>
              <a:t>In short, line managers are, with support from HR.</a:t>
            </a:r>
          </a:p>
          <a:p>
            <a:pPr>
              <a:defRPr>
                <a:solidFill>
                  <a:srgbClr val="FFFFFF"/>
                </a:solidFill>
                <a:latin typeface="+mj-lt"/>
                <a:ea typeface="+mj-ea"/>
                <a:cs typeface="+mj-cs"/>
                <a:sym typeface="Helvetica"/>
              </a:defRPr>
            </a:pPr>
          </a:p>
          <a:p>
            <a:pPr>
              <a:defRPr>
                <a:solidFill>
                  <a:srgbClr val="FFFFFF"/>
                </a:solidFill>
                <a:latin typeface="+mj-lt"/>
                <a:ea typeface="+mj-ea"/>
                <a:cs typeface="+mj-cs"/>
                <a:sym typeface="Helvetica"/>
              </a:defRPr>
            </a:pPr>
            <a:r>
              <a:t>What are managers responsible for? </a:t>
            </a:r>
          </a:p>
          <a:p>
            <a:pPr>
              <a:defRPr>
                <a:solidFill>
                  <a:srgbClr val="FFFFFF"/>
                </a:solidFill>
                <a:latin typeface="+mj-lt"/>
                <a:ea typeface="+mj-ea"/>
                <a:cs typeface="+mj-cs"/>
                <a:sym typeface="Helvetica"/>
              </a:defRPr>
            </a:pPr>
          </a:p>
          <a:p>
            <a:pPr marL="342900" indent="-342900">
              <a:buSzPct val="100000"/>
              <a:buAutoNum type="arabicPeriod" startAt="1"/>
              <a:defRPr>
                <a:solidFill>
                  <a:srgbClr val="FFFFFF"/>
                </a:solidFill>
                <a:latin typeface="+mj-lt"/>
                <a:ea typeface="+mj-ea"/>
                <a:cs typeface="+mj-cs"/>
                <a:sym typeface="Helvetica"/>
              </a:defRPr>
            </a:pPr>
            <a:r>
              <a:t>Familiarising themselves with the Attendance Management Policy;</a:t>
            </a:r>
          </a:p>
          <a:p>
            <a:pPr marL="342900" indent="-342900">
              <a:buSzPct val="100000"/>
              <a:buAutoNum type="arabicPeriod" startAt="1"/>
              <a:defRPr>
                <a:solidFill>
                  <a:srgbClr val="FFFFFF"/>
                </a:solidFill>
                <a:latin typeface="+mj-lt"/>
                <a:ea typeface="+mj-ea"/>
                <a:cs typeface="+mj-cs"/>
                <a:sym typeface="Helvetica"/>
              </a:defRPr>
            </a:pPr>
            <a:r>
              <a:t>Conducting all return to work interviews in a timely manner;</a:t>
            </a:r>
          </a:p>
          <a:p>
            <a:pPr marL="342900" indent="-342900">
              <a:buSzPct val="100000"/>
              <a:buAutoNum type="arabicPeriod" startAt="1"/>
              <a:defRPr>
                <a:solidFill>
                  <a:srgbClr val="FFFFFF"/>
                </a:solidFill>
                <a:latin typeface="+mj-lt"/>
                <a:ea typeface="+mj-ea"/>
                <a:cs typeface="+mj-cs"/>
                <a:sym typeface="Helvetica"/>
              </a:defRPr>
            </a:pPr>
            <a:r>
              <a:t>Ensure consistent management of employees in line with the Attendance Management policy</a:t>
            </a:r>
          </a:p>
          <a:p>
            <a:pPr marL="342900" indent="-342900">
              <a:buSzPct val="100000"/>
              <a:buAutoNum type="arabicPeriod" startAt="1"/>
              <a:defRPr>
                <a:solidFill>
                  <a:srgbClr val="FFFFFF"/>
                </a:solidFill>
                <a:latin typeface="+mj-lt"/>
                <a:ea typeface="+mj-ea"/>
                <a:cs typeface="+mj-cs"/>
                <a:sym typeface="Helvetica"/>
              </a:defRPr>
            </a:pPr>
            <a:r>
              <a:t>Managing and taking the lead on all absence meetings with their direct reports;</a:t>
            </a:r>
          </a:p>
          <a:p>
            <a:pPr marL="342900" indent="-342900">
              <a:buSzPct val="100000"/>
              <a:buAutoNum type="arabicPeriod" startAt="1"/>
              <a:defRPr>
                <a:solidFill>
                  <a:srgbClr val="FFFFFF"/>
                </a:solidFill>
                <a:latin typeface="+mj-lt"/>
                <a:ea typeface="+mj-ea"/>
                <a:cs typeface="+mj-cs"/>
                <a:sym typeface="Helvetica"/>
              </a:defRPr>
            </a:pPr>
            <a:r>
              <a:t>Completing the Occupational Health (OH) referral form where appropriate;</a:t>
            </a:r>
          </a:p>
          <a:p>
            <a:pPr marL="342900" indent="-342900">
              <a:buSzPct val="100000"/>
              <a:buAutoNum type="arabicPeriod" startAt="1"/>
              <a:defRPr>
                <a:solidFill>
                  <a:srgbClr val="FFFFFF"/>
                </a:solidFill>
                <a:latin typeface="+mj-lt"/>
                <a:ea typeface="+mj-ea"/>
                <a:cs typeface="+mj-cs"/>
                <a:sym typeface="Helvetica"/>
              </a:defRPr>
            </a:pPr>
            <a:r>
              <a:t>Liaising with HR to agree next steps regarding cases.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2" grpId="1" fill="hold">
                                  <p:stCondLst>
                                    <p:cond delay="0"/>
                                  </p:stCondLst>
                                  <p:iterate type="el" backwards="0">
                                    <p:tmAbs val="0"/>
                                  </p:iterate>
                                  <p:childTnLst>
                                    <p:set>
                                      <p:cBhvr>
                                        <p:cTn id="6" fill="hold"/>
                                        <p:tgtEl>
                                          <p:spTgt spid="112">
                                            <p:bg/>
                                          </p:spTgt>
                                        </p:tgtEl>
                                        <p:attrNameLst>
                                          <p:attrName>style.visibility</p:attrName>
                                        </p:attrNameLst>
                                      </p:cBhvr>
                                      <p:to>
                                        <p:strVal val="visible"/>
                                      </p:to>
                                    </p:set>
                                    <p:animEffect filter="wipe(down)" transition="in">
                                      <p:cBhvr>
                                        <p:cTn id="7" dur="1000"/>
                                        <p:tgtEl>
                                          <p:spTgt spid="112">
                                            <p:bg/>
                                          </p:spTgt>
                                        </p:tgtEl>
                                      </p:cBhvr>
                                    </p:animEffect>
                                  </p:childTnLst>
                                </p:cTn>
                              </p:par>
                              <p:par>
                                <p:cTn id="8" presetClass="entr" nodeType="withEffect" presetSubtype="4" presetID="22" grpId="1" fill="hold">
                                  <p:stCondLst>
                                    <p:cond delay="0"/>
                                  </p:stCondLst>
                                  <p:iterate type="el" backwards="0">
                                    <p:tmAbs val="0"/>
                                  </p:iterate>
                                  <p:childTnLst>
                                    <p:set>
                                      <p:cBhvr>
                                        <p:cTn id="9" fill="hold"/>
                                        <p:tgtEl>
                                          <p:spTgt spid="112">
                                            <p:txEl>
                                              <p:pRg st="0" end="0"/>
                                            </p:txEl>
                                          </p:spTgt>
                                        </p:tgtEl>
                                        <p:attrNameLst>
                                          <p:attrName>style.visibility</p:attrName>
                                        </p:attrNameLst>
                                      </p:cBhvr>
                                      <p:to>
                                        <p:strVal val="visible"/>
                                      </p:to>
                                    </p:set>
                                    <p:animEffect filter="wipe(down)" transition="in">
                                      <p:cBhvr>
                                        <p:cTn id="10" dur="1000"/>
                                        <p:tgtEl>
                                          <p:spTgt spid="112">
                                            <p:txEl>
                                              <p:pRg st="0" end="0"/>
                                            </p:txEl>
                                          </p:spTgt>
                                        </p:tgtEl>
                                      </p:cBhvr>
                                    </p:animEffect>
                                  </p:childTnLst>
                                </p:cTn>
                              </p:par>
                            </p:childTnLst>
                          </p:cTn>
                        </p:par>
                        <p:par>
                          <p:cTn id="11" fill="hold">
                            <p:stCondLst>
                              <p:cond delay="1000"/>
                            </p:stCondLst>
                            <p:childTnLst>
                              <p:par>
                                <p:cTn id="12" presetClass="entr" nodeType="afterEffect" presetSubtype="4" presetID="22" grpId="1" fill="hold">
                                  <p:stCondLst>
                                    <p:cond delay="0"/>
                                  </p:stCondLst>
                                  <p:iterate type="el" backwards="0">
                                    <p:tmAbs val="0"/>
                                  </p:iterate>
                                  <p:childTnLst>
                                    <p:set>
                                      <p:cBhvr>
                                        <p:cTn id="13" fill="hold"/>
                                        <p:tgtEl>
                                          <p:spTgt spid="112">
                                            <p:txEl>
                                              <p:pRg st="1" end="1"/>
                                            </p:txEl>
                                          </p:spTgt>
                                        </p:tgtEl>
                                        <p:attrNameLst>
                                          <p:attrName>style.visibility</p:attrName>
                                        </p:attrNameLst>
                                      </p:cBhvr>
                                      <p:to>
                                        <p:strVal val="visible"/>
                                      </p:to>
                                    </p:set>
                                    <p:animEffect filter="wipe(down)" transition="in">
                                      <p:cBhvr>
                                        <p:cTn id="14" dur="1000"/>
                                        <p:tgtEl>
                                          <p:spTgt spid="112">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2" grpId="1" fill="hold">
                                  <p:stCondLst>
                                    <p:cond delay="0"/>
                                  </p:stCondLst>
                                  <p:iterate type="el" backwards="0">
                                    <p:tmAbs val="0"/>
                                  </p:iterate>
                                  <p:childTnLst>
                                    <p:set>
                                      <p:cBhvr>
                                        <p:cTn id="18" fill="hold"/>
                                        <p:tgtEl>
                                          <p:spTgt spid="112">
                                            <p:txEl>
                                              <p:pRg st="2" end="2"/>
                                            </p:txEl>
                                          </p:spTgt>
                                        </p:tgtEl>
                                        <p:attrNameLst>
                                          <p:attrName>style.visibility</p:attrName>
                                        </p:attrNameLst>
                                      </p:cBhvr>
                                      <p:to>
                                        <p:strVal val="visible"/>
                                      </p:to>
                                    </p:set>
                                    <p:animEffect filter="wipe(down)" transition="in">
                                      <p:cBhvr>
                                        <p:cTn id="19" dur="1000"/>
                                        <p:tgtEl>
                                          <p:spTgt spid="112">
                                            <p:txEl>
                                              <p:pRg st="2" end="2"/>
                                            </p:txEl>
                                          </p:spTgt>
                                        </p:tgtEl>
                                      </p:cBhvr>
                                    </p:animEffect>
                                  </p:childTnLst>
                                </p:cTn>
                              </p:par>
                            </p:childTnLst>
                          </p:cTn>
                        </p:par>
                        <p:par>
                          <p:cTn id="20" fill="hold">
                            <p:stCondLst>
                              <p:cond delay="1000"/>
                            </p:stCondLst>
                            <p:childTnLst>
                              <p:par>
                                <p:cTn id="21" presetClass="entr" nodeType="afterEffect" presetSubtype="4" presetID="22" grpId="1" fill="hold">
                                  <p:stCondLst>
                                    <p:cond delay="0"/>
                                  </p:stCondLst>
                                  <p:iterate type="el" backwards="0">
                                    <p:tmAbs val="0"/>
                                  </p:iterate>
                                  <p:childTnLst>
                                    <p:set>
                                      <p:cBhvr>
                                        <p:cTn id="22" fill="hold"/>
                                        <p:tgtEl>
                                          <p:spTgt spid="112">
                                            <p:txEl>
                                              <p:pRg st="3" end="3"/>
                                            </p:txEl>
                                          </p:spTgt>
                                        </p:tgtEl>
                                        <p:attrNameLst>
                                          <p:attrName>style.visibility</p:attrName>
                                        </p:attrNameLst>
                                      </p:cBhvr>
                                      <p:to>
                                        <p:strVal val="visible"/>
                                      </p:to>
                                    </p:set>
                                    <p:animEffect filter="wipe(down)" transition="in">
                                      <p:cBhvr>
                                        <p:cTn id="23" dur="1000"/>
                                        <p:tgtEl>
                                          <p:spTgt spid="112">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4" presetID="22" grpId="1" fill="hold">
                                  <p:stCondLst>
                                    <p:cond delay="0"/>
                                  </p:stCondLst>
                                  <p:iterate type="el" backwards="0">
                                    <p:tmAbs val="0"/>
                                  </p:iterate>
                                  <p:childTnLst>
                                    <p:set>
                                      <p:cBhvr>
                                        <p:cTn id="27" fill="hold"/>
                                        <p:tgtEl>
                                          <p:spTgt spid="112">
                                            <p:txEl>
                                              <p:pRg st="4" end="4"/>
                                            </p:txEl>
                                          </p:spTgt>
                                        </p:tgtEl>
                                        <p:attrNameLst>
                                          <p:attrName>style.visibility</p:attrName>
                                        </p:attrNameLst>
                                      </p:cBhvr>
                                      <p:to>
                                        <p:strVal val="visible"/>
                                      </p:to>
                                    </p:set>
                                    <p:animEffect filter="wipe(down)" transition="in">
                                      <p:cBhvr>
                                        <p:cTn id="28" dur="1000"/>
                                        <p:tgtEl>
                                          <p:spTgt spid="112">
                                            <p:txEl>
                                              <p:pRg st="4" end="4"/>
                                            </p:txEl>
                                          </p:spTgt>
                                        </p:tgtEl>
                                      </p:cBhvr>
                                    </p:animEffect>
                                  </p:childTnLst>
                                </p:cTn>
                              </p:par>
                            </p:childTnLst>
                          </p:cTn>
                        </p:par>
                        <p:par>
                          <p:cTn id="29" fill="hold">
                            <p:stCondLst>
                              <p:cond delay="1000"/>
                            </p:stCondLst>
                            <p:childTnLst>
                              <p:par>
                                <p:cTn id="30" presetClass="entr" nodeType="afterEffect" presetSubtype="4" presetID="22" grpId="1" fill="hold">
                                  <p:stCondLst>
                                    <p:cond delay="0"/>
                                  </p:stCondLst>
                                  <p:iterate type="el" backwards="0">
                                    <p:tmAbs val="0"/>
                                  </p:iterate>
                                  <p:childTnLst>
                                    <p:set>
                                      <p:cBhvr>
                                        <p:cTn id="31" fill="hold"/>
                                        <p:tgtEl>
                                          <p:spTgt spid="112">
                                            <p:txEl>
                                              <p:pRg st="5" end="5"/>
                                            </p:txEl>
                                          </p:spTgt>
                                        </p:tgtEl>
                                        <p:attrNameLst>
                                          <p:attrName>style.visibility</p:attrName>
                                        </p:attrNameLst>
                                      </p:cBhvr>
                                      <p:to>
                                        <p:strVal val="visible"/>
                                      </p:to>
                                    </p:set>
                                    <p:animEffect filter="wipe(down)" transition="in">
                                      <p:cBhvr>
                                        <p:cTn id="32" dur="1000"/>
                                        <p:tgtEl>
                                          <p:spTgt spid="112">
                                            <p:txEl>
                                              <p:pRg st="5" end="5"/>
                                            </p:txEl>
                                          </p:spTgt>
                                        </p:tgtEl>
                                      </p:cBhvr>
                                    </p:animEffect>
                                  </p:childTnLst>
                                </p:cTn>
                              </p:par>
                            </p:childTnLst>
                          </p:cTn>
                        </p:par>
                        <p:par>
                          <p:cTn id="33" fill="hold">
                            <p:stCondLst>
                              <p:cond delay="2000"/>
                            </p:stCondLst>
                            <p:childTnLst>
                              <p:par>
                                <p:cTn id="34" presetClass="entr" nodeType="afterEffect" presetSubtype="4" presetID="22" grpId="1" fill="hold">
                                  <p:stCondLst>
                                    <p:cond delay="0"/>
                                  </p:stCondLst>
                                  <p:iterate type="el" backwards="0">
                                    <p:tmAbs val="0"/>
                                  </p:iterate>
                                  <p:childTnLst>
                                    <p:set>
                                      <p:cBhvr>
                                        <p:cTn id="35" fill="hold"/>
                                        <p:tgtEl>
                                          <p:spTgt spid="112">
                                            <p:txEl>
                                              <p:pRg st="6" end="6"/>
                                            </p:txEl>
                                          </p:spTgt>
                                        </p:tgtEl>
                                        <p:attrNameLst>
                                          <p:attrName>style.visibility</p:attrName>
                                        </p:attrNameLst>
                                      </p:cBhvr>
                                      <p:to>
                                        <p:strVal val="visible"/>
                                      </p:to>
                                    </p:set>
                                    <p:animEffect filter="wipe(down)" transition="in">
                                      <p:cBhvr>
                                        <p:cTn id="36" dur="1000"/>
                                        <p:tgtEl>
                                          <p:spTgt spid="112">
                                            <p:txEl>
                                              <p:pRg st="6" end="6"/>
                                            </p:txEl>
                                          </p:spTgt>
                                        </p:tgtEl>
                                      </p:cBhvr>
                                    </p:animEffect>
                                  </p:childTnLst>
                                </p:cTn>
                              </p:par>
                            </p:childTnLst>
                          </p:cTn>
                        </p:par>
                        <p:par>
                          <p:cTn id="37" fill="hold">
                            <p:stCondLst>
                              <p:cond delay="3000"/>
                            </p:stCondLst>
                            <p:childTnLst>
                              <p:par>
                                <p:cTn id="38" presetClass="entr" nodeType="afterEffect" presetSubtype="4" presetID="22" grpId="1" fill="hold">
                                  <p:stCondLst>
                                    <p:cond delay="0"/>
                                  </p:stCondLst>
                                  <p:iterate type="el" backwards="0">
                                    <p:tmAbs val="0"/>
                                  </p:iterate>
                                  <p:childTnLst>
                                    <p:set>
                                      <p:cBhvr>
                                        <p:cTn id="39" fill="hold"/>
                                        <p:tgtEl>
                                          <p:spTgt spid="112">
                                            <p:txEl>
                                              <p:pRg st="7" end="7"/>
                                            </p:txEl>
                                          </p:spTgt>
                                        </p:tgtEl>
                                        <p:attrNameLst>
                                          <p:attrName>style.visibility</p:attrName>
                                        </p:attrNameLst>
                                      </p:cBhvr>
                                      <p:to>
                                        <p:strVal val="visible"/>
                                      </p:to>
                                    </p:set>
                                    <p:animEffect filter="wipe(down)" transition="in">
                                      <p:cBhvr>
                                        <p:cTn id="40" dur="1000"/>
                                        <p:tgtEl>
                                          <p:spTgt spid="112">
                                            <p:txEl>
                                              <p:pRg st="7" end="7"/>
                                            </p:txEl>
                                          </p:spTgt>
                                        </p:tgtEl>
                                      </p:cBhvr>
                                    </p:animEffect>
                                  </p:childTnLst>
                                </p:cTn>
                              </p:par>
                            </p:childTnLst>
                          </p:cTn>
                        </p:par>
                        <p:par>
                          <p:cTn id="41" fill="hold">
                            <p:stCondLst>
                              <p:cond delay="4000"/>
                            </p:stCondLst>
                            <p:childTnLst>
                              <p:par>
                                <p:cTn id="42" presetClass="entr" nodeType="afterEffect" presetSubtype="4" presetID="22" grpId="1" fill="hold">
                                  <p:stCondLst>
                                    <p:cond delay="0"/>
                                  </p:stCondLst>
                                  <p:iterate type="el" backwards="0">
                                    <p:tmAbs val="0"/>
                                  </p:iterate>
                                  <p:childTnLst>
                                    <p:set>
                                      <p:cBhvr>
                                        <p:cTn id="43" fill="hold"/>
                                        <p:tgtEl>
                                          <p:spTgt spid="112">
                                            <p:txEl>
                                              <p:pRg st="8" end="8"/>
                                            </p:txEl>
                                          </p:spTgt>
                                        </p:tgtEl>
                                        <p:attrNameLst>
                                          <p:attrName>style.visibility</p:attrName>
                                        </p:attrNameLst>
                                      </p:cBhvr>
                                      <p:to>
                                        <p:strVal val="visible"/>
                                      </p:to>
                                    </p:set>
                                    <p:animEffect filter="wipe(down)" transition="in">
                                      <p:cBhvr>
                                        <p:cTn id="44" dur="1000"/>
                                        <p:tgtEl>
                                          <p:spTgt spid="112">
                                            <p:txEl>
                                              <p:pRg st="8" end="8"/>
                                            </p:txEl>
                                          </p:spTgt>
                                        </p:tgtEl>
                                      </p:cBhvr>
                                    </p:animEffect>
                                  </p:childTnLst>
                                </p:cTn>
                              </p:par>
                            </p:childTnLst>
                          </p:cTn>
                        </p:par>
                        <p:par>
                          <p:cTn id="45" fill="hold">
                            <p:stCondLst>
                              <p:cond delay="5000"/>
                            </p:stCondLst>
                            <p:childTnLst>
                              <p:par>
                                <p:cTn id="46" presetClass="entr" nodeType="afterEffect" presetSubtype="4" presetID="22" grpId="1" fill="hold">
                                  <p:stCondLst>
                                    <p:cond delay="0"/>
                                  </p:stCondLst>
                                  <p:iterate type="el" backwards="0">
                                    <p:tmAbs val="0"/>
                                  </p:iterate>
                                  <p:childTnLst>
                                    <p:set>
                                      <p:cBhvr>
                                        <p:cTn id="47" fill="hold"/>
                                        <p:tgtEl>
                                          <p:spTgt spid="112">
                                            <p:txEl>
                                              <p:pRg st="9" end="9"/>
                                            </p:txEl>
                                          </p:spTgt>
                                        </p:tgtEl>
                                        <p:attrNameLst>
                                          <p:attrName>style.visibility</p:attrName>
                                        </p:attrNameLst>
                                      </p:cBhvr>
                                      <p:to>
                                        <p:strVal val="visible"/>
                                      </p:to>
                                    </p:set>
                                    <p:animEffect filter="wipe(down)" transition="in">
                                      <p:cBhvr>
                                        <p:cTn id="48" dur="1000"/>
                                        <p:tgtEl>
                                          <p:spTgt spid="112">
                                            <p:txEl>
                                              <p:pRg st="9" end="9"/>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12"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6" name="What are DCWW’s overall absence % targets…"/>
          <p:cNvSpPr txBox="1"/>
          <p:nvPr/>
        </p:nvSpPr>
        <p:spPr>
          <a:xfrm>
            <a:off x="367823" y="1070638"/>
            <a:ext cx="8408354" cy="10566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defTabSz="355600">
              <a:defRPr sz="3200">
                <a:solidFill>
                  <a:srgbClr val="DDDDDD"/>
                </a:solidFill>
                <a:latin typeface="+mj-lt"/>
                <a:ea typeface="+mj-ea"/>
                <a:cs typeface="+mj-cs"/>
                <a:sym typeface="Helvetica"/>
              </a:defRPr>
            </a:pPr>
            <a:r>
              <a:t>What are DCWW’s overall absence % targets </a:t>
            </a:r>
          </a:p>
          <a:p>
            <a:pPr algn="ctr" defTabSz="355600">
              <a:defRPr sz="3200">
                <a:solidFill>
                  <a:srgbClr val="DDDDDD"/>
                </a:solidFill>
                <a:latin typeface="+mj-lt"/>
                <a:ea typeface="+mj-ea"/>
                <a:cs typeface="+mj-cs"/>
                <a:sym typeface="Helvetica"/>
              </a:defRPr>
            </a:pPr>
            <a:r>
              <a:t>for wholesale and retail?</a:t>
            </a:r>
          </a:p>
        </p:txBody>
      </p:sp>
      <p:pic>
        <p:nvPicPr>
          <p:cNvPr id="117" name="assignment-qr-code.png" descr="assignment-qr-code.png"/>
          <p:cNvPicPr>
            <a:picLocks noChangeAspect="1"/>
          </p:cNvPicPr>
          <p:nvPr/>
        </p:nvPicPr>
        <p:blipFill>
          <a:blip r:embed="rId3">
            <a:extLst/>
          </a:blip>
          <a:stretch>
            <a:fillRect/>
          </a:stretch>
        </p:blipFill>
        <p:spPr>
          <a:xfrm>
            <a:off x="3270386" y="2258370"/>
            <a:ext cx="2603228" cy="2603229"/>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1" name="Short Term Sickness Absence"/>
          <p:cNvSpPr txBox="1"/>
          <p:nvPr/>
        </p:nvSpPr>
        <p:spPr>
          <a:xfrm>
            <a:off x="1767701" y="2297727"/>
            <a:ext cx="5608598"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spcBef>
                <a:spcPts val="700"/>
              </a:spcBef>
              <a:defRPr sz="3200">
                <a:solidFill>
                  <a:srgbClr val="FFFFFF"/>
                </a:solidFill>
                <a:latin typeface="+mj-lt"/>
                <a:ea typeface="+mj-ea"/>
                <a:cs typeface="+mj-cs"/>
                <a:sym typeface="Helvetica"/>
              </a:defRPr>
            </a:lvl1pPr>
          </a:lstStyle>
          <a:p>
            <a:pPr/>
            <a:r>
              <a:t>Short Term Sickness Absence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3" name="Rectangle 3"/>
          <p:cNvSpPr txBox="1"/>
          <p:nvPr/>
        </p:nvSpPr>
        <p:spPr>
          <a:xfrm>
            <a:off x="513263" y="1031731"/>
            <a:ext cx="7973457" cy="49202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400">
                <a:solidFill>
                  <a:srgbClr val="FFFFFF"/>
                </a:solidFill>
              </a:defRPr>
            </a:lvl1pPr>
          </a:lstStyle>
          <a:p>
            <a:pPr/>
            <a:r>
              <a:t> </a:t>
            </a:r>
          </a:p>
        </p:txBody>
      </p:sp>
      <p:sp>
        <p:nvSpPr>
          <p:cNvPr id="124" name="Rectangle 4"/>
          <p:cNvSpPr txBox="1"/>
          <p:nvPr/>
        </p:nvSpPr>
        <p:spPr>
          <a:xfrm>
            <a:off x="2466497" y="390679"/>
            <a:ext cx="3221395"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Absence - Day 1 </a:t>
            </a:r>
          </a:p>
        </p:txBody>
      </p:sp>
      <p:sp>
        <p:nvSpPr>
          <p:cNvPr id="125" name="TextBox 1"/>
          <p:cNvSpPr txBox="1"/>
          <p:nvPr/>
        </p:nvSpPr>
        <p:spPr>
          <a:xfrm>
            <a:off x="333244" y="1386353"/>
            <a:ext cx="8477512" cy="2377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Font typeface="Arial"/>
              <a:buChar char="•"/>
              <a:defRPr sz="1700">
                <a:solidFill>
                  <a:srgbClr val="FFFFFF"/>
                </a:solidFill>
                <a:latin typeface="+mj-lt"/>
                <a:ea typeface="+mj-ea"/>
                <a:cs typeface="+mj-cs"/>
                <a:sym typeface="Helvetica"/>
              </a:defRPr>
            </a:pPr>
            <a:r>
              <a:t>When an employee reports an absence – you should be in contact with them within 24 hours - ideally on day 1 of their absence. </a:t>
            </a:r>
          </a:p>
          <a:p>
            <a:pPr marL="285750" indent="-285750">
              <a:buSzPct val="100000"/>
              <a:buFont typeface="Arial"/>
              <a:buChar char="•"/>
              <a:defRPr sz="1700">
                <a:solidFill>
                  <a:srgbClr val="FFFFFF"/>
                </a:solidFill>
                <a:latin typeface="+mj-lt"/>
                <a:ea typeface="+mj-ea"/>
                <a:cs typeface="+mj-cs"/>
                <a:sym typeface="Helvetica"/>
              </a:defRPr>
            </a:pPr>
            <a:r>
              <a:t>Communication should be supportive and with the intention of understanding why they are absent and what can be done to help the employee.</a:t>
            </a:r>
          </a:p>
          <a:p>
            <a:pPr marL="285750" indent="-285750">
              <a:buSzPct val="100000"/>
              <a:buFont typeface="Arial"/>
              <a:buChar char="•"/>
              <a:defRPr sz="1700">
                <a:solidFill>
                  <a:srgbClr val="FFFFFF"/>
                </a:solidFill>
                <a:latin typeface="+mj-lt"/>
                <a:ea typeface="+mj-ea"/>
                <a:cs typeface="+mj-cs"/>
                <a:sym typeface="Helvetica"/>
              </a:defRPr>
            </a:pPr>
            <a:r>
              <a:t>Set boundaries with the employee on the level of contact that is acceptable, but also within the parameters of our duty of care (Wyborn, 2024).</a:t>
            </a:r>
          </a:p>
          <a:p>
            <a:pPr marL="285750" indent="-285750">
              <a:buSzPct val="100000"/>
              <a:buFont typeface="Arial"/>
              <a:buChar char="•"/>
              <a:defRPr sz="1700">
                <a:solidFill>
                  <a:srgbClr val="FFFFFF"/>
                </a:solidFill>
                <a:latin typeface="+mj-lt"/>
                <a:ea typeface="+mj-ea"/>
                <a:cs typeface="+mj-cs"/>
                <a:sym typeface="Helvetica"/>
              </a:defRPr>
            </a:pPr>
            <a:r>
              <a:t>If you are aware of something that may have triggered the absence – deal with it.  </a:t>
            </a:r>
          </a:p>
          <a:p>
            <a:pPr marL="285750" indent="-285750">
              <a:buSzPct val="100000"/>
              <a:buFont typeface="Arial"/>
              <a:buChar char="•"/>
              <a:defRPr sz="1700">
                <a:solidFill>
                  <a:srgbClr val="FFFFFF"/>
                </a:solidFill>
                <a:latin typeface="+mj-lt"/>
                <a:ea typeface="+mj-ea"/>
                <a:cs typeface="+mj-cs"/>
                <a:sym typeface="Helvetica"/>
              </a:defRPr>
            </a:pPr>
            <a:r>
              <a:t>If the colleague has a mental health or musculoskeletal illness, they will receive a day 1 referral from OH.</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Rectangle 3"/>
          <p:cNvSpPr txBox="1"/>
          <p:nvPr/>
        </p:nvSpPr>
        <p:spPr>
          <a:xfrm>
            <a:off x="513263" y="1031731"/>
            <a:ext cx="7973457" cy="49202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400">
                <a:solidFill>
                  <a:srgbClr val="FFFFFF"/>
                </a:solidFill>
              </a:defRPr>
            </a:lvl1pPr>
          </a:lstStyle>
          <a:p>
            <a:pPr/>
            <a:r>
              <a:t> </a:t>
            </a:r>
          </a:p>
        </p:txBody>
      </p:sp>
      <p:sp>
        <p:nvSpPr>
          <p:cNvPr id="130" name="Rectangle 4"/>
          <p:cNvSpPr txBox="1"/>
          <p:nvPr/>
        </p:nvSpPr>
        <p:spPr>
          <a:xfrm>
            <a:off x="2477923" y="390679"/>
            <a:ext cx="3221396"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Absence - Day 1 </a:t>
            </a:r>
          </a:p>
        </p:txBody>
      </p:sp>
      <p:sp>
        <p:nvSpPr>
          <p:cNvPr id="131" name="TextBox 1"/>
          <p:cNvSpPr txBox="1"/>
          <p:nvPr/>
        </p:nvSpPr>
        <p:spPr>
          <a:xfrm>
            <a:off x="333243" y="1614953"/>
            <a:ext cx="8477513" cy="2021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1600">
                <a:solidFill>
                  <a:srgbClr val="FFFFFF"/>
                </a:solidFill>
                <a:latin typeface="+mj-lt"/>
                <a:ea typeface="+mj-ea"/>
                <a:cs typeface="+mj-cs"/>
                <a:sym typeface="Helvetica"/>
              </a:defRPr>
            </a:pPr>
            <a:r>
              <a:t>Examples</a:t>
            </a:r>
          </a:p>
          <a:p>
            <a:pPr>
              <a:defRPr b="1" sz="1600">
                <a:solidFill>
                  <a:srgbClr val="FFFFFF"/>
                </a:solidFill>
                <a:latin typeface="+mj-lt"/>
                <a:ea typeface="+mj-ea"/>
                <a:cs typeface="+mj-cs"/>
                <a:sym typeface="Helvetica"/>
              </a:defRPr>
            </a:pPr>
          </a:p>
          <a:p>
            <a:pPr marL="285750" indent="-285750">
              <a:buSzPct val="100000"/>
              <a:buFont typeface="Arial"/>
              <a:buChar char="•"/>
              <a:defRPr sz="1600">
                <a:solidFill>
                  <a:srgbClr val="FFFFFF"/>
                </a:solidFill>
                <a:latin typeface="+mj-lt"/>
                <a:ea typeface="+mj-ea"/>
                <a:cs typeface="+mj-cs"/>
                <a:sym typeface="Helvetica"/>
              </a:defRPr>
            </a:pPr>
            <a:r>
              <a:t>I’m sorry you are unwell is there anything I can do to support you?  </a:t>
            </a:r>
          </a:p>
          <a:p>
            <a:pPr marL="285750" indent="-285750">
              <a:buSzPct val="100000"/>
              <a:buFont typeface="Arial"/>
              <a:buChar char="•"/>
              <a:defRPr sz="1600">
                <a:solidFill>
                  <a:srgbClr val="FFFFFF"/>
                </a:solidFill>
                <a:latin typeface="+mj-lt"/>
                <a:ea typeface="+mj-ea"/>
                <a:cs typeface="+mj-cs"/>
                <a:sym typeface="Helvetica"/>
              </a:defRPr>
            </a:pPr>
            <a:r>
              <a:t>Would it help if you could do xxxx instead for today? (WFH, miss meetings/calls, do different hours) </a:t>
            </a:r>
          </a:p>
          <a:p>
            <a:pPr marL="285750" indent="-285750">
              <a:buSzPct val="100000"/>
              <a:buFont typeface="Arial"/>
              <a:buChar char="•"/>
              <a:defRPr sz="1600">
                <a:solidFill>
                  <a:srgbClr val="FFFFFF"/>
                </a:solidFill>
                <a:latin typeface="+mj-lt"/>
                <a:ea typeface="+mj-ea"/>
                <a:cs typeface="+mj-cs"/>
                <a:sym typeface="Helvetica"/>
              </a:defRPr>
            </a:pPr>
            <a:r>
              <a:t>Is there anyone that needs to be contacted to let them know you are not in? </a:t>
            </a:r>
          </a:p>
          <a:p>
            <a:pPr marL="285750" indent="-285750">
              <a:buSzPct val="100000"/>
              <a:buFont typeface="Arial"/>
              <a:buChar char="•"/>
              <a:defRPr sz="1600">
                <a:solidFill>
                  <a:srgbClr val="FFFFFF"/>
                </a:solidFill>
                <a:latin typeface="+mj-lt"/>
                <a:ea typeface="+mj-ea"/>
                <a:cs typeface="+mj-cs"/>
                <a:sym typeface="Helvetica"/>
              </a:defRPr>
            </a:pPr>
            <a:r>
              <a:t>Have you been contacted by OH (if day 1 referral)</a:t>
            </a:r>
          </a:p>
          <a:p>
            <a:pPr marL="285750" indent="-285750">
              <a:buSzPct val="100000"/>
              <a:buFont typeface="Arial"/>
              <a:buChar char="•"/>
              <a:defRPr sz="1600">
                <a:solidFill>
                  <a:srgbClr val="FFFFFF"/>
                </a:solidFill>
                <a:latin typeface="+mj-lt"/>
                <a:ea typeface="+mj-ea"/>
                <a:cs typeface="+mj-cs"/>
                <a:sym typeface="Helvetica"/>
              </a:defRPr>
            </a:pPr>
            <a:r>
              <a:t>When do you think you will be back? </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5" name="TextBox 4"/>
          <p:cNvSpPr txBox="1"/>
          <p:nvPr/>
        </p:nvSpPr>
        <p:spPr>
          <a:xfrm>
            <a:off x="207484" y="1342693"/>
            <a:ext cx="8729032" cy="29743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457200" indent="-457200">
              <a:buSzPct val="100000"/>
              <a:buFont typeface="Arial"/>
              <a:buChar char="•"/>
              <a:defRPr>
                <a:solidFill>
                  <a:srgbClr val="FFFFFF"/>
                </a:solidFill>
                <a:latin typeface="+mj-lt"/>
                <a:ea typeface="+mj-ea"/>
                <a:cs typeface="+mj-cs"/>
                <a:sym typeface="Helvetica"/>
              </a:defRPr>
            </a:pPr>
            <a:r>
              <a:t>Meetings should be held on the date of return. If you are on leave for this date, your line manager should conduct this.</a:t>
            </a:r>
          </a:p>
          <a:p>
            <a:pPr marL="457200" indent="-457200">
              <a:buSzPct val="100000"/>
              <a:buFont typeface="Arial"/>
              <a:buChar char="•"/>
              <a:defRPr>
                <a:solidFill>
                  <a:srgbClr val="FFFFFF"/>
                </a:solidFill>
                <a:latin typeface="+mj-lt"/>
                <a:ea typeface="+mj-ea"/>
                <a:cs typeface="+mj-cs"/>
                <a:sym typeface="Helvetica"/>
              </a:defRPr>
            </a:pPr>
            <a:r>
              <a:t>Ensure you prepare for the meeting</a:t>
            </a:r>
          </a:p>
          <a:p>
            <a:pPr lvl="1" marL="914316" indent="-457200">
              <a:buSzPct val="100000"/>
              <a:buFont typeface="Arial"/>
              <a:buChar char="•"/>
              <a:defRPr>
                <a:solidFill>
                  <a:srgbClr val="FFFFFF"/>
                </a:solidFill>
                <a:latin typeface="+mj-lt"/>
                <a:ea typeface="+mj-ea"/>
                <a:cs typeface="+mj-cs"/>
                <a:sym typeface="Helvetica"/>
              </a:defRPr>
            </a:pPr>
            <a:r>
              <a:t>Absence information </a:t>
            </a:r>
          </a:p>
          <a:p>
            <a:pPr lvl="1" marL="914316" indent="-457200">
              <a:buSzPct val="100000"/>
              <a:buFont typeface="Arial"/>
              <a:buChar char="•"/>
              <a:defRPr>
                <a:solidFill>
                  <a:srgbClr val="FFFFFF"/>
                </a:solidFill>
                <a:latin typeface="+mj-lt"/>
                <a:ea typeface="+mj-ea"/>
                <a:cs typeface="+mj-cs"/>
                <a:sym typeface="Helvetica"/>
              </a:defRPr>
            </a:pPr>
            <a:r>
              <a:t>Has a PAS trigger been hit?</a:t>
            </a:r>
          </a:p>
          <a:p>
            <a:pPr lvl="1" marL="914316" indent="-457200">
              <a:buSzPct val="100000"/>
              <a:buFont typeface="Arial"/>
              <a:buChar char="•"/>
              <a:defRPr>
                <a:solidFill>
                  <a:srgbClr val="FFFFFF"/>
                </a:solidFill>
                <a:latin typeface="+mj-lt"/>
                <a:ea typeface="+mj-ea"/>
                <a:cs typeface="+mj-cs"/>
                <a:sym typeface="Helvetica"/>
              </a:defRPr>
            </a:pPr>
            <a:r>
              <a:t>Have OH made any recommendations?</a:t>
            </a:r>
          </a:p>
          <a:p>
            <a:pPr lvl="1" marL="914316" indent="-457200">
              <a:buSzPct val="100000"/>
              <a:buFont typeface="Arial"/>
              <a:buChar char="•"/>
              <a:defRPr>
                <a:solidFill>
                  <a:srgbClr val="FFFFFF"/>
                </a:solidFill>
                <a:latin typeface="+mj-lt"/>
                <a:ea typeface="+mj-ea"/>
                <a:cs typeface="+mj-cs"/>
                <a:sym typeface="Helvetica"/>
              </a:defRPr>
            </a:pPr>
            <a:r>
              <a:t>Do they need a phased return?  </a:t>
            </a:r>
          </a:p>
          <a:p>
            <a:pPr lvl="1">
              <a:defRPr>
                <a:solidFill>
                  <a:srgbClr val="FFFFFF"/>
                </a:solidFill>
                <a:latin typeface="+mj-lt"/>
                <a:ea typeface="+mj-ea"/>
                <a:cs typeface="+mj-cs"/>
                <a:sym typeface="Helvetica"/>
              </a:defRPr>
            </a:pPr>
          </a:p>
          <a:p>
            <a:pPr lvl="1">
              <a:defRPr>
                <a:solidFill>
                  <a:srgbClr val="FFFFFF"/>
                </a:solidFill>
                <a:latin typeface="+mj-lt"/>
                <a:ea typeface="+mj-ea"/>
                <a:cs typeface="+mj-cs"/>
                <a:sym typeface="Helvetica"/>
              </a:defRPr>
            </a:pPr>
            <a:r>
              <a:t>Return documentation to Dial (HR Team). Liaise with HR representative if PAS score has reached a trigger point</a:t>
            </a:r>
            <a:r>
              <a:rPr sz="2400"/>
              <a:t>.</a:t>
            </a:r>
          </a:p>
        </p:txBody>
      </p:sp>
      <p:sp>
        <p:nvSpPr>
          <p:cNvPr id="136" name="Returning to Work"/>
          <p:cNvSpPr txBox="1"/>
          <p:nvPr/>
        </p:nvSpPr>
        <p:spPr>
          <a:xfrm>
            <a:off x="2489431" y="390679"/>
            <a:ext cx="3372010"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Returning to Work</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Text Placeholder 1"/>
          <p:cNvSpPr txBox="1"/>
          <p:nvPr>
            <p:ph type="body" sz="quarter" idx="1"/>
          </p:nvPr>
        </p:nvSpPr>
        <p:spPr>
          <a:xfrm>
            <a:off x="5868144" y="484187"/>
            <a:ext cx="2699596" cy="395287"/>
          </a:xfrm>
          <a:prstGeom prst="rect">
            <a:avLst/>
          </a:prstGeom>
        </p:spPr>
        <p:txBody>
          <a:bodyPr/>
          <a:lstStyle/>
          <a:p>
            <a:pPr/>
          </a:p>
        </p:txBody>
      </p:sp>
      <p:sp>
        <p:nvSpPr>
          <p:cNvPr id="141" name="Long Term Sickness Absence"/>
          <p:cNvSpPr txBox="1"/>
          <p:nvPr/>
        </p:nvSpPr>
        <p:spPr>
          <a:xfrm>
            <a:off x="1857791" y="2297727"/>
            <a:ext cx="5428418"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spcBef>
                <a:spcPts val="700"/>
              </a:spcBef>
              <a:defRPr sz="3200">
                <a:solidFill>
                  <a:srgbClr val="FFFFFF"/>
                </a:solidFill>
                <a:latin typeface="+mj-lt"/>
                <a:ea typeface="+mj-ea"/>
                <a:cs typeface="+mj-cs"/>
                <a:sym typeface="Helvetica"/>
              </a:defRPr>
            </a:lvl1pPr>
          </a:lstStyle>
          <a:p>
            <a:pPr/>
            <a:r>
              <a:t>Long Term Sickness Absence</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 name="TextBox 4"/>
          <p:cNvSpPr txBox="1"/>
          <p:nvPr/>
        </p:nvSpPr>
        <p:spPr>
          <a:xfrm>
            <a:off x="252362" y="1464215"/>
            <a:ext cx="8639276" cy="2669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457200" indent="-457200">
              <a:buSzPct val="100000"/>
              <a:buFont typeface="Arial"/>
              <a:buChar char="•"/>
              <a:defRPr sz="2400">
                <a:solidFill>
                  <a:srgbClr val="FFFFFF"/>
                </a:solidFill>
                <a:latin typeface="+mj-lt"/>
                <a:ea typeface="+mj-ea"/>
                <a:cs typeface="+mj-cs"/>
                <a:sym typeface="Helvetica"/>
              </a:defRPr>
            </a:pPr>
            <a:r>
              <a:t>Absence is above 21 days</a:t>
            </a:r>
          </a:p>
          <a:p>
            <a:pPr marL="457200" indent="-457200">
              <a:buSzPct val="100000"/>
              <a:buFont typeface="Arial"/>
              <a:buChar char="•"/>
              <a:defRPr sz="2400">
                <a:solidFill>
                  <a:srgbClr val="FFFFFF"/>
                </a:solidFill>
                <a:latin typeface="+mj-lt"/>
                <a:ea typeface="+mj-ea"/>
                <a:cs typeface="+mj-cs"/>
                <a:sym typeface="Helvetica"/>
              </a:defRPr>
            </a:pPr>
            <a:r>
              <a:t>Early intervention is critical – studies prove this enhances the probability of shortening the period of absence (Cardwell, 2023)</a:t>
            </a:r>
          </a:p>
          <a:p>
            <a:pPr marL="457200" indent="-457200">
              <a:buSzPct val="100000"/>
              <a:buFont typeface="Arial"/>
              <a:buChar char="•"/>
              <a:defRPr sz="2400">
                <a:solidFill>
                  <a:srgbClr val="FFFFFF"/>
                </a:solidFill>
                <a:latin typeface="+mj-lt"/>
                <a:ea typeface="+mj-ea"/>
                <a:cs typeface="+mj-cs"/>
                <a:sym typeface="Helvetica"/>
              </a:defRPr>
            </a:pPr>
            <a:r>
              <a:t>Communication is key – keeping in touch regularly, agree contact frequency and method of communication with colleague</a:t>
            </a:r>
          </a:p>
        </p:txBody>
      </p:sp>
      <p:sp>
        <p:nvSpPr>
          <p:cNvPr id="144" name="Long Term Absence - Overview"/>
          <p:cNvSpPr txBox="1"/>
          <p:nvPr/>
        </p:nvSpPr>
        <p:spPr>
          <a:xfrm>
            <a:off x="2373360" y="434596"/>
            <a:ext cx="5744132"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Long Term Absence - Overview</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 name="TextBox 4"/>
          <p:cNvSpPr txBox="1"/>
          <p:nvPr/>
        </p:nvSpPr>
        <p:spPr>
          <a:xfrm>
            <a:off x="252362" y="1184184"/>
            <a:ext cx="8639276" cy="3444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457200" indent="-457200">
              <a:buSzPct val="100000"/>
              <a:buFont typeface="Arial"/>
              <a:buChar char="•"/>
              <a:defRPr sz="2000">
                <a:solidFill>
                  <a:srgbClr val="FFFFFF"/>
                </a:solidFill>
                <a:latin typeface="+mj-lt"/>
                <a:ea typeface="+mj-ea"/>
                <a:cs typeface="+mj-cs"/>
                <a:sym typeface="Helvetica"/>
              </a:defRPr>
            </a:pPr>
            <a:r>
              <a:t>Formal Meeting</a:t>
            </a:r>
          </a:p>
          <a:p>
            <a:pPr marL="457200" indent="-457200">
              <a:buSzPct val="100000"/>
              <a:buFont typeface="Arial"/>
              <a:buChar char="•"/>
              <a:defRPr sz="2000">
                <a:solidFill>
                  <a:srgbClr val="FFFFFF"/>
                </a:solidFill>
                <a:latin typeface="+mj-lt"/>
                <a:ea typeface="+mj-ea"/>
                <a:cs typeface="+mj-cs"/>
                <a:sym typeface="Helvetica"/>
              </a:defRPr>
            </a:pPr>
            <a:r>
              <a:t>Consider appropriate venue (this can be off site)</a:t>
            </a:r>
          </a:p>
          <a:p>
            <a:pPr marL="457200" indent="-457200">
              <a:buSzPct val="100000"/>
              <a:buFont typeface="Arial"/>
              <a:buChar char="•"/>
              <a:defRPr sz="2000">
                <a:solidFill>
                  <a:srgbClr val="FFFFFF"/>
                </a:solidFill>
                <a:latin typeface="+mj-lt"/>
                <a:ea typeface="+mj-ea"/>
                <a:cs typeface="+mj-cs"/>
                <a:sym typeface="Helvetica"/>
              </a:defRPr>
            </a:pPr>
            <a:r>
              <a:t>Meetings held at regular intervals through the absence period (ideally on a monthly basis)</a:t>
            </a:r>
          </a:p>
          <a:p>
            <a:pPr marL="457200" indent="-457200">
              <a:buSzPct val="100000"/>
              <a:buFont typeface="Arial"/>
              <a:buChar char="•"/>
              <a:defRPr sz="2000">
                <a:solidFill>
                  <a:srgbClr val="FFFFFF"/>
                </a:solidFill>
                <a:latin typeface="+mj-lt"/>
                <a:ea typeface="+mj-ea"/>
                <a:cs typeface="+mj-cs"/>
                <a:sym typeface="Helvetica"/>
              </a:defRPr>
            </a:pPr>
            <a:r>
              <a:t>Allows for key support to be provided – EAP/OH</a:t>
            </a:r>
          </a:p>
          <a:p>
            <a:pPr marL="457200" indent="-457200">
              <a:buSzPct val="100000"/>
              <a:buFont typeface="Arial"/>
              <a:buChar char="•"/>
              <a:defRPr sz="2000">
                <a:solidFill>
                  <a:srgbClr val="FFFFFF"/>
                </a:solidFill>
                <a:latin typeface="+mj-lt"/>
                <a:ea typeface="+mj-ea"/>
                <a:cs typeface="+mj-cs"/>
                <a:sym typeface="Helvetica"/>
              </a:defRPr>
            </a:pPr>
            <a:r>
              <a:t>Opportunity to discuss the colleague’s medical condition and what support they are receiving outside of work</a:t>
            </a:r>
          </a:p>
          <a:p>
            <a:pPr marL="457200" indent="-457200">
              <a:buSzPct val="100000"/>
              <a:buFont typeface="Arial"/>
              <a:buChar char="•"/>
              <a:defRPr sz="2000">
                <a:solidFill>
                  <a:srgbClr val="FFFFFF"/>
                </a:solidFill>
                <a:latin typeface="+mj-lt"/>
                <a:ea typeface="+mj-ea"/>
                <a:cs typeface="+mj-cs"/>
                <a:sym typeface="Helvetica"/>
              </a:defRPr>
            </a:pPr>
            <a:r>
              <a:t>What support does the colleague need from you &amp; the Company</a:t>
            </a:r>
          </a:p>
          <a:p>
            <a:pPr marL="457200" indent="-457200">
              <a:buSzPct val="100000"/>
              <a:buFont typeface="Arial"/>
              <a:buChar char="•"/>
              <a:defRPr sz="2000">
                <a:solidFill>
                  <a:srgbClr val="FFFFFF"/>
                </a:solidFill>
                <a:latin typeface="+mj-lt"/>
                <a:ea typeface="+mj-ea"/>
                <a:cs typeface="+mj-cs"/>
                <a:sym typeface="Helvetica"/>
              </a:defRPr>
            </a:pPr>
            <a:r>
              <a:t>Your HR Representative will support during these meetings</a:t>
            </a:r>
          </a:p>
          <a:p>
            <a:pPr marL="457200" indent="-457200">
              <a:buSzPct val="100000"/>
              <a:buFont typeface="Arial"/>
              <a:buChar char="•"/>
              <a:defRPr sz="2000">
                <a:solidFill>
                  <a:srgbClr val="FFFFFF"/>
                </a:solidFill>
                <a:latin typeface="+mj-lt"/>
                <a:ea typeface="+mj-ea"/>
                <a:cs typeface="+mj-cs"/>
                <a:sym typeface="Helvetica"/>
              </a:defRPr>
            </a:pPr>
            <a:r>
              <a:t>If appropriate discuss a Return to Work plan, is a phased return to work recommended?</a:t>
            </a:r>
          </a:p>
        </p:txBody>
      </p:sp>
      <p:sp>
        <p:nvSpPr>
          <p:cNvPr id="149" name="Welfare Meeting"/>
          <p:cNvSpPr txBox="1"/>
          <p:nvPr/>
        </p:nvSpPr>
        <p:spPr>
          <a:xfrm>
            <a:off x="2494288" y="403677"/>
            <a:ext cx="3055899"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Welfare Meeting</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TextBox 4"/>
          <p:cNvSpPr txBox="1"/>
          <p:nvPr/>
        </p:nvSpPr>
        <p:spPr>
          <a:xfrm>
            <a:off x="207484" y="1396884"/>
            <a:ext cx="8729032" cy="3139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1700">
                <a:solidFill>
                  <a:srgbClr val="FFFFFF"/>
                </a:solidFill>
                <a:latin typeface="+mj-lt"/>
                <a:ea typeface="+mj-ea"/>
                <a:cs typeface="+mj-cs"/>
                <a:sym typeface="Helvetica"/>
              </a:defRPr>
            </a:pPr>
            <a:r>
              <a:t>A Personal Attendance Score (PAS) will be calculated and used to monitor and manage employee attendance. </a:t>
            </a:r>
          </a:p>
          <a:p>
            <a:pPr>
              <a:defRPr sz="1700">
                <a:solidFill>
                  <a:srgbClr val="FFFFFF"/>
                </a:solidFill>
                <a:latin typeface="+mj-lt"/>
                <a:ea typeface="+mj-ea"/>
                <a:cs typeface="+mj-cs"/>
                <a:sym typeface="Helvetica"/>
              </a:defRPr>
            </a:pPr>
          </a:p>
          <a:p>
            <a:pPr>
              <a:defRPr sz="1700">
                <a:solidFill>
                  <a:srgbClr val="FFFFFF"/>
                </a:solidFill>
                <a:latin typeface="+mj-lt"/>
                <a:ea typeface="+mj-ea"/>
                <a:cs typeface="+mj-cs"/>
                <a:sym typeface="Helvetica"/>
              </a:defRPr>
            </a:pPr>
            <a:r>
              <a:t>This score will be monitored on a rolling 12 months basis, and is calculated as follows:</a:t>
            </a:r>
          </a:p>
          <a:p>
            <a:pPr>
              <a:defRPr b="1" sz="1700">
                <a:solidFill>
                  <a:srgbClr val="FFFFFF"/>
                </a:solidFill>
                <a:latin typeface="+mj-lt"/>
                <a:ea typeface="+mj-ea"/>
                <a:cs typeface="+mj-cs"/>
                <a:sym typeface="Helvetica"/>
              </a:defRPr>
            </a:pPr>
          </a:p>
          <a:p>
            <a:pPr>
              <a:defRPr b="1" sz="1700">
                <a:solidFill>
                  <a:srgbClr val="FFFFFF"/>
                </a:solidFill>
                <a:latin typeface="+mj-lt"/>
                <a:ea typeface="+mj-ea"/>
                <a:cs typeface="+mj-cs"/>
                <a:sym typeface="Helvetica"/>
              </a:defRPr>
            </a:pPr>
            <a:r>
              <a:t>S x S x D = Personal Attendance Score</a:t>
            </a:r>
          </a:p>
          <a:p>
            <a:pPr>
              <a:defRPr sz="1700">
                <a:solidFill>
                  <a:srgbClr val="FFFFFF"/>
                </a:solidFill>
                <a:latin typeface="+mj-lt"/>
                <a:ea typeface="+mj-ea"/>
                <a:cs typeface="+mj-cs"/>
                <a:sym typeface="Helvetica"/>
              </a:defRPr>
            </a:pPr>
          </a:p>
          <a:p>
            <a:pPr>
              <a:defRPr sz="1700">
                <a:solidFill>
                  <a:srgbClr val="FFFFFF"/>
                </a:solidFill>
                <a:latin typeface="+mj-lt"/>
                <a:ea typeface="+mj-ea"/>
                <a:cs typeface="+mj-cs"/>
                <a:sym typeface="Helvetica"/>
              </a:defRPr>
            </a:pPr>
            <a:r>
              <a:t>Where	S = the number of spells of absence in the last 52 weeks and</a:t>
            </a:r>
          </a:p>
          <a:p>
            <a:pPr>
              <a:defRPr sz="1700">
                <a:solidFill>
                  <a:srgbClr val="FFFFFF"/>
                </a:solidFill>
                <a:latin typeface="+mj-lt"/>
                <a:ea typeface="+mj-ea"/>
                <a:cs typeface="+mj-cs"/>
                <a:sym typeface="Helvetica"/>
              </a:defRPr>
            </a:pPr>
            <a:r>
              <a:t>	D = the number of days absence in the last 52 weeks</a:t>
            </a:r>
          </a:p>
          <a:p>
            <a:pPr>
              <a:defRPr sz="1700">
                <a:solidFill>
                  <a:srgbClr val="FFFFFF"/>
                </a:solidFill>
                <a:latin typeface="+mj-lt"/>
                <a:ea typeface="+mj-ea"/>
                <a:cs typeface="+mj-cs"/>
                <a:sym typeface="Helvetica"/>
              </a:defRPr>
            </a:pPr>
          </a:p>
          <a:p>
            <a:pPr>
              <a:defRPr sz="1700">
                <a:solidFill>
                  <a:srgbClr val="FFFFFF"/>
                </a:solidFill>
                <a:latin typeface="+mj-lt"/>
                <a:ea typeface="+mj-ea"/>
                <a:cs typeface="+mj-cs"/>
                <a:sym typeface="Helvetica"/>
              </a:defRPr>
            </a:pPr>
            <a:r>
              <a:t>The employee’s PAS can be found on their profile in Success Factors, under employment information.</a:t>
            </a:r>
          </a:p>
        </p:txBody>
      </p:sp>
      <p:sp>
        <p:nvSpPr>
          <p:cNvPr id="154" name="Personal Attendance Score"/>
          <p:cNvSpPr txBox="1"/>
          <p:nvPr/>
        </p:nvSpPr>
        <p:spPr>
          <a:xfrm>
            <a:off x="2402455" y="372758"/>
            <a:ext cx="5029558"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Personal Attendance Score</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TextBox 4"/>
          <p:cNvSpPr txBox="1"/>
          <p:nvPr/>
        </p:nvSpPr>
        <p:spPr>
          <a:xfrm>
            <a:off x="207484" y="1819815"/>
            <a:ext cx="8729032" cy="1615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457200" indent="-457200">
              <a:buSzPct val="100000"/>
              <a:buFont typeface="Arial"/>
              <a:buChar char="•"/>
              <a:defRPr sz="2000">
                <a:solidFill>
                  <a:srgbClr val="FFFFFF"/>
                </a:solidFill>
                <a:latin typeface="+mj-lt"/>
                <a:ea typeface="+mj-ea"/>
                <a:cs typeface="+mj-cs"/>
                <a:sym typeface="Helvetica"/>
              </a:defRPr>
            </a:pPr>
            <a:r>
              <a:t>Considered on a case by case basis with HRBP.</a:t>
            </a:r>
          </a:p>
          <a:p>
            <a:pPr marL="457200" indent="-457200">
              <a:buSzPct val="100000"/>
              <a:buFont typeface="Arial"/>
              <a:buChar char="•"/>
              <a:defRPr sz="2000">
                <a:solidFill>
                  <a:srgbClr val="FFFFFF"/>
                </a:solidFill>
                <a:latin typeface="+mj-lt"/>
                <a:ea typeface="+mj-ea"/>
                <a:cs typeface="+mj-cs"/>
                <a:sym typeface="Helvetica"/>
              </a:defRPr>
            </a:pPr>
            <a:r>
              <a:t>A PAS score of 100 must have already been met.</a:t>
            </a:r>
          </a:p>
          <a:p>
            <a:pPr marL="457200" indent="-457200">
              <a:buSzPct val="100000"/>
              <a:buFont typeface="Arial"/>
              <a:buChar char="•"/>
              <a:defRPr sz="2000">
                <a:solidFill>
                  <a:srgbClr val="FFFFFF"/>
                </a:solidFill>
                <a:latin typeface="+mj-lt"/>
                <a:ea typeface="+mj-ea"/>
                <a:cs typeface="+mj-cs"/>
                <a:sym typeface="Helvetica"/>
              </a:defRPr>
            </a:pPr>
            <a:r>
              <a:t>Must have long term impairments (physical/mental) likely to last longer than 12 months. </a:t>
            </a:r>
          </a:p>
          <a:p>
            <a:pPr marL="457200" indent="-457200">
              <a:buSzPct val="100000"/>
              <a:buFont typeface="Arial"/>
              <a:buChar char="•"/>
              <a:defRPr sz="2000">
                <a:solidFill>
                  <a:srgbClr val="FFFFFF"/>
                </a:solidFill>
                <a:latin typeface="+mj-lt"/>
                <a:ea typeface="+mj-ea"/>
                <a:cs typeface="+mj-cs"/>
                <a:sym typeface="Helvetica"/>
              </a:defRPr>
            </a:pPr>
            <a:r>
              <a:t>Occupational Health intervention is recommended.</a:t>
            </a:r>
          </a:p>
        </p:txBody>
      </p:sp>
      <p:sp>
        <p:nvSpPr>
          <p:cNvPr id="159" name="Reasonable Adjustments to PAS"/>
          <p:cNvSpPr txBox="1"/>
          <p:nvPr/>
        </p:nvSpPr>
        <p:spPr>
          <a:xfrm>
            <a:off x="2248715" y="372758"/>
            <a:ext cx="5948125"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Reasonable Adjustments to PAS</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3" name="TextBox 4"/>
          <p:cNvSpPr txBox="1"/>
          <p:nvPr/>
        </p:nvSpPr>
        <p:spPr>
          <a:xfrm>
            <a:off x="207484" y="1402280"/>
            <a:ext cx="8729032" cy="2860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180473" indent="-180473">
              <a:buSzPct val="100000"/>
              <a:buChar char="•"/>
              <a:defRPr>
                <a:solidFill>
                  <a:srgbClr val="FFFFFF"/>
                </a:solidFill>
              </a:defRPr>
            </a:pPr>
            <a:r>
              <a:t>Once PAS has exceeded 45, a Stage 1 informal meeting should be held as a supportive measure and as a tool to improve absence.</a:t>
            </a:r>
          </a:p>
          <a:p>
            <a:pPr marL="180473" indent="-180473">
              <a:buSzPct val="100000"/>
              <a:buChar char="•"/>
              <a:defRPr>
                <a:solidFill>
                  <a:srgbClr val="FFFFFF"/>
                </a:solidFill>
                <a:latin typeface="+mj-lt"/>
                <a:ea typeface="+mj-ea"/>
                <a:cs typeface="+mj-cs"/>
                <a:sym typeface="Helvetica"/>
              </a:defRPr>
            </a:pPr>
            <a:r>
              <a:t>During the meeting discuss the Employee Assistance Programme (EAP) service and if OH referral is needed.</a:t>
            </a:r>
          </a:p>
          <a:p>
            <a:pPr marL="180473" indent="-180473">
              <a:buSzPct val="100000"/>
              <a:buChar char="•"/>
              <a:defRPr>
                <a:solidFill>
                  <a:srgbClr val="FFFFFF"/>
                </a:solidFill>
                <a:latin typeface="+mj-lt"/>
                <a:ea typeface="+mj-ea"/>
                <a:cs typeface="+mj-cs"/>
                <a:sym typeface="Helvetica"/>
              </a:defRPr>
            </a:pPr>
            <a:r>
              <a:t>Explore if there are any work or personal circumstances that are impacting on the colleague. Ask how you can support. </a:t>
            </a:r>
          </a:p>
          <a:p>
            <a:pPr marL="180473" indent="-180473">
              <a:buSzPct val="100000"/>
              <a:buChar char="•"/>
              <a:defRPr>
                <a:solidFill>
                  <a:srgbClr val="FFFFFF"/>
                </a:solidFill>
                <a:latin typeface="+mj-lt"/>
                <a:ea typeface="+mj-ea"/>
                <a:cs typeface="+mj-cs"/>
                <a:sym typeface="Helvetica"/>
              </a:defRPr>
            </a:pPr>
            <a:r>
              <a:t>Highlight how absence levels impact the team.</a:t>
            </a:r>
          </a:p>
          <a:p>
            <a:pPr marL="180473" indent="-180473">
              <a:buSzPct val="100000"/>
              <a:buChar char="•"/>
              <a:defRPr>
                <a:solidFill>
                  <a:srgbClr val="FFFFFF"/>
                </a:solidFill>
                <a:latin typeface="+mj-lt"/>
                <a:ea typeface="+mj-ea"/>
                <a:cs typeface="+mj-cs"/>
                <a:sym typeface="Helvetica"/>
              </a:defRPr>
            </a:pPr>
            <a:r>
              <a:t>State immediate and sustained improvement is required.</a:t>
            </a:r>
          </a:p>
          <a:p>
            <a:pPr marL="180473" indent="-180473">
              <a:buSzPct val="100000"/>
              <a:buChar char="•"/>
              <a:defRPr>
                <a:solidFill>
                  <a:srgbClr val="FFFFFF"/>
                </a:solidFill>
                <a:latin typeface="+mj-lt"/>
                <a:ea typeface="+mj-ea"/>
                <a:cs typeface="+mj-cs"/>
                <a:sym typeface="Helvetica"/>
              </a:defRPr>
            </a:pPr>
            <a:r>
              <a:t>Template documents and guidance notes can be found in the line manager’s toolkit on Source.</a:t>
            </a:r>
          </a:p>
        </p:txBody>
      </p:sp>
      <p:sp>
        <p:nvSpPr>
          <p:cNvPr id="164" name="Informal Meeting (Stage 1)"/>
          <p:cNvSpPr txBox="1"/>
          <p:nvPr/>
        </p:nvSpPr>
        <p:spPr>
          <a:xfrm>
            <a:off x="2520076" y="372758"/>
            <a:ext cx="4915457"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Informal Meeting (Stage 1)</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8" name="TextBox 4"/>
          <p:cNvSpPr txBox="1"/>
          <p:nvPr/>
        </p:nvSpPr>
        <p:spPr>
          <a:xfrm>
            <a:off x="252362" y="1153065"/>
            <a:ext cx="8639276" cy="3342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571500" indent="-571500">
              <a:buSzPct val="100000"/>
              <a:buFont typeface="Arial"/>
              <a:buChar char="•"/>
              <a:defRPr>
                <a:solidFill>
                  <a:srgbClr val="FFFFFF"/>
                </a:solidFill>
                <a:latin typeface="+mj-lt"/>
                <a:ea typeface="+mj-ea"/>
                <a:cs typeface="+mj-cs"/>
                <a:sym typeface="Helvetica"/>
              </a:defRPr>
            </a:pPr>
            <a:r>
              <a:t>Score must be over 100 to be invited to Stage 2 meeting.</a:t>
            </a:r>
          </a:p>
          <a:p>
            <a:pPr marL="571500" indent="-571500">
              <a:buSzPct val="100000"/>
              <a:buFont typeface="Arial"/>
              <a:buChar char="•"/>
              <a:defRPr>
                <a:solidFill>
                  <a:srgbClr val="FFFFFF"/>
                </a:solidFill>
                <a:latin typeface="+mj-lt"/>
                <a:ea typeface="+mj-ea"/>
                <a:cs typeface="+mj-cs"/>
                <a:sym typeface="Helvetica"/>
              </a:defRPr>
            </a:pPr>
            <a:r>
              <a:t>Invite with 5 working days’ notice and right to be accompanied – HR to assist with letter and attend meeting to support. </a:t>
            </a:r>
          </a:p>
          <a:p>
            <a:pPr marL="571500" indent="-571500">
              <a:buSzPct val="100000"/>
              <a:buFont typeface="Arial"/>
              <a:buChar char="•"/>
              <a:defRPr>
                <a:solidFill>
                  <a:srgbClr val="FFFFFF"/>
                </a:solidFill>
                <a:latin typeface="+mj-lt"/>
                <a:ea typeface="+mj-ea"/>
                <a:cs typeface="+mj-cs"/>
                <a:sym typeface="Helvetica"/>
              </a:defRPr>
            </a:pPr>
            <a:r>
              <a:t>Stages – Verbal, Written, Final and then Dismissal. All have different score thresholds (e.g 100, 250, 350, 550). </a:t>
            </a:r>
          </a:p>
          <a:p>
            <a:pPr marL="571500" indent="-571500">
              <a:buSzPct val="100000"/>
              <a:buFont typeface="Arial"/>
              <a:buChar char="•"/>
              <a:defRPr>
                <a:solidFill>
                  <a:srgbClr val="FFFFFF"/>
                </a:solidFill>
                <a:latin typeface="+mj-lt"/>
                <a:ea typeface="+mj-ea"/>
                <a:cs typeface="+mj-cs"/>
                <a:sym typeface="Helvetica"/>
              </a:defRPr>
            </a:pPr>
            <a:r>
              <a:t>All cases are to be reviewed based on their own merits and not a ‘1 size fits all’ approach. Manager’s can use discretion, along with HR input.</a:t>
            </a:r>
          </a:p>
          <a:p>
            <a:pPr marL="571500" indent="-571500">
              <a:buSzPct val="100000"/>
              <a:buFont typeface="Arial"/>
              <a:buChar char="•"/>
              <a:defRPr>
                <a:solidFill>
                  <a:srgbClr val="FFFFFF"/>
                </a:solidFill>
                <a:latin typeface="+mj-lt"/>
                <a:ea typeface="+mj-ea"/>
                <a:cs typeface="+mj-cs"/>
                <a:sym typeface="Helvetica"/>
              </a:defRPr>
            </a:pPr>
            <a:r>
              <a:t>Employee’s have the right to appeal the outcome</a:t>
            </a:r>
          </a:p>
          <a:p>
            <a:pPr>
              <a:defRPr>
                <a:solidFill>
                  <a:srgbClr val="FFFFFF"/>
                </a:solidFill>
                <a:latin typeface="+mj-lt"/>
                <a:ea typeface="+mj-ea"/>
                <a:cs typeface="+mj-cs"/>
                <a:sym typeface="Helvetica"/>
              </a:defRPr>
            </a:pPr>
          </a:p>
          <a:p>
            <a:pPr algn="ctr">
              <a:defRPr sz="2400">
                <a:solidFill>
                  <a:srgbClr val="FFFFFF"/>
                </a:solidFill>
                <a:latin typeface="+mj-lt"/>
                <a:ea typeface="+mj-ea"/>
                <a:cs typeface="+mj-cs"/>
                <a:sym typeface="Helvetica"/>
              </a:defRPr>
            </a:pPr>
            <a:r>
              <a:t>           </a:t>
            </a:r>
            <a:r>
              <a:rPr u="sng"/>
              <a:t>PAS STAGES MUST RUN IN SEQUENCE AND </a:t>
            </a:r>
            <a:endParaRPr u="sng"/>
          </a:p>
          <a:p>
            <a:pPr algn="ctr">
              <a:defRPr sz="2400">
                <a:solidFill>
                  <a:srgbClr val="FFFFFF"/>
                </a:solidFill>
                <a:latin typeface="+mj-lt"/>
                <a:ea typeface="+mj-ea"/>
                <a:cs typeface="+mj-cs"/>
                <a:sym typeface="Helvetica"/>
              </a:defRPr>
            </a:pPr>
            <a:r>
              <a:rPr u="sng"/>
              <a:t>ARE NOT TO BE SKIPPED</a:t>
            </a:r>
          </a:p>
        </p:txBody>
      </p:sp>
      <p:sp>
        <p:nvSpPr>
          <p:cNvPr id="169" name="Formal Process (Stage 2 +)"/>
          <p:cNvSpPr txBox="1"/>
          <p:nvPr/>
        </p:nvSpPr>
        <p:spPr>
          <a:xfrm>
            <a:off x="2673585" y="372758"/>
            <a:ext cx="5197238"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Formal Process (Stage 2 +) </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You are conducting a stage 2 review meeting. There seems to be a common trend with the colleague’s absences. They have engaged with NHS services, used the company EAP and have been interacting with occupational health."/>
          <p:cNvSpPr txBox="1"/>
          <p:nvPr/>
        </p:nvSpPr>
        <p:spPr>
          <a:xfrm>
            <a:off x="321991" y="1208749"/>
            <a:ext cx="8500018" cy="929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defTabSz="355600">
              <a:defRPr>
                <a:solidFill>
                  <a:srgbClr val="FFFFFF"/>
                </a:solidFill>
                <a:latin typeface="+mj-lt"/>
                <a:ea typeface="+mj-ea"/>
                <a:cs typeface="+mj-cs"/>
                <a:sym typeface="Helvetica"/>
              </a:defRPr>
            </a:lvl1pPr>
          </a:lstStyle>
          <a:p>
            <a:pPr/>
            <a:r>
              <a:t>You are conducting a stage 2 review meeting. There seems to be a common trend with the colleague’s absences. They have engaged with NHS services, used the company EAP and have been interacting with occupational health. </a:t>
            </a:r>
          </a:p>
        </p:txBody>
      </p:sp>
      <p:pic>
        <p:nvPicPr>
          <p:cNvPr id="174" name="assignment-qr-code (2).png" descr="assignment-qr-code (2).png"/>
          <p:cNvPicPr>
            <a:picLocks noChangeAspect="1"/>
          </p:cNvPicPr>
          <p:nvPr/>
        </p:nvPicPr>
        <p:blipFill>
          <a:blip r:embed="rId3">
            <a:extLst/>
          </a:blip>
          <a:stretch>
            <a:fillRect/>
          </a:stretch>
        </p:blipFill>
        <p:spPr>
          <a:xfrm>
            <a:off x="3343757" y="2352434"/>
            <a:ext cx="2456486" cy="2456485"/>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TextBox 3"/>
          <p:cNvSpPr txBox="1"/>
          <p:nvPr/>
        </p:nvSpPr>
        <p:spPr>
          <a:xfrm>
            <a:off x="369247" y="1707653"/>
            <a:ext cx="8189481" cy="2059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2600">
                <a:solidFill>
                  <a:srgbClr val="FFFFFF"/>
                </a:solidFill>
                <a:latin typeface="+mj-lt"/>
                <a:ea typeface="+mj-ea"/>
                <a:cs typeface="+mj-cs"/>
                <a:sym typeface="Helvetica"/>
              </a:defRPr>
            </a:pPr>
            <a:r>
              <a:t>As a line manager you must manage absence within your team.  </a:t>
            </a:r>
          </a:p>
          <a:p>
            <a:pPr algn="ctr">
              <a:defRPr sz="2600">
                <a:solidFill>
                  <a:srgbClr val="FFFFFF"/>
                </a:solidFill>
                <a:latin typeface="+mj-lt"/>
                <a:ea typeface="+mj-ea"/>
                <a:cs typeface="+mj-cs"/>
                <a:sym typeface="Helvetica"/>
              </a:defRPr>
            </a:pPr>
            <a:r>
              <a:t> </a:t>
            </a:r>
          </a:p>
          <a:p>
            <a:pPr algn="ctr">
              <a:defRPr sz="2600">
                <a:solidFill>
                  <a:srgbClr val="FFFFFF"/>
                </a:solidFill>
                <a:latin typeface="+mj-lt"/>
                <a:ea typeface="+mj-ea"/>
                <a:cs typeface="+mj-cs"/>
                <a:sym typeface="Helvetica"/>
              </a:defRPr>
            </a:pPr>
            <a:r>
              <a:t>Failure to do so means that you are not carrying out the full remit of your role.</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Managing Colleagues with Mental Illness"/>
          <p:cNvSpPr txBox="1"/>
          <p:nvPr/>
        </p:nvSpPr>
        <p:spPr>
          <a:xfrm>
            <a:off x="837723" y="2297727"/>
            <a:ext cx="7468554"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spcBef>
                <a:spcPts val="700"/>
              </a:spcBef>
              <a:defRPr sz="3200">
                <a:solidFill>
                  <a:srgbClr val="FFFFFF"/>
                </a:solidFill>
                <a:latin typeface="+mj-lt"/>
                <a:ea typeface="+mj-ea"/>
                <a:cs typeface="+mj-cs"/>
                <a:sym typeface="Helvetica"/>
              </a:defRPr>
            </a:lvl1pPr>
          </a:lstStyle>
          <a:p>
            <a:pPr/>
            <a:r>
              <a:t>Managing Colleagues with Mental Illness</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2" name="How many days, on average, were workers in the…"/>
          <p:cNvSpPr txBox="1"/>
          <p:nvPr/>
        </p:nvSpPr>
        <p:spPr>
          <a:xfrm>
            <a:off x="446206" y="1066111"/>
            <a:ext cx="8251588" cy="3551794"/>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defTabSz="914400">
              <a:defRPr sz="3200">
                <a:solidFill>
                  <a:srgbClr val="FFFFFF"/>
                </a:solidFill>
                <a:latin typeface="+mn-lt"/>
                <a:ea typeface="+mn-ea"/>
                <a:cs typeface="+mn-cs"/>
                <a:sym typeface="Calibri"/>
              </a:defRPr>
            </a:pPr>
            <a:r>
              <a:t>How many days, on average, were workers in the </a:t>
            </a:r>
          </a:p>
          <a:p>
            <a:pPr algn="ctr" defTabSz="914400">
              <a:defRPr sz="3200">
                <a:solidFill>
                  <a:srgbClr val="FFFFFF"/>
                </a:solidFill>
                <a:latin typeface="+mn-lt"/>
                <a:ea typeface="+mn-ea"/>
                <a:cs typeface="+mn-cs"/>
                <a:sym typeface="Calibri"/>
              </a:defRPr>
            </a:pPr>
            <a:r>
              <a:t>UK absent from work in 2023?</a:t>
            </a:r>
          </a:p>
          <a:p>
            <a:pPr algn="ctr" defTabSz="914400">
              <a:defRPr sz="3200">
                <a:solidFill>
                  <a:srgbClr val="FFFFFF"/>
                </a:solidFill>
                <a:latin typeface="+mn-lt"/>
                <a:ea typeface="+mn-ea"/>
                <a:cs typeface="+mn-cs"/>
                <a:sym typeface="Calibri"/>
              </a:defRPr>
            </a:pPr>
            <a:r>
              <a:t> </a:t>
            </a:r>
          </a:p>
          <a:p>
            <a:pPr algn="ctr" defTabSz="914400">
              <a:defRPr sz="1600">
                <a:solidFill>
                  <a:srgbClr val="FFFFFF"/>
                </a:solidFill>
                <a:latin typeface="+mn-lt"/>
                <a:ea typeface="+mn-ea"/>
                <a:cs typeface="+mn-cs"/>
                <a:sym typeface="Calibri"/>
              </a:defRPr>
            </a:pPr>
          </a:p>
          <a:p>
            <a:pPr algn="ctr" defTabSz="914400">
              <a:defRPr sz="1600">
                <a:solidFill>
                  <a:srgbClr val="FFFFFF"/>
                </a:solidFill>
                <a:latin typeface="+mn-lt"/>
                <a:ea typeface="+mn-ea"/>
                <a:cs typeface="+mn-cs"/>
                <a:sym typeface="Calibri"/>
              </a:defRPr>
            </a:pPr>
          </a:p>
          <a:p>
            <a:pPr algn="ctr" defTabSz="914400">
              <a:defRPr sz="1600">
                <a:solidFill>
                  <a:srgbClr val="FFFFFF"/>
                </a:solidFill>
                <a:latin typeface="+mn-lt"/>
                <a:ea typeface="+mn-ea"/>
                <a:cs typeface="+mn-cs"/>
                <a:sym typeface="Calibri"/>
              </a:defRPr>
            </a:pPr>
          </a:p>
          <a:p>
            <a:pPr algn="ctr" defTabSz="914400">
              <a:defRPr sz="1600">
                <a:solidFill>
                  <a:srgbClr val="FFFFFF"/>
                </a:solidFill>
                <a:latin typeface="+mn-lt"/>
                <a:ea typeface="+mn-ea"/>
                <a:cs typeface="+mn-cs"/>
                <a:sym typeface="Calibri"/>
              </a:defRPr>
            </a:pPr>
          </a:p>
          <a:p>
            <a:pPr algn="ctr" defTabSz="914400">
              <a:defRPr sz="3200">
                <a:solidFill>
                  <a:srgbClr val="FFFFFF"/>
                </a:solidFill>
                <a:latin typeface="+mn-lt"/>
                <a:ea typeface="+mn-ea"/>
                <a:cs typeface="+mn-cs"/>
                <a:sym typeface="Calibri"/>
              </a:defRPr>
            </a:pPr>
          </a:p>
          <a:p>
            <a:pPr algn="ctr" defTabSz="914400">
              <a:defRPr sz="1600">
                <a:solidFill>
                  <a:srgbClr val="FFFFFF"/>
                </a:solidFill>
                <a:latin typeface="+mn-lt"/>
                <a:ea typeface="+mn-ea"/>
                <a:cs typeface="+mn-cs"/>
                <a:sym typeface="Calibri"/>
              </a:defRPr>
            </a:pPr>
          </a:p>
          <a:p>
            <a:pPr defTabSz="914400">
              <a:defRPr sz="1600">
                <a:solidFill>
                  <a:srgbClr val="FFFFFF"/>
                </a:solidFill>
                <a:latin typeface="+mn-lt"/>
                <a:ea typeface="+mn-ea"/>
                <a:cs typeface="+mn-cs"/>
                <a:sym typeface="Calibri"/>
              </a:defRPr>
            </a:pPr>
            <a:r>
              <a:t>(CIPD, 2023)</a:t>
            </a:r>
          </a:p>
        </p:txBody>
      </p:sp>
      <p:pic>
        <p:nvPicPr>
          <p:cNvPr id="183" name="assignment-qr-code (1).png" descr="assignment-qr-code (1).png"/>
          <p:cNvPicPr>
            <a:picLocks noChangeAspect="1"/>
          </p:cNvPicPr>
          <p:nvPr/>
        </p:nvPicPr>
        <p:blipFill>
          <a:blip r:embed="rId3">
            <a:extLst/>
          </a:blip>
          <a:stretch>
            <a:fillRect/>
          </a:stretch>
        </p:blipFill>
        <p:spPr>
          <a:xfrm>
            <a:off x="3409241" y="2331186"/>
            <a:ext cx="2325517" cy="2325517"/>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What was the leading cause of long term sickness…"/>
          <p:cNvSpPr txBox="1"/>
          <p:nvPr/>
        </p:nvSpPr>
        <p:spPr>
          <a:xfrm>
            <a:off x="393223" y="1564403"/>
            <a:ext cx="8357554" cy="2535794"/>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defTabSz="914400">
              <a:defRPr sz="3200">
                <a:solidFill>
                  <a:srgbClr val="FFFFFF"/>
                </a:solidFill>
                <a:latin typeface="+mn-lt"/>
                <a:ea typeface="+mn-ea"/>
                <a:cs typeface="+mn-cs"/>
                <a:sym typeface="Calibri"/>
              </a:defRPr>
            </a:pPr>
            <a:r>
              <a:t>What was the leading cause of long term sickness </a:t>
            </a:r>
          </a:p>
          <a:p>
            <a:pPr algn="ctr" defTabSz="914400">
              <a:defRPr sz="3200">
                <a:solidFill>
                  <a:srgbClr val="FFFFFF"/>
                </a:solidFill>
                <a:latin typeface="+mn-lt"/>
                <a:ea typeface="+mn-ea"/>
                <a:cs typeface="+mn-cs"/>
                <a:sym typeface="Calibri"/>
              </a:defRPr>
            </a:pPr>
            <a:r>
              <a:t>for the same period? </a:t>
            </a:r>
          </a:p>
          <a:p>
            <a:pPr algn="ctr" defTabSz="914400">
              <a:defRPr sz="3200">
                <a:solidFill>
                  <a:srgbClr val="FFFFFF"/>
                </a:solidFill>
                <a:latin typeface="+mn-lt"/>
                <a:ea typeface="+mn-ea"/>
                <a:cs typeface="+mn-cs"/>
                <a:sym typeface="Calibri"/>
              </a:defRPr>
            </a:pPr>
          </a:p>
          <a:p>
            <a:pPr algn="ctr" defTabSz="914400">
              <a:defRPr sz="3200">
                <a:solidFill>
                  <a:srgbClr val="FFFFFF"/>
                </a:solidFill>
                <a:latin typeface="+mn-lt"/>
                <a:ea typeface="+mn-ea"/>
                <a:cs typeface="+mn-cs"/>
                <a:sym typeface="Calibri"/>
              </a:defRPr>
            </a:pPr>
          </a:p>
          <a:p>
            <a:pPr algn="ctr" defTabSz="914400">
              <a:defRPr sz="1600">
                <a:solidFill>
                  <a:srgbClr val="FFFFFF"/>
                </a:solidFill>
                <a:latin typeface="+mn-lt"/>
                <a:ea typeface="+mn-ea"/>
                <a:cs typeface="+mn-cs"/>
                <a:sym typeface="Calibri"/>
              </a:defRPr>
            </a:pPr>
          </a:p>
          <a:p>
            <a:pPr defTabSz="914400">
              <a:defRPr sz="1600">
                <a:solidFill>
                  <a:srgbClr val="FFFFFF"/>
                </a:solidFill>
                <a:latin typeface="+mn-lt"/>
                <a:ea typeface="+mn-ea"/>
                <a:cs typeface="+mn-cs"/>
                <a:sym typeface="Calibri"/>
              </a:defRPr>
            </a:pPr>
            <a:r>
              <a:t>(CIPD, 2023)</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TextBox 4"/>
          <p:cNvSpPr txBox="1"/>
          <p:nvPr/>
        </p:nvSpPr>
        <p:spPr>
          <a:xfrm>
            <a:off x="252362" y="1106538"/>
            <a:ext cx="8639276" cy="3469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just" defTabSz="1218946">
              <a:defRPr sz="1600">
                <a:solidFill>
                  <a:srgbClr val="FFFFFF"/>
                </a:solidFill>
                <a:latin typeface="+mj-lt"/>
                <a:ea typeface="+mj-ea"/>
                <a:cs typeface="+mj-cs"/>
                <a:sym typeface="Helvetica"/>
              </a:defRPr>
            </a:pPr>
            <a:r>
              <a:t>Everyone’s experience of poor mental health is different – two people with the same condition may have entirely different symptoms and coping mechanisms.</a:t>
            </a:r>
          </a:p>
          <a:p>
            <a:pPr algn="just" defTabSz="1218946">
              <a:defRPr sz="1600">
                <a:solidFill>
                  <a:srgbClr val="FFFFFF"/>
                </a:solidFill>
                <a:latin typeface="+mj-lt"/>
                <a:ea typeface="+mj-ea"/>
                <a:cs typeface="+mj-cs"/>
                <a:sym typeface="Helvetica"/>
              </a:defRPr>
            </a:pPr>
          </a:p>
          <a:p>
            <a:pPr algn="just" defTabSz="1218946">
              <a:defRPr sz="1600">
                <a:solidFill>
                  <a:srgbClr val="FFFFFF"/>
                </a:solidFill>
                <a:latin typeface="+mj-lt"/>
                <a:ea typeface="+mj-ea"/>
                <a:cs typeface="+mj-cs"/>
                <a:sym typeface="Helvetica"/>
              </a:defRPr>
            </a:pPr>
            <a:r>
              <a:t>To effectively support colleagues to recover and return to work as quickly as possible, managers should: </a:t>
            </a:r>
          </a:p>
          <a:p>
            <a:pPr algn="just" defTabSz="1218946">
              <a:defRPr sz="1600">
                <a:solidFill>
                  <a:srgbClr val="FFFFFF"/>
                </a:solidFill>
                <a:latin typeface="+mj-lt"/>
                <a:ea typeface="+mj-ea"/>
                <a:cs typeface="+mj-cs"/>
                <a:sym typeface="Helvetica"/>
              </a:defRPr>
            </a:pPr>
          </a:p>
          <a:p>
            <a:pPr marL="228593" indent="-228593" algn="just" defTabSz="1218946">
              <a:buSzPct val="100000"/>
              <a:buFont typeface="Arial"/>
              <a:buChar char="•"/>
              <a:defRPr sz="1600">
                <a:solidFill>
                  <a:srgbClr val="FFFFFF"/>
                </a:solidFill>
                <a:latin typeface="+mj-lt"/>
                <a:ea typeface="+mj-ea"/>
                <a:cs typeface="+mj-cs"/>
                <a:sym typeface="Helvetica"/>
              </a:defRPr>
            </a:pPr>
            <a:r>
              <a:t>be proactive and get involved as early as possible if someone is unwell </a:t>
            </a:r>
          </a:p>
          <a:p>
            <a:pPr marL="228593" indent="-228593" algn="just" defTabSz="1218946">
              <a:buSzPct val="100000"/>
              <a:buFont typeface="Arial"/>
              <a:buChar char="•"/>
              <a:defRPr sz="1600">
                <a:solidFill>
                  <a:srgbClr val="FFFFFF"/>
                </a:solidFill>
                <a:latin typeface="+mj-lt"/>
                <a:ea typeface="+mj-ea"/>
                <a:cs typeface="+mj-cs"/>
                <a:sym typeface="Helvetica"/>
              </a:defRPr>
            </a:pPr>
            <a:r>
              <a:t>take a person-centred approach and be sensitive to the individual’s needs </a:t>
            </a:r>
          </a:p>
          <a:p>
            <a:pPr marL="228593" indent="-228593" algn="just" defTabSz="1218946">
              <a:buSzPct val="100000"/>
              <a:buFont typeface="Arial"/>
              <a:buChar char="•"/>
              <a:defRPr sz="1600">
                <a:solidFill>
                  <a:srgbClr val="FFFFFF"/>
                </a:solidFill>
                <a:latin typeface="+mj-lt"/>
                <a:ea typeface="+mj-ea"/>
                <a:cs typeface="+mj-cs"/>
                <a:sym typeface="Helvetica"/>
              </a:defRPr>
            </a:pPr>
            <a:r>
              <a:t>be positive, professional and supportive throughout the process </a:t>
            </a:r>
          </a:p>
          <a:p>
            <a:pPr marL="228593" indent="-228593" algn="just" defTabSz="1218946">
              <a:buSzPct val="100000"/>
              <a:buFont typeface="Arial"/>
              <a:buChar char="•"/>
              <a:defRPr sz="1600">
                <a:solidFill>
                  <a:srgbClr val="FFFFFF"/>
                </a:solidFill>
                <a:latin typeface="+mj-lt"/>
                <a:ea typeface="+mj-ea"/>
                <a:cs typeface="+mj-cs"/>
                <a:sym typeface="Helvetica"/>
              </a:defRPr>
            </a:pPr>
            <a:r>
              <a:t>maintain contact with people throughout their sickness absence</a:t>
            </a:r>
          </a:p>
          <a:p>
            <a:pPr algn="just" defTabSz="1218946">
              <a:defRPr sz="1600">
                <a:solidFill>
                  <a:srgbClr val="FFFFFF"/>
                </a:solidFill>
                <a:latin typeface="+mj-lt"/>
                <a:ea typeface="+mj-ea"/>
                <a:cs typeface="+mj-cs"/>
                <a:sym typeface="Helvetica"/>
              </a:defRPr>
            </a:pPr>
          </a:p>
          <a:p>
            <a:pPr algn="just" defTabSz="1218946">
              <a:defRPr sz="1600">
                <a:solidFill>
                  <a:srgbClr val="FFFFFF"/>
                </a:solidFill>
                <a:latin typeface="+mj-lt"/>
                <a:ea typeface="+mj-ea"/>
                <a:cs typeface="+mj-cs"/>
                <a:sym typeface="Helvetica"/>
              </a:defRPr>
            </a:pPr>
            <a:r>
              <a:t>Early intervention is vital – colleagues’ mental health problems are much more likely to become recurrent or long-term if not addressed promptly, with a negative impact for the individual and the organisation. It’s important to keep lines of communication open. </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TextBox 4"/>
          <p:cNvSpPr txBox="1"/>
          <p:nvPr/>
        </p:nvSpPr>
        <p:spPr>
          <a:xfrm>
            <a:off x="252362" y="1386353"/>
            <a:ext cx="8639276" cy="3164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lgn="just" defTabSz="1218946">
              <a:buSzPct val="100000"/>
              <a:buFont typeface="Arial"/>
              <a:buChar char="•"/>
              <a:defRPr>
                <a:solidFill>
                  <a:srgbClr val="FFFFFF"/>
                </a:solidFill>
                <a:latin typeface="+mj-lt"/>
                <a:ea typeface="+mj-ea"/>
                <a:cs typeface="+mj-cs"/>
                <a:sym typeface="Helvetica"/>
              </a:defRPr>
            </a:pPr>
            <a:r>
              <a:t>Don’t medicalise managerial issues </a:t>
            </a:r>
          </a:p>
          <a:p>
            <a:pPr marL="285750" indent="-285750" algn="just" defTabSz="1218946">
              <a:buSzPct val="100000"/>
              <a:buFont typeface="Arial"/>
              <a:buChar char="•"/>
              <a:defRPr>
                <a:solidFill>
                  <a:srgbClr val="FFFFFF"/>
                </a:solidFill>
                <a:latin typeface="+mj-lt"/>
                <a:ea typeface="+mj-ea"/>
                <a:cs typeface="+mj-cs"/>
                <a:sym typeface="Helvetica"/>
              </a:defRPr>
            </a:pPr>
            <a:r>
              <a:t>A ‘one size does not fit all’ approach </a:t>
            </a:r>
          </a:p>
          <a:p>
            <a:pPr marL="285750" indent="-285750" algn="just" defTabSz="1218946">
              <a:buSzPct val="100000"/>
              <a:buFont typeface="Arial"/>
              <a:buChar char="•"/>
              <a:defRPr>
                <a:solidFill>
                  <a:srgbClr val="FFFFFF"/>
                </a:solidFill>
                <a:latin typeface="+mj-lt"/>
                <a:ea typeface="+mj-ea"/>
                <a:cs typeface="+mj-cs"/>
                <a:sym typeface="Helvetica"/>
              </a:defRPr>
            </a:pPr>
            <a:r>
              <a:t>Manage expectations/workload </a:t>
            </a:r>
          </a:p>
          <a:p>
            <a:pPr marL="285750" indent="-285750" algn="just" defTabSz="1218946">
              <a:buSzPct val="100000"/>
              <a:buFont typeface="Arial"/>
              <a:buChar char="•"/>
              <a:defRPr>
                <a:solidFill>
                  <a:srgbClr val="FFFFFF"/>
                </a:solidFill>
                <a:latin typeface="+mj-lt"/>
                <a:ea typeface="+mj-ea"/>
                <a:cs typeface="+mj-cs"/>
                <a:sym typeface="Helvetica"/>
              </a:defRPr>
            </a:pPr>
            <a:r>
              <a:t>Initiate “the difficult” conversations </a:t>
            </a:r>
          </a:p>
          <a:p>
            <a:pPr marL="285750" indent="-285750" algn="just" defTabSz="1218946">
              <a:buSzPct val="100000"/>
              <a:buFont typeface="Arial"/>
              <a:buChar char="•"/>
              <a:defRPr>
                <a:solidFill>
                  <a:srgbClr val="FFFFFF"/>
                </a:solidFill>
                <a:latin typeface="+mj-lt"/>
                <a:ea typeface="+mj-ea"/>
                <a:cs typeface="+mj-cs"/>
                <a:sym typeface="Helvetica"/>
              </a:defRPr>
            </a:pPr>
            <a:r>
              <a:t>Nudge colleagues – “to live a life that will work” </a:t>
            </a:r>
          </a:p>
          <a:p>
            <a:pPr marL="285750" indent="-285750" algn="just" defTabSz="1218946">
              <a:buSzPct val="100000"/>
              <a:buFont typeface="Arial"/>
              <a:buChar char="•"/>
              <a:defRPr>
                <a:solidFill>
                  <a:srgbClr val="FFFFFF"/>
                </a:solidFill>
                <a:latin typeface="+mj-lt"/>
                <a:ea typeface="+mj-ea"/>
                <a:cs typeface="+mj-cs"/>
                <a:sym typeface="Helvetica"/>
              </a:defRPr>
            </a:pPr>
            <a:r>
              <a:t>Friends/interests/exercise/a plan </a:t>
            </a:r>
          </a:p>
          <a:p>
            <a:pPr marL="285750" indent="-285750" algn="just" defTabSz="1218946">
              <a:buSzPct val="100000"/>
              <a:buFont typeface="Arial"/>
              <a:buChar char="•"/>
              <a:defRPr>
                <a:solidFill>
                  <a:srgbClr val="FFFFFF"/>
                </a:solidFill>
                <a:latin typeface="+mj-lt"/>
                <a:ea typeface="+mj-ea"/>
                <a:cs typeface="+mj-cs"/>
                <a:sym typeface="Helvetica"/>
              </a:defRPr>
            </a:pPr>
            <a:r>
              <a:t>Provide support to cope better (relative to your role as a manager - you are </a:t>
            </a:r>
            <a:r>
              <a:rPr b="1" u="sng"/>
              <a:t>not</a:t>
            </a:r>
            <a:r>
              <a:t> a medical professional) </a:t>
            </a:r>
          </a:p>
          <a:p>
            <a:pPr marL="285750" indent="-285750" algn="just" defTabSz="1218946">
              <a:buSzPct val="100000"/>
              <a:buFont typeface="Arial"/>
              <a:buChar char="•"/>
              <a:defRPr>
                <a:solidFill>
                  <a:srgbClr val="FFFFFF"/>
                </a:solidFill>
                <a:latin typeface="+mj-lt"/>
                <a:ea typeface="+mj-ea"/>
                <a:cs typeface="+mj-cs"/>
                <a:sym typeface="Helvetica"/>
              </a:defRPr>
            </a:pPr>
            <a:r>
              <a:t>Encourage healthy lifestyle </a:t>
            </a:r>
          </a:p>
          <a:p>
            <a:pPr marL="285750" indent="-285750" algn="just" defTabSz="1218946">
              <a:buSzPct val="100000"/>
              <a:buFont typeface="Arial"/>
              <a:buChar char="•"/>
              <a:defRPr>
                <a:solidFill>
                  <a:srgbClr val="FFFFFF"/>
                </a:solidFill>
                <a:latin typeface="+mj-lt"/>
                <a:ea typeface="+mj-ea"/>
                <a:cs typeface="+mj-cs"/>
                <a:sym typeface="Helvetica"/>
              </a:defRPr>
            </a:pPr>
            <a:r>
              <a:t>Help foster resilience and responsibility - What helps YOU? </a:t>
            </a:r>
          </a:p>
          <a:p>
            <a:pPr marL="285750" indent="-285750" algn="just" defTabSz="1218946">
              <a:buSzPct val="100000"/>
              <a:buFont typeface="Arial"/>
              <a:buChar char="•"/>
              <a:defRPr>
                <a:solidFill>
                  <a:srgbClr val="FFFFFF"/>
                </a:solidFill>
                <a:latin typeface="+mj-lt"/>
                <a:ea typeface="+mj-ea"/>
                <a:cs typeface="+mj-cs"/>
                <a:sym typeface="Helvetica"/>
              </a:defRPr>
            </a:pPr>
            <a:r>
              <a:t>Utilise available resources </a:t>
            </a:r>
          </a:p>
        </p:txBody>
      </p:sp>
      <p:sp>
        <p:nvSpPr>
          <p:cNvPr id="196" name="How can you help?"/>
          <p:cNvSpPr txBox="1"/>
          <p:nvPr/>
        </p:nvSpPr>
        <p:spPr>
          <a:xfrm>
            <a:off x="2396367" y="372758"/>
            <a:ext cx="3560724"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just" defTabSz="1218946">
              <a:defRPr sz="3200">
                <a:solidFill>
                  <a:srgbClr val="FFFFFF"/>
                </a:solidFill>
                <a:latin typeface="+mj-lt"/>
                <a:ea typeface="+mj-ea"/>
                <a:cs typeface="+mj-cs"/>
                <a:sym typeface="Helvetica"/>
              </a:defRPr>
            </a:lvl1pPr>
          </a:lstStyle>
          <a:p>
            <a:pPr/>
            <a:r>
              <a:t>How can you help?</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8" name="TextBox 4"/>
          <p:cNvSpPr txBox="1"/>
          <p:nvPr/>
        </p:nvSpPr>
        <p:spPr>
          <a:xfrm>
            <a:off x="252362" y="1097479"/>
            <a:ext cx="8639276" cy="3469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160421" indent="-160421" algn="just" defTabSz="1218946">
              <a:buSzPct val="100000"/>
              <a:buChar char="•"/>
              <a:defRPr sz="1600">
                <a:solidFill>
                  <a:srgbClr val="FFFFFF"/>
                </a:solidFill>
                <a:latin typeface="+mj-lt"/>
                <a:ea typeface="+mj-ea"/>
                <a:cs typeface="+mj-cs"/>
                <a:sym typeface="Helvetica"/>
              </a:defRPr>
            </a:pPr>
            <a:r>
              <a:t>Regularly communicate with the colleague via telephone or email, while being mindful not to place undue pressure on the colleague to return earlier than appropriate (the approach for all employees must be made clear in sickness procedures).</a:t>
            </a:r>
          </a:p>
          <a:p>
            <a:pPr algn="just" defTabSz="1218946">
              <a:defRPr sz="1600">
                <a:solidFill>
                  <a:srgbClr val="FFFFFF"/>
                </a:solidFill>
                <a:latin typeface="+mj-lt"/>
                <a:ea typeface="+mj-ea"/>
                <a:cs typeface="+mj-cs"/>
                <a:sym typeface="Helvetica"/>
              </a:defRPr>
            </a:pPr>
          </a:p>
          <a:p>
            <a:pPr algn="just" defTabSz="1218946">
              <a:defRPr sz="1600">
                <a:solidFill>
                  <a:srgbClr val="FFFFFF"/>
                </a:solidFill>
                <a:latin typeface="+mj-lt"/>
                <a:ea typeface="+mj-ea"/>
                <a:cs typeface="+mj-cs"/>
                <a:sym typeface="Helvetica"/>
              </a:defRPr>
            </a:pPr>
            <a:r>
              <a:t>• Conduct a welfare meeting, in person, at a venue that they will be comfortable with.</a:t>
            </a:r>
          </a:p>
          <a:p>
            <a:pPr algn="just" defTabSz="1218946">
              <a:defRPr sz="1600">
                <a:solidFill>
                  <a:srgbClr val="FFFFFF"/>
                </a:solidFill>
                <a:latin typeface="+mj-lt"/>
                <a:ea typeface="+mj-ea"/>
                <a:cs typeface="+mj-cs"/>
                <a:sym typeface="Helvetica"/>
              </a:defRPr>
            </a:pPr>
            <a:r>
              <a:t> </a:t>
            </a:r>
          </a:p>
          <a:p>
            <a:pPr algn="just" defTabSz="1218946">
              <a:defRPr sz="1600">
                <a:solidFill>
                  <a:srgbClr val="FFFFFF"/>
                </a:solidFill>
                <a:latin typeface="+mj-lt"/>
                <a:ea typeface="+mj-ea"/>
                <a:cs typeface="+mj-cs"/>
                <a:sym typeface="Helvetica"/>
              </a:defRPr>
            </a:pPr>
            <a:r>
              <a:t>• Communicate any key organisation, project or team developments to keep the colleague in the loop, but not so that they feel pressurised to work when off sick. The employee can decline any work updates if they wish during their absence. </a:t>
            </a:r>
          </a:p>
          <a:p>
            <a:pPr algn="just" defTabSz="1218946">
              <a:defRPr sz="1600">
                <a:solidFill>
                  <a:srgbClr val="FFFFFF"/>
                </a:solidFill>
                <a:latin typeface="+mj-lt"/>
                <a:ea typeface="+mj-ea"/>
                <a:cs typeface="+mj-cs"/>
                <a:sym typeface="Helvetica"/>
              </a:defRPr>
            </a:pPr>
          </a:p>
          <a:p>
            <a:pPr algn="just" defTabSz="1218946">
              <a:defRPr sz="1600">
                <a:solidFill>
                  <a:srgbClr val="FFFFFF"/>
                </a:solidFill>
                <a:latin typeface="+mj-lt"/>
                <a:ea typeface="+mj-ea"/>
                <a:cs typeface="+mj-cs"/>
                <a:sym typeface="Helvetica"/>
              </a:defRPr>
            </a:pPr>
            <a:r>
              <a:t>• Focus conversations on the colleague’s well-being, while being respectful of any boundaries they wish to keep in terms of the details of their condition.</a:t>
            </a:r>
          </a:p>
          <a:p>
            <a:pPr algn="just" defTabSz="1218946">
              <a:defRPr sz="1600">
                <a:solidFill>
                  <a:srgbClr val="FFFFFF"/>
                </a:solidFill>
                <a:latin typeface="+mj-lt"/>
                <a:ea typeface="+mj-ea"/>
                <a:cs typeface="+mj-cs"/>
                <a:sym typeface="Helvetica"/>
              </a:defRPr>
            </a:pPr>
          </a:p>
          <a:p>
            <a:pPr algn="just" defTabSz="1218946">
              <a:defRPr sz="1600">
                <a:solidFill>
                  <a:srgbClr val="FFFFFF"/>
                </a:solidFill>
                <a:latin typeface="+mj-lt"/>
                <a:ea typeface="+mj-ea"/>
                <a:cs typeface="+mj-cs"/>
                <a:sym typeface="Helvetica"/>
              </a:defRPr>
            </a:pPr>
            <a:r>
              <a:t>• Make it clear that the organisation will support them during and after their absence.</a:t>
            </a:r>
          </a:p>
        </p:txBody>
      </p:sp>
      <p:sp>
        <p:nvSpPr>
          <p:cNvPr id="199" name="Whilst the colleague is off work…"/>
          <p:cNvSpPr txBox="1"/>
          <p:nvPr/>
        </p:nvSpPr>
        <p:spPr>
          <a:xfrm>
            <a:off x="2393715" y="371629"/>
            <a:ext cx="6082467"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defTabSz="1218946">
              <a:defRPr sz="3200">
                <a:solidFill>
                  <a:srgbClr val="FFFFFF"/>
                </a:solidFill>
                <a:latin typeface="+mj-lt"/>
                <a:ea typeface="+mj-ea"/>
                <a:cs typeface="+mj-cs"/>
                <a:sym typeface="Helvetica"/>
              </a:defRPr>
            </a:lvl1pPr>
          </a:lstStyle>
          <a:p>
            <a:pPr/>
            <a:r>
              <a:t>Whilst the colleague is off work…</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Miss Crette Berry v Anglian Water Services Ltd (2024)…"/>
          <p:cNvSpPr txBox="1"/>
          <p:nvPr/>
        </p:nvSpPr>
        <p:spPr>
          <a:xfrm>
            <a:off x="52754" y="1126003"/>
            <a:ext cx="9038492" cy="3348694"/>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a:defRPr b="1" sz="2000">
                <a:solidFill>
                  <a:srgbClr val="FFFFFF"/>
                </a:solidFill>
              </a:defRPr>
            </a:pPr>
            <a:r>
              <a:t>Miss Crette Berry v Anglian Water Services Ltd (2024)</a:t>
            </a:r>
          </a:p>
          <a:p>
            <a:pPr algn="ctr">
              <a:defRPr sz="1600">
                <a:solidFill>
                  <a:srgbClr val="FFFFFF"/>
                </a:solidFill>
              </a:defRPr>
            </a:pPr>
          </a:p>
          <a:p>
            <a:pPr algn="ctr">
              <a:defRPr sz="1600">
                <a:solidFill>
                  <a:srgbClr val="FFFFFF"/>
                </a:solidFill>
              </a:defRPr>
            </a:pPr>
            <a:r>
              <a:t>Miss Crette Berry (“The Claimant”) began working for Anglian Water Services Ltd (“The Respondent”) in May 2022 as a contact centre agent. Upon being offered the job a month earlier, she informed the respondent she would require a hysterectomy in the future. </a:t>
            </a:r>
          </a:p>
          <a:p>
            <a:pPr algn="ctr">
              <a:defRPr sz="1600">
                <a:solidFill>
                  <a:srgbClr val="FFFFFF"/>
                </a:solidFill>
              </a:defRPr>
            </a:pPr>
          </a:p>
          <a:p>
            <a:pPr algn="ctr">
              <a:defRPr sz="1600">
                <a:solidFill>
                  <a:srgbClr val="FFFFFF"/>
                </a:solidFill>
              </a:defRPr>
            </a:pPr>
            <a:r>
              <a:t>The tribunal explained that although “the overwhelming majority” of correspondence from Anglian Water had been “polite and appropriate”, their conduct post-surgery wasn’t. Knowing the claimant’s recovery time, they stated she shouldn’t have been contacted until 13th January. </a:t>
            </a:r>
          </a:p>
          <a:p>
            <a:pPr algn="ctr">
              <a:defRPr sz="1600">
                <a:solidFill>
                  <a:srgbClr val="FFFFFF"/>
                </a:solidFill>
              </a:defRPr>
            </a:pPr>
          </a:p>
          <a:p>
            <a:pPr algn="ctr">
              <a:defRPr sz="1600">
                <a:solidFill>
                  <a:srgbClr val="FFFFFF"/>
                </a:solidFill>
              </a:defRPr>
            </a:pPr>
            <a:r>
              <a:t>With this in mind, the tribunal found three occasions where the respondent’s action amounted to “unwanted conduct”. As such, they ruled Miss Berry had faced harassment in the workplace. </a:t>
            </a:r>
          </a:p>
          <a:p>
            <a:pPr algn="ctr">
              <a:defRPr sz="1600">
                <a:solidFill>
                  <a:srgbClr val="FFFFFF"/>
                </a:solidFill>
              </a:defRPr>
            </a:pPr>
          </a:p>
          <a:p>
            <a:pPr>
              <a:defRPr sz="1600">
                <a:solidFill>
                  <a:srgbClr val="FFFFFF"/>
                </a:solidFill>
              </a:defRPr>
            </a:pPr>
            <a:r>
              <a:t>(Deady, 2024)</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TextBox 4"/>
          <p:cNvSpPr txBox="1"/>
          <p:nvPr/>
        </p:nvSpPr>
        <p:spPr>
          <a:xfrm>
            <a:off x="252362" y="1389580"/>
            <a:ext cx="8639276" cy="2885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180473" indent="-180473">
              <a:buSzPct val="100000"/>
              <a:buChar char="•"/>
              <a:defRPr>
                <a:solidFill>
                  <a:srgbClr val="FFFFFF"/>
                </a:solidFill>
                <a:latin typeface="+mj-lt"/>
                <a:ea typeface="+mj-ea"/>
                <a:cs typeface="+mj-cs"/>
                <a:sym typeface="Helvetica"/>
              </a:defRPr>
            </a:pPr>
            <a:r>
              <a:t>Pro-active tool – that can be completed as soon as practically possible </a:t>
            </a:r>
          </a:p>
          <a:p>
            <a:pPr marL="180473" indent="-180473">
              <a:buSzPct val="100000"/>
              <a:buChar char="•"/>
              <a:defRPr>
                <a:solidFill>
                  <a:srgbClr val="FFFFFF"/>
                </a:solidFill>
                <a:latin typeface="+mj-lt"/>
                <a:ea typeface="+mj-ea"/>
                <a:cs typeface="+mj-cs"/>
                <a:sym typeface="Helvetica"/>
              </a:defRPr>
            </a:pPr>
            <a:r>
              <a:t>Guided conversation </a:t>
            </a:r>
          </a:p>
          <a:p>
            <a:pPr marL="180473" indent="-180473">
              <a:buSzPct val="100000"/>
              <a:buChar char="•"/>
              <a:defRPr>
                <a:solidFill>
                  <a:srgbClr val="FFFFFF"/>
                </a:solidFill>
                <a:latin typeface="+mj-lt"/>
                <a:ea typeface="+mj-ea"/>
                <a:cs typeface="+mj-cs"/>
                <a:sym typeface="Helvetica"/>
              </a:defRPr>
            </a:pPr>
            <a:r>
              <a:t>Evidence based </a:t>
            </a:r>
          </a:p>
          <a:p>
            <a:pPr marL="180473" indent="-180473">
              <a:buSzPct val="100000"/>
              <a:buChar char="•"/>
              <a:defRPr>
                <a:solidFill>
                  <a:srgbClr val="FFFFFF"/>
                </a:solidFill>
                <a:latin typeface="+mj-lt"/>
                <a:ea typeface="+mj-ea"/>
                <a:cs typeface="+mj-cs"/>
                <a:sym typeface="Helvetica"/>
              </a:defRPr>
            </a:pPr>
            <a:r>
              <a:t>Confidential </a:t>
            </a:r>
          </a:p>
          <a:p>
            <a:pPr marL="180473" indent="-180473">
              <a:buSzPct val="100000"/>
              <a:buChar char="•"/>
              <a:defRPr>
                <a:solidFill>
                  <a:srgbClr val="FFFFFF"/>
                </a:solidFill>
                <a:latin typeface="+mj-lt"/>
                <a:ea typeface="+mj-ea"/>
                <a:cs typeface="+mj-cs"/>
                <a:sym typeface="Helvetica"/>
              </a:defRPr>
            </a:pPr>
            <a:r>
              <a:t>Individual </a:t>
            </a:r>
          </a:p>
          <a:p>
            <a:pPr marL="180473" indent="-180473">
              <a:buSzPct val="100000"/>
              <a:buChar char="•"/>
              <a:defRPr>
                <a:solidFill>
                  <a:srgbClr val="FFFFFF"/>
                </a:solidFill>
                <a:latin typeface="+mj-lt"/>
                <a:ea typeface="+mj-ea"/>
                <a:cs typeface="+mj-cs"/>
                <a:sym typeface="Helvetica"/>
              </a:defRPr>
            </a:pPr>
            <a:r>
              <a:t>Reviewed </a:t>
            </a:r>
          </a:p>
          <a:p>
            <a:pPr>
              <a:defRPr>
                <a:solidFill>
                  <a:srgbClr val="FFFFFF"/>
                </a:solidFill>
                <a:latin typeface="+mj-lt"/>
                <a:ea typeface="+mj-ea"/>
                <a:cs typeface="+mj-cs"/>
                <a:sym typeface="Helvetica"/>
              </a:defRPr>
            </a:pPr>
          </a:p>
          <a:p>
            <a:pPr>
              <a:defRPr>
                <a:solidFill>
                  <a:srgbClr val="FFFFFF"/>
                </a:solidFill>
                <a:latin typeface="+mj-lt"/>
                <a:ea typeface="+mj-ea"/>
                <a:cs typeface="+mj-cs"/>
                <a:sym typeface="Helvetica"/>
              </a:defRPr>
            </a:pPr>
            <a:r>
              <a:t>WAP’s can be found here:</a:t>
            </a:r>
          </a:p>
          <a:p>
            <a:pPr>
              <a:defRPr>
                <a:solidFill>
                  <a:srgbClr val="FFFFFF"/>
                </a:solidFill>
                <a:latin typeface="+mj-lt"/>
                <a:ea typeface="+mj-ea"/>
                <a:cs typeface="+mj-cs"/>
                <a:sym typeface="Helvetica"/>
              </a:defRPr>
            </a:pPr>
            <a:r>
              <a:rPr>
                <a:uFill>
                  <a:solidFill>
                    <a:srgbClr val="0000FF"/>
                  </a:solidFill>
                </a:uFill>
                <a:hlinkClick r:id="rId3" invalidUrl="" action="" tgtFrame="" tooltip="" history="1" highlightClick="0" endSnd="0"/>
              </a:rPr>
              <a:t>https://www.mind.org.uk/media-a/5761/mind-guide-for-line-managers-wellness-action-plans_final.pdf</a:t>
            </a:r>
          </a:p>
        </p:txBody>
      </p:sp>
      <p:sp>
        <p:nvSpPr>
          <p:cNvPr id="206" name="Wellness Action Plans (WAPs)"/>
          <p:cNvSpPr txBox="1"/>
          <p:nvPr/>
        </p:nvSpPr>
        <p:spPr>
          <a:xfrm>
            <a:off x="2347963" y="372758"/>
            <a:ext cx="5592922"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Wellness Action Plans (WAPs)</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TextBox 4"/>
          <p:cNvSpPr txBox="1"/>
          <p:nvPr/>
        </p:nvSpPr>
        <p:spPr>
          <a:xfrm>
            <a:off x="252362" y="1729669"/>
            <a:ext cx="8639276" cy="176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defTabSz="1218946">
              <a:defRPr>
                <a:solidFill>
                  <a:srgbClr val="FFFFFF"/>
                </a:solidFill>
                <a:latin typeface="+mj-lt"/>
                <a:ea typeface="+mj-ea"/>
                <a:cs typeface="+mj-cs"/>
                <a:sym typeface="Helvetica"/>
              </a:defRPr>
            </a:pPr>
            <a:r>
              <a:t>Additional resources are available on areas such as:</a:t>
            </a:r>
          </a:p>
          <a:p>
            <a:pPr defTabSz="1218946">
              <a:defRPr>
                <a:solidFill>
                  <a:srgbClr val="FFFFFF"/>
                </a:solidFill>
                <a:latin typeface="+mj-lt"/>
                <a:ea typeface="+mj-ea"/>
                <a:cs typeface="+mj-cs"/>
                <a:sym typeface="Helvetica"/>
              </a:defRPr>
            </a:pPr>
          </a:p>
          <a:p>
            <a:pPr marL="140368" indent="-140368" defTabSz="1218946">
              <a:buSzPct val="100000"/>
              <a:buChar char="•"/>
              <a:defRPr>
                <a:solidFill>
                  <a:srgbClr val="FFFFFF"/>
                </a:solidFill>
                <a:latin typeface="+mj-lt"/>
                <a:ea typeface="+mj-ea"/>
                <a:cs typeface="+mj-cs"/>
                <a:sym typeface="Helvetica"/>
              </a:defRPr>
            </a:pPr>
            <a:r>
              <a:t>Work related stress training (carried out by the Health &amp; Safety team)</a:t>
            </a:r>
          </a:p>
          <a:p>
            <a:pPr marL="140368" indent="-140368" defTabSz="1218946">
              <a:buSzPct val="100000"/>
              <a:buChar char="•"/>
              <a:defRPr>
                <a:solidFill>
                  <a:srgbClr val="FFFFFF"/>
                </a:solidFill>
                <a:latin typeface="+mj-lt"/>
                <a:ea typeface="+mj-ea"/>
                <a:cs typeface="+mj-cs"/>
                <a:sym typeface="Helvetica"/>
              </a:defRPr>
            </a:pPr>
            <a:r>
              <a:t>Mental Health and Wellbeing Champions </a:t>
            </a:r>
          </a:p>
          <a:p>
            <a:pPr marL="140368" indent="-140368" defTabSz="1218946">
              <a:buSzPct val="100000"/>
              <a:buChar char="•"/>
              <a:defRPr>
                <a:solidFill>
                  <a:srgbClr val="FFFFFF"/>
                </a:solidFill>
                <a:latin typeface="+mj-lt"/>
                <a:ea typeface="+mj-ea"/>
                <a:cs typeface="+mj-cs"/>
                <a:sym typeface="Helvetica"/>
              </a:defRPr>
            </a:pPr>
            <a:r>
              <a:t>Stress Risk Assessments (These are undertaken on a case-by case basis in conjunction with a member of your HR Team)</a:t>
            </a:r>
          </a:p>
        </p:txBody>
      </p:sp>
      <p:sp>
        <p:nvSpPr>
          <p:cNvPr id="211" name="DCWW Support Resources"/>
          <p:cNvSpPr txBox="1"/>
          <p:nvPr/>
        </p:nvSpPr>
        <p:spPr>
          <a:xfrm>
            <a:off x="2407534" y="372758"/>
            <a:ext cx="5049997"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defTabSz="1218946">
              <a:defRPr sz="3200">
                <a:solidFill>
                  <a:srgbClr val="FFFFFF"/>
                </a:solidFill>
                <a:latin typeface="+mj-lt"/>
                <a:ea typeface="+mj-ea"/>
                <a:cs typeface="+mj-cs"/>
                <a:sym typeface="Helvetica"/>
              </a:defRPr>
            </a:lvl1pPr>
          </a:lstStyle>
          <a:p>
            <a:pPr/>
            <a:r>
              <a:t>DCWW Support Resources</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TextBox 4"/>
          <p:cNvSpPr txBox="1"/>
          <p:nvPr/>
        </p:nvSpPr>
        <p:spPr>
          <a:xfrm>
            <a:off x="439387" y="1637090"/>
            <a:ext cx="8639277" cy="2047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defTabSz="1218946">
              <a:defRPr>
                <a:solidFill>
                  <a:srgbClr val="FFFFFF"/>
                </a:solidFill>
                <a:latin typeface="+mj-lt"/>
                <a:ea typeface="+mj-ea"/>
                <a:cs typeface="+mj-cs"/>
                <a:sym typeface="Helvetica"/>
              </a:defRPr>
            </a:pPr>
            <a:r>
              <a:t>Employee Assistance Programme (EAP) </a:t>
            </a:r>
          </a:p>
          <a:p>
            <a:pPr defTabSz="1218946">
              <a:defRPr>
                <a:solidFill>
                  <a:srgbClr val="FFFFFF"/>
                </a:solidFill>
                <a:latin typeface="+mj-lt"/>
                <a:ea typeface="+mj-ea"/>
                <a:cs typeface="+mj-cs"/>
                <a:sym typeface="Helvetica"/>
              </a:defRPr>
            </a:pPr>
          </a:p>
          <a:p>
            <a:pPr defTabSz="1218946">
              <a:defRPr>
                <a:solidFill>
                  <a:srgbClr val="FFFFFF"/>
                </a:solidFill>
                <a:latin typeface="+mj-lt"/>
                <a:ea typeface="+mj-ea"/>
                <a:cs typeface="+mj-cs"/>
                <a:sym typeface="Helvetica"/>
              </a:defRPr>
            </a:pPr>
            <a:r>
              <a:t>Mind</a:t>
            </a:r>
          </a:p>
          <a:p>
            <a:pPr defTabSz="1218946">
              <a:defRPr>
                <a:solidFill>
                  <a:srgbClr val="FFFFFF"/>
                </a:solidFill>
                <a:latin typeface="+mj-lt"/>
                <a:ea typeface="+mj-ea"/>
                <a:cs typeface="+mj-cs"/>
                <a:sym typeface="Helvetica"/>
              </a:defRPr>
            </a:pPr>
          </a:p>
          <a:p>
            <a:pPr defTabSz="1218946">
              <a:defRPr>
                <a:solidFill>
                  <a:srgbClr val="FFFFFF"/>
                </a:solidFill>
                <a:latin typeface="+mj-lt"/>
                <a:ea typeface="+mj-ea"/>
                <a:cs typeface="+mj-cs"/>
                <a:sym typeface="Helvetica"/>
              </a:defRPr>
            </a:pPr>
            <a:r>
              <a:t>Chartered Institute of Personnel and Development (CIPD)</a:t>
            </a:r>
          </a:p>
          <a:p>
            <a:pPr defTabSz="1218946">
              <a:defRPr>
                <a:solidFill>
                  <a:srgbClr val="FFFFFF"/>
                </a:solidFill>
                <a:latin typeface="+mj-lt"/>
                <a:ea typeface="+mj-ea"/>
                <a:cs typeface="+mj-cs"/>
                <a:sym typeface="Helvetica"/>
              </a:defRPr>
            </a:pPr>
          </a:p>
          <a:p>
            <a:pPr defTabSz="1218946">
              <a:defRPr>
                <a:solidFill>
                  <a:srgbClr val="FFFFFF"/>
                </a:solidFill>
                <a:latin typeface="+mj-lt"/>
                <a:ea typeface="+mj-ea"/>
                <a:cs typeface="+mj-cs"/>
                <a:sym typeface="Helvetica"/>
              </a:defRPr>
            </a:pPr>
            <a:r>
              <a:t>Time to Change Wales</a:t>
            </a:r>
          </a:p>
        </p:txBody>
      </p:sp>
      <p:sp>
        <p:nvSpPr>
          <p:cNvPr id="214" name="External Support Resources"/>
          <p:cNvSpPr txBox="1"/>
          <p:nvPr/>
        </p:nvSpPr>
        <p:spPr>
          <a:xfrm>
            <a:off x="2339212" y="372758"/>
            <a:ext cx="5186720"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defTabSz="1218946">
              <a:defRPr sz="3200">
                <a:solidFill>
                  <a:srgbClr val="FFFFFF"/>
                </a:solidFill>
                <a:latin typeface="+mj-lt"/>
                <a:ea typeface="+mj-ea"/>
                <a:cs typeface="+mj-cs"/>
                <a:sym typeface="Helvetica"/>
              </a:defRPr>
            </a:lvl1pPr>
          </a:lstStyle>
          <a:p>
            <a:pPr/>
            <a:r>
              <a:t>External Support Resources</a:t>
            </a: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 name="TextBox 4"/>
          <p:cNvSpPr txBox="1"/>
          <p:nvPr/>
        </p:nvSpPr>
        <p:spPr>
          <a:xfrm>
            <a:off x="343061" y="1370508"/>
            <a:ext cx="8639277" cy="176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FFFFFF"/>
                </a:solidFill>
                <a:latin typeface="+mj-lt"/>
                <a:ea typeface="+mj-ea"/>
                <a:cs typeface="+mj-cs"/>
                <a:sym typeface="Helvetica"/>
              </a:defRPr>
            </a:pPr>
            <a:r>
              <a:t>Self Care </a:t>
            </a:r>
          </a:p>
          <a:p>
            <a:pPr>
              <a:defRPr>
                <a:solidFill>
                  <a:srgbClr val="FFFFFF"/>
                </a:solidFill>
                <a:latin typeface="+mj-lt"/>
                <a:ea typeface="+mj-ea"/>
                <a:cs typeface="+mj-cs"/>
                <a:sym typeface="Helvetica"/>
              </a:defRPr>
            </a:pPr>
          </a:p>
          <a:p>
            <a:pPr>
              <a:defRPr>
                <a:solidFill>
                  <a:srgbClr val="FFFFFF"/>
                </a:solidFill>
                <a:latin typeface="+mj-lt"/>
                <a:ea typeface="+mj-ea"/>
                <a:cs typeface="+mj-cs"/>
                <a:sym typeface="Helvetica"/>
              </a:defRPr>
            </a:pPr>
            <a:r>
              <a:t>• Managing absence issues may be distressing for </a:t>
            </a:r>
            <a:r>
              <a:rPr b="1"/>
              <a:t>YOU </a:t>
            </a:r>
          </a:p>
          <a:p>
            <a:pPr>
              <a:defRPr>
                <a:solidFill>
                  <a:srgbClr val="FFFFFF"/>
                </a:solidFill>
                <a:latin typeface="+mj-lt"/>
                <a:ea typeface="+mj-ea"/>
                <a:cs typeface="+mj-cs"/>
                <a:sym typeface="Helvetica"/>
              </a:defRPr>
            </a:pPr>
            <a:r>
              <a:t>• Burnout – occupational phenomenon (World Health Organisation, 2022)</a:t>
            </a:r>
          </a:p>
          <a:p>
            <a:pPr>
              <a:defRPr>
                <a:solidFill>
                  <a:srgbClr val="FFFFFF"/>
                </a:solidFill>
                <a:latin typeface="+mj-lt"/>
                <a:ea typeface="+mj-ea"/>
                <a:cs typeface="+mj-cs"/>
                <a:sym typeface="Helvetica"/>
              </a:defRPr>
            </a:pPr>
            <a:r>
              <a:t>• Effective Work /Life Balance </a:t>
            </a:r>
          </a:p>
          <a:p>
            <a:pPr>
              <a:defRPr>
                <a:solidFill>
                  <a:srgbClr val="FFFFFF"/>
                </a:solidFill>
                <a:latin typeface="+mj-lt"/>
                <a:ea typeface="+mj-ea"/>
                <a:cs typeface="+mj-cs"/>
                <a:sym typeface="Helvetica"/>
              </a:defRPr>
            </a:pPr>
            <a:r>
              <a:t>• Ask for help! </a:t>
            </a:r>
          </a:p>
        </p:txBody>
      </p:sp>
      <p:sp>
        <p:nvSpPr>
          <p:cNvPr id="217" name="Support for You"/>
          <p:cNvSpPr txBox="1"/>
          <p:nvPr/>
        </p:nvSpPr>
        <p:spPr>
          <a:xfrm>
            <a:off x="2466822" y="372758"/>
            <a:ext cx="3019187"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3200">
                <a:solidFill>
                  <a:srgbClr val="FFFFFF"/>
                </a:solidFill>
                <a:latin typeface="+mj-lt"/>
                <a:ea typeface="+mj-ea"/>
                <a:cs typeface="+mj-cs"/>
                <a:sym typeface="Helvetica"/>
              </a:defRPr>
            </a:lvl1pPr>
          </a:lstStyle>
          <a:p>
            <a:pPr/>
            <a:r>
              <a:t>Support for You </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1" name="Text Placeholder 1"/>
          <p:cNvSpPr txBox="1"/>
          <p:nvPr>
            <p:ph type="body" sz="quarter" idx="1"/>
          </p:nvPr>
        </p:nvSpPr>
        <p:spPr>
          <a:xfrm>
            <a:off x="2304452" y="411510"/>
            <a:ext cx="6444012" cy="532380"/>
          </a:xfrm>
          <a:prstGeom prst="rect">
            <a:avLst/>
          </a:prstGeom>
        </p:spPr>
        <p:txBody>
          <a:bodyPr/>
          <a:lstStyle>
            <a:lvl1pPr algn="l" defTabSz="831952">
              <a:defRPr sz="2912">
                <a:latin typeface="+mj-lt"/>
                <a:ea typeface="+mj-ea"/>
                <a:cs typeface="+mj-cs"/>
                <a:sym typeface="Helvetica"/>
              </a:defRPr>
            </a:lvl1pPr>
          </a:lstStyle>
          <a:p>
            <a:pPr/>
            <a:r>
              <a:t>Learning Objectives</a:t>
            </a:r>
          </a:p>
        </p:txBody>
      </p:sp>
      <p:sp>
        <p:nvSpPr>
          <p:cNvPr id="222" name="TextBox 6"/>
          <p:cNvSpPr txBox="1"/>
          <p:nvPr/>
        </p:nvSpPr>
        <p:spPr>
          <a:xfrm>
            <a:off x="369248" y="1355535"/>
            <a:ext cx="8405504" cy="221792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355600" indent="-355600" defTabSz="355600">
              <a:buSzPct val="100000"/>
              <a:buFont typeface="Helvetica Neue"/>
              <a:buAutoNum type="arabicPeriod" startAt="1"/>
              <a:defRPr sz="2000">
                <a:solidFill>
                  <a:srgbClr val="FFFFFF"/>
                </a:solidFill>
                <a:latin typeface="Helvetica Neue"/>
                <a:ea typeface="Helvetica Neue"/>
                <a:cs typeface="Helvetica Neue"/>
                <a:sym typeface="Helvetica Neue"/>
              </a:defRPr>
            </a:pPr>
            <a:r>
              <a:t>To provide </a:t>
            </a:r>
            <a:r>
              <a:t>a clear, well rounded view of the attendance management policy</a:t>
            </a:r>
          </a:p>
          <a:p>
            <a:pPr marL="355600" indent="-355600" defTabSz="355600">
              <a:buSzPct val="100000"/>
              <a:buFont typeface="Helvetica Neue"/>
              <a:buAutoNum type="arabicPeriod" startAt="1"/>
              <a:defRPr sz="2000">
                <a:solidFill>
                  <a:srgbClr val="FFFFFF"/>
                </a:solidFill>
                <a:latin typeface="Helvetica Neue"/>
                <a:ea typeface="Helvetica Neue"/>
                <a:cs typeface="Helvetica Neue"/>
                <a:sym typeface="Helvetica Neue"/>
              </a:defRPr>
            </a:pPr>
            <a:r>
              <a:t>To provide a greater understanding of the Personal Attendance Score (PAS) process</a:t>
            </a:r>
          </a:p>
          <a:p>
            <a:pPr marL="355600" indent="-355600" defTabSz="355600">
              <a:buSzPct val="100000"/>
              <a:buFont typeface="Helvetica Neue"/>
              <a:buAutoNum type="arabicPeriod" startAt="1"/>
              <a:defRPr sz="2000">
                <a:solidFill>
                  <a:srgbClr val="FFFFFF"/>
                </a:solidFill>
                <a:latin typeface="Helvetica Neue"/>
                <a:ea typeface="Helvetica Neue"/>
                <a:cs typeface="Helvetica Neue"/>
                <a:sym typeface="Helvetica Neue"/>
              </a:defRPr>
            </a:pPr>
            <a:r>
              <a:t>To instill confidence for you to signpost colleagues to support resources, and to correctly manage an employee’s absence in a fair and consistent manner</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TextBox 5"/>
          <p:cNvSpPr txBox="1"/>
          <p:nvPr/>
        </p:nvSpPr>
        <p:spPr>
          <a:xfrm>
            <a:off x="2331720" y="1837501"/>
            <a:ext cx="4480560" cy="1564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4800">
                <a:solidFill>
                  <a:srgbClr val="FFFFFF"/>
                </a:solidFill>
                <a:latin typeface="+mj-lt"/>
                <a:ea typeface="+mj-ea"/>
                <a:cs typeface="+mj-cs"/>
                <a:sym typeface="Helvetica"/>
              </a:defRPr>
            </a:pPr>
            <a:r>
              <a:t>Diolch</a:t>
            </a:r>
          </a:p>
          <a:p>
            <a:pPr algn="ctr">
              <a:defRPr sz="4800">
                <a:solidFill>
                  <a:srgbClr val="FFFFFF"/>
                </a:solidFill>
                <a:latin typeface="+mj-lt"/>
                <a:ea typeface="+mj-ea"/>
                <a:cs typeface="+mj-cs"/>
                <a:sym typeface="Helvetica"/>
              </a:defRPr>
            </a:pPr>
            <a:r>
              <a:t>Any Questions?</a:t>
            </a:r>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0" name="TextBox 5"/>
          <p:cNvSpPr txBox="1"/>
          <p:nvPr/>
        </p:nvSpPr>
        <p:spPr>
          <a:xfrm>
            <a:off x="2331720" y="358929"/>
            <a:ext cx="4480560"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solidFill>
                  <a:srgbClr val="FFFFFF"/>
                </a:solidFill>
                <a:latin typeface="+mj-lt"/>
                <a:ea typeface="+mj-ea"/>
                <a:cs typeface="+mj-cs"/>
                <a:sym typeface="Helvetica"/>
              </a:defRPr>
            </a:lvl1pPr>
          </a:lstStyle>
          <a:p>
            <a:pPr/>
            <a:r>
              <a:t>Learning Plan</a:t>
            </a:r>
          </a:p>
        </p:txBody>
      </p:sp>
      <p:sp>
        <p:nvSpPr>
          <p:cNvPr id="231" name="Main Outcome…"/>
          <p:cNvSpPr txBox="1"/>
          <p:nvPr/>
        </p:nvSpPr>
        <p:spPr>
          <a:xfrm>
            <a:off x="434757" y="1235016"/>
            <a:ext cx="7824549" cy="374156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FFFFFF"/>
                </a:solidFill>
              </a:defRPr>
            </a:pPr>
            <a:r>
              <a:t>Main Outcome</a:t>
            </a:r>
          </a:p>
          <a:p>
            <a:pPr>
              <a:defRPr sz="1500">
                <a:solidFill>
                  <a:srgbClr val="FFFFFF"/>
                </a:solidFill>
              </a:defRPr>
            </a:pPr>
          </a:p>
          <a:p>
            <a:pPr>
              <a:defRPr sz="1500">
                <a:solidFill>
                  <a:srgbClr val="FFFFFF"/>
                </a:solidFill>
              </a:defRPr>
            </a:pPr>
            <a:r>
              <a:t>To have a consistent, fair and person centred approach to attendance management across the business within 12months.</a:t>
            </a:r>
          </a:p>
          <a:p>
            <a:pPr>
              <a:defRPr sz="1500">
                <a:solidFill>
                  <a:srgbClr val="FFFFFF"/>
                </a:solidFill>
              </a:defRPr>
            </a:pPr>
          </a:p>
          <a:p>
            <a:pPr>
              <a:defRPr>
                <a:solidFill>
                  <a:srgbClr val="FFFFFF"/>
                </a:solidFill>
              </a:defRPr>
            </a:pPr>
            <a:r>
              <a:t>Objectives</a:t>
            </a:r>
          </a:p>
          <a:p>
            <a:pPr>
              <a:defRPr>
                <a:solidFill>
                  <a:srgbClr val="FFFFFF"/>
                </a:solidFill>
              </a:defRPr>
            </a:pPr>
          </a:p>
          <a:p>
            <a:pPr marL="355600" indent="-355600" defTabSz="355600">
              <a:buSzPct val="100000"/>
              <a:buFont typeface="Helvetica Neue"/>
              <a:buAutoNum type="arabicPeriod" startAt="1"/>
              <a:defRPr sz="1500">
                <a:solidFill>
                  <a:srgbClr val="FFFFFF"/>
                </a:solidFill>
                <a:latin typeface="Helvetica Neue"/>
                <a:ea typeface="Helvetica Neue"/>
                <a:cs typeface="Helvetica Neue"/>
                <a:sym typeface="Helvetica Neue"/>
              </a:defRPr>
            </a:pPr>
            <a:r>
              <a:t>To introduce regular learning opportunities for existing managers and to train new line managers within their first 1-2months of being in post.</a:t>
            </a:r>
          </a:p>
          <a:p>
            <a:pPr marL="355600" indent="-355600" defTabSz="355600">
              <a:buSzPct val="100000"/>
              <a:buFont typeface="Helvetica Neue"/>
              <a:buAutoNum type="arabicPeriod" startAt="1"/>
              <a:defRPr sz="1500">
                <a:solidFill>
                  <a:srgbClr val="FFFFFF"/>
                </a:solidFill>
                <a:latin typeface="Helvetica Neue"/>
                <a:ea typeface="Helvetica Neue"/>
                <a:cs typeface="Helvetica Neue"/>
                <a:sym typeface="Helvetica Neue"/>
              </a:defRPr>
            </a:pPr>
            <a:r>
              <a:t>By the end of each training session attendees will have a well rounded view of the attendance management policy and procedure.</a:t>
            </a:r>
          </a:p>
          <a:p>
            <a:pPr marL="355600" indent="-355600" defTabSz="355600">
              <a:buSzPct val="100000"/>
              <a:buFont typeface="Helvetica Neue"/>
              <a:buAutoNum type="arabicPeriod" startAt="1"/>
              <a:defRPr sz="1500">
                <a:solidFill>
                  <a:srgbClr val="FFFFFF"/>
                </a:solidFill>
                <a:latin typeface="Helvetica Neue"/>
                <a:ea typeface="Helvetica Neue"/>
                <a:cs typeface="Helvetica Neue"/>
                <a:sym typeface="Helvetica Neue"/>
              </a:defRPr>
            </a:pPr>
            <a:r>
              <a:t>Line managers will have a greater understanding of the PAS process and feel confident to manage a variety of sickness cases. </a:t>
            </a:r>
          </a:p>
          <a:p>
            <a:pPr marL="355600" indent="-355600" defTabSz="355600">
              <a:buSzPct val="100000"/>
              <a:buFont typeface="Helvetica Neue"/>
              <a:buAutoNum type="arabicPeriod" startAt="1"/>
              <a:defRPr sz="1500">
                <a:solidFill>
                  <a:srgbClr val="FFFFFF"/>
                </a:solidFill>
                <a:latin typeface="Helvetica Neue"/>
                <a:ea typeface="Helvetica Neue"/>
                <a:cs typeface="Helvetica Neue"/>
                <a:sym typeface="Helvetica Neue"/>
              </a:defRPr>
            </a:pPr>
            <a:r>
              <a:t>Line managers will feel confident to signpost colleagues to support resources and correctly manage an employee’s absence in a fair and consistent manner.</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3" name="TextBox 5"/>
          <p:cNvSpPr txBox="1"/>
          <p:nvPr/>
        </p:nvSpPr>
        <p:spPr>
          <a:xfrm>
            <a:off x="2331720" y="358929"/>
            <a:ext cx="4480560"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solidFill>
                  <a:srgbClr val="FFFFFF"/>
                </a:solidFill>
                <a:latin typeface="+mj-lt"/>
                <a:ea typeface="+mj-ea"/>
                <a:cs typeface="+mj-cs"/>
                <a:sym typeface="Helvetica"/>
              </a:defRPr>
            </a:lvl1pPr>
          </a:lstStyle>
          <a:p>
            <a:pPr/>
            <a:r>
              <a:t>Learning Plan</a:t>
            </a:r>
          </a:p>
        </p:txBody>
      </p:sp>
      <p:sp>
        <p:nvSpPr>
          <p:cNvPr id="234" name="Areas Covered…"/>
          <p:cNvSpPr txBox="1"/>
          <p:nvPr/>
        </p:nvSpPr>
        <p:spPr>
          <a:xfrm>
            <a:off x="264523" y="1149899"/>
            <a:ext cx="8274485" cy="3418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FFFFFF"/>
                </a:solidFill>
              </a:defRPr>
            </a:pPr>
            <a:r>
              <a:t>Areas Covered</a:t>
            </a:r>
          </a:p>
          <a:p>
            <a:pPr>
              <a:defRPr>
                <a:solidFill>
                  <a:srgbClr val="FFFFFF"/>
                </a:solidFill>
              </a:defRPr>
            </a:pPr>
          </a:p>
          <a:p>
            <a:pPr marL="342900" indent="-342900">
              <a:lnSpc>
                <a:spcPct val="150000"/>
              </a:lnSpc>
              <a:buSzPct val="100000"/>
              <a:buAutoNum type="arabicPeriod" startAt="1"/>
              <a:defRPr>
                <a:solidFill>
                  <a:srgbClr val="FFFFFF"/>
                </a:solidFill>
                <a:latin typeface="+mj-lt"/>
                <a:ea typeface="+mj-ea"/>
                <a:cs typeface="+mj-cs"/>
                <a:sym typeface="Helvetica"/>
              </a:defRPr>
            </a:pPr>
            <a:r>
              <a:t>Why Do We Manage Sickness Absence?</a:t>
            </a:r>
          </a:p>
          <a:p>
            <a:pPr marL="342900" indent="-342900">
              <a:lnSpc>
                <a:spcPct val="150000"/>
              </a:lnSpc>
              <a:buSzPct val="100000"/>
              <a:buAutoNum type="arabicPeriod" startAt="1"/>
              <a:defRPr>
                <a:solidFill>
                  <a:srgbClr val="FFFFFF"/>
                </a:solidFill>
                <a:latin typeface="+mj-lt"/>
                <a:ea typeface="+mj-ea"/>
                <a:cs typeface="+mj-cs"/>
                <a:sym typeface="Helvetica"/>
              </a:defRPr>
            </a:pPr>
            <a:r>
              <a:t>Responsibilities</a:t>
            </a:r>
          </a:p>
          <a:p>
            <a:pPr marL="342900" indent="-342900">
              <a:lnSpc>
                <a:spcPct val="150000"/>
              </a:lnSpc>
              <a:buSzPct val="100000"/>
              <a:buAutoNum type="arabicPeriod" startAt="1"/>
              <a:defRPr>
                <a:solidFill>
                  <a:srgbClr val="FFFFFF"/>
                </a:solidFill>
                <a:latin typeface="+mj-lt"/>
                <a:ea typeface="+mj-ea"/>
                <a:cs typeface="+mj-cs"/>
                <a:sym typeface="Helvetica"/>
              </a:defRPr>
            </a:pPr>
            <a:r>
              <a:t>Managing Short Term Absence</a:t>
            </a:r>
          </a:p>
          <a:p>
            <a:pPr marL="342900" indent="-342900">
              <a:lnSpc>
                <a:spcPct val="150000"/>
              </a:lnSpc>
              <a:buSzPct val="100000"/>
              <a:buAutoNum type="arabicPeriod" startAt="1"/>
              <a:defRPr>
                <a:solidFill>
                  <a:srgbClr val="FFFFFF"/>
                </a:solidFill>
                <a:latin typeface="+mj-lt"/>
                <a:ea typeface="+mj-ea"/>
                <a:cs typeface="+mj-cs"/>
                <a:sym typeface="Helvetica"/>
              </a:defRPr>
            </a:pPr>
            <a:r>
              <a:t>Managing Long Term Absence</a:t>
            </a:r>
          </a:p>
          <a:p>
            <a:pPr marL="342900" indent="-342900">
              <a:lnSpc>
                <a:spcPct val="150000"/>
              </a:lnSpc>
              <a:buSzPct val="100000"/>
              <a:buAutoNum type="arabicPeriod" startAt="1"/>
              <a:defRPr>
                <a:solidFill>
                  <a:srgbClr val="FFFFFF"/>
                </a:solidFill>
                <a:latin typeface="+mj-lt"/>
                <a:ea typeface="+mj-ea"/>
                <a:cs typeface="+mj-cs"/>
                <a:sym typeface="Helvetica"/>
              </a:defRPr>
            </a:pPr>
            <a:r>
              <a:t>Personal Attendance Score (PAS) Management Process</a:t>
            </a:r>
          </a:p>
          <a:p>
            <a:pPr marL="342900" indent="-342900">
              <a:lnSpc>
                <a:spcPct val="150000"/>
              </a:lnSpc>
              <a:buSzPct val="100000"/>
              <a:buAutoNum type="arabicPeriod" startAt="1"/>
              <a:defRPr>
                <a:solidFill>
                  <a:srgbClr val="FFFFFF"/>
                </a:solidFill>
                <a:latin typeface="+mj-lt"/>
                <a:ea typeface="+mj-ea"/>
                <a:cs typeface="+mj-cs"/>
                <a:sym typeface="Helvetica"/>
              </a:defRPr>
            </a:pPr>
            <a:r>
              <a:t>Managing Mental Illness</a:t>
            </a:r>
          </a:p>
          <a:p>
            <a:pPr marL="342900" indent="-342900">
              <a:lnSpc>
                <a:spcPct val="150000"/>
              </a:lnSpc>
              <a:buSzPct val="100000"/>
              <a:buAutoNum type="arabicPeriod" startAt="1"/>
              <a:defRPr>
                <a:solidFill>
                  <a:srgbClr val="FFFFFF"/>
                </a:solidFill>
                <a:latin typeface="+mj-lt"/>
                <a:ea typeface="+mj-ea"/>
                <a:cs typeface="+mj-cs"/>
                <a:sym typeface="Helvetica"/>
              </a:defRPr>
            </a:pPr>
            <a:r>
              <a:t>Support Available (for both colleagues and line managers)</a:t>
            </a: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6" name="TextBox 5"/>
          <p:cNvSpPr txBox="1"/>
          <p:nvPr/>
        </p:nvSpPr>
        <p:spPr>
          <a:xfrm>
            <a:off x="2331720" y="358929"/>
            <a:ext cx="4480560"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solidFill>
                  <a:srgbClr val="FFFFFF"/>
                </a:solidFill>
                <a:latin typeface="+mj-lt"/>
                <a:ea typeface="+mj-ea"/>
                <a:cs typeface="+mj-cs"/>
                <a:sym typeface="Helvetica"/>
              </a:defRPr>
            </a:lvl1pPr>
          </a:lstStyle>
          <a:p>
            <a:pPr/>
            <a:r>
              <a:t>Learning Plan</a:t>
            </a:r>
          </a:p>
        </p:txBody>
      </p:sp>
      <p:sp>
        <p:nvSpPr>
          <p:cNvPr id="237" name="Evaluation…"/>
          <p:cNvSpPr txBox="1"/>
          <p:nvPr/>
        </p:nvSpPr>
        <p:spPr>
          <a:xfrm>
            <a:off x="264523" y="1149899"/>
            <a:ext cx="8274485" cy="364120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FFFFFF"/>
                </a:solidFill>
              </a:defRPr>
            </a:pPr>
            <a:r>
              <a:t>Evaluation</a:t>
            </a:r>
          </a:p>
          <a:p>
            <a:pPr>
              <a:defRPr>
                <a:solidFill>
                  <a:srgbClr val="FFFFFF"/>
                </a:solidFill>
              </a:defRPr>
            </a:pPr>
          </a:p>
          <a:p>
            <a:pPr marL="180473" indent="-180473">
              <a:buSzPct val="100000"/>
              <a:buChar char="•"/>
              <a:defRPr sz="1500">
                <a:solidFill>
                  <a:srgbClr val="FFFFFF"/>
                </a:solidFill>
              </a:defRPr>
            </a:pPr>
            <a:r>
              <a:t>The Kirkpatrick evaluation model will be used a guide when evaluation the impact the training has had on the business from result to reaction (Kirkpatrick Partners, No Date).</a:t>
            </a:r>
          </a:p>
          <a:p>
            <a:pPr marL="180473" indent="-180473">
              <a:buSzPct val="100000"/>
              <a:buChar char="•"/>
              <a:defRPr sz="1500">
                <a:solidFill>
                  <a:srgbClr val="FFFFFF"/>
                </a:solidFill>
              </a:defRPr>
            </a:pPr>
            <a:r>
              <a:t>A pre-session survey will be sent to attendees to understand their current level of exposure and knowledge of attendance management and to find out if they require any learning adjustments to cater for their personal needs - neurodivergent conditions etc.</a:t>
            </a:r>
          </a:p>
          <a:p>
            <a:pPr marL="180473" indent="-180473">
              <a:buSzPct val="100000"/>
              <a:buChar char="•"/>
              <a:defRPr sz="1500">
                <a:solidFill>
                  <a:srgbClr val="FFFFFF"/>
                </a:solidFill>
              </a:defRPr>
            </a:pPr>
            <a:r>
              <a:t>Line managers will be encouraged to provide feedback on each session to ensure continuous improvement is maintain. </a:t>
            </a:r>
          </a:p>
          <a:p>
            <a:pPr marL="180473" indent="-180473">
              <a:buSzPct val="100000"/>
              <a:buChar char="•"/>
              <a:defRPr sz="1500">
                <a:solidFill>
                  <a:srgbClr val="FFFFFF"/>
                </a:solidFill>
              </a:defRPr>
            </a:pPr>
            <a:r>
              <a:t>Over the next 12 months, data will be analysed to see if the level of absence reviews being held by line managers correlates with absence levels. </a:t>
            </a:r>
          </a:p>
          <a:p>
            <a:pPr marL="180473" indent="-180473">
              <a:buSzPct val="100000"/>
              <a:buChar char="•"/>
              <a:defRPr sz="1500">
                <a:solidFill>
                  <a:srgbClr val="FFFFFF"/>
                </a:solidFill>
              </a:defRPr>
            </a:pPr>
            <a:r>
              <a:t>Figures on the number of colleagues accessing support resources, such as the employee assistance programme, will be reviewed to see if there has been an increase. If not, investigate whether it’s down to lack of awareness or that the resources are not fit for purpose.</a:t>
            </a:r>
          </a:p>
          <a:p>
            <a:pPr marL="180473" indent="-180473">
              <a:buSzPct val="100000"/>
              <a:buChar char="•"/>
              <a:defRPr sz="1500">
                <a:solidFill>
                  <a:srgbClr val="FFFFFF"/>
                </a:solidFill>
              </a:defRPr>
            </a:pPr>
            <a:r>
              <a:t>Link in with the Talent team to evaluate the results of the employee engagement survey, namely the questions around line manager support and wellbeing.</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9" name="TextBox 5"/>
          <p:cNvSpPr txBox="1"/>
          <p:nvPr/>
        </p:nvSpPr>
        <p:spPr>
          <a:xfrm>
            <a:off x="2331720" y="358929"/>
            <a:ext cx="4480560"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200">
                <a:solidFill>
                  <a:srgbClr val="FFFFFF"/>
                </a:solidFill>
                <a:latin typeface="+mj-lt"/>
                <a:ea typeface="+mj-ea"/>
                <a:cs typeface="+mj-cs"/>
                <a:sym typeface="Helvetica"/>
              </a:defRPr>
            </a:lvl1pPr>
          </a:lstStyle>
          <a:p>
            <a:pPr/>
            <a:r>
              <a:t>References</a:t>
            </a:r>
          </a:p>
        </p:txBody>
      </p:sp>
      <p:sp>
        <p:nvSpPr>
          <p:cNvPr id="240" name="Cardwell, I. (2023). Earlier intervention by managers is the key to tackling sickness absence Available at: https://www.peoplemanagement.co.uk/article/1829283/earlier-intervention-managers-key-tackling-sickness-absence (Accessed 3rd February 2025).…"/>
          <p:cNvSpPr txBox="1"/>
          <p:nvPr/>
        </p:nvSpPr>
        <p:spPr>
          <a:xfrm>
            <a:off x="181422" y="1143323"/>
            <a:ext cx="8781156" cy="328685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1200">
                <a:solidFill>
                  <a:srgbClr val="FFFFFF"/>
                </a:solidFill>
              </a:defRPr>
            </a:pPr>
            <a:r>
              <a:t>Cardwell, I. (2023). </a:t>
            </a:r>
            <a:r>
              <a:rPr i="1"/>
              <a:t>Earlier intervention by managers is the key to tackling sickness absence </a:t>
            </a:r>
            <a:r>
              <a:t>Available at: </a:t>
            </a:r>
            <a:r>
              <a:rPr>
                <a:uFill>
                  <a:solidFill>
                    <a:srgbClr val="0000FF"/>
                  </a:solidFill>
                </a:uFill>
                <a:hlinkClick r:id="rId2" invalidUrl="" action="" tgtFrame="" tooltip="" history="1" highlightClick="0" endSnd="0"/>
              </a:rPr>
              <a:t>https://www.peoplemanagement.co.uk/article/1829283/earlier-intervention-managers-key-tackling-sickness-absence</a:t>
            </a:r>
            <a:r>
              <a:t> (Accessed 3rd February 2025).</a:t>
            </a:r>
          </a:p>
          <a:p>
            <a:pPr>
              <a:defRPr sz="1200">
                <a:solidFill>
                  <a:srgbClr val="FFFFFF"/>
                </a:solidFill>
              </a:defRPr>
            </a:pPr>
          </a:p>
          <a:p>
            <a:pPr>
              <a:defRPr sz="1200">
                <a:solidFill>
                  <a:srgbClr val="FFFFFF"/>
                </a:solidFill>
              </a:defRPr>
            </a:pPr>
            <a:r>
              <a:t>CIPD. (2023) </a:t>
            </a:r>
            <a:r>
              <a:rPr i="1"/>
              <a:t>Workplace absences soar to highest level in over a decade, finds new report</a:t>
            </a:r>
            <a:r>
              <a:t> Available at: </a:t>
            </a:r>
            <a:r>
              <a:rPr>
                <a:uFill>
                  <a:solidFill>
                    <a:srgbClr val="0000FF"/>
                  </a:solidFill>
                </a:uFill>
                <a:hlinkClick r:id="rId3" invalidUrl="" action="" tgtFrame="" tooltip="" history="1" highlightClick="0" endSnd="0"/>
              </a:rPr>
              <a:t>https://www.cipd.org/uk/about/press-releases/workplace-absences-highest-over-decade-new-report/</a:t>
            </a:r>
            <a:r>
              <a:t> (Accessed 3rd February 2025).</a:t>
            </a:r>
          </a:p>
          <a:p>
            <a:pPr>
              <a:defRPr sz="1200">
                <a:solidFill>
                  <a:srgbClr val="FFFFFF"/>
                </a:solidFill>
              </a:defRPr>
            </a:pPr>
          </a:p>
          <a:p>
            <a:pPr>
              <a:defRPr sz="1200">
                <a:solidFill>
                  <a:srgbClr val="FFFFFF"/>
                </a:solidFill>
              </a:defRPr>
            </a:pPr>
            <a:r>
              <a:t>Deady, E. (2024) </a:t>
            </a:r>
            <a:r>
              <a:rPr i="1"/>
              <a:t>Water company harassed worker after surgery</a:t>
            </a:r>
            <a:r>
              <a:t> Available at: </a:t>
            </a:r>
            <a:r>
              <a:rPr>
                <a:uFill>
                  <a:solidFill>
                    <a:srgbClr val="0000FF"/>
                  </a:solidFill>
                </a:uFill>
                <a:hlinkClick r:id="rId4" invalidUrl="" action="" tgtFrame="" tooltip="" history="1" highlightClick="0" endSnd="0"/>
              </a:rPr>
              <a:t>https://www.bbc.co.uk/news/articles/cx2lg3qwp29o</a:t>
            </a:r>
            <a:r>
              <a:t> (Accessed 4th February 2025).</a:t>
            </a:r>
          </a:p>
          <a:p>
            <a:pPr>
              <a:defRPr sz="1200">
                <a:solidFill>
                  <a:srgbClr val="FFFFFF"/>
                </a:solidFill>
              </a:defRPr>
            </a:pPr>
          </a:p>
          <a:p>
            <a:pPr>
              <a:defRPr sz="1200">
                <a:solidFill>
                  <a:srgbClr val="FFFFFF"/>
                </a:solidFill>
              </a:defRPr>
            </a:pPr>
            <a:r>
              <a:t>Kirkpatrick Partners. (No Date). </a:t>
            </a:r>
            <a:r>
              <a:rPr i="1"/>
              <a:t>The Kirkpatrick Model</a:t>
            </a:r>
            <a:r>
              <a:t> Available at: </a:t>
            </a:r>
            <a:r>
              <a:rPr>
                <a:uFill>
                  <a:solidFill>
                    <a:srgbClr val="0000FF"/>
                  </a:solidFill>
                </a:uFill>
                <a:hlinkClick r:id="rId5" invalidUrl="" action="" tgtFrame="" tooltip="" history="1" highlightClick="0" endSnd="0"/>
              </a:rPr>
              <a:t>https://www.kirkpatrickpartners.com/the-kirkpatrick-model/</a:t>
            </a:r>
            <a:r>
              <a:t> (Accessed 5th February 2025).</a:t>
            </a:r>
          </a:p>
          <a:p>
            <a:pPr>
              <a:defRPr sz="1200">
                <a:solidFill>
                  <a:srgbClr val="FFFFFF"/>
                </a:solidFill>
              </a:defRPr>
            </a:pPr>
          </a:p>
          <a:p>
            <a:pPr>
              <a:defRPr sz="1200">
                <a:solidFill>
                  <a:srgbClr val="FFFFFF"/>
                </a:solidFill>
              </a:defRPr>
            </a:pPr>
            <a:r>
              <a:t>World Health Organisation. (2022) </a:t>
            </a:r>
            <a:r>
              <a:rPr i="1"/>
              <a:t>International Classification of Disease (ICD-11)</a:t>
            </a:r>
            <a:r>
              <a:t>. 11th edn. Geneva: World Health Organisation.</a:t>
            </a:r>
          </a:p>
          <a:p>
            <a:pPr>
              <a:defRPr sz="1200">
                <a:solidFill>
                  <a:srgbClr val="FFFFFF"/>
                </a:solidFill>
              </a:defRPr>
            </a:pPr>
          </a:p>
          <a:p>
            <a:pPr>
              <a:defRPr sz="1200">
                <a:solidFill>
                  <a:srgbClr val="FFFFFF"/>
                </a:solidFill>
              </a:defRPr>
            </a:pPr>
            <a:r>
              <a:t>Wyborn, R. (2024). </a:t>
            </a:r>
            <a:r>
              <a:rPr i="1"/>
              <a:t>Unwanted contact during sick leave: What are the boundaries?</a:t>
            </a:r>
            <a:r>
              <a:t> Available at: https://www.personneltoday.com/hr/unwanted-contact-during-sick-leave/ (Accessed 1st February 2025).</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W Blue Theme">
  <a:themeElements>
    <a:clrScheme name="WW Blue Theme">
      <a:dk1>
        <a:srgbClr val="0D9CD8"/>
      </a:dk1>
      <a:lt1>
        <a:srgbClr val="0D9CD8"/>
      </a:lt1>
      <a:dk2>
        <a:srgbClr val="A7A7A7"/>
      </a:dk2>
      <a:lt2>
        <a:srgbClr val="535353"/>
      </a:lt2>
      <a:accent1>
        <a:srgbClr val="A0CE67"/>
      </a:accent1>
      <a:accent2>
        <a:srgbClr val="EDB321"/>
      </a:accent2>
      <a:accent3>
        <a:srgbClr val="EC008C"/>
      </a:accent3>
      <a:accent4>
        <a:srgbClr val="51C6F5"/>
      </a:accent4>
      <a:accent5>
        <a:srgbClr val="CAE4AA"/>
      </a:accent5>
      <a:accent6>
        <a:srgbClr val="FFCC0D"/>
      </a:accent6>
      <a:hlink>
        <a:srgbClr val="0000FF"/>
      </a:hlink>
      <a:folHlink>
        <a:srgbClr val="FF00FF"/>
      </a:folHlink>
    </a:clrScheme>
    <a:fontScheme name="WW Blue Theme">
      <a:majorFont>
        <a:latin typeface="Helvetica"/>
        <a:ea typeface="Helvetica"/>
        <a:cs typeface="Helvetica"/>
      </a:majorFont>
      <a:minorFont>
        <a:latin typeface="Calibri"/>
        <a:ea typeface="Calibri"/>
        <a:cs typeface="Calibri"/>
      </a:minorFont>
    </a:fontScheme>
    <a:fmtScheme name="WW Blu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W Blue Theme">
  <a:themeElements>
    <a:clrScheme name="WW Blue Theme">
      <a:dk1>
        <a:srgbClr val="000000"/>
      </a:dk1>
      <a:lt1>
        <a:srgbClr val="FFFFFF"/>
      </a:lt1>
      <a:dk2>
        <a:srgbClr val="A7A7A7"/>
      </a:dk2>
      <a:lt2>
        <a:srgbClr val="535353"/>
      </a:lt2>
      <a:accent1>
        <a:srgbClr val="A0CE67"/>
      </a:accent1>
      <a:accent2>
        <a:srgbClr val="EDB321"/>
      </a:accent2>
      <a:accent3>
        <a:srgbClr val="EC008C"/>
      </a:accent3>
      <a:accent4>
        <a:srgbClr val="51C6F5"/>
      </a:accent4>
      <a:accent5>
        <a:srgbClr val="CAE4AA"/>
      </a:accent5>
      <a:accent6>
        <a:srgbClr val="FFCC0D"/>
      </a:accent6>
      <a:hlink>
        <a:srgbClr val="0000FF"/>
      </a:hlink>
      <a:folHlink>
        <a:srgbClr val="FF00FF"/>
      </a:folHlink>
    </a:clrScheme>
    <a:fontScheme name="WW Blue Theme">
      <a:majorFont>
        <a:latin typeface="Helvetica"/>
        <a:ea typeface="Helvetica"/>
        <a:cs typeface="Helvetica"/>
      </a:majorFont>
      <a:minorFont>
        <a:latin typeface="Calibri"/>
        <a:ea typeface="Calibri"/>
        <a:cs typeface="Calibri"/>
      </a:minorFont>
    </a:fontScheme>
    <a:fmtScheme name="WW Blu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232"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D9CD8"/>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