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notesMasterIdLst>
    <p:notesMasterId r:id="rId14"/>
  </p:notesMasterIdLst>
  <p:sldIdLst>
    <p:sldId id="256" r:id="rId2"/>
    <p:sldId id="260" r:id="rId3"/>
    <p:sldId id="257" r:id="rId4"/>
    <p:sldId id="258" r:id="rId5"/>
    <p:sldId id="259" r:id="rId6"/>
    <p:sldId id="262" r:id="rId7"/>
    <p:sldId id="265" r:id="rId8"/>
    <p:sldId id="268" r:id="rId9"/>
    <p:sldId id="264" r:id="rId10"/>
    <p:sldId id="269" r:id="rId11"/>
    <p:sldId id="263"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9" d="100"/>
          <a:sy n="79" d="100"/>
        </p:scale>
        <p:origin x="85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1699D7-FFD7-4AB2-807E-943F41621295}" type="datetimeFigureOut">
              <a:rPr lang="en-GB" smtClean="0"/>
              <a:t>13/03/2022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06B32E-7537-4BFC-A4EA-F091A05114BE}" type="slidenum">
              <a:rPr lang="en-GB" smtClean="0"/>
              <a:t>‹#›</a:t>
            </a:fld>
            <a:endParaRPr lang="en-GB"/>
          </a:p>
        </p:txBody>
      </p:sp>
    </p:spTree>
    <p:extLst>
      <p:ext uri="{BB962C8B-B14F-4D97-AF65-F5344CB8AC3E}">
        <p14:creationId xmlns:p14="http://schemas.microsoft.com/office/powerpoint/2010/main" val="774666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06B32E-7537-4BFC-A4EA-F091A05114BE}" type="slidenum">
              <a:rPr lang="en-GB" smtClean="0"/>
              <a:t>3</a:t>
            </a:fld>
            <a:endParaRPr lang="en-GB"/>
          </a:p>
        </p:txBody>
      </p:sp>
    </p:spTree>
    <p:extLst>
      <p:ext uri="{BB962C8B-B14F-4D97-AF65-F5344CB8AC3E}">
        <p14:creationId xmlns:p14="http://schemas.microsoft.com/office/powerpoint/2010/main" val="6872845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monitoring absenteeism, absenteeism procedures and policies</a:t>
            </a:r>
          </a:p>
          <a:p>
            <a:endParaRPr lang="en-GB" dirty="0"/>
          </a:p>
        </p:txBody>
      </p:sp>
      <p:sp>
        <p:nvSpPr>
          <p:cNvPr id="4" name="Slide Number Placeholder 3"/>
          <p:cNvSpPr>
            <a:spLocks noGrp="1"/>
          </p:cNvSpPr>
          <p:nvPr>
            <p:ph type="sldNum" sz="quarter" idx="5"/>
          </p:nvPr>
        </p:nvSpPr>
        <p:spPr/>
        <p:txBody>
          <a:bodyPr/>
          <a:lstStyle/>
          <a:p>
            <a:fld id="{7606B32E-7537-4BFC-A4EA-F091A05114BE}" type="slidenum">
              <a:rPr lang="en-GB" smtClean="0"/>
              <a:t>6</a:t>
            </a:fld>
            <a:endParaRPr lang="en-GB"/>
          </a:p>
        </p:txBody>
      </p:sp>
    </p:spTree>
    <p:extLst>
      <p:ext uri="{BB962C8B-B14F-4D97-AF65-F5344CB8AC3E}">
        <p14:creationId xmlns:p14="http://schemas.microsoft.com/office/powerpoint/2010/main" val="2703291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3 PMI tables suggest that the solution  A. PROCEDURAL MEASURES as the best option</a:t>
            </a:r>
          </a:p>
          <a:p>
            <a:endParaRPr lang="en-GB" dirty="0"/>
          </a:p>
        </p:txBody>
      </p:sp>
      <p:sp>
        <p:nvSpPr>
          <p:cNvPr id="4" name="Slide Number Placeholder 3"/>
          <p:cNvSpPr>
            <a:spLocks noGrp="1"/>
          </p:cNvSpPr>
          <p:nvPr>
            <p:ph type="sldNum" sz="quarter" idx="5"/>
          </p:nvPr>
        </p:nvSpPr>
        <p:spPr/>
        <p:txBody>
          <a:bodyPr/>
          <a:lstStyle/>
          <a:p>
            <a:fld id="{7606B32E-7537-4BFC-A4EA-F091A05114BE}" type="slidenum">
              <a:rPr lang="en-GB" smtClean="0"/>
              <a:t>9</a:t>
            </a:fld>
            <a:endParaRPr lang="en-GB"/>
          </a:p>
        </p:txBody>
      </p:sp>
    </p:spTree>
    <p:extLst>
      <p:ext uri="{BB962C8B-B14F-4D97-AF65-F5344CB8AC3E}">
        <p14:creationId xmlns:p14="http://schemas.microsoft.com/office/powerpoint/2010/main" val="1567096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06B32E-7537-4BFC-A4EA-F091A05114BE}" type="slidenum">
              <a:rPr lang="en-GB" smtClean="0"/>
              <a:t>10</a:t>
            </a:fld>
            <a:endParaRPr lang="en-GB"/>
          </a:p>
        </p:txBody>
      </p:sp>
    </p:spTree>
    <p:extLst>
      <p:ext uri="{BB962C8B-B14F-4D97-AF65-F5344CB8AC3E}">
        <p14:creationId xmlns:p14="http://schemas.microsoft.com/office/powerpoint/2010/main" val="37171956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3B66BBB-DEC4-44EE-8466-7BD95E974C1F}"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9D313D-7D78-4137-BE32-600BB3BE32F5}" type="slidenum">
              <a:rPr lang="en-GB" smtClean="0"/>
              <a:t>‹#›</a:t>
            </a:fld>
            <a:endParaRPr lang="en-GB"/>
          </a:p>
        </p:txBody>
      </p:sp>
    </p:spTree>
    <p:extLst>
      <p:ext uri="{BB962C8B-B14F-4D97-AF65-F5344CB8AC3E}">
        <p14:creationId xmlns:p14="http://schemas.microsoft.com/office/powerpoint/2010/main" val="3462106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B66BBB-DEC4-44EE-8466-7BD95E974C1F}"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9D313D-7D78-4137-BE32-600BB3BE32F5}" type="slidenum">
              <a:rPr lang="en-GB" smtClean="0"/>
              <a:t>‹#›</a:t>
            </a:fld>
            <a:endParaRPr lang="en-GB"/>
          </a:p>
        </p:txBody>
      </p:sp>
    </p:spTree>
    <p:extLst>
      <p:ext uri="{BB962C8B-B14F-4D97-AF65-F5344CB8AC3E}">
        <p14:creationId xmlns:p14="http://schemas.microsoft.com/office/powerpoint/2010/main" val="36534245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B66BBB-DEC4-44EE-8466-7BD95E974C1F}"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9D313D-7D78-4137-BE32-600BB3BE32F5}" type="slidenum">
              <a:rPr lang="en-GB" smtClean="0"/>
              <a:t>‹#›</a:t>
            </a:fld>
            <a:endParaRPr lang="en-GB"/>
          </a:p>
        </p:txBody>
      </p:sp>
    </p:spTree>
    <p:extLst>
      <p:ext uri="{BB962C8B-B14F-4D97-AF65-F5344CB8AC3E}">
        <p14:creationId xmlns:p14="http://schemas.microsoft.com/office/powerpoint/2010/main" val="7231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3B66BBB-DEC4-44EE-8466-7BD95E974C1F}" type="datetimeFigureOut">
              <a:rPr lang="en-GB" smtClean="0"/>
              <a:t>13/03/2022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9D313D-7D78-4137-BE32-600BB3BE32F5}" type="slidenum">
              <a:rPr lang="en-GB" smtClean="0"/>
              <a:t>‹#›</a:t>
            </a:fld>
            <a:endParaRPr lang="en-GB"/>
          </a:p>
        </p:txBody>
      </p:sp>
    </p:spTree>
    <p:extLst>
      <p:ext uri="{BB962C8B-B14F-4D97-AF65-F5344CB8AC3E}">
        <p14:creationId xmlns:p14="http://schemas.microsoft.com/office/powerpoint/2010/main" val="1243084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3B66BBB-DEC4-44EE-8466-7BD95E974C1F}" type="datetimeFigureOut">
              <a:rPr lang="en-GB" smtClean="0"/>
              <a:t>13/03/2022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A9D313D-7D78-4137-BE32-600BB3BE32F5}" type="slidenum">
              <a:rPr lang="en-GB" smtClean="0"/>
              <a:t>‹#›</a:t>
            </a:fld>
            <a:endParaRPr lang="en-GB"/>
          </a:p>
        </p:txBody>
      </p:sp>
    </p:spTree>
    <p:extLst>
      <p:ext uri="{BB962C8B-B14F-4D97-AF65-F5344CB8AC3E}">
        <p14:creationId xmlns:p14="http://schemas.microsoft.com/office/powerpoint/2010/main" val="251615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3B66BBB-DEC4-44EE-8466-7BD95E974C1F}" type="datetimeFigureOut">
              <a:rPr lang="en-GB" smtClean="0"/>
              <a:t>13/03/2022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A9D313D-7D78-4137-BE32-600BB3BE32F5}" type="slidenum">
              <a:rPr lang="en-GB" smtClean="0"/>
              <a:t>‹#›</a:t>
            </a:fld>
            <a:endParaRPr lang="en-GB"/>
          </a:p>
        </p:txBody>
      </p:sp>
    </p:spTree>
    <p:extLst>
      <p:ext uri="{BB962C8B-B14F-4D97-AF65-F5344CB8AC3E}">
        <p14:creationId xmlns:p14="http://schemas.microsoft.com/office/powerpoint/2010/main" val="809707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B66BBB-DEC4-44EE-8466-7BD95E974C1F}" type="datetimeFigureOut">
              <a:rPr lang="en-GB" smtClean="0"/>
              <a:t>13/03/2022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A9D313D-7D78-4137-BE32-600BB3BE32F5}" type="slidenum">
              <a:rPr lang="en-GB" smtClean="0"/>
              <a:t>‹#›</a:t>
            </a:fld>
            <a:endParaRPr lang="en-GB"/>
          </a:p>
        </p:txBody>
      </p:sp>
    </p:spTree>
    <p:extLst>
      <p:ext uri="{BB962C8B-B14F-4D97-AF65-F5344CB8AC3E}">
        <p14:creationId xmlns:p14="http://schemas.microsoft.com/office/powerpoint/2010/main" val="1819659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3B66BBB-DEC4-44EE-8466-7BD95E974C1F}" type="datetimeFigureOut">
              <a:rPr lang="en-GB" smtClean="0"/>
              <a:t>13/03/2022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9D313D-7D78-4137-BE32-600BB3BE32F5}" type="slidenum">
              <a:rPr lang="en-GB" smtClean="0"/>
              <a:t>‹#›</a:t>
            </a:fld>
            <a:endParaRPr lang="en-GB"/>
          </a:p>
        </p:txBody>
      </p:sp>
    </p:spTree>
    <p:extLst>
      <p:ext uri="{BB962C8B-B14F-4D97-AF65-F5344CB8AC3E}">
        <p14:creationId xmlns:p14="http://schemas.microsoft.com/office/powerpoint/2010/main" val="2134889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3B66BBB-DEC4-44EE-8466-7BD95E974C1F}" type="datetimeFigureOut">
              <a:rPr lang="en-GB" smtClean="0"/>
              <a:t>13/03/2022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9D313D-7D78-4137-BE32-600BB3BE32F5}" type="slidenum">
              <a:rPr lang="en-GB" smtClean="0"/>
              <a:t>‹#›</a:t>
            </a:fld>
            <a:endParaRPr lang="en-GB"/>
          </a:p>
        </p:txBody>
      </p:sp>
    </p:spTree>
    <p:extLst>
      <p:ext uri="{BB962C8B-B14F-4D97-AF65-F5344CB8AC3E}">
        <p14:creationId xmlns:p14="http://schemas.microsoft.com/office/powerpoint/2010/main" val="1932366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B66BBB-DEC4-44EE-8466-7BD95E974C1F}"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9D313D-7D78-4137-BE32-600BB3BE32F5}" type="slidenum">
              <a:rPr lang="en-GB" smtClean="0"/>
              <a:t>‹#›</a:t>
            </a:fld>
            <a:endParaRPr lang="en-GB"/>
          </a:p>
        </p:txBody>
      </p:sp>
    </p:spTree>
    <p:extLst>
      <p:ext uri="{BB962C8B-B14F-4D97-AF65-F5344CB8AC3E}">
        <p14:creationId xmlns:p14="http://schemas.microsoft.com/office/powerpoint/2010/main" val="2306990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B66BBB-DEC4-44EE-8466-7BD95E974C1F}"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9D313D-7D78-4137-BE32-600BB3BE32F5}"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051349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B66BBB-DEC4-44EE-8466-7BD95E974C1F}"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9D313D-7D78-4137-BE32-600BB3BE32F5}" type="slidenum">
              <a:rPr lang="en-GB" smtClean="0"/>
              <a:t>‹#›</a:t>
            </a:fld>
            <a:endParaRPr lang="en-GB"/>
          </a:p>
        </p:txBody>
      </p:sp>
    </p:spTree>
    <p:extLst>
      <p:ext uri="{BB962C8B-B14F-4D97-AF65-F5344CB8AC3E}">
        <p14:creationId xmlns:p14="http://schemas.microsoft.com/office/powerpoint/2010/main" val="15781747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B66BBB-DEC4-44EE-8466-7BD95E974C1F}"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9D313D-7D78-4137-BE32-600BB3BE32F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444429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B66BBB-DEC4-44EE-8466-7BD95E974C1F}"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9D313D-7D78-4137-BE32-600BB3BE32F5}" type="slidenum">
              <a:rPr lang="en-GB" smtClean="0"/>
              <a:t>‹#›</a:t>
            </a:fld>
            <a:endParaRPr lang="en-GB"/>
          </a:p>
        </p:txBody>
      </p:sp>
    </p:spTree>
    <p:extLst>
      <p:ext uri="{BB962C8B-B14F-4D97-AF65-F5344CB8AC3E}">
        <p14:creationId xmlns:p14="http://schemas.microsoft.com/office/powerpoint/2010/main" val="31407451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B66BBB-DEC4-44EE-8466-7BD95E974C1F}"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9D313D-7D78-4137-BE32-600BB3BE32F5}" type="slidenum">
              <a:rPr lang="en-GB" smtClean="0"/>
              <a:t>‹#›</a:t>
            </a:fld>
            <a:endParaRPr lang="en-GB"/>
          </a:p>
        </p:txBody>
      </p:sp>
    </p:spTree>
    <p:extLst>
      <p:ext uri="{BB962C8B-B14F-4D97-AF65-F5344CB8AC3E}">
        <p14:creationId xmlns:p14="http://schemas.microsoft.com/office/powerpoint/2010/main" val="32565133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B66BBB-DEC4-44EE-8466-7BD95E974C1F}"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9D313D-7D78-4137-BE32-600BB3BE32F5}" type="slidenum">
              <a:rPr lang="en-GB" smtClean="0"/>
              <a:t>‹#›</a:t>
            </a:fld>
            <a:endParaRPr lang="en-GB"/>
          </a:p>
        </p:txBody>
      </p:sp>
    </p:spTree>
    <p:extLst>
      <p:ext uri="{BB962C8B-B14F-4D97-AF65-F5344CB8AC3E}">
        <p14:creationId xmlns:p14="http://schemas.microsoft.com/office/powerpoint/2010/main" val="234173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3B66BBB-DEC4-44EE-8466-7BD95E974C1F}" type="datetimeFigureOut">
              <a:rPr lang="en-GB" smtClean="0"/>
              <a:t>13/03/2022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A9D313D-7D78-4137-BE32-600BB3BE32F5}" type="slidenum">
              <a:rPr lang="en-GB" smtClean="0"/>
              <a:t>‹#›</a:t>
            </a:fld>
            <a:endParaRPr lang="en-GB"/>
          </a:p>
        </p:txBody>
      </p:sp>
    </p:spTree>
    <p:extLst>
      <p:ext uri="{BB962C8B-B14F-4D97-AF65-F5344CB8AC3E}">
        <p14:creationId xmlns:p14="http://schemas.microsoft.com/office/powerpoint/2010/main" val="2067161109"/>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desizayeka.blogspot.com/2011/01/break-due-to-heavy-workload.html" TargetMode="External"/><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www.aesdes.org/2021/04/30/timeless-puzzle-box-ideas-and-inspirations/"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50AF8-2E2D-4458-AD2D-B58517DB86B2}"/>
              </a:ext>
            </a:extLst>
          </p:cNvPr>
          <p:cNvSpPr>
            <a:spLocks noGrp="1"/>
          </p:cNvSpPr>
          <p:nvPr>
            <p:ph type="ctrTitle"/>
          </p:nvPr>
        </p:nvSpPr>
        <p:spPr/>
        <p:txBody>
          <a:bodyPr/>
          <a:lstStyle/>
          <a:p>
            <a:pPr algn="ctr"/>
            <a:r>
              <a:rPr lang="en-GB" sz="3600" b="1" u="sng" cap="all" dirty="0">
                <a:effectLst/>
                <a:latin typeface="Arial" panose="020B0604020202020204" pitchFamily="34" charset="0"/>
                <a:ea typeface="Times New Roman" panose="02020603050405020304" pitchFamily="18" charset="0"/>
                <a:cs typeface="Arial" panose="020B0604020202020204" pitchFamily="34" charset="0"/>
              </a:rPr>
              <a:t>Reducing Long term absenteeism</a:t>
            </a:r>
            <a:br>
              <a:rPr lang="en-GB" sz="3600" dirty="0">
                <a:effectLst/>
                <a:latin typeface="Arial" panose="020B0604020202020204" pitchFamily="34" charset="0"/>
                <a:ea typeface="Times New Roman" panose="02020603050405020304" pitchFamily="18" charset="0"/>
                <a:cs typeface="Arial" panose="020B0604020202020204" pitchFamily="34" charset="0"/>
              </a:rPr>
            </a:br>
            <a:endParaRPr lang="en-GB" sz="8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47A5696-6BB8-4662-A85F-7E9E01ED613B}"/>
              </a:ext>
            </a:extLst>
          </p:cNvPr>
          <p:cNvSpPr>
            <a:spLocks noGrp="1"/>
          </p:cNvSpPr>
          <p:nvPr>
            <p:ph type="subTitle" idx="1"/>
          </p:nvPr>
        </p:nvSpPr>
        <p:spPr>
          <a:xfrm>
            <a:off x="314037" y="4050833"/>
            <a:ext cx="9799782" cy="1841967"/>
          </a:xfrm>
        </p:spPr>
        <p:txBody>
          <a:bodyPr>
            <a:normAutofit/>
          </a:bodyPr>
          <a:lstStyle/>
          <a:p>
            <a:pPr marL="0" marR="0" lvl="0" indent="0" algn="l" defTabSz="457200" rtl="0" eaLnBrk="1" fontAlgn="auto" latinLnBrk="0" hangingPunct="1">
              <a:lnSpc>
                <a:spcPct val="100000"/>
              </a:lnSpc>
              <a:spcBef>
                <a:spcPct val="20000"/>
              </a:spcBef>
              <a:spcAft>
                <a:spcPts val="600"/>
              </a:spcAft>
              <a:buClr>
                <a:srgbClr val="00C6BB"/>
              </a:buClr>
              <a:buSzTx/>
              <a:buFont typeface="Wingdings 2" charset="2"/>
              <a:buNone/>
              <a:tabLst/>
              <a:defRPr/>
            </a:pPr>
            <a:r>
              <a:rPr kumimoji="0" lang="en-GB" sz="1700" b="1" i="0" u="none" strike="noStrike" kern="1200" cap="none" spc="0" normalizeH="0" baseline="0" noProof="0" dirty="0">
                <a:ln>
                  <a:noFill/>
                </a:ln>
                <a:solidFill>
                  <a:srgbClr val="92D050"/>
                </a:solidFill>
                <a:effectLst/>
                <a:uLnTx/>
                <a:uFillTx/>
                <a:latin typeface="Century Gothic" panose="020B0502020202020204"/>
                <a:ea typeface="+mn-ea"/>
                <a:cs typeface="+mn-cs"/>
              </a:rPr>
              <a:t>By Denise Chambers 2020342</a:t>
            </a:r>
          </a:p>
          <a:p>
            <a:pPr marL="0" marR="0" lvl="0" indent="0" algn="l" defTabSz="457200" rtl="0" eaLnBrk="1" fontAlgn="auto" latinLnBrk="0" hangingPunct="1">
              <a:lnSpc>
                <a:spcPct val="100000"/>
              </a:lnSpc>
              <a:spcBef>
                <a:spcPct val="20000"/>
              </a:spcBef>
              <a:spcAft>
                <a:spcPts val="600"/>
              </a:spcAft>
              <a:buClr>
                <a:srgbClr val="00C6BB"/>
              </a:buClr>
              <a:buSzTx/>
              <a:buFont typeface="Wingdings 2" charset="2"/>
              <a:buNone/>
              <a:tabLst/>
              <a:defRPr/>
            </a:pPr>
            <a:r>
              <a:rPr kumimoji="0" lang="fr-FR" sz="1700" b="1" i="0" u="none" strike="noStrike" kern="1200" cap="none" spc="0" normalizeH="0" baseline="0" noProof="0" dirty="0">
                <a:ln>
                  <a:noFill/>
                </a:ln>
                <a:solidFill>
                  <a:srgbClr val="92D050"/>
                </a:solidFill>
                <a:effectLst/>
                <a:uLnTx/>
                <a:uFillTx/>
                <a:latin typeface="Century Gothic" panose="020B0502020202020204"/>
                <a:ea typeface="+mn-ea"/>
                <a:cs typeface="+mn-cs"/>
              </a:rPr>
              <a:t>MODULE CODE: BMSW4004</a:t>
            </a:r>
          </a:p>
          <a:p>
            <a:pPr marL="0" marR="0" lvl="0" indent="0" algn="l" defTabSz="457200" rtl="0" eaLnBrk="1" fontAlgn="auto" latinLnBrk="0" hangingPunct="1">
              <a:lnSpc>
                <a:spcPct val="100000"/>
              </a:lnSpc>
              <a:spcBef>
                <a:spcPct val="20000"/>
              </a:spcBef>
              <a:spcAft>
                <a:spcPts val="600"/>
              </a:spcAft>
              <a:buClr>
                <a:srgbClr val="00C6BB"/>
              </a:buClr>
              <a:buSzTx/>
              <a:buFont typeface="Wingdings 2" charset="2"/>
              <a:buNone/>
              <a:tabLst/>
              <a:defRPr/>
            </a:pPr>
            <a:r>
              <a:rPr lang="fr-FR" sz="1700" b="1" dirty="0" err="1">
                <a:solidFill>
                  <a:srgbClr val="92D050"/>
                </a:solidFill>
                <a:latin typeface="Century Gothic" panose="020B0502020202020204"/>
              </a:rPr>
              <a:t>Problem</a:t>
            </a:r>
            <a:r>
              <a:rPr lang="fr-FR" sz="1700" b="1" dirty="0">
                <a:solidFill>
                  <a:srgbClr val="92D050"/>
                </a:solidFill>
                <a:latin typeface="Century Gothic" panose="020B0502020202020204"/>
              </a:rPr>
              <a:t> </a:t>
            </a:r>
            <a:r>
              <a:rPr lang="fr-FR" sz="1700" b="1" dirty="0" err="1">
                <a:solidFill>
                  <a:srgbClr val="92D050"/>
                </a:solidFill>
                <a:latin typeface="Century Gothic" panose="020B0502020202020204"/>
              </a:rPr>
              <a:t>Solving</a:t>
            </a:r>
            <a:r>
              <a:rPr lang="fr-FR" sz="1700" b="1" dirty="0">
                <a:solidFill>
                  <a:srgbClr val="92D050"/>
                </a:solidFill>
                <a:latin typeface="Century Gothic" panose="020B0502020202020204"/>
              </a:rPr>
              <a:t> and </a:t>
            </a:r>
            <a:r>
              <a:rPr lang="fr-FR" sz="1700" b="1" dirty="0" err="1">
                <a:solidFill>
                  <a:srgbClr val="92D050"/>
                </a:solidFill>
                <a:latin typeface="Century Gothic" panose="020B0502020202020204"/>
              </a:rPr>
              <a:t>Decision</a:t>
            </a:r>
            <a:r>
              <a:rPr lang="fr-FR" sz="1700" b="1" dirty="0">
                <a:solidFill>
                  <a:srgbClr val="92D050"/>
                </a:solidFill>
                <a:latin typeface="Century Gothic" panose="020B0502020202020204"/>
              </a:rPr>
              <a:t> </a:t>
            </a:r>
            <a:r>
              <a:rPr lang="fr-FR" sz="1700" b="1" dirty="0" err="1">
                <a:solidFill>
                  <a:srgbClr val="92D050"/>
                </a:solidFill>
                <a:latin typeface="Century Gothic" panose="020B0502020202020204"/>
              </a:rPr>
              <a:t>Making</a:t>
            </a:r>
            <a:endParaRPr kumimoji="0" lang="fr-FR" sz="1700" b="1" i="0" u="none" strike="noStrike" kern="1200" cap="none" spc="0" normalizeH="0" baseline="0" noProof="0" dirty="0">
              <a:ln>
                <a:noFill/>
              </a:ln>
              <a:solidFill>
                <a:srgbClr val="92D050"/>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ct val="20000"/>
              </a:spcBef>
              <a:spcAft>
                <a:spcPts val="600"/>
              </a:spcAft>
              <a:buClr>
                <a:srgbClr val="00C6BB"/>
              </a:buClr>
              <a:buSzTx/>
              <a:buFont typeface="Wingdings 2" charset="2"/>
              <a:buNone/>
              <a:tabLst/>
              <a:defRPr/>
            </a:pPr>
            <a:r>
              <a:rPr kumimoji="0" lang="fr-FR" sz="1700" b="1" i="0" u="none" strike="noStrike" kern="1200" cap="none" spc="0" normalizeH="0" baseline="0" noProof="0" dirty="0">
                <a:ln>
                  <a:noFill/>
                </a:ln>
                <a:solidFill>
                  <a:srgbClr val="92D050"/>
                </a:solidFill>
                <a:effectLst/>
                <a:uLnTx/>
                <a:uFillTx/>
                <a:latin typeface="Century Gothic" panose="020B0502020202020204"/>
                <a:ea typeface="+mn-ea"/>
                <a:cs typeface="+mn-cs"/>
              </a:rPr>
              <a:t>LECTURER’S NAME: Buddhi </a:t>
            </a:r>
            <a:r>
              <a:rPr kumimoji="0" lang="fr-FR" sz="1700" b="1" i="0" u="none" strike="noStrike" kern="1200" cap="none" spc="0" normalizeH="0" baseline="0" noProof="0" dirty="0" err="1">
                <a:ln>
                  <a:noFill/>
                </a:ln>
                <a:solidFill>
                  <a:srgbClr val="92D050"/>
                </a:solidFill>
                <a:effectLst/>
                <a:uLnTx/>
                <a:uFillTx/>
                <a:latin typeface="Century Gothic" panose="020B0502020202020204"/>
                <a:ea typeface="+mn-ea"/>
                <a:cs typeface="+mn-cs"/>
              </a:rPr>
              <a:t>Pathak</a:t>
            </a:r>
            <a:r>
              <a:rPr kumimoji="0" lang="fr-FR" sz="1700" b="1" i="0" u="none" strike="noStrike" kern="1200" cap="none" spc="0" normalizeH="0" baseline="0" noProof="0" dirty="0">
                <a:ln>
                  <a:noFill/>
                </a:ln>
                <a:solidFill>
                  <a:srgbClr val="92D050"/>
                </a:solidFill>
                <a:effectLst/>
                <a:uLnTx/>
                <a:uFillTx/>
                <a:latin typeface="Century Gothic" panose="020B0502020202020204"/>
                <a:ea typeface="+mn-ea"/>
                <a:cs typeface="+mn-cs"/>
              </a:rPr>
              <a:t>				</a:t>
            </a:r>
            <a:r>
              <a:rPr kumimoji="0" lang="en-GB" sz="1700" b="1" i="0" u="none" strike="noStrike" kern="1200" cap="none" spc="0" normalizeH="0" baseline="0" noProof="0" dirty="0">
                <a:ln>
                  <a:noFill/>
                </a:ln>
                <a:solidFill>
                  <a:srgbClr val="92D050"/>
                </a:solidFill>
                <a:effectLst/>
                <a:uLnTx/>
                <a:uFillTx/>
                <a:latin typeface="Century Gothic" panose="020B0502020202020204"/>
                <a:ea typeface="+mn-ea"/>
                <a:cs typeface="+mn-cs"/>
              </a:rPr>
              <a:t>University of Wales Trinity Saint David</a:t>
            </a:r>
          </a:p>
          <a:p>
            <a:endParaRPr lang="en-GB" dirty="0"/>
          </a:p>
        </p:txBody>
      </p:sp>
    </p:spTree>
    <p:extLst>
      <p:ext uri="{BB962C8B-B14F-4D97-AF65-F5344CB8AC3E}">
        <p14:creationId xmlns:p14="http://schemas.microsoft.com/office/powerpoint/2010/main" val="11414656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581ED-CB96-4BF3-B4DE-C212DA8ADAA6}"/>
              </a:ext>
            </a:extLst>
          </p:cNvPr>
          <p:cNvSpPr>
            <a:spLocks noGrp="1"/>
          </p:cNvSpPr>
          <p:nvPr>
            <p:ph type="title"/>
          </p:nvPr>
        </p:nvSpPr>
        <p:spPr>
          <a:xfrm>
            <a:off x="677334" y="609600"/>
            <a:ext cx="8596668" cy="1320800"/>
          </a:xfrm>
        </p:spPr>
        <p:txBody>
          <a:bodyPr anchor="t">
            <a:normAutofit/>
          </a:bodyPr>
          <a:lstStyle/>
          <a:p>
            <a:r>
              <a:rPr lang="en-GB" b="1" dirty="0">
                <a:effectLst/>
                <a:latin typeface="Arial" panose="020B0604020202020204" pitchFamily="34" charset="0"/>
                <a:ea typeface="Times New Roman" panose="02020603050405020304" pitchFamily="18" charset="0"/>
                <a:cs typeface="Arial" panose="020B0604020202020204" pitchFamily="34" charset="0"/>
              </a:rPr>
              <a:t>THE NATURE THE COMPLEX PROBLEM</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961F666-883C-4E38-A14F-443DF8F80877}"/>
              </a:ext>
            </a:extLst>
          </p:cNvPr>
          <p:cNvSpPr>
            <a:spLocks noGrp="1"/>
          </p:cNvSpPr>
          <p:nvPr>
            <p:ph idx="1"/>
          </p:nvPr>
        </p:nvSpPr>
        <p:spPr>
          <a:xfrm>
            <a:off x="677334" y="2180045"/>
            <a:ext cx="5220430" cy="3880773"/>
          </a:xfrm>
        </p:spPr>
        <p:txBody>
          <a:bodyPr>
            <a:normAutofit/>
          </a:bodyPr>
          <a:lstStyle/>
          <a:p>
            <a:pPr marL="0" indent="0">
              <a:lnSpc>
                <a:spcPct val="90000"/>
              </a:lnSpc>
              <a:buNone/>
            </a:pPr>
            <a:r>
              <a:rPr lang="en-GB" dirty="0">
                <a:effectLst/>
                <a:latin typeface="Arial" panose="020B0604020202020204" pitchFamily="34" charset="0"/>
                <a:ea typeface="Times New Roman" panose="02020603050405020304" pitchFamily="18" charset="0"/>
              </a:rPr>
              <a:t>Mid Cheshire Hospitals NHS Foundation Trust (MCHT), has a huge problem with absence, while remaining within CCG targets set earlier, the problem is getting worse.</a:t>
            </a:r>
            <a:endParaRPr lang="en-GB" b="1" dirty="0">
              <a:latin typeface="Arial" panose="020B0604020202020204" pitchFamily="34" charset="0"/>
            </a:endParaRPr>
          </a:p>
          <a:p>
            <a:pPr marL="0" indent="0">
              <a:lnSpc>
                <a:spcPct val="90000"/>
              </a:lnSpc>
              <a:buNone/>
            </a:pPr>
            <a:r>
              <a:rPr lang="en-GB" dirty="0"/>
              <a:t>Absenteeism can be caused by both voluntary and involuntary reasons:</a:t>
            </a:r>
          </a:p>
          <a:p>
            <a:pPr marL="0" indent="0">
              <a:lnSpc>
                <a:spcPct val="90000"/>
              </a:lnSpc>
              <a:buNone/>
            </a:pPr>
            <a:r>
              <a:rPr lang="en-GB" b="1" dirty="0"/>
              <a:t>Involuntary absenteeism - </a:t>
            </a:r>
            <a:r>
              <a:rPr lang="en-GB" dirty="0"/>
              <a:t>Sickness, mental health, death </a:t>
            </a:r>
          </a:p>
          <a:p>
            <a:pPr marL="0" indent="0">
              <a:lnSpc>
                <a:spcPct val="90000"/>
              </a:lnSpc>
              <a:buNone/>
            </a:pPr>
            <a:r>
              <a:rPr lang="en-GB" b="1" dirty="0"/>
              <a:t>Voluntary absenteeism - </a:t>
            </a:r>
            <a:r>
              <a:rPr lang="en-GB" dirty="0"/>
              <a:t>Career break, heavy workload, stress, secondment.   Occurs when an employee chooses to withdraw or escape from aversive work circumstances (Schaufeli, Bakker, &amp; </a:t>
            </a:r>
            <a:r>
              <a:rPr lang="en-GB" dirty="0" err="1"/>
              <a:t>Rhenen</a:t>
            </a:r>
            <a:r>
              <a:rPr lang="en-GB" dirty="0"/>
              <a:t>, 2009).</a:t>
            </a:r>
          </a:p>
        </p:txBody>
      </p:sp>
      <p:pic>
        <p:nvPicPr>
          <p:cNvPr id="5" name="Picture 4" descr="A picture containing text&#10;&#10;Description automatically generated">
            <a:extLst>
              <a:ext uri="{FF2B5EF4-FFF2-40B4-BE49-F238E27FC236}">
                <a16:creationId xmlns:a16="http://schemas.microsoft.com/office/drawing/2014/main" id="{F6D7704C-3FB0-4AAC-87F1-871FCCB6002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9058" r="13376" b="2"/>
          <a:stretch/>
        </p:blipFill>
        <p:spPr>
          <a:xfrm>
            <a:off x="6659732" y="2139978"/>
            <a:ext cx="2484268" cy="3066196"/>
          </a:xfrm>
          <a:prstGeom prst="rect">
            <a:avLst/>
          </a:prstGeom>
          <a:noFill/>
        </p:spPr>
      </p:pic>
      <p:sp>
        <p:nvSpPr>
          <p:cNvPr id="6" name="TextBox 5">
            <a:extLst>
              <a:ext uri="{FF2B5EF4-FFF2-40B4-BE49-F238E27FC236}">
                <a16:creationId xmlns:a16="http://schemas.microsoft.com/office/drawing/2014/main" id="{F8E354FE-BF86-4711-A5DF-5789A3D15F19}"/>
              </a:ext>
            </a:extLst>
          </p:cNvPr>
          <p:cNvSpPr txBox="1"/>
          <p:nvPr/>
        </p:nvSpPr>
        <p:spPr>
          <a:xfrm>
            <a:off x="6536987" y="5206174"/>
            <a:ext cx="2737015" cy="200055"/>
          </a:xfrm>
          <a:prstGeom prst="rect">
            <a:avLst/>
          </a:prstGeom>
          <a:noFill/>
        </p:spPr>
        <p:txBody>
          <a:bodyPr wrap="square" rtlCol="0">
            <a:spAutoFit/>
          </a:bodyPr>
          <a:lstStyle/>
          <a:p>
            <a:pPr algn="r">
              <a:spcAft>
                <a:spcPts val="600"/>
              </a:spcAft>
            </a:pPr>
            <a:r>
              <a:rPr lang="en-GB" sz="700" dirty="0">
                <a:solidFill>
                  <a:srgbClr val="FFFFFF"/>
                </a:solidFill>
                <a:hlinkClick r:id="rId3" tooltip="http://desizayeka.blogspot.com/2011/01/break-due-to-heavy-workload.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spTree>
    <p:extLst>
      <p:ext uri="{BB962C8B-B14F-4D97-AF65-F5344CB8AC3E}">
        <p14:creationId xmlns:p14="http://schemas.microsoft.com/office/powerpoint/2010/main" val="2671293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Isosceles Triangle 2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E3696D90-3658-4B0D-9BA1-983FC7BCDE20}"/>
              </a:ext>
            </a:extLst>
          </p:cNvPr>
          <p:cNvSpPr>
            <a:spLocks noGrp="1"/>
          </p:cNvSpPr>
          <p:nvPr>
            <p:ph type="title"/>
          </p:nvPr>
        </p:nvSpPr>
        <p:spPr>
          <a:xfrm>
            <a:off x="673754" y="643467"/>
            <a:ext cx="4203045" cy="1375608"/>
          </a:xfrm>
        </p:spPr>
        <p:txBody>
          <a:bodyPr anchor="ctr">
            <a:normAutofit/>
          </a:bodyPr>
          <a:lstStyle/>
          <a:p>
            <a:pPr>
              <a:lnSpc>
                <a:spcPct val="90000"/>
              </a:lnSpc>
            </a:pPr>
            <a:r>
              <a:rPr lang="en-GB" sz="2800" b="1">
                <a:solidFill>
                  <a:schemeClr val="bg1"/>
                </a:solidFill>
                <a:effectLst/>
                <a:latin typeface="Arial" panose="020B0604020202020204" pitchFamily="34" charset="0"/>
                <a:ea typeface="Times New Roman" panose="02020603050405020304" pitchFamily="18" charset="0"/>
                <a:cs typeface="Arial" panose="020B0604020202020204" pitchFamily="34" charset="0"/>
              </a:rPr>
              <a:t>THE IMPACT OF THE COMPLEX PROBLEM</a:t>
            </a:r>
            <a:br>
              <a:rPr lang="en-GB" sz="2800">
                <a:solidFill>
                  <a:schemeClr val="bg1"/>
                </a:solidFill>
                <a:effectLst/>
                <a:latin typeface="Arial" panose="020B0604020202020204" pitchFamily="34" charset="0"/>
                <a:ea typeface="Times New Roman" panose="02020603050405020304" pitchFamily="18" charset="0"/>
                <a:cs typeface="Arial" panose="020B0604020202020204" pitchFamily="34" charset="0"/>
              </a:rPr>
            </a:br>
            <a:endParaRPr lang="en-GB" sz="2800">
              <a:solidFill>
                <a:schemeClr val="bg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680AB5DA-3698-44E8-B56E-83AAAEBD875B}"/>
              </a:ext>
            </a:extLst>
          </p:cNvPr>
          <p:cNvSpPr>
            <a:spLocks noGrp="1"/>
          </p:cNvSpPr>
          <p:nvPr>
            <p:ph idx="1"/>
          </p:nvPr>
        </p:nvSpPr>
        <p:spPr>
          <a:xfrm>
            <a:off x="673754" y="2160590"/>
            <a:ext cx="3973943" cy="3440110"/>
          </a:xfrm>
        </p:spPr>
        <p:txBody>
          <a:bodyPr>
            <a:normAutofit/>
          </a:bodyPr>
          <a:lstStyle/>
          <a:p>
            <a:pPr marL="0" indent="0">
              <a:lnSpc>
                <a:spcPct val="90000"/>
              </a:lnSpc>
              <a:buNone/>
            </a:pPr>
            <a:r>
              <a:rPr lang="en-GB" sz="1700">
                <a:solidFill>
                  <a:schemeClr val="bg1"/>
                </a:solidFill>
              </a:rPr>
              <a:t>The complex problem of absenteeism has had a huge impact on this NHS trust:</a:t>
            </a:r>
          </a:p>
          <a:p>
            <a:pPr>
              <a:lnSpc>
                <a:spcPct val="90000"/>
              </a:lnSpc>
              <a:buFont typeface="Wingdings" panose="05000000000000000000" pitchFamily="2" charset="2"/>
              <a:buChar char="Ø"/>
            </a:pPr>
            <a:r>
              <a:rPr lang="en-GB" sz="1700">
                <a:solidFill>
                  <a:schemeClr val="bg1"/>
                </a:solidFill>
              </a:rPr>
              <a:t>Over 1 million a year cost</a:t>
            </a:r>
          </a:p>
          <a:p>
            <a:pPr>
              <a:lnSpc>
                <a:spcPct val="90000"/>
              </a:lnSpc>
              <a:buFont typeface="Wingdings" panose="05000000000000000000" pitchFamily="2" charset="2"/>
              <a:buChar char="Ø"/>
            </a:pPr>
            <a:r>
              <a:rPr lang="en-GB" sz="1700">
                <a:solidFill>
                  <a:schemeClr val="bg1"/>
                </a:solidFill>
              </a:rPr>
              <a:t>Constant use of temporary staff</a:t>
            </a:r>
          </a:p>
          <a:p>
            <a:pPr>
              <a:lnSpc>
                <a:spcPct val="90000"/>
              </a:lnSpc>
              <a:buFont typeface="Wingdings" panose="05000000000000000000" pitchFamily="2" charset="2"/>
              <a:buChar char="Ø"/>
            </a:pPr>
            <a:r>
              <a:rPr lang="en-GB" sz="1700">
                <a:solidFill>
                  <a:schemeClr val="bg1"/>
                </a:solidFill>
              </a:rPr>
              <a:t>Increased workload for other staff members</a:t>
            </a:r>
          </a:p>
          <a:p>
            <a:pPr>
              <a:lnSpc>
                <a:spcPct val="90000"/>
              </a:lnSpc>
              <a:buFont typeface="Wingdings" panose="05000000000000000000" pitchFamily="2" charset="2"/>
              <a:buChar char="Ø"/>
            </a:pPr>
            <a:r>
              <a:rPr lang="en-GB" sz="1700">
                <a:solidFill>
                  <a:schemeClr val="bg1"/>
                </a:solidFill>
              </a:rPr>
              <a:t>Poor service delivered due to increased pressure</a:t>
            </a:r>
          </a:p>
          <a:p>
            <a:pPr>
              <a:lnSpc>
                <a:spcPct val="90000"/>
              </a:lnSpc>
              <a:buFont typeface="Wingdings" panose="05000000000000000000" pitchFamily="2" charset="2"/>
              <a:buChar char="Ø"/>
            </a:pPr>
            <a:r>
              <a:rPr lang="en-GB" sz="1700">
                <a:solidFill>
                  <a:schemeClr val="bg1"/>
                </a:solidFill>
              </a:rPr>
              <a:t>Poor work environment</a:t>
            </a:r>
          </a:p>
          <a:p>
            <a:pPr>
              <a:lnSpc>
                <a:spcPct val="90000"/>
              </a:lnSpc>
              <a:buFont typeface="Wingdings" panose="05000000000000000000" pitchFamily="2" charset="2"/>
              <a:buChar char="Ø"/>
            </a:pPr>
            <a:r>
              <a:rPr lang="en-GB" sz="1700">
                <a:solidFill>
                  <a:schemeClr val="bg1"/>
                </a:solidFill>
              </a:rPr>
              <a:t>High staff turnover</a:t>
            </a:r>
          </a:p>
          <a:p>
            <a:pPr marL="0" indent="0">
              <a:lnSpc>
                <a:spcPct val="90000"/>
              </a:lnSpc>
              <a:buNone/>
            </a:pPr>
            <a:endParaRPr lang="en-GB" sz="1700">
              <a:solidFill>
                <a:schemeClr val="bg1"/>
              </a:solidFill>
            </a:endParaRPr>
          </a:p>
        </p:txBody>
      </p:sp>
      <p:pic>
        <p:nvPicPr>
          <p:cNvPr id="5" name="Picture 4">
            <a:extLst>
              <a:ext uri="{FF2B5EF4-FFF2-40B4-BE49-F238E27FC236}">
                <a16:creationId xmlns:a16="http://schemas.microsoft.com/office/drawing/2014/main" id="{1ED09EFD-FDB4-4C11-8C89-30D18441A7F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6" b="17258"/>
          <a:stretch/>
        </p:blipFill>
        <p:spPr>
          <a:xfrm>
            <a:off x="6096001" y="1294953"/>
            <a:ext cx="5143500" cy="4255579"/>
          </a:xfrm>
          <a:prstGeom prst="rect">
            <a:avLst/>
          </a:prstGeom>
        </p:spPr>
      </p:pic>
      <p:sp>
        <p:nvSpPr>
          <p:cNvPr id="25" name="Isosceles Triangle 2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 name="TextBox 5">
            <a:extLst>
              <a:ext uri="{FF2B5EF4-FFF2-40B4-BE49-F238E27FC236}">
                <a16:creationId xmlns:a16="http://schemas.microsoft.com/office/drawing/2014/main" id="{42944490-D86A-4E3B-80E5-BE235A80ABB5}"/>
              </a:ext>
            </a:extLst>
          </p:cNvPr>
          <p:cNvSpPr txBox="1"/>
          <p:nvPr/>
        </p:nvSpPr>
        <p:spPr>
          <a:xfrm>
            <a:off x="8698421" y="5350477"/>
            <a:ext cx="2541080" cy="200055"/>
          </a:xfrm>
          <a:prstGeom prst="rect">
            <a:avLst/>
          </a:prstGeom>
          <a:solidFill>
            <a:schemeClr val="accent1"/>
          </a:solidFill>
        </p:spPr>
        <p:txBody>
          <a:bodyPr wrap="none" rtlCol="0">
            <a:spAutoFit/>
          </a:bodyPr>
          <a:lstStyle/>
          <a:p>
            <a:pPr algn="r">
              <a:spcAft>
                <a:spcPts val="600"/>
              </a:spcAft>
            </a:pPr>
            <a:r>
              <a:rPr lang="en-GB" sz="700" dirty="0">
                <a:solidFill>
                  <a:srgbClr val="FFFFFF"/>
                </a:solidFill>
                <a:hlinkClick r:id="rId4" tooltip="https://www.aesdes.org/2021/04/30/timeless-puzzle-box-ideas-and-inspiration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dirty="0">
              <a:solidFill>
                <a:srgbClr val="FFFFFF"/>
              </a:solidFill>
            </a:endParaRPr>
          </a:p>
        </p:txBody>
      </p:sp>
    </p:spTree>
    <p:extLst>
      <p:ext uri="{BB962C8B-B14F-4D97-AF65-F5344CB8AC3E}">
        <p14:creationId xmlns:p14="http://schemas.microsoft.com/office/powerpoint/2010/main" val="228441653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B7410-A4BB-4BDC-93DE-FDB472F74BA1}"/>
              </a:ext>
            </a:extLst>
          </p:cNvPr>
          <p:cNvSpPr>
            <a:spLocks noGrp="1"/>
          </p:cNvSpPr>
          <p:nvPr>
            <p:ph type="title"/>
          </p:nvPr>
        </p:nvSpPr>
        <p:spPr/>
        <p:txBody>
          <a:bodyPr>
            <a:normAutofit/>
          </a:bodyPr>
          <a:lstStyle/>
          <a:p>
            <a:r>
              <a:rPr lang="en-GB" b="1" dirty="0">
                <a:effectLst/>
                <a:latin typeface="Arial" panose="020B0604020202020204" pitchFamily="34" charset="0"/>
                <a:ea typeface="Times New Roman" panose="02020603050405020304" pitchFamily="18" charset="0"/>
              </a:rPr>
              <a:t>A PESTLE ANALYSIS OF THE MACRO-ENVIRONMENTAL FACTORS </a:t>
            </a:r>
            <a:endParaRPr lang="en-GB" sz="6000" b="1" dirty="0"/>
          </a:p>
        </p:txBody>
      </p:sp>
      <p:sp>
        <p:nvSpPr>
          <p:cNvPr id="7" name="Content Placeholder 6">
            <a:extLst>
              <a:ext uri="{FF2B5EF4-FFF2-40B4-BE49-F238E27FC236}">
                <a16:creationId xmlns:a16="http://schemas.microsoft.com/office/drawing/2014/main" id="{921383B9-191B-4113-95AB-7121D1C407FB}"/>
              </a:ext>
            </a:extLst>
          </p:cNvPr>
          <p:cNvSpPr>
            <a:spLocks noGrp="1"/>
          </p:cNvSpPr>
          <p:nvPr>
            <p:ph sz="half" idx="1"/>
          </p:nvPr>
        </p:nvSpPr>
        <p:spPr/>
        <p:txBody>
          <a:bodyPr/>
          <a:lstStyle/>
          <a:p>
            <a:pPr marL="0" indent="0">
              <a:buNone/>
            </a:pPr>
            <a:r>
              <a:rPr lang="en-GB" b="1" dirty="0">
                <a:solidFill>
                  <a:schemeClr val="accent1"/>
                </a:solidFill>
              </a:rPr>
              <a:t>POLITICAL</a:t>
            </a:r>
            <a:r>
              <a:rPr lang="en-GB" dirty="0">
                <a:solidFill>
                  <a:schemeClr val="accent1"/>
                </a:solidFill>
              </a:rPr>
              <a:t>:</a:t>
            </a:r>
          </a:p>
          <a:p>
            <a:pPr marL="0" indent="0">
              <a:buNone/>
            </a:pPr>
            <a:r>
              <a:rPr lang="en-GB" dirty="0"/>
              <a:t>Funding situations, Legislations changes and Brexit affects</a:t>
            </a:r>
          </a:p>
          <a:p>
            <a:pPr marL="0" indent="0">
              <a:buNone/>
            </a:pPr>
            <a:r>
              <a:rPr lang="en-GB" b="1" dirty="0">
                <a:solidFill>
                  <a:schemeClr val="accent1"/>
                </a:solidFill>
              </a:rPr>
              <a:t>ECONOMICAL: </a:t>
            </a:r>
          </a:p>
          <a:p>
            <a:pPr marL="0" indent="0">
              <a:buNone/>
            </a:pPr>
            <a:r>
              <a:rPr lang="en-GB" dirty="0"/>
              <a:t>Economic crash of 2008, Inflation rates and cost of living rises</a:t>
            </a:r>
          </a:p>
          <a:p>
            <a:pPr marL="0" indent="0">
              <a:buNone/>
            </a:pPr>
            <a:r>
              <a:rPr lang="en-GB" b="1" dirty="0">
                <a:solidFill>
                  <a:schemeClr val="accent1"/>
                </a:solidFill>
              </a:rPr>
              <a:t>SOCIAL: </a:t>
            </a:r>
          </a:p>
          <a:p>
            <a:pPr marL="0" indent="0">
              <a:buNone/>
            </a:pPr>
            <a:r>
              <a:rPr lang="en-GB" dirty="0"/>
              <a:t>Covid 19 has caused the isolation of many leading to an increase in mental health issues</a:t>
            </a:r>
          </a:p>
        </p:txBody>
      </p:sp>
      <p:sp>
        <p:nvSpPr>
          <p:cNvPr id="8" name="Content Placeholder 7">
            <a:extLst>
              <a:ext uri="{FF2B5EF4-FFF2-40B4-BE49-F238E27FC236}">
                <a16:creationId xmlns:a16="http://schemas.microsoft.com/office/drawing/2014/main" id="{475B0653-7019-4A8B-981A-30601FD8EA89}"/>
              </a:ext>
            </a:extLst>
          </p:cNvPr>
          <p:cNvSpPr>
            <a:spLocks noGrp="1"/>
          </p:cNvSpPr>
          <p:nvPr>
            <p:ph sz="half" idx="2"/>
          </p:nvPr>
        </p:nvSpPr>
        <p:spPr/>
        <p:txBody>
          <a:bodyPr/>
          <a:lstStyle/>
          <a:p>
            <a:pPr marL="0" indent="0">
              <a:buNone/>
            </a:pPr>
            <a:r>
              <a:rPr lang="en-GB" b="1" dirty="0">
                <a:solidFill>
                  <a:schemeClr val="accent1"/>
                </a:solidFill>
              </a:rPr>
              <a:t>TECHNOLOGICAL:</a:t>
            </a:r>
          </a:p>
          <a:p>
            <a:pPr marL="0" indent="0">
              <a:buNone/>
            </a:pPr>
            <a:r>
              <a:rPr lang="en-GB" dirty="0"/>
              <a:t>Great technological improvements have been made, these improvements have also lead to some staff feeling overwhelmed</a:t>
            </a:r>
          </a:p>
          <a:p>
            <a:pPr marL="0" indent="0">
              <a:buNone/>
            </a:pPr>
            <a:r>
              <a:rPr lang="en-GB" b="1" dirty="0">
                <a:solidFill>
                  <a:schemeClr val="accent1"/>
                </a:solidFill>
              </a:rPr>
              <a:t>ENVIRONMENTAL:</a:t>
            </a:r>
          </a:p>
          <a:p>
            <a:pPr marL="0" indent="0">
              <a:buNone/>
            </a:pPr>
            <a:r>
              <a:rPr lang="en-GB" dirty="0"/>
              <a:t>Covid 19, Cold, flu and stomach viruses</a:t>
            </a:r>
          </a:p>
          <a:p>
            <a:pPr marL="0" indent="0">
              <a:buNone/>
            </a:pPr>
            <a:r>
              <a:rPr lang="en-GB" b="1" dirty="0">
                <a:solidFill>
                  <a:schemeClr val="accent1"/>
                </a:solidFill>
              </a:rPr>
              <a:t>LEGAL</a:t>
            </a:r>
            <a:r>
              <a:rPr lang="en-GB" dirty="0">
                <a:solidFill>
                  <a:schemeClr val="accent1"/>
                </a:solidFill>
              </a:rPr>
              <a:t>:</a:t>
            </a:r>
          </a:p>
          <a:p>
            <a:pPr marL="0" indent="0">
              <a:buNone/>
            </a:pPr>
            <a:r>
              <a:rPr lang="en-GB" dirty="0"/>
              <a:t>Employment law, legal action</a:t>
            </a:r>
          </a:p>
          <a:p>
            <a:pPr marL="0" indent="0">
              <a:buNone/>
            </a:pPr>
            <a:endParaRPr lang="en-GB" dirty="0"/>
          </a:p>
        </p:txBody>
      </p:sp>
    </p:spTree>
    <p:extLst>
      <p:ext uri="{BB962C8B-B14F-4D97-AF65-F5344CB8AC3E}">
        <p14:creationId xmlns:p14="http://schemas.microsoft.com/office/powerpoint/2010/main" val="111088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304AF-2A7E-4C0D-9C5C-04C3C2CD6EE4}"/>
              </a:ext>
            </a:extLst>
          </p:cNvPr>
          <p:cNvSpPr>
            <a:spLocks noGrp="1"/>
          </p:cNvSpPr>
          <p:nvPr>
            <p:ph type="title" idx="4294967295"/>
          </p:nvPr>
        </p:nvSpPr>
        <p:spPr>
          <a:xfrm>
            <a:off x="340468" y="483140"/>
            <a:ext cx="8596313" cy="1320800"/>
          </a:xfrm>
        </p:spPr>
        <p:txBody>
          <a:bodyPr>
            <a:normAutofit/>
          </a:bodyPr>
          <a:lstStyle/>
          <a:p>
            <a:r>
              <a:rPr lang="en-GB" b="1" dirty="0">
                <a:latin typeface="Arial" panose="020B0604020202020204" pitchFamily="34" charset="0"/>
                <a:cs typeface="Arial" panose="020B0604020202020204" pitchFamily="34" charset="0"/>
              </a:rPr>
              <a:t>CAUSE-AND-EFFECT USING FISHBONE ANALYSIS</a:t>
            </a:r>
          </a:p>
        </p:txBody>
      </p:sp>
      <p:cxnSp>
        <p:nvCxnSpPr>
          <p:cNvPr id="8" name="Straight Arrow Connector 7">
            <a:extLst>
              <a:ext uri="{FF2B5EF4-FFF2-40B4-BE49-F238E27FC236}">
                <a16:creationId xmlns:a16="http://schemas.microsoft.com/office/drawing/2014/main" id="{E70E18F8-5F55-4561-BA69-8C08BAFA182D}"/>
              </a:ext>
            </a:extLst>
          </p:cNvPr>
          <p:cNvCxnSpPr>
            <a:cxnSpLocks/>
            <a:endCxn id="13" idx="1"/>
          </p:cNvCxnSpPr>
          <p:nvPr/>
        </p:nvCxnSpPr>
        <p:spPr>
          <a:xfrm>
            <a:off x="1136327" y="3885625"/>
            <a:ext cx="7029938" cy="0"/>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A218474E-F8BE-4600-A269-411E341C1F00}"/>
              </a:ext>
            </a:extLst>
          </p:cNvPr>
          <p:cNvSpPr txBox="1"/>
          <p:nvPr/>
        </p:nvSpPr>
        <p:spPr>
          <a:xfrm>
            <a:off x="8166265" y="3700959"/>
            <a:ext cx="1806601" cy="369332"/>
          </a:xfrm>
          <a:prstGeom prst="rect">
            <a:avLst/>
          </a:prstGeom>
          <a:noFill/>
          <a:ln w="34925">
            <a:solidFill>
              <a:srgbClr val="92D050"/>
            </a:solidFill>
          </a:ln>
        </p:spPr>
        <p:txBody>
          <a:bodyPr wrap="square" rtlCol="0">
            <a:spAutoFit/>
          </a:bodyPr>
          <a:lstStyle/>
          <a:p>
            <a:r>
              <a:rPr lang="en-GB" b="1" dirty="0"/>
              <a:t>ABSENTEEISM</a:t>
            </a:r>
            <a:endParaRPr lang="en-GB" sz="1600" b="1" dirty="0"/>
          </a:p>
        </p:txBody>
      </p:sp>
      <p:cxnSp>
        <p:nvCxnSpPr>
          <p:cNvPr id="15" name="Straight Arrow Connector 14">
            <a:extLst>
              <a:ext uri="{FF2B5EF4-FFF2-40B4-BE49-F238E27FC236}">
                <a16:creationId xmlns:a16="http://schemas.microsoft.com/office/drawing/2014/main" id="{448263B3-DC42-40B4-A9B8-5968ED5DC092}"/>
              </a:ext>
            </a:extLst>
          </p:cNvPr>
          <p:cNvCxnSpPr>
            <a:cxnSpLocks/>
          </p:cNvCxnSpPr>
          <p:nvPr/>
        </p:nvCxnSpPr>
        <p:spPr>
          <a:xfrm>
            <a:off x="3895956" y="2286141"/>
            <a:ext cx="1339505" cy="1614556"/>
          </a:xfrm>
          <a:prstGeom prst="straightConnector1">
            <a:avLst/>
          </a:prstGeom>
          <a:ln w="44450">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64F615A1-81CC-4483-BD2A-6F611F58170E}"/>
              </a:ext>
            </a:extLst>
          </p:cNvPr>
          <p:cNvCxnSpPr>
            <a:cxnSpLocks/>
          </p:cNvCxnSpPr>
          <p:nvPr/>
        </p:nvCxnSpPr>
        <p:spPr>
          <a:xfrm>
            <a:off x="1517515" y="2295249"/>
            <a:ext cx="1604864" cy="1590376"/>
          </a:xfrm>
          <a:prstGeom prst="straightConnector1">
            <a:avLst/>
          </a:prstGeom>
          <a:ln w="44450">
            <a:tailEnd type="triangle"/>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668FE65F-883E-4BC1-9A63-106954E3E3F9}"/>
              </a:ext>
            </a:extLst>
          </p:cNvPr>
          <p:cNvSpPr txBox="1"/>
          <p:nvPr/>
        </p:nvSpPr>
        <p:spPr>
          <a:xfrm>
            <a:off x="5548915" y="2706034"/>
            <a:ext cx="1292644" cy="369332"/>
          </a:xfrm>
          <a:prstGeom prst="rect">
            <a:avLst/>
          </a:prstGeom>
          <a:noFill/>
          <a:ln w="41275">
            <a:solidFill>
              <a:srgbClr val="92D050"/>
            </a:solidFill>
          </a:ln>
        </p:spPr>
        <p:txBody>
          <a:bodyPr wrap="square" rtlCol="0">
            <a:spAutoFit/>
          </a:bodyPr>
          <a:lstStyle/>
          <a:p>
            <a:pPr algn="ctr"/>
            <a:r>
              <a:rPr lang="en-GB" b="1" dirty="0"/>
              <a:t>SICKNESS</a:t>
            </a:r>
          </a:p>
        </p:txBody>
      </p:sp>
      <p:sp>
        <p:nvSpPr>
          <p:cNvPr id="3" name="TextBox 2">
            <a:extLst>
              <a:ext uri="{FF2B5EF4-FFF2-40B4-BE49-F238E27FC236}">
                <a16:creationId xmlns:a16="http://schemas.microsoft.com/office/drawing/2014/main" id="{0AA72005-D648-4ED4-A6A4-BF590B73BF84}"/>
              </a:ext>
            </a:extLst>
          </p:cNvPr>
          <p:cNvSpPr txBox="1"/>
          <p:nvPr/>
        </p:nvSpPr>
        <p:spPr>
          <a:xfrm>
            <a:off x="3185122" y="1902919"/>
            <a:ext cx="1721796" cy="369332"/>
          </a:xfrm>
          <a:prstGeom prst="rect">
            <a:avLst/>
          </a:prstGeom>
          <a:noFill/>
          <a:ln w="41275">
            <a:solidFill>
              <a:srgbClr val="92D050"/>
            </a:solidFill>
          </a:ln>
        </p:spPr>
        <p:txBody>
          <a:bodyPr wrap="square" rtlCol="0">
            <a:spAutoFit/>
          </a:bodyPr>
          <a:lstStyle/>
          <a:p>
            <a:pPr algn="ctr"/>
            <a:r>
              <a:rPr lang="en-GB" dirty="0"/>
              <a:t>BEREAVEMENT</a:t>
            </a:r>
          </a:p>
        </p:txBody>
      </p:sp>
      <p:sp>
        <p:nvSpPr>
          <p:cNvPr id="4" name="TextBox 3">
            <a:extLst>
              <a:ext uri="{FF2B5EF4-FFF2-40B4-BE49-F238E27FC236}">
                <a16:creationId xmlns:a16="http://schemas.microsoft.com/office/drawing/2014/main" id="{43BF5F05-F454-4DD4-9837-FBBE2ACCB710}"/>
              </a:ext>
            </a:extLst>
          </p:cNvPr>
          <p:cNvSpPr txBox="1"/>
          <p:nvPr/>
        </p:nvSpPr>
        <p:spPr>
          <a:xfrm>
            <a:off x="5548915" y="5106670"/>
            <a:ext cx="1668248" cy="369332"/>
          </a:xfrm>
          <a:prstGeom prst="rect">
            <a:avLst/>
          </a:prstGeom>
          <a:noFill/>
          <a:ln w="41275">
            <a:solidFill>
              <a:srgbClr val="92D050"/>
            </a:solidFill>
          </a:ln>
        </p:spPr>
        <p:txBody>
          <a:bodyPr wrap="square" rtlCol="0">
            <a:spAutoFit/>
          </a:bodyPr>
          <a:lstStyle/>
          <a:p>
            <a:r>
              <a:rPr lang="en-GB" b="1" dirty="0"/>
              <a:t>SECONDMENT</a:t>
            </a:r>
          </a:p>
        </p:txBody>
      </p:sp>
      <p:sp>
        <p:nvSpPr>
          <p:cNvPr id="5" name="TextBox 4">
            <a:extLst>
              <a:ext uri="{FF2B5EF4-FFF2-40B4-BE49-F238E27FC236}">
                <a16:creationId xmlns:a16="http://schemas.microsoft.com/office/drawing/2014/main" id="{9A563EA7-08BD-4900-8960-21DE737AC644}"/>
              </a:ext>
            </a:extLst>
          </p:cNvPr>
          <p:cNvSpPr txBox="1"/>
          <p:nvPr/>
        </p:nvSpPr>
        <p:spPr>
          <a:xfrm>
            <a:off x="2877918" y="6141849"/>
            <a:ext cx="1760706" cy="369332"/>
          </a:xfrm>
          <a:prstGeom prst="rect">
            <a:avLst/>
          </a:prstGeom>
          <a:noFill/>
          <a:ln w="41275">
            <a:solidFill>
              <a:srgbClr val="92D050"/>
            </a:solidFill>
          </a:ln>
        </p:spPr>
        <p:txBody>
          <a:bodyPr wrap="square" rtlCol="0">
            <a:spAutoFit/>
          </a:bodyPr>
          <a:lstStyle/>
          <a:p>
            <a:pPr algn="ctr"/>
            <a:r>
              <a:rPr lang="en-GB" dirty="0"/>
              <a:t>CAREER BREAK</a:t>
            </a:r>
          </a:p>
        </p:txBody>
      </p:sp>
      <p:sp>
        <p:nvSpPr>
          <p:cNvPr id="7" name="TextBox 6">
            <a:extLst>
              <a:ext uri="{FF2B5EF4-FFF2-40B4-BE49-F238E27FC236}">
                <a16:creationId xmlns:a16="http://schemas.microsoft.com/office/drawing/2014/main" id="{A8C6EC73-D295-4436-A30C-B042D41CC6A1}"/>
              </a:ext>
            </a:extLst>
          </p:cNvPr>
          <p:cNvSpPr txBox="1"/>
          <p:nvPr/>
        </p:nvSpPr>
        <p:spPr>
          <a:xfrm>
            <a:off x="442241" y="6113982"/>
            <a:ext cx="1877782" cy="369332"/>
          </a:xfrm>
          <a:prstGeom prst="rect">
            <a:avLst/>
          </a:prstGeom>
          <a:noFill/>
          <a:ln w="41275">
            <a:solidFill>
              <a:srgbClr val="92D050"/>
            </a:solidFill>
          </a:ln>
        </p:spPr>
        <p:txBody>
          <a:bodyPr wrap="square" rtlCol="0">
            <a:spAutoFit/>
          </a:bodyPr>
          <a:lstStyle/>
          <a:p>
            <a:pPr algn="ctr"/>
            <a:r>
              <a:rPr lang="en-GB" b="1" dirty="0"/>
              <a:t>WORK STRESS </a:t>
            </a:r>
          </a:p>
        </p:txBody>
      </p:sp>
      <p:sp>
        <p:nvSpPr>
          <p:cNvPr id="9" name="TextBox 8">
            <a:extLst>
              <a:ext uri="{FF2B5EF4-FFF2-40B4-BE49-F238E27FC236}">
                <a16:creationId xmlns:a16="http://schemas.microsoft.com/office/drawing/2014/main" id="{FE9BAA14-1DD1-4611-A83C-A37918EEE74E}"/>
              </a:ext>
            </a:extLst>
          </p:cNvPr>
          <p:cNvSpPr txBox="1"/>
          <p:nvPr/>
        </p:nvSpPr>
        <p:spPr>
          <a:xfrm>
            <a:off x="670480" y="1883063"/>
            <a:ext cx="1937769" cy="369332"/>
          </a:xfrm>
          <a:prstGeom prst="rect">
            <a:avLst/>
          </a:prstGeom>
          <a:noFill/>
          <a:ln w="41275">
            <a:solidFill>
              <a:srgbClr val="92D050"/>
            </a:solidFill>
          </a:ln>
        </p:spPr>
        <p:txBody>
          <a:bodyPr wrap="square" rtlCol="0">
            <a:spAutoFit/>
          </a:bodyPr>
          <a:lstStyle/>
          <a:p>
            <a:pPr algn="ctr"/>
            <a:r>
              <a:rPr lang="en-GB" dirty="0"/>
              <a:t>MENTAL HEALTH</a:t>
            </a:r>
          </a:p>
        </p:txBody>
      </p:sp>
      <p:cxnSp>
        <p:nvCxnSpPr>
          <p:cNvPr id="17" name="Straight Arrow Connector 16">
            <a:extLst>
              <a:ext uri="{FF2B5EF4-FFF2-40B4-BE49-F238E27FC236}">
                <a16:creationId xmlns:a16="http://schemas.microsoft.com/office/drawing/2014/main" id="{B864BA56-7506-4EB5-B4A4-E7B79FFF4194}"/>
              </a:ext>
            </a:extLst>
          </p:cNvPr>
          <p:cNvCxnSpPr>
            <a:cxnSpLocks/>
          </p:cNvCxnSpPr>
          <p:nvPr/>
        </p:nvCxnSpPr>
        <p:spPr>
          <a:xfrm>
            <a:off x="6096000" y="3090437"/>
            <a:ext cx="822472" cy="795763"/>
          </a:xfrm>
          <a:prstGeom prst="straightConnector1">
            <a:avLst/>
          </a:prstGeom>
          <a:ln w="44450">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FD545DBB-3073-47F6-B080-3055B1198561}"/>
              </a:ext>
            </a:extLst>
          </p:cNvPr>
          <p:cNvCxnSpPr>
            <a:cxnSpLocks/>
          </p:cNvCxnSpPr>
          <p:nvPr/>
        </p:nvCxnSpPr>
        <p:spPr>
          <a:xfrm flipV="1">
            <a:off x="3735318" y="3899516"/>
            <a:ext cx="1448174" cy="2214466"/>
          </a:xfrm>
          <a:prstGeom prst="straightConnector1">
            <a:avLst/>
          </a:prstGeom>
          <a:ln w="44450">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E63F8DE9-24C5-4CDA-9842-C355B57B7CA9}"/>
              </a:ext>
            </a:extLst>
          </p:cNvPr>
          <p:cNvCxnSpPr>
            <a:cxnSpLocks/>
          </p:cNvCxnSpPr>
          <p:nvPr/>
        </p:nvCxnSpPr>
        <p:spPr>
          <a:xfrm flipV="1">
            <a:off x="1517515" y="3899516"/>
            <a:ext cx="1604864" cy="2214466"/>
          </a:xfrm>
          <a:prstGeom prst="straightConnector1">
            <a:avLst/>
          </a:prstGeom>
          <a:ln w="41275">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B95920D8-B86E-4A53-B19E-12EB52F913B6}"/>
              </a:ext>
            </a:extLst>
          </p:cNvPr>
          <p:cNvCxnSpPr>
            <a:cxnSpLocks/>
          </p:cNvCxnSpPr>
          <p:nvPr/>
        </p:nvCxnSpPr>
        <p:spPr>
          <a:xfrm flipV="1">
            <a:off x="5862369" y="3915163"/>
            <a:ext cx="1041340" cy="1182131"/>
          </a:xfrm>
          <a:prstGeom prst="straightConnector1">
            <a:avLst/>
          </a:prstGeom>
          <a:ln w="44450">
            <a:tailEnd type="triangle"/>
          </a:ln>
        </p:spPr>
        <p:style>
          <a:lnRef idx="1">
            <a:schemeClr val="accent1"/>
          </a:lnRef>
          <a:fillRef idx="0">
            <a:schemeClr val="accent1"/>
          </a:fillRef>
          <a:effectRef idx="0">
            <a:schemeClr val="accent1"/>
          </a:effectRef>
          <a:fontRef idx="minor">
            <a:schemeClr val="tx1"/>
          </a:fontRef>
        </p:style>
      </p:cxnSp>
      <p:cxnSp>
        <p:nvCxnSpPr>
          <p:cNvPr id="52" name="Straight Arrow Connector 51">
            <a:extLst>
              <a:ext uri="{FF2B5EF4-FFF2-40B4-BE49-F238E27FC236}">
                <a16:creationId xmlns:a16="http://schemas.microsoft.com/office/drawing/2014/main" id="{32CA6D38-EEAC-47C5-B5A3-CD5F87E82A0A}"/>
              </a:ext>
            </a:extLst>
          </p:cNvPr>
          <p:cNvCxnSpPr>
            <a:cxnSpLocks/>
          </p:cNvCxnSpPr>
          <p:nvPr/>
        </p:nvCxnSpPr>
        <p:spPr>
          <a:xfrm flipH="1">
            <a:off x="6507236" y="4412069"/>
            <a:ext cx="1138703" cy="2144"/>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
        <p:nvSpPr>
          <p:cNvPr id="54" name="TextBox 53">
            <a:extLst>
              <a:ext uri="{FF2B5EF4-FFF2-40B4-BE49-F238E27FC236}">
                <a16:creationId xmlns:a16="http://schemas.microsoft.com/office/drawing/2014/main" id="{0DE304F2-F851-4E9B-A80B-B95AB069C007}"/>
              </a:ext>
            </a:extLst>
          </p:cNvPr>
          <p:cNvSpPr txBox="1"/>
          <p:nvPr/>
        </p:nvSpPr>
        <p:spPr>
          <a:xfrm>
            <a:off x="7645939" y="4152603"/>
            <a:ext cx="1935805" cy="523220"/>
          </a:xfrm>
          <a:prstGeom prst="rect">
            <a:avLst/>
          </a:prstGeom>
          <a:noFill/>
        </p:spPr>
        <p:txBody>
          <a:bodyPr wrap="square" rtlCol="0">
            <a:spAutoFit/>
          </a:bodyPr>
          <a:lstStyle/>
          <a:p>
            <a:r>
              <a:rPr lang="en-GB" sz="1400" dirty="0"/>
              <a:t>Opportunities outside the organisation</a:t>
            </a:r>
          </a:p>
        </p:txBody>
      </p:sp>
      <p:sp>
        <p:nvSpPr>
          <p:cNvPr id="62" name="TextBox 61">
            <a:extLst>
              <a:ext uri="{FF2B5EF4-FFF2-40B4-BE49-F238E27FC236}">
                <a16:creationId xmlns:a16="http://schemas.microsoft.com/office/drawing/2014/main" id="{37256043-459F-4707-A68D-BB454C94BD78}"/>
              </a:ext>
            </a:extLst>
          </p:cNvPr>
          <p:cNvSpPr txBox="1"/>
          <p:nvPr/>
        </p:nvSpPr>
        <p:spPr>
          <a:xfrm>
            <a:off x="7341625" y="3205683"/>
            <a:ext cx="1225685" cy="307777"/>
          </a:xfrm>
          <a:prstGeom prst="rect">
            <a:avLst/>
          </a:prstGeom>
          <a:noFill/>
        </p:spPr>
        <p:txBody>
          <a:bodyPr wrap="square" rtlCol="0">
            <a:spAutoFit/>
          </a:bodyPr>
          <a:lstStyle/>
          <a:p>
            <a:r>
              <a:rPr lang="en-GB" sz="1400" dirty="0"/>
              <a:t>Poor health</a:t>
            </a:r>
          </a:p>
        </p:txBody>
      </p:sp>
      <p:sp>
        <p:nvSpPr>
          <p:cNvPr id="63" name="TextBox 62">
            <a:extLst>
              <a:ext uri="{FF2B5EF4-FFF2-40B4-BE49-F238E27FC236}">
                <a16:creationId xmlns:a16="http://schemas.microsoft.com/office/drawing/2014/main" id="{A4D0CC8E-0106-492A-BFF7-624FB6C66BB8}"/>
              </a:ext>
            </a:extLst>
          </p:cNvPr>
          <p:cNvSpPr txBox="1"/>
          <p:nvPr/>
        </p:nvSpPr>
        <p:spPr>
          <a:xfrm>
            <a:off x="7367510" y="2663044"/>
            <a:ext cx="1634606" cy="523220"/>
          </a:xfrm>
          <a:prstGeom prst="rect">
            <a:avLst/>
          </a:prstGeom>
          <a:noFill/>
        </p:spPr>
        <p:txBody>
          <a:bodyPr wrap="square" rtlCol="0">
            <a:spAutoFit/>
          </a:bodyPr>
          <a:lstStyle/>
          <a:p>
            <a:r>
              <a:rPr lang="en-GB" sz="1400" dirty="0"/>
              <a:t>Viruses, like cold and flu</a:t>
            </a:r>
          </a:p>
        </p:txBody>
      </p:sp>
      <p:cxnSp>
        <p:nvCxnSpPr>
          <p:cNvPr id="70" name="Straight Arrow Connector 69">
            <a:extLst>
              <a:ext uri="{FF2B5EF4-FFF2-40B4-BE49-F238E27FC236}">
                <a16:creationId xmlns:a16="http://schemas.microsoft.com/office/drawing/2014/main" id="{A4BE2C30-7E54-440A-9ED2-2EA68E8344B8}"/>
              </a:ext>
            </a:extLst>
          </p:cNvPr>
          <p:cNvCxnSpPr>
            <a:cxnSpLocks/>
          </p:cNvCxnSpPr>
          <p:nvPr/>
        </p:nvCxnSpPr>
        <p:spPr>
          <a:xfrm flipV="1">
            <a:off x="5862369" y="3468764"/>
            <a:ext cx="597798" cy="17724"/>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cxnSp>
        <p:nvCxnSpPr>
          <p:cNvPr id="76" name="Straight Arrow Connector 75">
            <a:extLst>
              <a:ext uri="{FF2B5EF4-FFF2-40B4-BE49-F238E27FC236}">
                <a16:creationId xmlns:a16="http://schemas.microsoft.com/office/drawing/2014/main" id="{ABB8F556-5372-4552-948F-7F800D699097}"/>
              </a:ext>
            </a:extLst>
          </p:cNvPr>
          <p:cNvCxnSpPr>
            <a:cxnSpLocks/>
          </p:cNvCxnSpPr>
          <p:nvPr/>
        </p:nvCxnSpPr>
        <p:spPr>
          <a:xfrm flipH="1">
            <a:off x="6495757" y="2958386"/>
            <a:ext cx="843489" cy="504288"/>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cxnSp>
        <p:nvCxnSpPr>
          <p:cNvPr id="83" name="Straight Arrow Connector 82">
            <a:extLst>
              <a:ext uri="{FF2B5EF4-FFF2-40B4-BE49-F238E27FC236}">
                <a16:creationId xmlns:a16="http://schemas.microsoft.com/office/drawing/2014/main" id="{1BA0164E-F7B1-4D4E-B21B-8797236ED669}"/>
              </a:ext>
            </a:extLst>
          </p:cNvPr>
          <p:cNvCxnSpPr>
            <a:cxnSpLocks/>
          </p:cNvCxnSpPr>
          <p:nvPr/>
        </p:nvCxnSpPr>
        <p:spPr>
          <a:xfrm flipH="1">
            <a:off x="4638624" y="2431915"/>
            <a:ext cx="622995" cy="643451"/>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
        <p:nvSpPr>
          <p:cNvPr id="87" name="TextBox 86">
            <a:extLst>
              <a:ext uri="{FF2B5EF4-FFF2-40B4-BE49-F238E27FC236}">
                <a16:creationId xmlns:a16="http://schemas.microsoft.com/office/drawing/2014/main" id="{64EC9FD2-04BA-4030-9C26-75692860735D}"/>
              </a:ext>
            </a:extLst>
          </p:cNvPr>
          <p:cNvSpPr txBox="1"/>
          <p:nvPr/>
        </p:nvSpPr>
        <p:spPr>
          <a:xfrm>
            <a:off x="5217854" y="2061174"/>
            <a:ext cx="1604864" cy="523220"/>
          </a:xfrm>
          <a:prstGeom prst="rect">
            <a:avLst/>
          </a:prstGeom>
          <a:noFill/>
        </p:spPr>
        <p:txBody>
          <a:bodyPr wrap="square" rtlCol="0">
            <a:spAutoFit/>
          </a:bodyPr>
          <a:lstStyle/>
          <a:p>
            <a:r>
              <a:rPr lang="en-GB" sz="1400" dirty="0"/>
              <a:t>Loss of a close relative</a:t>
            </a:r>
          </a:p>
        </p:txBody>
      </p:sp>
      <p:sp>
        <p:nvSpPr>
          <p:cNvPr id="96" name="TextBox 95">
            <a:extLst>
              <a:ext uri="{FF2B5EF4-FFF2-40B4-BE49-F238E27FC236}">
                <a16:creationId xmlns:a16="http://schemas.microsoft.com/office/drawing/2014/main" id="{92B9DABE-20A3-4944-A2AC-98F57EEFEE67}"/>
              </a:ext>
            </a:extLst>
          </p:cNvPr>
          <p:cNvSpPr txBox="1"/>
          <p:nvPr/>
        </p:nvSpPr>
        <p:spPr>
          <a:xfrm>
            <a:off x="316483" y="2548786"/>
            <a:ext cx="1223208" cy="338554"/>
          </a:xfrm>
          <a:prstGeom prst="rect">
            <a:avLst/>
          </a:prstGeom>
          <a:noFill/>
        </p:spPr>
        <p:txBody>
          <a:bodyPr wrap="square" rtlCol="0">
            <a:spAutoFit/>
          </a:bodyPr>
          <a:lstStyle/>
          <a:p>
            <a:r>
              <a:rPr lang="en-GB" sz="1400" dirty="0"/>
              <a:t>Life</a:t>
            </a:r>
            <a:r>
              <a:rPr lang="en-GB" sz="1600" dirty="0"/>
              <a:t> </a:t>
            </a:r>
            <a:r>
              <a:rPr lang="en-GB" sz="1400" dirty="0"/>
              <a:t>stress</a:t>
            </a:r>
            <a:endParaRPr lang="en-GB" sz="1600" dirty="0"/>
          </a:p>
        </p:txBody>
      </p:sp>
      <p:sp>
        <p:nvSpPr>
          <p:cNvPr id="97" name="TextBox 96">
            <a:extLst>
              <a:ext uri="{FF2B5EF4-FFF2-40B4-BE49-F238E27FC236}">
                <a16:creationId xmlns:a16="http://schemas.microsoft.com/office/drawing/2014/main" id="{FB5E48EA-6E75-4BCB-9D6D-4A6B96A112F8}"/>
              </a:ext>
            </a:extLst>
          </p:cNvPr>
          <p:cNvSpPr txBox="1"/>
          <p:nvPr/>
        </p:nvSpPr>
        <p:spPr>
          <a:xfrm>
            <a:off x="340468" y="3195840"/>
            <a:ext cx="1951970" cy="523220"/>
          </a:xfrm>
          <a:prstGeom prst="rect">
            <a:avLst/>
          </a:prstGeom>
          <a:noFill/>
        </p:spPr>
        <p:txBody>
          <a:bodyPr wrap="square" rtlCol="0">
            <a:spAutoFit/>
          </a:bodyPr>
          <a:lstStyle/>
          <a:p>
            <a:r>
              <a:rPr lang="en-GB" sz="1400" dirty="0"/>
              <a:t>Mental health diagnosis</a:t>
            </a:r>
          </a:p>
        </p:txBody>
      </p:sp>
      <p:sp>
        <p:nvSpPr>
          <p:cNvPr id="98" name="TextBox 97">
            <a:extLst>
              <a:ext uri="{FF2B5EF4-FFF2-40B4-BE49-F238E27FC236}">
                <a16:creationId xmlns:a16="http://schemas.microsoft.com/office/drawing/2014/main" id="{0D02CD6E-1A73-442E-BF97-C916E8730441}"/>
              </a:ext>
            </a:extLst>
          </p:cNvPr>
          <p:cNvSpPr txBox="1"/>
          <p:nvPr/>
        </p:nvSpPr>
        <p:spPr>
          <a:xfrm>
            <a:off x="475308" y="4521702"/>
            <a:ext cx="1055935" cy="523220"/>
          </a:xfrm>
          <a:prstGeom prst="rect">
            <a:avLst/>
          </a:prstGeom>
          <a:noFill/>
        </p:spPr>
        <p:txBody>
          <a:bodyPr wrap="square" rtlCol="0">
            <a:spAutoFit/>
          </a:bodyPr>
          <a:lstStyle/>
          <a:p>
            <a:r>
              <a:rPr lang="en-GB" sz="1400" dirty="0"/>
              <a:t>Heavy workloads</a:t>
            </a:r>
          </a:p>
        </p:txBody>
      </p:sp>
      <p:sp>
        <p:nvSpPr>
          <p:cNvPr id="99" name="TextBox 98">
            <a:extLst>
              <a:ext uri="{FF2B5EF4-FFF2-40B4-BE49-F238E27FC236}">
                <a16:creationId xmlns:a16="http://schemas.microsoft.com/office/drawing/2014/main" id="{3EE2986E-3082-4693-B48F-B59A6557BF28}"/>
              </a:ext>
            </a:extLst>
          </p:cNvPr>
          <p:cNvSpPr txBox="1"/>
          <p:nvPr/>
        </p:nvSpPr>
        <p:spPr>
          <a:xfrm>
            <a:off x="340468" y="4123842"/>
            <a:ext cx="1858573" cy="307777"/>
          </a:xfrm>
          <a:prstGeom prst="rect">
            <a:avLst/>
          </a:prstGeom>
          <a:noFill/>
        </p:spPr>
        <p:txBody>
          <a:bodyPr wrap="square" rtlCol="0">
            <a:spAutoFit/>
          </a:bodyPr>
          <a:lstStyle/>
          <a:p>
            <a:r>
              <a:rPr lang="en-GB" sz="1400" dirty="0"/>
              <a:t>Lack of resources</a:t>
            </a:r>
          </a:p>
        </p:txBody>
      </p:sp>
      <p:cxnSp>
        <p:nvCxnSpPr>
          <p:cNvPr id="102" name="Straight Arrow Connector 101">
            <a:extLst>
              <a:ext uri="{FF2B5EF4-FFF2-40B4-BE49-F238E27FC236}">
                <a16:creationId xmlns:a16="http://schemas.microsoft.com/office/drawing/2014/main" id="{D47813DB-7848-4BC3-BDDB-A32708D9D27B}"/>
              </a:ext>
            </a:extLst>
          </p:cNvPr>
          <p:cNvCxnSpPr>
            <a:cxnSpLocks/>
          </p:cNvCxnSpPr>
          <p:nvPr/>
        </p:nvCxnSpPr>
        <p:spPr>
          <a:xfrm flipV="1">
            <a:off x="1329137" y="2719339"/>
            <a:ext cx="587431" cy="32353"/>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cxnSp>
        <p:nvCxnSpPr>
          <p:cNvPr id="107" name="Straight Arrow Connector 106">
            <a:extLst>
              <a:ext uri="{FF2B5EF4-FFF2-40B4-BE49-F238E27FC236}">
                <a16:creationId xmlns:a16="http://schemas.microsoft.com/office/drawing/2014/main" id="{3F553C36-A6F0-4EB0-BC4F-1EBCB5EEA708}"/>
              </a:ext>
            </a:extLst>
          </p:cNvPr>
          <p:cNvCxnSpPr>
            <a:cxnSpLocks/>
          </p:cNvCxnSpPr>
          <p:nvPr/>
        </p:nvCxnSpPr>
        <p:spPr>
          <a:xfrm flipV="1">
            <a:off x="1539691" y="3317253"/>
            <a:ext cx="986378" cy="146998"/>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cxnSp>
        <p:nvCxnSpPr>
          <p:cNvPr id="112" name="Straight Arrow Connector 111">
            <a:extLst>
              <a:ext uri="{FF2B5EF4-FFF2-40B4-BE49-F238E27FC236}">
                <a16:creationId xmlns:a16="http://schemas.microsoft.com/office/drawing/2014/main" id="{48531DDA-5F63-487D-952E-3E44FB071D41}"/>
              </a:ext>
            </a:extLst>
          </p:cNvPr>
          <p:cNvCxnSpPr>
            <a:cxnSpLocks/>
          </p:cNvCxnSpPr>
          <p:nvPr/>
        </p:nvCxnSpPr>
        <p:spPr>
          <a:xfrm>
            <a:off x="1449431" y="4774073"/>
            <a:ext cx="1010930" cy="0"/>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cxnSp>
        <p:nvCxnSpPr>
          <p:cNvPr id="117" name="Straight Arrow Connector 116">
            <a:extLst>
              <a:ext uri="{FF2B5EF4-FFF2-40B4-BE49-F238E27FC236}">
                <a16:creationId xmlns:a16="http://schemas.microsoft.com/office/drawing/2014/main" id="{CFB69099-B28D-472D-A43C-512F94CEF742}"/>
              </a:ext>
            </a:extLst>
          </p:cNvPr>
          <p:cNvCxnSpPr>
            <a:cxnSpLocks/>
          </p:cNvCxnSpPr>
          <p:nvPr/>
        </p:nvCxnSpPr>
        <p:spPr>
          <a:xfrm flipV="1">
            <a:off x="1848255" y="4255919"/>
            <a:ext cx="986171" cy="21811"/>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
        <p:nvSpPr>
          <p:cNvPr id="123" name="TextBox 122">
            <a:extLst>
              <a:ext uri="{FF2B5EF4-FFF2-40B4-BE49-F238E27FC236}">
                <a16:creationId xmlns:a16="http://schemas.microsoft.com/office/drawing/2014/main" id="{CD288597-3A86-4D71-A7B5-7710335ACEF0}"/>
              </a:ext>
            </a:extLst>
          </p:cNvPr>
          <p:cNvSpPr txBox="1"/>
          <p:nvPr/>
        </p:nvSpPr>
        <p:spPr>
          <a:xfrm>
            <a:off x="5123462" y="3292390"/>
            <a:ext cx="972766" cy="307777"/>
          </a:xfrm>
          <a:prstGeom prst="rect">
            <a:avLst/>
          </a:prstGeom>
          <a:noFill/>
        </p:spPr>
        <p:txBody>
          <a:bodyPr wrap="square" rtlCol="0">
            <a:spAutoFit/>
          </a:bodyPr>
          <a:lstStyle/>
          <a:p>
            <a:r>
              <a:rPr lang="en-GB" sz="1400" dirty="0"/>
              <a:t>Injuries</a:t>
            </a:r>
          </a:p>
        </p:txBody>
      </p:sp>
      <p:cxnSp>
        <p:nvCxnSpPr>
          <p:cNvPr id="127" name="Straight Arrow Connector 126">
            <a:extLst>
              <a:ext uri="{FF2B5EF4-FFF2-40B4-BE49-F238E27FC236}">
                <a16:creationId xmlns:a16="http://schemas.microsoft.com/office/drawing/2014/main" id="{3D8877E9-C25F-4FE9-968C-A6CAE7EF8227}"/>
              </a:ext>
            </a:extLst>
          </p:cNvPr>
          <p:cNvCxnSpPr>
            <a:cxnSpLocks/>
            <a:stCxn id="62" idx="1"/>
          </p:cNvCxnSpPr>
          <p:nvPr/>
        </p:nvCxnSpPr>
        <p:spPr>
          <a:xfrm flipH="1">
            <a:off x="6750630" y="3359572"/>
            <a:ext cx="590995" cy="353117"/>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cxnSp>
        <p:nvCxnSpPr>
          <p:cNvPr id="134" name="Straight Arrow Connector 133">
            <a:extLst>
              <a:ext uri="{FF2B5EF4-FFF2-40B4-BE49-F238E27FC236}">
                <a16:creationId xmlns:a16="http://schemas.microsoft.com/office/drawing/2014/main" id="{A3DD68F4-B6E4-4964-B019-DEFDED319A53}"/>
              </a:ext>
            </a:extLst>
          </p:cNvPr>
          <p:cNvCxnSpPr>
            <a:cxnSpLocks/>
          </p:cNvCxnSpPr>
          <p:nvPr/>
        </p:nvCxnSpPr>
        <p:spPr>
          <a:xfrm>
            <a:off x="3680274" y="5051655"/>
            <a:ext cx="590691" cy="236770"/>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
        <p:nvSpPr>
          <p:cNvPr id="135" name="TextBox 134">
            <a:extLst>
              <a:ext uri="{FF2B5EF4-FFF2-40B4-BE49-F238E27FC236}">
                <a16:creationId xmlns:a16="http://schemas.microsoft.com/office/drawing/2014/main" id="{B30DB6E2-E92F-449F-BD6A-98411E0109AF}"/>
              </a:ext>
            </a:extLst>
          </p:cNvPr>
          <p:cNvSpPr txBox="1"/>
          <p:nvPr/>
        </p:nvSpPr>
        <p:spPr>
          <a:xfrm>
            <a:off x="2600905" y="4717252"/>
            <a:ext cx="1793818" cy="523220"/>
          </a:xfrm>
          <a:prstGeom prst="rect">
            <a:avLst/>
          </a:prstGeom>
          <a:noFill/>
        </p:spPr>
        <p:txBody>
          <a:bodyPr wrap="square" rtlCol="0">
            <a:spAutoFit/>
          </a:bodyPr>
          <a:lstStyle/>
          <a:p>
            <a:r>
              <a:rPr lang="en-GB" sz="1400" dirty="0"/>
              <a:t>Time off to pursue education</a:t>
            </a:r>
          </a:p>
        </p:txBody>
      </p:sp>
      <p:cxnSp>
        <p:nvCxnSpPr>
          <p:cNvPr id="141" name="Straight Arrow Connector 140">
            <a:extLst>
              <a:ext uri="{FF2B5EF4-FFF2-40B4-BE49-F238E27FC236}">
                <a16:creationId xmlns:a16="http://schemas.microsoft.com/office/drawing/2014/main" id="{3242907B-EC19-4919-A77B-916B65D8340E}"/>
              </a:ext>
            </a:extLst>
          </p:cNvPr>
          <p:cNvCxnSpPr>
            <a:cxnSpLocks/>
            <a:stCxn id="142" idx="1"/>
          </p:cNvCxnSpPr>
          <p:nvPr/>
        </p:nvCxnSpPr>
        <p:spPr>
          <a:xfrm flipH="1" flipV="1">
            <a:off x="4435693" y="5180607"/>
            <a:ext cx="825926" cy="964149"/>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
        <p:nvSpPr>
          <p:cNvPr id="142" name="TextBox 141">
            <a:extLst>
              <a:ext uri="{FF2B5EF4-FFF2-40B4-BE49-F238E27FC236}">
                <a16:creationId xmlns:a16="http://schemas.microsoft.com/office/drawing/2014/main" id="{240D3896-57F1-46E1-BA4C-D701A6505789}"/>
              </a:ext>
            </a:extLst>
          </p:cNvPr>
          <p:cNvSpPr txBox="1"/>
          <p:nvPr/>
        </p:nvSpPr>
        <p:spPr>
          <a:xfrm>
            <a:off x="5261619" y="5990867"/>
            <a:ext cx="1913255" cy="307777"/>
          </a:xfrm>
          <a:prstGeom prst="rect">
            <a:avLst/>
          </a:prstGeom>
          <a:noFill/>
        </p:spPr>
        <p:txBody>
          <a:bodyPr wrap="square" rtlCol="0">
            <a:spAutoFit/>
          </a:bodyPr>
          <a:lstStyle/>
          <a:p>
            <a:r>
              <a:rPr lang="en-GB" sz="1400" dirty="0"/>
              <a:t>Maternity/paternity</a:t>
            </a:r>
          </a:p>
        </p:txBody>
      </p:sp>
      <p:cxnSp>
        <p:nvCxnSpPr>
          <p:cNvPr id="144" name="Straight Arrow Connector 143">
            <a:extLst>
              <a:ext uri="{FF2B5EF4-FFF2-40B4-BE49-F238E27FC236}">
                <a16:creationId xmlns:a16="http://schemas.microsoft.com/office/drawing/2014/main" id="{77E14DE5-54E5-4D61-B6AD-3A16BC4EA469}"/>
              </a:ext>
            </a:extLst>
          </p:cNvPr>
          <p:cNvCxnSpPr>
            <a:cxnSpLocks/>
            <a:stCxn id="148" idx="1"/>
          </p:cNvCxnSpPr>
          <p:nvPr/>
        </p:nvCxnSpPr>
        <p:spPr>
          <a:xfrm flipH="1" flipV="1">
            <a:off x="6195237" y="4777562"/>
            <a:ext cx="1439148" cy="249253"/>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
        <p:nvSpPr>
          <p:cNvPr id="148" name="TextBox 147">
            <a:extLst>
              <a:ext uri="{FF2B5EF4-FFF2-40B4-BE49-F238E27FC236}">
                <a16:creationId xmlns:a16="http://schemas.microsoft.com/office/drawing/2014/main" id="{0074599A-CA93-4C6A-B31E-5E93B6B5BDD1}"/>
              </a:ext>
            </a:extLst>
          </p:cNvPr>
          <p:cNvSpPr txBox="1"/>
          <p:nvPr/>
        </p:nvSpPr>
        <p:spPr>
          <a:xfrm>
            <a:off x="7634385" y="4765205"/>
            <a:ext cx="1865849" cy="523220"/>
          </a:xfrm>
          <a:prstGeom prst="rect">
            <a:avLst/>
          </a:prstGeom>
          <a:noFill/>
        </p:spPr>
        <p:txBody>
          <a:bodyPr wrap="square" rtlCol="0">
            <a:spAutoFit/>
          </a:bodyPr>
          <a:lstStyle/>
          <a:p>
            <a:r>
              <a:rPr lang="en-GB" sz="1400" dirty="0"/>
              <a:t>Opportunities within the organisation</a:t>
            </a:r>
          </a:p>
        </p:txBody>
      </p:sp>
      <p:sp>
        <p:nvSpPr>
          <p:cNvPr id="155" name="TextBox 154">
            <a:extLst>
              <a:ext uri="{FF2B5EF4-FFF2-40B4-BE49-F238E27FC236}">
                <a16:creationId xmlns:a16="http://schemas.microsoft.com/office/drawing/2014/main" id="{B35606C0-4F87-47D4-BE41-67446C8F3059}"/>
              </a:ext>
            </a:extLst>
          </p:cNvPr>
          <p:cNvSpPr txBox="1"/>
          <p:nvPr/>
        </p:nvSpPr>
        <p:spPr>
          <a:xfrm>
            <a:off x="2460361" y="2599128"/>
            <a:ext cx="1721796" cy="523220"/>
          </a:xfrm>
          <a:prstGeom prst="rect">
            <a:avLst/>
          </a:prstGeom>
          <a:noFill/>
        </p:spPr>
        <p:txBody>
          <a:bodyPr wrap="square" rtlCol="0">
            <a:spAutoFit/>
          </a:bodyPr>
          <a:lstStyle/>
          <a:p>
            <a:r>
              <a:rPr lang="en-GB" sz="1400" dirty="0"/>
              <a:t>Loss of a partner or friend</a:t>
            </a:r>
          </a:p>
        </p:txBody>
      </p:sp>
      <p:cxnSp>
        <p:nvCxnSpPr>
          <p:cNvPr id="161" name="Straight Arrow Connector 160">
            <a:extLst>
              <a:ext uri="{FF2B5EF4-FFF2-40B4-BE49-F238E27FC236}">
                <a16:creationId xmlns:a16="http://schemas.microsoft.com/office/drawing/2014/main" id="{F0A20491-91EE-4D7B-9F3A-B2A4C5DC6CF7}"/>
              </a:ext>
            </a:extLst>
          </p:cNvPr>
          <p:cNvCxnSpPr>
            <a:cxnSpLocks/>
          </p:cNvCxnSpPr>
          <p:nvPr/>
        </p:nvCxnSpPr>
        <p:spPr>
          <a:xfrm>
            <a:off x="3895956" y="2922732"/>
            <a:ext cx="539737" cy="41223"/>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8B0622D3-6692-4133-823A-E6BD72570585}"/>
              </a:ext>
            </a:extLst>
          </p:cNvPr>
          <p:cNvSpPr txBox="1"/>
          <p:nvPr/>
        </p:nvSpPr>
        <p:spPr>
          <a:xfrm>
            <a:off x="403663" y="5144910"/>
            <a:ext cx="1199223" cy="523220"/>
          </a:xfrm>
          <a:prstGeom prst="rect">
            <a:avLst/>
          </a:prstGeom>
          <a:noFill/>
        </p:spPr>
        <p:txBody>
          <a:bodyPr wrap="square" rtlCol="0">
            <a:spAutoFit/>
          </a:bodyPr>
          <a:lstStyle/>
          <a:p>
            <a:r>
              <a:rPr lang="en-GB" sz="1400" dirty="0"/>
              <a:t>Poor relationships</a:t>
            </a:r>
          </a:p>
        </p:txBody>
      </p:sp>
      <p:cxnSp>
        <p:nvCxnSpPr>
          <p:cNvPr id="50" name="Straight Arrow Connector 49">
            <a:extLst>
              <a:ext uri="{FF2B5EF4-FFF2-40B4-BE49-F238E27FC236}">
                <a16:creationId xmlns:a16="http://schemas.microsoft.com/office/drawing/2014/main" id="{2B23B1BD-18A6-4C8A-8CD9-AEB033D0566C}"/>
              </a:ext>
            </a:extLst>
          </p:cNvPr>
          <p:cNvCxnSpPr>
            <a:cxnSpLocks/>
          </p:cNvCxnSpPr>
          <p:nvPr/>
        </p:nvCxnSpPr>
        <p:spPr>
          <a:xfrm flipV="1">
            <a:off x="1136327" y="5288425"/>
            <a:ext cx="935786" cy="118095"/>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7015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5E75F-CFAF-4ED4-B530-B0B97A4119FF}"/>
              </a:ext>
            </a:extLst>
          </p:cNvPr>
          <p:cNvSpPr>
            <a:spLocks noGrp="1"/>
          </p:cNvSpPr>
          <p:nvPr>
            <p:ph type="title"/>
          </p:nvPr>
        </p:nvSpPr>
        <p:spPr>
          <a:xfrm>
            <a:off x="677334" y="609600"/>
            <a:ext cx="8596668" cy="635540"/>
          </a:xfrm>
        </p:spPr>
        <p:txBody>
          <a:bodyPr>
            <a:normAutofit fontScale="90000"/>
          </a:bodyPr>
          <a:lstStyle/>
          <a:p>
            <a:r>
              <a:rPr lang="en-GB" dirty="0"/>
              <a:t>EVALUATION OF ALTERNATIVE SOLUTIONS </a:t>
            </a:r>
          </a:p>
        </p:txBody>
      </p:sp>
      <p:sp>
        <p:nvSpPr>
          <p:cNvPr id="4" name="Content Placeholder 3">
            <a:extLst>
              <a:ext uri="{FF2B5EF4-FFF2-40B4-BE49-F238E27FC236}">
                <a16:creationId xmlns:a16="http://schemas.microsoft.com/office/drawing/2014/main" id="{FA62F362-90EC-43B9-B4B8-B8BE6CE19790}"/>
              </a:ext>
            </a:extLst>
          </p:cNvPr>
          <p:cNvSpPr>
            <a:spLocks noGrp="1"/>
          </p:cNvSpPr>
          <p:nvPr>
            <p:ph idx="1"/>
          </p:nvPr>
        </p:nvSpPr>
        <p:spPr>
          <a:xfrm>
            <a:off x="677334" y="1527242"/>
            <a:ext cx="9040598" cy="4280171"/>
          </a:xfrm>
        </p:spPr>
        <p:txBody>
          <a:bodyPr/>
          <a:lstStyle/>
          <a:p>
            <a:pPr marL="0" indent="0">
              <a:buNone/>
            </a:pPr>
            <a:r>
              <a:rPr lang="en-GB" b="1" dirty="0"/>
              <a:t>A.	PROCEDURAL MEASURES</a:t>
            </a:r>
          </a:p>
          <a:p>
            <a:pPr marL="0" indent="0">
              <a:buNone/>
            </a:pPr>
            <a:r>
              <a:rPr lang="en-GB" dirty="0"/>
              <a:t>Monitoring absenteeism, absenteeism procedures and policies by holding an interview with an employee immediately on return to work, filling in appropriate forms, setting individual trigger points, counselling for poor attendees and the uses of an organizations disciplinary policy (Johnson, Croghan and Crawford 2003).</a:t>
            </a:r>
          </a:p>
          <a:p>
            <a:pPr marL="0" indent="0">
              <a:buNone/>
            </a:pPr>
            <a:r>
              <a:rPr lang="en-GB" b="1" dirty="0"/>
              <a:t>B.	POSITIVE ABSENTEE-CONTROL PROGRAMME</a:t>
            </a:r>
          </a:p>
          <a:p>
            <a:pPr marL="0" indent="0">
              <a:buNone/>
            </a:pPr>
            <a:r>
              <a:rPr lang="en-GB" dirty="0"/>
              <a:t>Create a work environment that employees want to work in with flexible working arrangements, occupational health programmes, job redesign, rewards for good attendance (Johnson, Croghan and Crawford 2003).</a:t>
            </a:r>
          </a:p>
          <a:p>
            <a:pPr marL="0" indent="0">
              <a:buNone/>
            </a:pPr>
            <a:r>
              <a:rPr lang="en-GB" b="1" dirty="0"/>
              <a:t>C.	REINTEGRATION MEASURES</a:t>
            </a:r>
          </a:p>
          <a:p>
            <a:pPr marL="0" indent="0">
              <a:buNone/>
            </a:pPr>
            <a:r>
              <a:rPr lang="en-GB" dirty="0"/>
              <a:t>Rehabilitation procedures, phased re-integration, reduction of working hours, return to work interviews, physiotherapy treatment (Johnson, Croghan and Crawford 2003).</a:t>
            </a:r>
          </a:p>
          <a:p>
            <a:pPr marL="0" indent="0">
              <a:buNone/>
            </a:pPr>
            <a:endParaRPr lang="en-GB" b="1"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8639041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19992-2AF9-4E84-AE73-9FBB8C692528}"/>
              </a:ext>
            </a:extLst>
          </p:cNvPr>
          <p:cNvSpPr>
            <a:spLocks noGrp="1"/>
          </p:cNvSpPr>
          <p:nvPr>
            <p:ph type="title"/>
          </p:nvPr>
        </p:nvSpPr>
        <p:spPr>
          <a:xfrm>
            <a:off x="677334" y="609600"/>
            <a:ext cx="8596668" cy="645268"/>
          </a:xfrm>
        </p:spPr>
        <p:txBody>
          <a:bodyPr/>
          <a:lstStyle/>
          <a:p>
            <a:r>
              <a:rPr lang="en-GB" dirty="0"/>
              <a:t>EVALUATION OF ALTERNATIVE SOLUTIONS </a:t>
            </a:r>
          </a:p>
        </p:txBody>
      </p:sp>
      <p:sp>
        <p:nvSpPr>
          <p:cNvPr id="6" name="TextBox 5">
            <a:extLst>
              <a:ext uri="{FF2B5EF4-FFF2-40B4-BE49-F238E27FC236}">
                <a16:creationId xmlns:a16="http://schemas.microsoft.com/office/drawing/2014/main" id="{9264E77D-F3DF-401C-A98D-8F5BD5539F50}"/>
              </a:ext>
            </a:extLst>
          </p:cNvPr>
          <p:cNvSpPr txBox="1"/>
          <p:nvPr/>
        </p:nvSpPr>
        <p:spPr>
          <a:xfrm>
            <a:off x="677334" y="1371600"/>
            <a:ext cx="8476334" cy="5037276"/>
          </a:xfrm>
          <a:prstGeom prst="rect">
            <a:avLst/>
          </a:prstGeom>
          <a:noFill/>
        </p:spPr>
        <p:txBody>
          <a:bodyPr wrap="square" rtlCol="0">
            <a:spAutoFit/>
          </a:bodyPr>
          <a:lstStyle/>
          <a:p>
            <a:r>
              <a:rPr lang="en-GB" b="1" dirty="0"/>
              <a:t>PMI ANALYSIS OF SOLUTIONS A</a:t>
            </a:r>
          </a:p>
          <a:p>
            <a:endParaRPr lang="en-GB" b="1" dirty="0"/>
          </a:p>
          <a:p>
            <a:endParaRPr lang="en-GB" b="1" dirty="0"/>
          </a:p>
          <a:p>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r>
              <a:rPr lang="en-GB" b="1" dirty="0"/>
              <a:t>I have scored the table:	</a:t>
            </a:r>
          </a:p>
          <a:p>
            <a:pPr marL="285750" indent="-285750">
              <a:spcBef>
                <a:spcPts val="1000"/>
              </a:spcBef>
              <a:buFont typeface="Wingdings" panose="05000000000000000000" pitchFamily="2" charset="2"/>
              <a:buChar char="Ø"/>
            </a:pPr>
            <a:r>
              <a:rPr lang="en-GB" b="1" dirty="0"/>
              <a:t>12 Plus</a:t>
            </a:r>
          </a:p>
          <a:p>
            <a:pPr marL="285750" indent="-285750">
              <a:spcBef>
                <a:spcPts val="1000"/>
              </a:spcBef>
              <a:buFont typeface="Wingdings" panose="05000000000000000000" pitchFamily="2" charset="2"/>
              <a:buChar char="Ø"/>
            </a:pPr>
            <a:r>
              <a:rPr lang="en-GB" b="1" dirty="0"/>
              <a:t>-3 Minus</a:t>
            </a:r>
          </a:p>
          <a:p>
            <a:pPr marL="285750" indent="-285750">
              <a:spcBef>
                <a:spcPts val="1000"/>
              </a:spcBef>
              <a:buFont typeface="Wingdings" panose="05000000000000000000" pitchFamily="2" charset="2"/>
              <a:buChar char="Ø"/>
            </a:pPr>
            <a:r>
              <a:rPr lang="en-GB" b="1" dirty="0"/>
              <a:t>3 Interesting / Implications</a:t>
            </a:r>
          </a:p>
          <a:p>
            <a:pPr marL="285750" indent="-285750">
              <a:spcBef>
                <a:spcPts val="1000"/>
              </a:spcBef>
              <a:buFont typeface="Wingdings" panose="05000000000000000000" pitchFamily="2" charset="2"/>
              <a:buChar char="Ø"/>
            </a:pPr>
            <a:r>
              <a:rPr lang="en-GB" b="1" dirty="0"/>
              <a:t>Total: 12</a:t>
            </a:r>
          </a:p>
          <a:p>
            <a:pPr marL="0" indent="0">
              <a:buNone/>
            </a:pPr>
            <a:endParaRPr lang="en-GB" b="1" dirty="0"/>
          </a:p>
        </p:txBody>
      </p:sp>
      <p:graphicFrame>
        <p:nvGraphicFramePr>
          <p:cNvPr id="5" name="Table 4">
            <a:extLst>
              <a:ext uri="{FF2B5EF4-FFF2-40B4-BE49-F238E27FC236}">
                <a16:creationId xmlns:a16="http://schemas.microsoft.com/office/drawing/2014/main" id="{DE5E3A83-9893-4FEC-9C5D-6136856F2C5A}"/>
              </a:ext>
            </a:extLst>
          </p:cNvPr>
          <p:cNvGraphicFramePr>
            <a:graphicFrameLocks/>
          </p:cNvGraphicFramePr>
          <p:nvPr>
            <p:extLst>
              <p:ext uri="{D42A27DB-BD31-4B8C-83A1-F6EECF244321}">
                <p14:modId xmlns:p14="http://schemas.microsoft.com/office/powerpoint/2010/main" val="2374637915"/>
              </p:ext>
            </p:extLst>
          </p:nvPr>
        </p:nvGraphicFramePr>
        <p:xfrm>
          <a:off x="772779" y="1824493"/>
          <a:ext cx="8624140" cy="2123440"/>
        </p:xfrm>
        <a:graphic>
          <a:graphicData uri="http://schemas.openxmlformats.org/drawingml/2006/table">
            <a:tbl>
              <a:tblPr firstRow="1" bandRow="1">
                <a:tableStyleId>{5C22544A-7EE6-4342-B048-85BDC9FD1C3A}</a:tableStyleId>
              </a:tblPr>
              <a:tblGrid>
                <a:gridCol w="3166923">
                  <a:extLst>
                    <a:ext uri="{9D8B030D-6E8A-4147-A177-3AD203B41FA5}">
                      <a16:colId xmlns:a16="http://schemas.microsoft.com/office/drawing/2014/main" val="2827368041"/>
                    </a:ext>
                  </a:extLst>
                </a:gridCol>
                <a:gridCol w="3132306">
                  <a:extLst>
                    <a:ext uri="{9D8B030D-6E8A-4147-A177-3AD203B41FA5}">
                      <a16:colId xmlns:a16="http://schemas.microsoft.com/office/drawing/2014/main" val="1957743542"/>
                    </a:ext>
                  </a:extLst>
                </a:gridCol>
                <a:gridCol w="2324911">
                  <a:extLst>
                    <a:ext uri="{9D8B030D-6E8A-4147-A177-3AD203B41FA5}">
                      <a16:colId xmlns:a16="http://schemas.microsoft.com/office/drawing/2014/main" val="146489221"/>
                    </a:ext>
                  </a:extLst>
                </a:gridCol>
              </a:tblGrid>
              <a:tr h="370840">
                <a:tc>
                  <a:txBody>
                    <a:bodyPr/>
                    <a:lstStyle/>
                    <a:p>
                      <a:r>
                        <a:rPr lang="en-GB" dirty="0"/>
                        <a:t>Plus +</a:t>
                      </a:r>
                    </a:p>
                  </a:txBody>
                  <a:tcPr/>
                </a:tc>
                <a:tc>
                  <a:txBody>
                    <a:bodyPr/>
                    <a:lstStyle/>
                    <a:p>
                      <a:r>
                        <a:rPr lang="en-GB" dirty="0"/>
                        <a:t>Minus -</a:t>
                      </a:r>
                    </a:p>
                  </a:txBody>
                  <a:tcPr/>
                </a:tc>
                <a:tc>
                  <a:txBody>
                    <a:bodyPr/>
                    <a:lstStyle/>
                    <a:p>
                      <a:r>
                        <a:rPr lang="en-GB" dirty="0"/>
                        <a:t>Interesting / Implications</a:t>
                      </a:r>
                    </a:p>
                  </a:txBody>
                  <a:tcPr/>
                </a:tc>
                <a:extLst>
                  <a:ext uri="{0D108BD9-81ED-4DB2-BD59-A6C34878D82A}">
                    <a16:rowId xmlns:a16="http://schemas.microsoft.com/office/drawing/2014/main" val="854509497"/>
                  </a:ext>
                </a:extLst>
              </a:tr>
              <a:tr h="370840">
                <a:tc>
                  <a:txBody>
                    <a:bodyPr/>
                    <a:lstStyle/>
                    <a:p>
                      <a:r>
                        <a:rPr lang="en-GB" sz="1600" dirty="0"/>
                        <a:t>Better understanding +5</a:t>
                      </a:r>
                    </a:p>
                  </a:txBody>
                  <a:tcPr/>
                </a:tc>
                <a:tc>
                  <a:txBody>
                    <a:bodyPr/>
                    <a:lstStyle/>
                    <a:p>
                      <a:r>
                        <a:rPr lang="en-GB" sz="1600" dirty="0"/>
                        <a:t>Disciplinary policy -3</a:t>
                      </a:r>
                    </a:p>
                  </a:txBody>
                  <a:tcPr/>
                </a:tc>
                <a:tc>
                  <a:txBody>
                    <a:bodyPr/>
                    <a:lstStyle/>
                    <a:p>
                      <a:r>
                        <a:rPr lang="en-GB" sz="1600" dirty="0"/>
                        <a:t>Counselling +3</a:t>
                      </a:r>
                    </a:p>
                  </a:txBody>
                  <a:tcPr/>
                </a:tc>
                <a:extLst>
                  <a:ext uri="{0D108BD9-81ED-4DB2-BD59-A6C34878D82A}">
                    <a16:rowId xmlns:a16="http://schemas.microsoft.com/office/drawing/2014/main" val="2510560058"/>
                  </a:ext>
                </a:extLst>
              </a:tr>
              <a:tr h="370840">
                <a:tc>
                  <a:txBody>
                    <a:bodyPr/>
                    <a:lstStyle/>
                    <a:p>
                      <a:r>
                        <a:rPr lang="en-GB" sz="1600" dirty="0"/>
                        <a:t>Plan for the future +4</a:t>
                      </a:r>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1322202473"/>
                  </a:ext>
                </a:extLst>
              </a:tr>
              <a:tr h="370840">
                <a:tc>
                  <a:txBody>
                    <a:bodyPr/>
                    <a:lstStyle/>
                    <a:p>
                      <a:r>
                        <a:rPr lang="en-GB" sz="1600" dirty="0"/>
                        <a:t>Make sure they are ready +3</a:t>
                      </a:r>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721618481"/>
                  </a:ext>
                </a:extLst>
              </a:tr>
              <a:tr h="370840">
                <a:tc>
                  <a:txBody>
                    <a:bodyPr/>
                    <a:lstStyle/>
                    <a:p>
                      <a:r>
                        <a:rPr lang="en-GB" sz="1600" dirty="0"/>
                        <a:t>Total: +12</a:t>
                      </a:r>
                    </a:p>
                  </a:txBody>
                  <a:tcPr/>
                </a:tc>
                <a:tc>
                  <a:txBody>
                    <a:bodyPr/>
                    <a:lstStyle/>
                    <a:p>
                      <a:r>
                        <a:rPr lang="en-GB" sz="1600" dirty="0"/>
                        <a:t>Total: -3</a:t>
                      </a:r>
                    </a:p>
                  </a:txBody>
                  <a:tcPr/>
                </a:tc>
                <a:tc>
                  <a:txBody>
                    <a:bodyPr/>
                    <a:lstStyle/>
                    <a:p>
                      <a:r>
                        <a:rPr lang="en-GB" sz="1600" dirty="0"/>
                        <a:t>Total: +3</a:t>
                      </a:r>
                    </a:p>
                  </a:txBody>
                  <a:tcPr/>
                </a:tc>
                <a:extLst>
                  <a:ext uri="{0D108BD9-81ED-4DB2-BD59-A6C34878D82A}">
                    <a16:rowId xmlns:a16="http://schemas.microsoft.com/office/drawing/2014/main" val="709363534"/>
                  </a:ext>
                </a:extLst>
              </a:tr>
            </a:tbl>
          </a:graphicData>
        </a:graphic>
      </p:graphicFrame>
    </p:spTree>
    <p:extLst>
      <p:ext uri="{BB962C8B-B14F-4D97-AF65-F5344CB8AC3E}">
        <p14:creationId xmlns:p14="http://schemas.microsoft.com/office/powerpoint/2010/main" val="35390729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B2024-D363-4EE4-95E1-9B38D40AC047}"/>
              </a:ext>
            </a:extLst>
          </p:cNvPr>
          <p:cNvSpPr>
            <a:spLocks noGrp="1"/>
          </p:cNvSpPr>
          <p:nvPr>
            <p:ph type="title"/>
          </p:nvPr>
        </p:nvSpPr>
        <p:spPr>
          <a:xfrm>
            <a:off x="677334" y="609600"/>
            <a:ext cx="8596668" cy="849549"/>
          </a:xfrm>
        </p:spPr>
        <p:txBody>
          <a:bodyPr/>
          <a:lstStyle/>
          <a:p>
            <a:r>
              <a:rPr lang="en-GB" dirty="0"/>
              <a:t>EVALUATION OF ALTERNATIVE SOLUTIONS </a:t>
            </a:r>
          </a:p>
        </p:txBody>
      </p:sp>
      <p:sp>
        <p:nvSpPr>
          <p:cNvPr id="7" name="Content Placeholder 6">
            <a:extLst>
              <a:ext uri="{FF2B5EF4-FFF2-40B4-BE49-F238E27FC236}">
                <a16:creationId xmlns:a16="http://schemas.microsoft.com/office/drawing/2014/main" id="{D34FE5DA-4FBB-4BFC-86F7-DAE27C6E5F13}"/>
              </a:ext>
            </a:extLst>
          </p:cNvPr>
          <p:cNvSpPr>
            <a:spLocks noGrp="1"/>
          </p:cNvSpPr>
          <p:nvPr>
            <p:ph idx="1"/>
          </p:nvPr>
        </p:nvSpPr>
        <p:spPr>
          <a:xfrm>
            <a:off x="677334" y="1285100"/>
            <a:ext cx="8596668" cy="4882236"/>
          </a:xfrm>
        </p:spPr>
        <p:txBody>
          <a:bodyPr>
            <a:noAutofit/>
          </a:bodyPr>
          <a:lstStyle/>
          <a:p>
            <a:pPr marL="0" indent="0">
              <a:buNone/>
            </a:pPr>
            <a:r>
              <a:rPr lang="en-GB" b="1" dirty="0"/>
              <a:t>PMI ANALYSIS OF SOLUTIONS B</a:t>
            </a:r>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Clr>
                <a:schemeClr val="tx1"/>
              </a:buClr>
              <a:buNone/>
            </a:pPr>
            <a:r>
              <a:rPr lang="en-GB" b="1" dirty="0"/>
              <a:t>I have scored the table:</a:t>
            </a:r>
          </a:p>
          <a:p>
            <a:pPr>
              <a:buClr>
                <a:schemeClr val="tx1"/>
              </a:buClr>
              <a:buFont typeface="Wingdings" panose="05000000000000000000" pitchFamily="2" charset="2"/>
              <a:buChar char="Ø"/>
            </a:pPr>
            <a:r>
              <a:rPr lang="en-GB" b="1" dirty="0"/>
              <a:t>12 Plus</a:t>
            </a:r>
          </a:p>
          <a:p>
            <a:pPr>
              <a:buClr>
                <a:schemeClr val="tx1"/>
              </a:buClr>
              <a:buFont typeface="Wingdings" panose="05000000000000000000" pitchFamily="2" charset="2"/>
              <a:buChar char="Ø"/>
            </a:pPr>
            <a:r>
              <a:rPr lang="en-GB" b="1" dirty="0"/>
              <a:t>-3 Minus</a:t>
            </a:r>
          </a:p>
          <a:p>
            <a:pPr>
              <a:buClr>
                <a:schemeClr val="tx1"/>
              </a:buClr>
              <a:buFont typeface="Wingdings" panose="05000000000000000000" pitchFamily="2" charset="2"/>
              <a:buChar char="Ø"/>
            </a:pPr>
            <a:r>
              <a:rPr lang="en-GB" b="1" dirty="0"/>
              <a:t>0 Interesting / Implication</a:t>
            </a:r>
          </a:p>
          <a:p>
            <a:pPr>
              <a:buClr>
                <a:schemeClr val="tx1"/>
              </a:buClr>
              <a:buFont typeface="Wingdings" panose="05000000000000000000" pitchFamily="2" charset="2"/>
              <a:buChar char="Ø"/>
            </a:pPr>
            <a:r>
              <a:rPr lang="en-GB" b="1" dirty="0"/>
              <a:t>Total: 9</a:t>
            </a:r>
          </a:p>
        </p:txBody>
      </p:sp>
      <p:graphicFrame>
        <p:nvGraphicFramePr>
          <p:cNvPr id="8" name="Table 6">
            <a:extLst>
              <a:ext uri="{FF2B5EF4-FFF2-40B4-BE49-F238E27FC236}">
                <a16:creationId xmlns:a16="http://schemas.microsoft.com/office/drawing/2014/main" id="{AEC161A0-E5DA-4338-BB18-7BB2F37D48A4}"/>
              </a:ext>
            </a:extLst>
          </p:cNvPr>
          <p:cNvGraphicFramePr>
            <a:graphicFrameLocks/>
          </p:cNvGraphicFramePr>
          <p:nvPr>
            <p:extLst>
              <p:ext uri="{D42A27DB-BD31-4B8C-83A1-F6EECF244321}">
                <p14:modId xmlns:p14="http://schemas.microsoft.com/office/powerpoint/2010/main" val="592298640"/>
              </p:ext>
            </p:extLst>
          </p:nvPr>
        </p:nvGraphicFramePr>
        <p:xfrm>
          <a:off x="753324" y="1692127"/>
          <a:ext cx="8717064" cy="2123440"/>
        </p:xfrm>
        <a:graphic>
          <a:graphicData uri="http://schemas.openxmlformats.org/drawingml/2006/table">
            <a:tbl>
              <a:tblPr firstRow="1" bandRow="1">
                <a:tableStyleId>{5C22544A-7EE6-4342-B048-85BDC9FD1C3A}</a:tableStyleId>
              </a:tblPr>
              <a:tblGrid>
                <a:gridCol w="3137740">
                  <a:extLst>
                    <a:ext uri="{9D8B030D-6E8A-4147-A177-3AD203B41FA5}">
                      <a16:colId xmlns:a16="http://schemas.microsoft.com/office/drawing/2014/main" val="245581563"/>
                    </a:ext>
                  </a:extLst>
                </a:gridCol>
                <a:gridCol w="3365770">
                  <a:extLst>
                    <a:ext uri="{9D8B030D-6E8A-4147-A177-3AD203B41FA5}">
                      <a16:colId xmlns:a16="http://schemas.microsoft.com/office/drawing/2014/main" val="4110254227"/>
                    </a:ext>
                  </a:extLst>
                </a:gridCol>
                <a:gridCol w="2213554">
                  <a:extLst>
                    <a:ext uri="{9D8B030D-6E8A-4147-A177-3AD203B41FA5}">
                      <a16:colId xmlns:a16="http://schemas.microsoft.com/office/drawing/2014/main" val="3394793683"/>
                    </a:ext>
                  </a:extLst>
                </a:gridCol>
              </a:tblGrid>
              <a:tr h="370840">
                <a:tc>
                  <a:txBody>
                    <a:bodyPr/>
                    <a:lstStyle/>
                    <a:p>
                      <a:r>
                        <a:rPr lang="en-GB" dirty="0"/>
                        <a:t>Plus +</a:t>
                      </a:r>
                    </a:p>
                  </a:txBody>
                  <a:tcPr/>
                </a:tc>
                <a:tc>
                  <a:txBody>
                    <a:bodyPr/>
                    <a:lstStyle/>
                    <a:p>
                      <a:r>
                        <a:rPr lang="en-GB" dirty="0"/>
                        <a:t>Minus -</a:t>
                      </a:r>
                    </a:p>
                  </a:txBody>
                  <a:tcPr/>
                </a:tc>
                <a:tc>
                  <a:txBody>
                    <a:bodyPr/>
                    <a:lstStyle/>
                    <a:p>
                      <a:r>
                        <a:rPr lang="en-GB" dirty="0"/>
                        <a:t>Interesting / Implications</a:t>
                      </a:r>
                    </a:p>
                  </a:txBody>
                  <a:tcPr/>
                </a:tc>
                <a:extLst>
                  <a:ext uri="{0D108BD9-81ED-4DB2-BD59-A6C34878D82A}">
                    <a16:rowId xmlns:a16="http://schemas.microsoft.com/office/drawing/2014/main" val="2888586063"/>
                  </a:ext>
                </a:extLst>
              </a:tr>
              <a:tr h="370840">
                <a:tc>
                  <a:txBody>
                    <a:bodyPr/>
                    <a:lstStyle/>
                    <a:p>
                      <a:r>
                        <a:rPr lang="en-GB" sz="1600" dirty="0"/>
                        <a:t>Flexible working +5</a:t>
                      </a:r>
                    </a:p>
                  </a:txBody>
                  <a:tcPr/>
                </a:tc>
                <a:tc>
                  <a:txBody>
                    <a:bodyPr/>
                    <a:lstStyle/>
                    <a:p>
                      <a:r>
                        <a:rPr lang="en-GB" sz="1600" dirty="0"/>
                        <a:t>Alienate staff with poor health -3</a:t>
                      </a:r>
                    </a:p>
                  </a:txBody>
                  <a:tcPr/>
                </a:tc>
                <a:tc>
                  <a:txBody>
                    <a:bodyPr/>
                    <a:lstStyle/>
                    <a:p>
                      <a:endParaRPr lang="en-GB" sz="1600" dirty="0"/>
                    </a:p>
                  </a:txBody>
                  <a:tcPr/>
                </a:tc>
                <a:extLst>
                  <a:ext uri="{0D108BD9-81ED-4DB2-BD59-A6C34878D82A}">
                    <a16:rowId xmlns:a16="http://schemas.microsoft.com/office/drawing/2014/main" val="380747702"/>
                  </a:ext>
                </a:extLst>
              </a:tr>
              <a:tr h="370840">
                <a:tc>
                  <a:txBody>
                    <a:bodyPr/>
                    <a:lstStyle/>
                    <a:p>
                      <a:r>
                        <a:rPr lang="en-GB" sz="1600" dirty="0"/>
                        <a:t>Rewards for good attendance +4</a:t>
                      </a:r>
                    </a:p>
                  </a:txBody>
                  <a:tcPr/>
                </a:tc>
                <a:tc>
                  <a:txBody>
                    <a:bodyPr/>
                    <a:lstStyle/>
                    <a:p>
                      <a:endParaRPr lang="en-GB" sz="1600"/>
                    </a:p>
                  </a:txBody>
                  <a:tcPr/>
                </a:tc>
                <a:tc>
                  <a:txBody>
                    <a:bodyPr/>
                    <a:lstStyle/>
                    <a:p>
                      <a:endParaRPr lang="en-GB" sz="1600" dirty="0"/>
                    </a:p>
                  </a:txBody>
                  <a:tcPr/>
                </a:tc>
                <a:extLst>
                  <a:ext uri="{0D108BD9-81ED-4DB2-BD59-A6C34878D82A}">
                    <a16:rowId xmlns:a16="http://schemas.microsoft.com/office/drawing/2014/main" val="3427281513"/>
                  </a:ext>
                </a:extLst>
              </a:tr>
              <a:tr h="370840">
                <a:tc>
                  <a:txBody>
                    <a:bodyPr/>
                    <a:lstStyle/>
                    <a:p>
                      <a:r>
                        <a:rPr lang="en-GB" sz="1600" dirty="0"/>
                        <a:t>Job redesign +3</a:t>
                      </a:r>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3778505297"/>
                  </a:ext>
                </a:extLst>
              </a:tr>
              <a:tr h="370840">
                <a:tc>
                  <a:txBody>
                    <a:bodyPr/>
                    <a:lstStyle/>
                    <a:p>
                      <a:r>
                        <a:rPr lang="en-GB" sz="1600" dirty="0"/>
                        <a:t>Total: 12</a:t>
                      </a:r>
                    </a:p>
                  </a:txBody>
                  <a:tcPr/>
                </a:tc>
                <a:tc>
                  <a:txBody>
                    <a:bodyPr/>
                    <a:lstStyle/>
                    <a:p>
                      <a:r>
                        <a:rPr lang="en-GB" sz="1600" dirty="0"/>
                        <a:t>Total: -3</a:t>
                      </a:r>
                    </a:p>
                  </a:txBody>
                  <a:tcPr/>
                </a:tc>
                <a:tc>
                  <a:txBody>
                    <a:bodyPr/>
                    <a:lstStyle/>
                    <a:p>
                      <a:r>
                        <a:rPr lang="en-GB" sz="1600" dirty="0"/>
                        <a:t>Total:0</a:t>
                      </a:r>
                    </a:p>
                  </a:txBody>
                  <a:tcPr/>
                </a:tc>
                <a:extLst>
                  <a:ext uri="{0D108BD9-81ED-4DB2-BD59-A6C34878D82A}">
                    <a16:rowId xmlns:a16="http://schemas.microsoft.com/office/drawing/2014/main" val="259396458"/>
                  </a:ext>
                </a:extLst>
              </a:tr>
            </a:tbl>
          </a:graphicData>
        </a:graphic>
      </p:graphicFrame>
    </p:spTree>
    <p:extLst>
      <p:ext uri="{BB962C8B-B14F-4D97-AF65-F5344CB8AC3E}">
        <p14:creationId xmlns:p14="http://schemas.microsoft.com/office/powerpoint/2010/main" val="2525044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28B8E-8AF4-4DE8-85F3-3A09F48079FB}"/>
              </a:ext>
            </a:extLst>
          </p:cNvPr>
          <p:cNvSpPr>
            <a:spLocks noGrp="1"/>
          </p:cNvSpPr>
          <p:nvPr>
            <p:ph type="title"/>
          </p:nvPr>
        </p:nvSpPr>
        <p:spPr>
          <a:xfrm>
            <a:off x="677334" y="609600"/>
            <a:ext cx="8596668" cy="800911"/>
          </a:xfrm>
        </p:spPr>
        <p:txBody>
          <a:bodyPr/>
          <a:lstStyle/>
          <a:p>
            <a:r>
              <a:rPr lang="en-GB" dirty="0"/>
              <a:t>EVALUATION OF ALTERNATIVE SOLUTIONS </a:t>
            </a:r>
          </a:p>
        </p:txBody>
      </p:sp>
      <p:sp>
        <p:nvSpPr>
          <p:cNvPr id="3" name="Content Placeholder 2">
            <a:extLst>
              <a:ext uri="{FF2B5EF4-FFF2-40B4-BE49-F238E27FC236}">
                <a16:creationId xmlns:a16="http://schemas.microsoft.com/office/drawing/2014/main" id="{3B83D541-DC12-49BD-A754-E8779B694FA8}"/>
              </a:ext>
            </a:extLst>
          </p:cNvPr>
          <p:cNvSpPr>
            <a:spLocks noGrp="1"/>
          </p:cNvSpPr>
          <p:nvPr>
            <p:ph idx="1"/>
          </p:nvPr>
        </p:nvSpPr>
        <p:spPr>
          <a:xfrm>
            <a:off x="677334" y="1254869"/>
            <a:ext cx="8596668" cy="4786494"/>
          </a:xfrm>
        </p:spPr>
        <p:txBody>
          <a:bodyPr/>
          <a:lstStyle/>
          <a:p>
            <a:pPr marL="0" indent="0">
              <a:buNone/>
            </a:pPr>
            <a:r>
              <a:rPr lang="en-GB" b="1" dirty="0"/>
              <a:t>PMI ANALYSIS OF SOLUTION C</a:t>
            </a:r>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r>
              <a:rPr lang="en-GB" b="1" dirty="0"/>
              <a:t>I have scored the table:</a:t>
            </a:r>
          </a:p>
          <a:p>
            <a:pPr>
              <a:buClr>
                <a:schemeClr val="tx1"/>
              </a:buClr>
              <a:buFont typeface="Wingdings" panose="05000000000000000000" pitchFamily="2" charset="2"/>
              <a:buChar char="Ø"/>
            </a:pPr>
            <a:r>
              <a:rPr lang="en-GB" b="1" dirty="0"/>
              <a:t>12 Plus</a:t>
            </a:r>
          </a:p>
          <a:p>
            <a:pPr>
              <a:buClr>
                <a:schemeClr val="tx1"/>
              </a:buClr>
              <a:buFont typeface="Wingdings" panose="05000000000000000000" pitchFamily="2" charset="2"/>
              <a:buChar char="Ø"/>
            </a:pPr>
            <a:r>
              <a:rPr lang="en-GB" b="1" dirty="0"/>
              <a:t>-2 Munis</a:t>
            </a:r>
          </a:p>
          <a:p>
            <a:pPr>
              <a:buClr>
                <a:schemeClr val="tx1"/>
              </a:buClr>
              <a:buFont typeface="Wingdings" panose="05000000000000000000" pitchFamily="2" charset="2"/>
              <a:buChar char="Ø"/>
            </a:pPr>
            <a:r>
              <a:rPr lang="en-GB" b="1" dirty="0"/>
              <a:t>0 Interesting / Implications</a:t>
            </a:r>
          </a:p>
          <a:p>
            <a:pPr>
              <a:buClr>
                <a:schemeClr val="tx1"/>
              </a:buClr>
              <a:buFont typeface="Wingdings" panose="05000000000000000000" pitchFamily="2" charset="2"/>
              <a:buChar char="Ø"/>
            </a:pPr>
            <a:r>
              <a:rPr lang="en-GB" b="1" dirty="0"/>
              <a:t>Total: 10</a:t>
            </a:r>
          </a:p>
          <a:p>
            <a:pPr marL="0" indent="0">
              <a:buNone/>
            </a:pPr>
            <a:endParaRPr lang="en-GB" dirty="0"/>
          </a:p>
          <a:p>
            <a:pPr marL="0" indent="0">
              <a:buNone/>
            </a:pPr>
            <a:endParaRPr lang="en-GB" dirty="0"/>
          </a:p>
          <a:p>
            <a:pPr marL="0" indent="0">
              <a:buNone/>
            </a:pPr>
            <a:endParaRPr lang="en-GB" dirty="0"/>
          </a:p>
          <a:p>
            <a:pPr marL="0" indent="0">
              <a:buNone/>
            </a:pPr>
            <a:endParaRPr lang="en-GB" b="1"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graphicFrame>
        <p:nvGraphicFramePr>
          <p:cNvPr id="8" name="Table 8">
            <a:extLst>
              <a:ext uri="{FF2B5EF4-FFF2-40B4-BE49-F238E27FC236}">
                <a16:creationId xmlns:a16="http://schemas.microsoft.com/office/drawing/2014/main" id="{EF301B4F-E65C-442A-91B7-7FE0A8D49FF5}"/>
              </a:ext>
            </a:extLst>
          </p:cNvPr>
          <p:cNvGraphicFramePr>
            <a:graphicFrameLocks noGrp="1"/>
          </p:cNvGraphicFramePr>
          <p:nvPr>
            <p:extLst>
              <p:ext uri="{D42A27DB-BD31-4B8C-83A1-F6EECF244321}">
                <p14:modId xmlns:p14="http://schemas.microsoft.com/office/powerpoint/2010/main" val="3097988623"/>
              </p:ext>
            </p:extLst>
          </p:nvPr>
        </p:nvGraphicFramePr>
        <p:xfrm>
          <a:off x="794066" y="1710987"/>
          <a:ext cx="8272113" cy="2123440"/>
        </p:xfrm>
        <a:graphic>
          <a:graphicData uri="http://schemas.openxmlformats.org/drawingml/2006/table">
            <a:tbl>
              <a:tblPr firstRow="1" bandRow="1">
                <a:tableStyleId>{5C22544A-7EE6-4342-B048-85BDC9FD1C3A}</a:tableStyleId>
              </a:tblPr>
              <a:tblGrid>
                <a:gridCol w="2984350">
                  <a:extLst>
                    <a:ext uri="{9D8B030D-6E8A-4147-A177-3AD203B41FA5}">
                      <a16:colId xmlns:a16="http://schemas.microsoft.com/office/drawing/2014/main" val="1861966409"/>
                    </a:ext>
                  </a:extLst>
                </a:gridCol>
                <a:gridCol w="2984350">
                  <a:extLst>
                    <a:ext uri="{9D8B030D-6E8A-4147-A177-3AD203B41FA5}">
                      <a16:colId xmlns:a16="http://schemas.microsoft.com/office/drawing/2014/main" val="1029025637"/>
                    </a:ext>
                  </a:extLst>
                </a:gridCol>
                <a:gridCol w="2303413">
                  <a:extLst>
                    <a:ext uri="{9D8B030D-6E8A-4147-A177-3AD203B41FA5}">
                      <a16:colId xmlns:a16="http://schemas.microsoft.com/office/drawing/2014/main" val="2922272010"/>
                    </a:ext>
                  </a:extLst>
                </a:gridCol>
              </a:tblGrid>
              <a:tr h="370840">
                <a:tc>
                  <a:txBody>
                    <a:bodyPr/>
                    <a:lstStyle/>
                    <a:p>
                      <a:r>
                        <a:rPr lang="en-GB" dirty="0"/>
                        <a:t>Plus +</a:t>
                      </a:r>
                    </a:p>
                  </a:txBody>
                  <a:tcPr/>
                </a:tc>
                <a:tc>
                  <a:txBody>
                    <a:bodyPr/>
                    <a:lstStyle/>
                    <a:p>
                      <a:r>
                        <a:rPr lang="en-GB" dirty="0"/>
                        <a:t>Minus -</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Interesting / Implications</a:t>
                      </a:r>
                    </a:p>
                  </a:txBody>
                  <a:tcPr/>
                </a:tc>
                <a:extLst>
                  <a:ext uri="{0D108BD9-81ED-4DB2-BD59-A6C34878D82A}">
                    <a16:rowId xmlns:a16="http://schemas.microsoft.com/office/drawing/2014/main" val="3309322733"/>
                  </a:ext>
                </a:extLst>
              </a:tr>
              <a:tr h="370840">
                <a:tc>
                  <a:txBody>
                    <a:bodyPr/>
                    <a:lstStyle/>
                    <a:p>
                      <a:r>
                        <a:rPr lang="en-GB" sz="1600" dirty="0"/>
                        <a:t>Reducing working hours +5</a:t>
                      </a:r>
                    </a:p>
                  </a:txBody>
                  <a:tcPr/>
                </a:tc>
                <a:tc>
                  <a:txBody>
                    <a:bodyPr/>
                    <a:lstStyle/>
                    <a:p>
                      <a:r>
                        <a:rPr lang="en-GB" sz="1600" dirty="0"/>
                        <a:t>Return to work interview -2</a:t>
                      </a:r>
                    </a:p>
                  </a:txBody>
                  <a:tcPr/>
                </a:tc>
                <a:tc>
                  <a:txBody>
                    <a:bodyPr/>
                    <a:lstStyle/>
                    <a:p>
                      <a:endParaRPr lang="en-GB" sz="1600" dirty="0"/>
                    </a:p>
                  </a:txBody>
                  <a:tcPr/>
                </a:tc>
                <a:extLst>
                  <a:ext uri="{0D108BD9-81ED-4DB2-BD59-A6C34878D82A}">
                    <a16:rowId xmlns:a16="http://schemas.microsoft.com/office/drawing/2014/main" val="4035465496"/>
                  </a:ext>
                </a:extLst>
              </a:tr>
              <a:tr h="370840">
                <a:tc>
                  <a:txBody>
                    <a:bodyPr/>
                    <a:lstStyle/>
                    <a:p>
                      <a:r>
                        <a:rPr lang="en-GB" sz="1600" dirty="0"/>
                        <a:t>Phased return to work +4</a:t>
                      </a:r>
                    </a:p>
                  </a:txBody>
                  <a:tcPr/>
                </a:tc>
                <a:tc>
                  <a:txBody>
                    <a:bodyPr/>
                    <a:lstStyle/>
                    <a:p>
                      <a:endParaRPr lang="en-GB" sz="1600"/>
                    </a:p>
                  </a:txBody>
                  <a:tcPr/>
                </a:tc>
                <a:tc>
                  <a:txBody>
                    <a:bodyPr/>
                    <a:lstStyle/>
                    <a:p>
                      <a:endParaRPr lang="en-GB" sz="1600" dirty="0"/>
                    </a:p>
                  </a:txBody>
                  <a:tcPr/>
                </a:tc>
                <a:extLst>
                  <a:ext uri="{0D108BD9-81ED-4DB2-BD59-A6C34878D82A}">
                    <a16:rowId xmlns:a16="http://schemas.microsoft.com/office/drawing/2014/main" val="832060758"/>
                  </a:ext>
                </a:extLst>
              </a:tr>
              <a:tr h="370840">
                <a:tc>
                  <a:txBody>
                    <a:bodyPr/>
                    <a:lstStyle/>
                    <a:p>
                      <a:r>
                        <a:rPr lang="en-GB" sz="1600" dirty="0"/>
                        <a:t>Physiotherapy +3</a:t>
                      </a:r>
                    </a:p>
                  </a:txBody>
                  <a:tcPr/>
                </a:tc>
                <a:tc>
                  <a:txBody>
                    <a:bodyPr/>
                    <a:lstStyle/>
                    <a:p>
                      <a:endParaRPr lang="en-GB" sz="1600"/>
                    </a:p>
                  </a:txBody>
                  <a:tcPr/>
                </a:tc>
                <a:tc>
                  <a:txBody>
                    <a:bodyPr/>
                    <a:lstStyle/>
                    <a:p>
                      <a:endParaRPr lang="en-GB" sz="1600" dirty="0"/>
                    </a:p>
                  </a:txBody>
                  <a:tcPr/>
                </a:tc>
                <a:extLst>
                  <a:ext uri="{0D108BD9-81ED-4DB2-BD59-A6C34878D82A}">
                    <a16:rowId xmlns:a16="http://schemas.microsoft.com/office/drawing/2014/main" val="2140872492"/>
                  </a:ext>
                </a:extLst>
              </a:tr>
              <a:tr h="370840">
                <a:tc>
                  <a:txBody>
                    <a:bodyPr/>
                    <a:lstStyle/>
                    <a:p>
                      <a:r>
                        <a:rPr lang="en-GB" sz="1600" dirty="0"/>
                        <a:t>Total: 12</a:t>
                      </a:r>
                    </a:p>
                  </a:txBody>
                  <a:tcPr/>
                </a:tc>
                <a:tc>
                  <a:txBody>
                    <a:bodyPr/>
                    <a:lstStyle/>
                    <a:p>
                      <a:r>
                        <a:rPr lang="en-GB" sz="1600" dirty="0"/>
                        <a:t>Total: -2</a:t>
                      </a:r>
                    </a:p>
                  </a:txBody>
                  <a:tcPr/>
                </a:tc>
                <a:tc>
                  <a:txBody>
                    <a:bodyPr/>
                    <a:lstStyle/>
                    <a:p>
                      <a:r>
                        <a:rPr lang="en-GB" sz="1600" dirty="0"/>
                        <a:t>Total:0</a:t>
                      </a:r>
                    </a:p>
                  </a:txBody>
                  <a:tcPr/>
                </a:tc>
                <a:extLst>
                  <a:ext uri="{0D108BD9-81ED-4DB2-BD59-A6C34878D82A}">
                    <a16:rowId xmlns:a16="http://schemas.microsoft.com/office/drawing/2014/main" val="2882180941"/>
                  </a:ext>
                </a:extLst>
              </a:tr>
            </a:tbl>
          </a:graphicData>
        </a:graphic>
      </p:graphicFrame>
    </p:spTree>
    <p:extLst>
      <p:ext uri="{BB962C8B-B14F-4D97-AF65-F5344CB8AC3E}">
        <p14:creationId xmlns:p14="http://schemas.microsoft.com/office/powerpoint/2010/main" val="28946976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78A7B-8C01-4F60-8A94-33687ABE2C14}"/>
              </a:ext>
            </a:extLst>
          </p:cNvPr>
          <p:cNvSpPr>
            <a:spLocks noGrp="1"/>
          </p:cNvSpPr>
          <p:nvPr>
            <p:ph type="title"/>
          </p:nvPr>
        </p:nvSpPr>
        <p:spPr>
          <a:xfrm>
            <a:off x="677334" y="609600"/>
            <a:ext cx="8596668" cy="645268"/>
          </a:xfrm>
        </p:spPr>
        <p:txBody>
          <a:bodyPr/>
          <a:lstStyle/>
          <a:p>
            <a:r>
              <a:rPr lang="en-GB" dirty="0"/>
              <a:t>EVALUATION OF ALTERNATIVE SOLUTIONS </a:t>
            </a:r>
          </a:p>
        </p:txBody>
      </p:sp>
      <p:sp>
        <p:nvSpPr>
          <p:cNvPr id="3" name="Content Placeholder 2">
            <a:extLst>
              <a:ext uri="{FF2B5EF4-FFF2-40B4-BE49-F238E27FC236}">
                <a16:creationId xmlns:a16="http://schemas.microsoft.com/office/drawing/2014/main" id="{2D453032-09FE-445F-A363-BB0E14FBF0D8}"/>
              </a:ext>
            </a:extLst>
          </p:cNvPr>
          <p:cNvSpPr>
            <a:spLocks noGrp="1"/>
          </p:cNvSpPr>
          <p:nvPr>
            <p:ph idx="1"/>
          </p:nvPr>
        </p:nvSpPr>
        <p:spPr>
          <a:xfrm>
            <a:off x="677334" y="1332689"/>
            <a:ext cx="8596668" cy="4708673"/>
          </a:xfrm>
        </p:spPr>
        <p:txBody>
          <a:bodyPr/>
          <a:lstStyle/>
          <a:p>
            <a:pPr marL="0" indent="0">
              <a:buNone/>
            </a:pPr>
            <a:r>
              <a:rPr lang="en-GB" b="1" dirty="0"/>
              <a:t>GRID ANALYSIS OF THE SOLUTIONS</a:t>
            </a:r>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r>
              <a:rPr lang="en-GB" b="1" dirty="0"/>
              <a:t>The Grid analysis table of the solutions has given a clear indicator for the positive absentee-control programme</a:t>
            </a:r>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dirty="0"/>
          </a:p>
        </p:txBody>
      </p:sp>
      <p:graphicFrame>
        <p:nvGraphicFramePr>
          <p:cNvPr id="5" name="Table 4">
            <a:extLst>
              <a:ext uri="{FF2B5EF4-FFF2-40B4-BE49-F238E27FC236}">
                <a16:creationId xmlns:a16="http://schemas.microsoft.com/office/drawing/2014/main" id="{1D88173D-6D74-4086-9DA9-83A7AF8D1531}"/>
              </a:ext>
            </a:extLst>
          </p:cNvPr>
          <p:cNvGraphicFramePr>
            <a:graphicFrameLocks/>
          </p:cNvGraphicFramePr>
          <p:nvPr>
            <p:extLst>
              <p:ext uri="{D42A27DB-BD31-4B8C-83A1-F6EECF244321}">
                <p14:modId xmlns:p14="http://schemas.microsoft.com/office/powerpoint/2010/main" val="3583976077"/>
              </p:ext>
            </p:extLst>
          </p:nvPr>
        </p:nvGraphicFramePr>
        <p:xfrm>
          <a:off x="747199" y="1933103"/>
          <a:ext cx="8456938" cy="2479040"/>
        </p:xfrm>
        <a:graphic>
          <a:graphicData uri="http://schemas.openxmlformats.org/drawingml/2006/table">
            <a:tbl>
              <a:tblPr firstRow="1" bandRow="1">
                <a:tableStyleId>{5C22544A-7EE6-4342-B048-85BDC9FD1C3A}</a:tableStyleId>
              </a:tblPr>
              <a:tblGrid>
                <a:gridCol w="2001476">
                  <a:extLst>
                    <a:ext uri="{9D8B030D-6E8A-4147-A177-3AD203B41FA5}">
                      <a16:colId xmlns:a16="http://schemas.microsoft.com/office/drawing/2014/main" val="4101214193"/>
                    </a:ext>
                  </a:extLst>
                </a:gridCol>
                <a:gridCol w="1339098">
                  <a:extLst>
                    <a:ext uri="{9D8B030D-6E8A-4147-A177-3AD203B41FA5}">
                      <a16:colId xmlns:a16="http://schemas.microsoft.com/office/drawing/2014/main" val="480218790"/>
                    </a:ext>
                  </a:extLst>
                </a:gridCol>
                <a:gridCol w="1318270">
                  <a:extLst>
                    <a:ext uri="{9D8B030D-6E8A-4147-A177-3AD203B41FA5}">
                      <a16:colId xmlns:a16="http://schemas.microsoft.com/office/drawing/2014/main" val="2916651315"/>
                    </a:ext>
                  </a:extLst>
                </a:gridCol>
                <a:gridCol w="1355145">
                  <a:extLst>
                    <a:ext uri="{9D8B030D-6E8A-4147-A177-3AD203B41FA5}">
                      <a16:colId xmlns:a16="http://schemas.microsoft.com/office/drawing/2014/main" val="2958592789"/>
                    </a:ext>
                  </a:extLst>
                </a:gridCol>
                <a:gridCol w="1216865">
                  <a:extLst>
                    <a:ext uri="{9D8B030D-6E8A-4147-A177-3AD203B41FA5}">
                      <a16:colId xmlns:a16="http://schemas.microsoft.com/office/drawing/2014/main" val="2596268953"/>
                    </a:ext>
                  </a:extLst>
                </a:gridCol>
                <a:gridCol w="1226084">
                  <a:extLst>
                    <a:ext uri="{9D8B030D-6E8A-4147-A177-3AD203B41FA5}">
                      <a16:colId xmlns:a16="http://schemas.microsoft.com/office/drawing/2014/main" val="2018160518"/>
                    </a:ext>
                  </a:extLst>
                </a:gridCol>
              </a:tblGrid>
              <a:tr h="370840">
                <a:tc>
                  <a:txBody>
                    <a:bodyPr/>
                    <a:lstStyle/>
                    <a:p>
                      <a:r>
                        <a:rPr lang="en-GB" dirty="0"/>
                        <a:t>Factors</a:t>
                      </a:r>
                    </a:p>
                  </a:txBody>
                  <a:tcPr/>
                </a:tc>
                <a:tc>
                  <a:txBody>
                    <a:bodyPr/>
                    <a:lstStyle/>
                    <a:p>
                      <a:r>
                        <a:rPr lang="en-GB" dirty="0"/>
                        <a:t>Cost</a:t>
                      </a:r>
                    </a:p>
                  </a:txBody>
                  <a:tcPr/>
                </a:tc>
                <a:tc>
                  <a:txBody>
                    <a:bodyPr/>
                    <a:lstStyle/>
                    <a:p>
                      <a:r>
                        <a:rPr lang="en-GB" dirty="0"/>
                        <a:t>Time</a:t>
                      </a:r>
                    </a:p>
                  </a:txBody>
                  <a:tcPr/>
                </a:tc>
                <a:tc>
                  <a:txBody>
                    <a:bodyPr/>
                    <a:lstStyle/>
                    <a:p>
                      <a:r>
                        <a:rPr lang="en-GB" dirty="0"/>
                        <a:t>Resources</a:t>
                      </a:r>
                    </a:p>
                  </a:txBody>
                  <a:tcPr/>
                </a:tc>
                <a:tc>
                  <a:txBody>
                    <a:bodyPr/>
                    <a:lstStyle/>
                    <a:p>
                      <a:r>
                        <a:rPr lang="en-GB" dirty="0"/>
                        <a:t>Training</a:t>
                      </a:r>
                    </a:p>
                  </a:txBody>
                  <a:tcPr/>
                </a:tc>
                <a:tc>
                  <a:txBody>
                    <a:bodyPr/>
                    <a:lstStyle/>
                    <a:p>
                      <a:r>
                        <a:rPr lang="en-GB" dirty="0"/>
                        <a:t>Total</a:t>
                      </a:r>
                    </a:p>
                  </a:txBody>
                  <a:tcPr/>
                </a:tc>
                <a:extLst>
                  <a:ext uri="{0D108BD9-81ED-4DB2-BD59-A6C34878D82A}">
                    <a16:rowId xmlns:a16="http://schemas.microsoft.com/office/drawing/2014/main" val="3140764436"/>
                  </a:ext>
                </a:extLst>
              </a:tr>
              <a:tr h="370840">
                <a:tc>
                  <a:txBody>
                    <a:bodyPr/>
                    <a:lstStyle/>
                    <a:p>
                      <a:r>
                        <a:rPr lang="en-GB" sz="1600" dirty="0"/>
                        <a:t>Weights</a:t>
                      </a:r>
                    </a:p>
                  </a:txBody>
                  <a:tcPr/>
                </a:tc>
                <a:tc>
                  <a:txBody>
                    <a:bodyPr/>
                    <a:lstStyle/>
                    <a:p>
                      <a:r>
                        <a:rPr lang="en-GB" sz="1600" dirty="0"/>
                        <a:t>5</a:t>
                      </a:r>
                    </a:p>
                  </a:txBody>
                  <a:tcPr/>
                </a:tc>
                <a:tc>
                  <a:txBody>
                    <a:bodyPr/>
                    <a:lstStyle/>
                    <a:p>
                      <a:r>
                        <a:rPr lang="en-GB" sz="1600" dirty="0"/>
                        <a:t>4</a:t>
                      </a:r>
                    </a:p>
                  </a:txBody>
                  <a:tcPr/>
                </a:tc>
                <a:tc>
                  <a:txBody>
                    <a:bodyPr/>
                    <a:lstStyle/>
                    <a:p>
                      <a:r>
                        <a:rPr lang="en-GB" sz="1600" dirty="0"/>
                        <a:t>5</a:t>
                      </a:r>
                    </a:p>
                  </a:txBody>
                  <a:tcPr/>
                </a:tc>
                <a:tc>
                  <a:txBody>
                    <a:bodyPr/>
                    <a:lstStyle/>
                    <a:p>
                      <a:r>
                        <a:rPr lang="en-GB" sz="1600" dirty="0"/>
                        <a:t>3</a:t>
                      </a:r>
                    </a:p>
                  </a:txBody>
                  <a:tcPr/>
                </a:tc>
                <a:tc>
                  <a:txBody>
                    <a:bodyPr/>
                    <a:lstStyle/>
                    <a:p>
                      <a:endParaRPr lang="en-GB" sz="1600" dirty="0"/>
                    </a:p>
                  </a:txBody>
                  <a:tcPr/>
                </a:tc>
                <a:extLst>
                  <a:ext uri="{0D108BD9-81ED-4DB2-BD59-A6C34878D82A}">
                    <a16:rowId xmlns:a16="http://schemas.microsoft.com/office/drawing/2014/main" val="3109993676"/>
                  </a:ext>
                </a:extLst>
              </a:tr>
              <a:tr h="370840">
                <a:tc>
                  <a:txBody>
                    <a:bodyPr/>
                    <a:lstStyle/>
                    <a:p>
                      <a:r>
                        <a:rPr lang="en-GB" sz="1600" dirty="0"/>
                        <a:t>Positive Absentee-control programme</a:t>
                      </a:r>
                    </a:p>
                  </a:txBody>
                  <a:tcPr/>
                </a:tc>
                <a:tc>
                  <a:txBody>
                    <a:bodyPr/>
                    <a:lstStyle/>
                    <a:p>
                      <a:r>
                        <a:rPr lang="en-GB" sz="1600" dirty="0"/>
                        <a:t>0              </a:t>
                      </a:r>
                      <a:r>
                        <a:rPr lang="en-GB" sz="1600" dirty="0">
                          <a:solidFill>
                            <a:srgbClr val="FF0000"/>
                          </a:solidFill>
                        </a:rPr>
                        <a:t>0</a:t>
                      </a:r>
                    </a:p>
                  </a:txBody>
                  <a:tcPr/>
                </a:tc>
                <a:tc>
                  <a:txBody>
                    <a:bodyPr/>
                    <a:lstStyle/>
                    <a:p>
                      <a:r>
                        <a:rPr lang="en-GB" sz="1600" dirty="0"/>
                        <a:t>3             </a:t>
                      </a:r>
                      <a:r>
                        <a:rPr lang="en-GB" sz="1600" dirty="0">
                          <a:solidFill>
                            <a:srgbClr val="FF0000"/>
                          </a:solidFill>
                        </a:rPr>
                        <a:t>12</a:t>
                      </a:r>
                    </a:p>
                  </a:txBody>
                  <a:tcPr/>
                </a:tc>
                <a:tc>
                  <a:txBody>
                    <a:bodyPr/>
                    <a:lstStyle/>
                    <a:p>
                      <a:r>
                        <a:rPr lang="en-GB" sz="1600" dirty="0"/>
                        <a:t>3             </a:t>
                      </a:r>
                      <a:r>
                        <a:rPr lang="en-GB" sz="1600" dirty="0">
                          <a:solidFill>
                            <a:srgbClr val="FF0000"/>
                          </a:solidFill>
                        </a:rPr>
                        <a:t>15</a:t>
                      </a:r>
                    </a:p>
                  </a:txBody>
                  <a:tcPr/>
                </a:tc>
                <a:tc>
                  <a:txBody>
                    <a:bodyPr/>
                    <a:lstStyle/>
                    <a:p>
                      <a:pPr marL="342900" indent="-342900">
                        <a:buAutoNum type="arabicPlain" startAt="2"/>
                      </a:pPr>
                      <a:r>
                        <a:rPr lang="en-GB" sz="1600" dirty="0"/>
                        <a:t>         </a:t>
                      </a:r>
                      <a:r>
                        <a:rPr lang="en-GB" sz="1600" dirty="0">
                          <a:solidFill>
                            <a:srgbClr val="FF0000"/>
                          </a:solidFill>
                        </a:rPr>
                        <a:t>6</a:t>
                      </a:r>
                    </a:p>
                  </a:txBody>
                  <a:tcPr/>
                </a:tc>
                <a:tc>
                  <a:txBody>
                    <a:bodyPr/>
                    <a:lstStyle/>
                    <a:p>
                      <a:r>
                        <a:rPr lang="en-GB" sz="1600" dirty="0"/>
                        <a:t>33</a:t>
                      </a:r>
                    </a:p>
                  </a:txBody>
                  <a:tcPr/>
                </a:tc>
                <a:extLst>
                  <a:ext uri="{0D108BD9-81ED-4DB2-BD59-A6C34878D82A}">
                    <a16:rowId xmlns:a16="http://schemas.microsoft.com/office/drawing/2014/main" val="3653127169"/>
                  </a:ext>
                </a:extLst>
              </a:tr>
              <a:tr h="370840">
                <a:tc>
                  <a:txBody>
                    <a:bodyPr/>
                    <a:lstStyle/>
                    <a:p>
                      <a:r>
                        <a:rPr lang="en-GB" sz="1600" dirty="0"/>
                        <a:t>Procedural measures</a:t>
                      </a:r>
                    </a:p>
                  </a:txBody>
                  <a:tcPr/>
                </a:tc>
                <a:tc>
                  <a:txBody>
                    <a:bodyPr/>
                    <a:lstStyle/>
                    <a:p>
                      <a:r>
                        <a:rPr lang="en-GB" sz="1600" dirty="0"/>
                        <a:t>0              </a:t>
                      </a:r>
                      <a:r>
                        <a:rPr lang="en-GB" sz="1600" dirty="0">
                          <a:solidFill>
                            <a:srgbClr val="FF0000"/>
                          </a:solidFill>
                        </a:rPr>
                        <a:t>0</a:t>
                      </a:r>
                    </a:p>
                  </a:txBody>
                  <a:tcPr/>
                </a:tc>
                <a:tc>
                  <a:txBody>
                    <a:bodyPr/>
                    <a:lstStyle/>
                    <a:p>
                      <a:r>
                        <a:rPr lang="en-GB" sz="1600" dirty="0"/>
                        <a:t>3             </a:t>
                      </a:r>
                      <a:r>
                        <a:rPr lang="en-GB" sz="1600" dirty="0">
                          <a:solidFill>
                            <a:srgbClr val="FF0000"/>
                          </a:solidFill>
                        </a:rPr>
                        <a:t>12</a:t>
                      </a:r>
                    </a:p>
                  </a:txBody>
                  <a:tcPr/>
                </a:tc>
                <a:tc>
                  <a:txBody>
                    <a:bodyPr/>
                    <a:lstStyle/>
                    <a:p>
                      <a:r>
                        <a:rPr lang="en-GB" sz="1600" dirty="0"/>
                        <a:t>3             </a:t>
                      </a:r>
                      <a:r>
                        <a:rPr lang="en-GB" sz="1600" dirty="0">
                          <a:solidFill>
                            <a:srgbClr val="FF0000"/>
                          </a:solidFill>
                        </a:rPr>
                        <a:t>15</a:t>
                      </a:r>
                    </a:p>
                  </a:txBody>
                  <a:tcPr/>
                </a:tc>
                <a:tc>
                  <a:txBody>
                    <a:bodyPr/>
                    <a:lstStyle/>
                    <a:p>
                      <a:r>
                        <a:rPr lang="en-GB" sz="1600" dirty="0"/>
                        <a:t>1             </a:t>
                      </a:r>
                      <a:r>
                        <a:rPr lang="en-GB" sz="1600" dirty="0">
                          <a:solidFill>
                            <a:srgbClr val="FF0000"/>
                          </a:solidFill>
                        </a:rPr>
                        <a:t>3</a:t>
                      </a:r>
                    </a:p>
                  </a:txBody>
                  <a:tcPr/>
                </a:tc>
                <a:tc>
                  <a:txBody>
                    <a:bodyPr/>
                    <a:lstStyle/>
                    <a:p>
                      <a:r>
                        <a:rPr lang="en-GB" sz="1600" dirty="0"/>
                        <a:t>30</a:t>
                      </a:r>
                    </a:p>
                  </a:txBody>
                  <a:tcPr/>
                </a:tc>
                <a:extLst>
                  <a:ext uri="{0D108BD9-81ED-4DB2-BD59-A6C34878D82A}">
                    <a16:rowId xmlns:a16="http://schemas.microsoft.com/office/drawing/2014/main" val="3270468982"/>
                  </a:ext>
                </a:extLst>
              </a:tr>
              <a:tr h="370840">
                <a:tc>
                  <a:txBody>
                    <a:bodyPr/>
                    <a:lstStyle/>
                    <a:p>
                      <a:pPr marL="0" indent="0">
                        <a:buNone/>
                      </a:pPr>
                      <a:r>
                        <a:rPr lang="en-GB" sz="1600" b="0" dirty="0"/>
                        <a:t>Reintegration measures</a:t>
                      </a:r>
                    </a:p>
                  </a:txBody>
                  <a:tcPr/>
                </a:tc>
                <a:tc>
                  <a:txBody>
                    <a:bodyPr/>
                    <a:lstStyle/>
                    <a:p>
                      <a:r>
                        <a:rPr lang="en-GB" sz="1600" dirty="0"/>
                        <a:t>1              </a:t>
                      </a:r>
                      <a:r>
                        <a:rPr lang="en-GB" sz="1600" dirty="0">
                          <a:solidFill>
                            <a:srgbClr val="FF0000"/>
                          </a:solidFill>
                        </a:rPr>
                        <a:t>5</a:t>
                      </a:r>
                    </a:p>
                  </a:txBody>
                  <a:tcPr/>
                </a:tc>
                <a:tc>
                  <a:txBody>
                    <a:bodyPr/>
                    <a:lstStyle/>
                    <a:p>
                      <a:r>
                        <a:rPr lang="en-GB" sz="1600" dirty="0"/>
                        <a:t>3             </a:t>
                      </a:r>
                      <a:r>
                        <a:rPr lang="en-GB" sz="1600" dirty="0">
                          <a:solidFill>
                            <a:srgbClr val="FF0000"/>
                          </a:solidFill>
                        </a:rPr>
                        <a:t>12</a:t>
                      </a:r>
                    </a:p>
                  </a:txBody>
                  <a:tcPr/>
                </a:tc>
                <a:tc>
                  <a:txBody>
                    <a:bodyPr/>
                    <a:lstStyle/>
                    <a:p>
                      <a:r>
                        <a:rPr lang="en-GB" sz="1600" dirty="0"/>
                        <a:t>2             </a:t>
                      </a:r>
                      <a:r>
                        <a:rPr lang="en-GB" sz="1600" dirty="0">
                          <a:solidFill>
                            <a:srgbClr val="FF0000"/>
                          </a:solidFill>
                        </a:rPr>
                        <a:t>10</a:t>
                      </a:r>
                    </a:p>
                  </a:txBody>
                  <a:tcPr/>
                </a:tc>
                <a:tc>
                  <a:txBody>
                    <a:bodyPr/>
                    <a:lstStyle/>
                    <a:p>
                      <a:r>
                        <a:rPr lang="en-GB" sz="1600" dirty="0"/>
                        <a:t>1             </a:t>
                      </a:r>
                      <a:r>
                        <a:rPr lang="en-GB" sz="1600" dirty="0">
                          <a:solidFill>
                            <a:srgbClr val="FF0000"/>
                          </a:solidFill>
                        </a:rPr>
                        <a:t>3</a:t>
                      </a:r>
                    </a:p>
                  </a:txBody>
                  <a:tcPr/>
                </a:tc>
                <a:tc>
                  <a:txBody>
                    <a:bodyPr/>
                    <a:lstStyle/>
                    <a:p>
                      <a:r>
                        <a:rPr lang="en-GB" sz="1600" dirty="0"/>
                        <a:t>30</a:t>
                      </a:r>
                    </a:p>
                  </a:txBody>
                  <a:tcPr/>
                </a:tc>
                <a:extLst>
                  <a:ext uri="{0D108BD9-81ED-4DB2-BD59-A6C34878D82A}">
                    <a16:rowId xmlns:a16="http://schemas.microsoft.com/office/drawing/2014/main" val="2667367331"/>
                  </a:ext>
                </a:extLst>
              </a:tr>
            </a:tbl>
          </a:graphicData>
        </a:graphic>
      </p:graphicFrame>
    </p:spTree>
    <p:extLst>
      <p:ext uri="{BB962C8B-B14F-4D97-AF65-F5344CB8AC3E}">
        <p14:creationId xmlns:p14="http://schemas.microsoft.com/office/powerpoint/2010/main" val="5184879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6A761A44-A936-4382-8A16-7ED6A2903D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4" name="Straight Connector 13">
              <a:extLst>
                <a:ext uri="{FF2B5EF4-FFF2-40B4-BE49-F238E27FC236}">
                  <a16:creationId xmlns:a16="http://schemas.microsoft.com/office/drawing/2014/main" id="{5459EE73-661E-48AA-A374-BF2B850F58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53EA91-5E43-427F-B0AB-1B8A496BC6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57571081-E136-40F9-B123-3A16F53BE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73197C11-EFC2-4F71-BEFF-B7EE3EEFF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74C7561-7217-4DBC-8C63-2BB8560D6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6EB4E4EC-EA7F-4A46-9AF5-7E3E4E543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9048D13B-C50D-4EF9-AB6D-86713B7D43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8213FFC7-C869-40A9-8DBD-B311B342E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29FB91-93F5-4D40-9014-8D5108951E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F6022FD2-DE49-41E6-B3BF-B113018CA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9" name="Picture 8" descr="Complete puzzle with one piece lit up">
            <a:extLst>
              <a:ext uri="{FF2B5EF4-FFF2-40B4-BE49-F238E27FC236}">
                <a16:creationId xmlns:a16="http://schemas.microsoft.com/office/drawing/2014/main" id="{E5C6A902-D0C4-4298-A002-80CC4377C54E}"/>
              </a:ext>
            </a:extLst>
          </p:cNvPr>
          <p:cNvPicPr>
            <a:picLocks noChangeAspect="1"/>
          </p:cNvPicPr>
          <p:nvPr/>
        </p:nvPicPr>
        <p:blipFill rotWithShape="1">
          <a:blip r:embed="rId2"/>
          <a:srcRect l="9759" r="3604"/>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98ED552-C31F-4CDD-8B06-662F84402F6C}"/>
              </a:ext>
            </a:extLst>
          </p:cNvPr>
          <p:cNvSpPr>
            <a:spLocks noGrp="1"/>
          </p:cNvSpPr>
          <p:nvPr>
            <p:ph type="title"/>
          </p:nvPr>
        </p:nvSpPr>
        <p:spPr>
          <a:xfrm>
            <a:off x="842597" y="463984"/>
            <a:ext cx="4088190" cy="2369093"/>
          </a:xfrm>
        </p:spPr>
        <p:txBody>
          <a:bodyPr vert="horz" lIns="91440" tIns="45720" rIns="91440" bIns="45720" rtlCol="0" anchor="b">
            <a:normAutofit/>
          </a:bodyPr>
          <a:lstStyle/>
          <a:p>
            <a:r>
              <a:rPr lang="en-US" sz="4800" dirty="0"/>
              <a:t>THE MOST APPROPRIATE SOLUTION</a:t>
            </a:r>
          </a:p>
        </p:txBody>
      </p:sp>
      <p:cxnSp>
        <p:nvCxnSpPr>
          <p:cNvPr id="25" name="Straight Connector 24">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13044A23-B686-4FA0-B3AE-09C925D6A8FA}"/>
              </a:ext>
            </a:extLst>
          </p:cNvPr>
          <p:cNvSpPr txBox="1"/>
          <p:nvPr/>
        </p:nvSpPr>
        <p:spPr>
          <a:xfrm>
            <a:off x="914399" y="3511685"/>
            <a:ext cx="4763558" cy="2031325"/>
          </a:xfrm>
          <a:prstGeom prst="rect">
            <a:avLst/>
          </a:prstGeom>
          <a:noFill/>
        </p:spPr>
        <p:txBody>
          <a:bodyPr wrap="square" rtlCol="0">
            <a:spAutoFit/>
          </a:bodyPr>
          <a:lstStyle/>
          <a:p>
            <a:r>
              <a:rPr lang="en-GB" dirty="0"/>
              <a:t>PROCEDURAL MEASURES has been suggested as the most appropriate solution by both the PMI and Grid Analysis</a:t>
            </a:r>
            <a:r>
              <a:rPr lang="en-GB" b="1" dirty="0"/>
              <a:t>.  </a:t>
            </a:r>
            <a:r>
              <a:rPr lang="en-GB" dirty="0"/>
              <a:t>Once the programme to reduce sickness absence has been implemented, it is important to monitor its effectiveness (Johnson, Croghan and Crawford </a:t>
            </a:r>
            <a:r>
              <a:rPr lang="en-GB"/>
              <a:t>2003).</a:t>
            </a:r>
            <a:endParaRPr lang="en-GB" dirty="0"/>
          </a:p>
        </p:txBody>
      </p:sp>
    </p:spTree>
    <p:extLst>
      <p:ext uri="{BB962C8B-B14F-4D97-AF65-F5344CB8AC3E}">
        <p14:creationId xmlns:p14="http://schemas.microsoft.com/office/powerpoint/2010/main" val="37117823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9DC14-41BD-4F72-B202-6776DB339F19}"/>
              </a:ext>
            </a:extLst>
          </p:cNvPr>
          <p:cNvSpPr>
            <a:spLocks noGrp="1"/>
          </p:cNvSpPr>
          <p:nvPr>
            <p:ph type="title"/>
          </p:nvPr>
        </p:nvSpPr>
        <p:spPr/>
        <p:txBody>
          <a:bodyPr/>
          <a:lstStyle/>
          <a:p>
            <a:r>
              <a:rPr lang="en-GB" cap="all"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8CFB0F99-A247-41EE-A8EB-A827D0EFF037}"/>
              </a:ext>
            </a:extLst>
          </p:cNvPr>
          <p:cNvSpPr>
            <a:spLocks noGrp="1"/>
          </p:cNvSpPr>
          <p:nvPr>
            <p:ph idx="1"/>
          </p:nvPr>
        </p:nvSpPr>
        <p:spPr>
          <a:xfrm>
            <a:off x="677334" y="1377005"/>
            <a:ext cx="9113212" cy="5189166"/>
          </a:xfrm>
        </p:spPr>
        <p:txBody>
          <a:bodyPr>
            <a:normAutofit/>
          </a:bodyPr>
          <a:lstStyle/>
          <a:p>
            <a:pPr marL="0" indent="0">
              <a:buNone/>
            </a:pPr>
            <a:r>
              <a:rPr lang="en-GB"/>
              <a:t>Johnson</a:t>
            </a:r>
            <a:r>
              <a:rPr lang="en-GB" dirty="0"/>
              <a:t>, C.., Croghan, E. and Crawford, J. (2003) ‘The problem and management of sickness absence in the NHS: considerations for nurse managers’, Journal of nursing management. Accepted for publication: 7 March 2003, 11(5), pp. 336–342. doi:10.1046/j.1365-2834.2003.00404.x.</a:t>
            </a:r>
          </a:p>
          <a:p>
            <a:pPr marL="0" indent="0">
              <a:buNone/>
            </a:pPr>
            <a:r>
              <a:rPr lang="en-GB" dirty="0"/>
              <a:t>Schaufeli, W.B., Bakker, A.B. and Van </a:t>
            </a:r>
            <a:r>
              <a:rPr lang="en-GB" dirty="0" err="1"/>
              <a:t>Rhenen</a:t>
            </a:r>
            <a:r>
              <a:rPr lang="en-GB" dirty="0"/>
              <a:t>, W. (2009) ‘How changes in job demands and resources predict burnout, work engagement, and sickness absenteeism’, Journal of organizational </a:t>
            </a:r>
            <a:r>
              <a:rPr lang="en-GB" dirty="0" err="1"/>
              <a:t>behavior</a:t>
            </a:r>
            <a:r>
              <a:rPr lang="en-GB" dirty="0"/>
              <a:t>., 30(7), pp. 893–917. doi:10.1002/job.595.</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86621694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1238</TotalTime>
  <Words>941</Words>
  <Application>Microsoft Office PowerPoint</Application>
  <PresentationFormat>Widescreen</PresentationFormat>
  <Paragraphs>206</Paragraphs>
  <Slides>12</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Calibri</vt:lpstr>
      <vt:lpstr>Century Gothic</vt:lpstr>
      <vt:lpstr>Trebuchet MS</vt:lpstr>
      <vt:lpstr>Wingdings</vt:lpstr>
      <vt:lpstr>Wingdings 2</vt:lpstr>
      <vt:lpstr>Wingdings 3</vt:lpstr>
      <vt:lpstr>Facet</vt:lpstr>
      <vt:lpstr>Reducing Long term absenteeism </vt:lpstr>
      <vt:lpstr>THE NATURE THE COMPLEX PROBLEM</vt:lpstr>
      <vt:lpstr>THE IMPACT OF THE COMPLEX PROBLEM </vt:lpstr>
      <vt:lpstr>A PESTLE ANALYSIS OF THE MACRO-ENVIRONMENTAL FACTORS </vt:lpstr>
      <vt:lpstr>CAUSE-AND-EFFECT USING FISHBONE ANALYSIS</vt:lpstr>
      <vt:lpstr>EVALUATION OF ALTERNATIVE SOLUTIONS </vt:lpstr>
      <vt:lpstr>EVALUATION OF ALTERNATIVE SOLUTIONS </vt:lpstr>
      <vt:lpstr>EVALUATION OF ALTERNATIVE SOLUTIONS </vt:lpstr>
      <vt:lpstr>EVALUATION OF ALTERNATIVE SOLUTIONS </vt:lpstr>
      <vt:lpstr>EVALUATION OF ALTERNATIVE SOLUTIONS </vt:lpstr>
      <vt:lpstr>THE MOST APPROPRIATE SOLUTION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Reducing Long term absenteeism </dc:title>
  <dc:creator>Denise Chambers (2020342)</dc:creator>
  <cp:lastModifiedBy>Denise Chambers (2020342)</cp:lastModifiedBy>
  <cp:revision>16</cp:revision>
  <dcterms:created xsi:type="dcterms:W3CDTF">2022-03-05T14:33:05Z</dcterms:created>
  <dcterms:modified xsi:type="dcterms:W3CDTF">2022-03-13T14:33:19Z</dcterms:modified>
</cp:coreProperties>
</file>