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7" r:id="rId1"/>
  </p:sldMasterIdLst>
  <p:sldIdLst>
    <p:sldId id="256" r:id="rId2"/>
    <p:sldId id="266" r:id="rId3"/>
    <p:sldId id="262" r:id="rId4"/>
    <p:sldId id="257" r:id="rId5"/>
    <p:sldId id="272" r:id="rId6"/>
    <p:sldId id="267" r:id="rId7"/>
    <p:sldId id="261" r:id="rId8"/>
    <p:sldId id="265" r:id="rId9"/>
    <p:sldId id="263" r:id="rId10"/>
    <p:sldId id="264" r:id="rId11"/>
    <p:sldId id="270" r:id="rId12"/>
    <p:sldId id="259" r:id="rId13"/>
    <p:sldId id="271" r:id="rId14"/>
    <p:sldId id="260" r:id="rId15"/>
    <p:sldId id="269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4" d="100"/>
          <a:sy n="64" d="100"/>
        </p:scale>
        <p:origin x="7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39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916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17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0198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4655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086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9777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7441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157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927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1550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66977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7858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057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4410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1156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286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12/12/2023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3443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0" r:id="rId13"/>
    <p:sldLayoutId id="2147483701" r:id="rId14"/>
    <p:sldLayoutId id="2147483702" r:id="rId15"/>
    <p:sldLayoutId id="2147483703" r:id="rId16"/>
    <p:sldLayoutId id="214748370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7" Type="http://schemas.openxmlformats.org/officeDocument/2006/relationships/image" Target="../media/image20.tmp"/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tmp"/><Relationship Id="rId5" Type="http://schemas.openxmlformats.org/officeDocument/2006/relationships/image" Target="../media/image18.tmp"/><Relationship Id="rId4" Type="http://schemas.openxmlformats.org/officeDocument/2006/relationships/image" Target="../media/image17.tm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mp"/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tmp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tmp"/><Relationship Id="rId2" Type="http://schemas.openxmlformats.org/officeDocument/2006/relationships/image" Target="../media/image32.tmp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tm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tmp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30" r="5539"/>
          <a:stretch/>
        </p:blipFill>
        <p:spPr>
          <a:xfrm>
            <a:off x="1570892" y="2595191"/>
            <a:ext cx="6245090" cy="40063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70892" y="0"/>
            <a:ext cx="9050215" cy="2595191"/>
          </a:xfrm>
        </p:spPr>
        <p:txBody>
          <a:bodyPr/>
          <a:lstStyle/>
          <a:p>
            <a:r>
              <a:rPr lang="en-US">
                <a:solidFill>
                  <a:schemeClr val="bg2">
                    <a:lumMod val="40000"/>
                    <a:lumOff val="60000"/>
                  </a:schemeClr>
                </a:solidFill>
              </a:rPr>
              <a:t>The Church in Welsh Place-Names</a:t>
            </a:r>
            <a:endParaRPr lang="en-GB">
              <a:solidFill>
                <a:schemeClr val="bg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8179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-199" t="-372" r="36711" b="372"/>
          <a:stretch/>
        </p:blipFill>
        <p:spPr>
          <a:xfrm>
            <a:off x="48276" y="0"/>
            <a:ext cx="3640406" cy="3073934"/>
          </a:xfrm>
          <a:prstGeom prst="rect">
            <a:avLst/>
          </a:prstGeom>
          <a:solidFill>
            <a:schemeClr val="tx2">
              <a:lumMod val="90000"/>
              <a:alpha val="59000"/>
            </a:schemeClr>
          </a:solidFill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r="30093"/>
          <a:stretch/>
        </p:blipFill>
        <p:spPr>
          <a:xfrm>
            <a:off x="8473686" y="37120"/>
            <a:ext cx="3276880" cy="4324673"/>
          </a:xfrm>
          <a:prstGeom prst="rect">
            <a:avLst/>
          </a:prstGeom>
          <a:solidFill>
            <a:schemeClr val="tx2">
              <a:lumMod val="90000"/>
              <a:alpha val="59000"/>
            </a:schemeClr>
          </a:solidFill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497" y="3895485"/>
            <a:ext cx="5591503" cy="290134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8994" y="0"/>
            <a:ext cx="3262382" cy="459761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41" y="2984938"/>
            <a:ext cx="3963415" cy="3811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730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6" y="1038578"/>
            <a:ext cx="4888090" cy="556808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43466" y="339660"/>
            <a:ext cx="1083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/>
              <a:t>llan</a:t>
            </a:r>
            <a:endParaRPr lang="en-GB" sz="3200" b="1"/>
          </a:p>
        </p:txBody>
      </p:sp>
      <p:sp>
        <p:nvSpPr>
          <p:cNvPr id="6" name="TextBox 5"/>
          <p:cNvSpPr txBox="1"/>
          <p:nvPr/>
        </p:nvSpPr>
        <p:spPr>
          <a:xfrm>
            <a:off x="7145866" y="2791569"/>
            <a:ext cx="356975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i="1"/>
              <a:t>perllan</a:t>
            </a:r>
            <a:r>
              <a:rPr lang="en-US" sz="3200"/>
              <a:t> ‘orchard’</a:t>
            </a:r>
            <a:endParaRPr lang="en-US" sz="3200" i="1"/>
          </a:p>
          <a:p>
            <a:r>
              <a:rPr lang="en-US" sz="3200" i="1"/>
              <a:t>ydlan</a:t>
            </a:r>
            <a:r>
              <a:rPr lang="en-US" sz="3200"/>
              <a:t> ‘rick-yard’</a:t>
            </a:r>
            <a:endParaRPr lang="en-US" sz="3200" i="1"/>
          </a:p>
          <a:p>
            <a:endParaRPr lang="en-US" sz="3200" b="1" i="1"/>
          </a:p>
          <a:p>
            <a:r>
              <a:rPr lang="en-US" sz="3200" i="1"/>
              <a:t>Vindolanda</a:t>
            </a:r>
            <a:endParaRPr lang="en-GB" sz="3200"/>
          </a:p>
        </p:txBody>
      </p:sp>
      <p:sp>
        <p:nvSpPr>
          <p:cNvPr id="7" name="TextBox 6"/>
          <p:cNvSpPr txBox="1"/>
          <p:nvPr/>
        </p:nvSpPr>
        <p:spPr>
          <a:xfrm>
            <a:off x="1727199" y="339659"/>
            <a:ext cx="765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/>
              <a:t>‘cemetery, church enclosure, church’</a:t>
            </a:r>
            <a:endParaRPr lang="en-GB" sz="3200"/>
          </a:p>
        </p:txBody>
      </p:sp>
    </p:spTree>
    <p:extLst>
      <p:ext uri="{BB962C8B-B14F-4D97-AF65-F5344CB8AC3E}">
        <p14:creationId xmlns:p14="http://schemas.microsoft.com/office/powerpoint/2010/main" val="24778036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59467" y="1964267"/>
            <a:ext cx="12314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Llan map</a:t>
            </a:r>
          </a:p>
          <a:p>
            <a:r>
              <a:rPr lang="en-US"/>
              <a:t>with a </a:t>
            </a:r>
            <a:endParaRPr lang="en-GB"/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230" y="675891"/>
            <a:ext cx="9783540" cy="5506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6963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p of a city&#10;&#10;Description automatically generated">
            <a:extLst>
              <a:ext uri="{FF2B5EF4-FFF2-40B4-BE49-F238E27FC236}">
                <a16:creationId xmlns:a16="http://schemas.microsoft.com/office/drawing/2014/main" id="{9693E8F6-FDDE-234F-63F0-7399994D4A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922" y="355035"/>
            <a:ext cx="10754139" cy="6209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3697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690" y="252228"/>
            <a:ext cx="6016378" cy="1373372"/>
          </a:xfrm>
          <a:prstGeom prst="rect">
            <a:avLst/>
          </a:prstGeom>
        </p:spPr>
      </p:pic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689" y="1869726"/>
            <a:ext cx="6016379" cy="1478162"/>
          </a:xfrm>
          <a:prstGeom prst="rect">
            <a:avLst/>
          </a:prstGeom>
        </p:spPr>
      </p:pic>
      <p:pic>
        <p:nvPicPr>
          <p:cNvPr id="6" name="Picture 5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689" y="3576935"/>
            <a:ext cx="6016379" cy="1172167"/>
          </a:xfrm>
          <a:prstGeom prst="rect">
            <a:avLst/>
          </a:prstGeom>
        </p:spPr>
      </p:pic>
      <p:pic>
        <p:nvPicPr>
          <p:cNvPr id="7" name="Picture 6" descr="Screen Clippi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689" y="5006487"/>
            <a:ext cx="6016380" cy="1723508"/>
          </a:xfrm>
          <a:prstGeom prst="rect">
            <a:avLst/>
          </a:prstGeom>
        </p:spPr>
      </p:pic>
      <p:pic>
        <p:nvPicPr>
          <p:cNvPr id="8" name="Picture 7" descr="Screen Clippin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7672" y="1346868"/>
            <a:ext cx="5514877" cy="1847887"/>
          </a:xfrm>
          <a:prstGeom prst="rect">
            <a:avLst/>
          </a:prstGeom>
        </p:spPr>
      </p:pic>
      <p:pic>
        <p:nvPicPr>
          <p:cNvPr id="9" name="Picture 8" descr="Screen Clippin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0312" y="3793068"/>
            <a:ext cx="5566782" cy="161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826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5378" y="1336322"/>
            <a:ext cx="70104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847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age.ox.ac.uk/images/jesus/ms111/291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65" t="24206" r="33584" b="36322"/>
          <a:stretch/>
        </p:blipFill>
        <p:spPr bwMode="auto">
          <a:xfrm>
            <a:off x="18803" y="0"/>
            <a:ext cx="6061957" cy="6858000"/>
          </a:xfrm>
          <a:prstGeom prst="rect">
            <a:avLst/>
          </a:prstGeom>
          <a:noFill/>
          <a:effectLst>
            <a:softEdge rad="317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7070" y="0"/>
            <a:ext cx="6104930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492240" y="628650"/>
            <a:ext cx="758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Tysilio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584027" y="2743200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>
                <a:solidFill>
                  <a:schemeClr val="bg1"/>
                </a:solidFill>
              </a:rPr>
              <a:t>Tysilio</a:t>
            </a:r>
            <a:endParaRPr lang="en-GB" sz="32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480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0982" y="249300"/>
            <a:ext cx="7157324" cy="423708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27378" y="4486387"/>
            <a:ext cx="6852356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/>
              <a:t>St Sadwrn’s Church, Llansadwrn ANG</a:t>
            </a:r>
          </a:p>
          <a:p>
            <a:r>
              <a:rPr lang="en-GB" sz="2800"/>
              <a:t>HIC BEA[TVS–]  SATVRNINVS [SEPULTUS]</a:t>
            </a:r>
          </a:p>
          <a:p>
            <a:r>
              <a:rPr lang="en-GB" sz="2800"/>
              <a:t>IACIT ET SVA [SANCTA] CONIUX PA[X VOBISCUM SIT]</a:t>
            </a:r>
          </a:p>
        </p:txBody>
      </p:sp>
    </p:spTree>
    <p:extLst>
      <p:ext uri="{BB962C8B-B14F-4D97-AF65-F5344CB8AC3E}">
        <p14:creationId xmlns:p14="http://schemas.microsoft.com/office/powerpoint/2010/main" val="2003691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556" y="221585"/>
            <a:ext cx="4910666" cy="627863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76711" y="474133"/>
            <a:ext cx="279275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/>
              <a:t>Lat </a:t>
            </a:r>
            <a:r>
              <a:rPr lang="en-US" sz="3200" i="1"/>
              <a:t>ecclesia</a:t>
            </a:r>
          </a:p>
          <a:p>
            <a:endParaRPr lang="en-US" sz="3200" i="1"/>
          </a:p>
          <a:p>
            <a:r>
              <a:rPr lang="en-US" sz="3200"/>
              <a:t>Welsh </a:t>
            </a:r>
            <a:r>
              <a:rPr lang="en-US" sz="3200" i="1"/>
              <a:t>eglwys</a:t>
            </a:r>
            <a:endParaRPr lang="en-GB" sz="3200"/>
          </a:p>
        </p:txBody>
      </p:sp>
      <p:pic>
        <p:nvPicPr>
          <p:cNvPr id="5" name="Picture 4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088" y="2346988"/>
            <a:ext cx="5628293" cy="4153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777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725" t="55927" r="17141" b="12548"/>
          <a:stretch/>
        </p:blipFill>
        <p:spPr>
          <a:xfrm>
            <a:off x="4729582" y="725215"/>
            <a:ext cx="7031882" cy="589630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78" t="2506" r="16429"/>
          <a:stretch/>
        </p:blipFill>
        <p:spPr>
          <a:xfrm>
            <a:off x="227712" y="220718"/>
            <a:ext cx="4333704" cy="4666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096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756" y="713996"/>
            <a:ext cx="9402487" cy="5430008"/>
          </a:xfrm>
          <a:prstGeom prst="rect">
            <a:avLst/>
          </a:prstGeom>
        </p:spPr>
      </p:pic>
      <p:sp>
        <p:nvSpPr>
          <p:cNvPr id="3" name="Oval 2"/>
          <p:cNvSpPr/>
          <p:nvPr/>
        </p:nvSpPr>
        <p:spPr>
          <a:xfrm>
            <a:off x="1659467" y="1546578"/>
            <a:ext cx="1433689" cy="993422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/>
          <p:cNvSpPr/>
          <p:nvPr/>
        </p:nvSpPr>
        <p:spPr>
          <a:xfrm>
            <a:off x="8326975" y="884589"/>
            <a:ext cx="1433689" cy="993422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/>
          <p:cNvSpPr/>
          <p:nvPr/>
        </p:nvSpPr>
        <p:spPr>
          <a:xfrm>
            <a:off x="6841069" y="5485180"/>
            <a:ext cx="1433689" cy="993422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4919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71513" y="1971675"/>
            <a:ext cx="86853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/>
              <a:t>Pontymister</a:t>
            </a:r>
            <a:r>
              <a:rPr lang="en-US" sz="3200"/>
              <a:t> &lt; ? </a:t>
            </a:r>
            <a:r>
              <a:rPr lang="en-US" sz="3200" i="1"/>
              <a:t>mystwyr</a:t>
            </a:r>
            <a:r>
              <a:rPr lang="en-US" sz="3200"/>
              <a:t> &lt; Lat </a:t>
            </a:r>
            <a:r>
              <a:rPr lang="en-US" sz="3200" i="1"/>
              <a:t>monasterium</a:t>
            </a:r>
            <a:endParaRPr lang="en-GB" sz="3200"/>
          </a:p>
        </p:txBody>
      </p:sp>
      <p:sp>
        <p:nvSpPr>
          <p:cNvPr id="3" name="TextBox 2"/>
          <p:cNvSpPr txBox="1"/>
          <p:nvPr/>
        </p:nvSpPr>
        <p:spPr>
          <a:xfrm>
            <a:off x="671513" y="3000376"/>
            <a:ext cx="11412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/>
              <a:t>Bettws</a:t>
            </a:r>
            <a:r>
              <a:rPr lang="en-US" sz="3200"/>
              <a:t> = W </a:t>
            </a:r>
            <a:r>
              <a:rPr lang="en-US" sz="3200" i="1"/>
              <a:t>betws</a:t>
            </a:r>
            <a:r>
              <a:rPr lang="en-US" sz="3200"/>
              <a:t> ‘chapel’ &lt; OE </a:t>
            </a:r>
            <a:r>
              <a:rPr lang="en-US" sz="3200" i="1"/>
              <a:t>bed-hus</a:t>
            </a:r>
            <a:r>
              <a:rPr lang="en-US" sz="3200"/>
              <a:t> ‘prayer-house’</a:t>
            </a:r>
            <a:endParaRPr lang="en-GB" sz="3200"/>
          </a:p>
        </p:txBody>
      </p:sp>
      <p:sp>
        <p:nvSpPr>
          <p:cNvPr id="4" name="TextBox 3"/>
          <p:cNvSpPr txBox="1"/>
          <p:nvPr/>
        </p:nvSpPr>
        <p:spPr>
          <a:xfrm>
            <a:off x="671513" y="4029077"/>
            <a:ext cx="8860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/>
              <a:t>Bassaleg</a:t>
            </a:r>
            <a:r>
              <a:rPr lang="en-US" sz="3200"/>
              <a:t> W (or ?Irish) &lt; Lat </a:t>
            </a:r>
            <a:r>
              <a:rPr lang="en-US" sz="3200" i="1"/>
              <a:t>basilica</a:t>
            </a:r>
            <a:r>
              <a:rPr lang="en-US" sz="3200"/>
              <a:t> ‘church’</a:t>
            </a:r>
            <a:endParaRPr lang="en-GB" sz="3200" b="1"/>
          </a:p>
        </p:txBody>
      </p:sp>
    </p:spTree>
    <p:extLst>
      <p:ext uri="{BB962C8B-B14F-4D97-AF65-F5344CB8AC3E}">
        <p14:creationId xmlns:p14="http://schemas.microsoft.com/office/powerpoint/2010/main" val="14065032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274" y="1360652"/>
            <a:ext cx="8002117" cy="5220429"/>
          </a:xfrm>
          <a:prstGeom prst="rect">
            <a:avLst/>
          </a:prstGeom>
        </p:spPr>
      </p:pic>
      <p:sp>
        <p:nvSpPr>
          <p:cNvPr id="3" name="AutoShape 2" descr="St Cewydd's Church, Dissert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622" y="160338"/>
            <a:ext cx="5867163" cy="440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834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789" y="1896545"/>
            <a:ext cx="6601746" cy="4972744"/>
          </a:xfrm>
          <a:prstGeom prst="rect">
            <a:avLst/>
          </a:prstGeom>
        </p:spPr>
      </p:pic>
      <p:pic>
        <p:nvPicPr>
          <p:cNvPr id="2" name="Picture 1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1" y="113061"/>
            <a:ext cx="3591426" cy="256258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3629" y="1204610"/>
            <a:ext cx="6211167" cy="4334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4258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5973" t="8989" r="21413" b="16937"/>
          <a:stretch/>
        </p:blipFill>
        <p:spPr>
          <a:xfrm>
            <a:off x="1083736" y="237067"/>
            <a:ext cx="4415062" cy="3917244"/>
          </a:xfrm>
          <a:prstGeom prst="rect">
            <a:avLst/>
          </a:prstGeom>
        </p:spPr>
      </p:pic>
      <p:pic>
        <p:nvPicPr>
          <p:cNvPr id="3" name="Picture 2" descr="Screen Clippi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778" y="3048719"/>
            <a:ext cx="4130456" cy="380928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8975" y="56445"/>
            <a:ext cx="5023556" cy="6698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0268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sz="3200" b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400</TotalTime>
  <Words>94</Words>
  <Application>Microsoft Office PowerPoint</Application>
  <PresentationFormat>Widescreen</PresentationFormat>
  <Paragraphs>20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</vt:lpstr>
      <vt:lpstr>The Church in Welsh Place-Names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Church in Welsh Place-Names</dc:title>
  <dc:creator>David Parsons</dc:creator>
  <cp:lastModifiedBy>EPNS editors</cp:lastModifiedBy>
  <cp:revision>16</cp:revision>
  <dcterms:created xsi:type="dcterms:W3CDTF">2021-12-07T14:08:51Z</dcterms:created>
  <dcterms:modified xsi:type="dcterms:W3CDTF">2023-12-12T08:48:16Z</dcterms:modified>
</cp:coreProperties>
</file>