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8750" autoAdjust="0"/>
  </p:normalViewPr>
  <p:slideViewPr>
    <p:cSldViewPr snapToGrid="0">
      <p:cViewPr varScale="1">
        <p:scale>
          <a:sx n="59" d="100"/>
          <a:sy n="59" d="100"/>
        </p:scale>
        <p:origin x="105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20D67D-C4ED-4394-A189-E9FFDFDFD12A}" type="datetimeFigureOut">
              <a:rPr lang="en-GB" smtClean="0"/>
              <a:t>12/03/2020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2770F0-A7AF-4F47-97F0-214DCB874735}" type="slidenum">
              <a:rPr lang="en-GB" smtClean="0"/>
              <a:t>‹#›</a:t>
            </a:fld>
            <a:endParaRPr lang="en-GB"/>
          </a:p>
        </p:txBody>
      </p:sp>
    </p:spTree>
    <p:extLst>
      <p:ext uri="{BB962C8B-B14F-4D97-AF65-F5344CB8AC3E}">
        <p14:creationId xmlns:p14="http://schemas.microsoft.com/office/powerpoint/2010/main" val="974935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2770F0-A7AF-4F47-97F0-214DCB874735}" type="slidenum">
              <a:rPr lang="en-GB" smtClean="0"/>
              <a:t>1</a:t>
            </a:fld>
            <a:endParaRPr lang="en-GB"/>
          </a:p>
        </p:txBody>
      </p:sp>
    </p:spTree>
    <p:extLst>
      <p:ext uri="{BB962C8B-B14F-4D97-AF65-F5344CB8AC3E}">
        <p14:creationId xmlns:p14="http://schemas.microsoft.com/office/powerpoint/2010/main" val="37537393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today’s world it can be difficult to navigate the minefield of what we as a society consider to be the meaning of sex, gender and the body. </a:t>
            </a:r>
          </a:p>
          <a:p>
            <a:endParaRPr lang="en-GB" dirty="0"/>
          </a:p>
          <a:p>
            <a:r>
              <a:rPr lang="en-GB" dirty="0"/>
              <a:t>When I started on this module’s second assignment I originally set out to write about the concept of gender alone, but through my research I found it increasingly difficult to separate sex, gender and the body. In truth, I think they are intrinsically and irrevocably linked together by society’s general thoughts and misconceptions on these concepts, and so I hope to assuage some of the confusion through this presentation by writing/talking about all three. </a:t>
            </a:r>
          </a:p>
          <a:p>
            <a:endParaRPr lang="en-GB" dirty="0"/>
          </a:p>
          <a:p>
            <a:r>
              <a:rPr lang="en-GB" dirty="0"/>
              <a:t>Sex is the simplest term to define: Sex is considered to be the physical characteristics that you were born with. These characteristics allow a person to be sorted into one of two groups, and identified as either male or female at birth.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Gender however is somewhat more difficult to define, as we often mistake it with the idea of sex. Gender is most aptly described as the social roles we place upon ourselves, and the expectations we have </a:t>
            </a:r>
            <a:r>
              <a:rPr lang="en-GB" u="none" dirty="0"/>
              <a:t>for each sex to fulfil. In short, the behavioural, cultural, or psychological traits typically associated with one sex. Incredibly closely related to gender is the idea of gender roles. Gender roles are the </a:t>
            </a:r>
            <a:r>
              <a:rPr lang="en-GB" sz="1200" u="none" kern="1200" dirty="0">
                <a:solidFill>
                  <a:schemeClr val="tx1"/>
                </a:solidFill>
                <a:effectLst/>
                <a:latin typeface="+mn-lt"/>
                <a:ea typeface="+mn-ea"/>
                <a:cs typeface="+mn-cs"/>
              </a:rPr>
              <a:t>attitudes, </a:t>
            </a:r>
            <a:r>
              <a:rPr lang="en-GB" sz="1200" u="none" strike="noStrike" kern="1200" dirty="0">
                <a:solidFill>
                  <a:schemeClr val="tx1"/>
                </a:solidFill>
                <a:effectLst/>
                <a:latin typeface="+mn-lt"/>
                <a:ea typeface="+mn-ea"/>
                <a:cs typeface="+mn-cs"/>
              </a:rPr>
              <a:t>behaviours</a:t>
            </a:r>
            <a:r>
              <a:rPr lang="en-GB" sz="1200" u="none" kern="1200" dirty="0">
                <a:solidFill>
                  <a:schemeClr val="tx1"/>
                </a:solidFill>
                <a:effectLst/>
                <a:latin typeface="+mn-lt"/>
                <a:ea typeface="+mn-ea"/>
                <a:cs typeface="+mn-cs"/>
              </a:rPr>
              <a:t>, </a:t>
            </a:r>
            <a:r>
              <a:rPr lang="en-GB" sz="1200" u="none" strike="noStrike" kern="1200" dirty="0">
                <a:solidFill>
                  <a:schemeClr val="tx1"/>
                </a:solidFill>
                <a:effectLst/>
                <a:latin typeface="+mn-lt"/>
                <a:ea typeface="+mn-ea"/>
                <a:cs typeface="+mn-cs"/>
              </a:rPr>
              <a:t>norms</a:t>
            </a:r>
            <a:r>
              <a:rPr lang="en-GB" sz="1200" u="none" kern="1200" dirty="0">
                <a:solidFill>
                  <a:schemeClr val="tx1"/>
                </a:solidFill>
                <a:effectLst/>
                <a:latin typeface="+mn-lt"/>
                <a:ea typeface="+mn-ea"/>
                <a:cs typeface="+mn-cs"/>
              </a:rPr>
              <a:t>, and </a:t>
            </a:r>
            <a:r>
              <a:rPr lang="en-GB" sz="1200" u="none" strike="noStrike" kern="1200" dirty="0">
                <a:solidFill>
                  <a:schemeClr val="tx1"/>
                </a:solidFill>
                <a:effectLst/>
                <a:latin typeface="+mn-lt"/>
                <a:ea typeface="+mn-ea"/>
                <a:cs typeface="+mn-cs"/>
              </a:rPr>
              <a:t>values</a:t>
            </a:r>
            <a:r>
              <a:rPr lang="en-GB" sz="1200" u="none" kern="1200" dirty="0">
                <a:solidFill>
                  <a:schemeClr val="tx1"/>
                </a:solidFill>
                <a:effectLst/>
                <a:latin typeface="+mn-lt"/>
                <a:ea typeface="+mn-ea"/>
                <a:cs typeface="+mn-cs"/>
              </a:rPr>
              <a:t> associated with a gender. On the surface the two terms seem exactly the same, but gender roles focuses more on the public image of being a particular gender that a person presents to others, and how we ‘perform’ gender. While on the subject of gender, it is important to bring up gender identity. </a:t>
            </a:r>
            <a:r>
              <a:rPr lang="en-GB" sz="1200" kern="1200" dirty="0">
                <a:solidFill>
                  <a:schemeClr val="tx1"/>
                </a:solidFill>
                <a:effectLst/>
                <a:latin typeface="+mn-lt"/>
                <a:ea typeface="+mn-ea"/>
                <a:cs typeface="+mn-cs"/>
              </a:rPr>
              <a:t>Gender identity is very much separate from the concept of gender. It is the way people see, express and label themselves, separate from the ideals which society would typically place on a person due to their sex.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body as a concept is far more simple to explain. The body is ourselves. It considered to be a physical vessel of flesh and bones, but also has value conceptually as it can become much more. Our gender is constructed through the body, and we use our body to perform day to day expectation placed upon us.</a:t>
            </a:r>
            <a:endParaRPr lang="en-GB" dirty="0"/>
          </a:p>
        </p:txBody>
      </p:sp>
      <p:sp>
        <p:nvSpPr>
          <p:cNvPr id="4" name="Slide Number Placeholder 3"/>
          <p:cNvSpPr>
            <a:spLocks noGrp="1"/>
          </p:cNvSpPr>
          <p:nvPr>
            <p:ph type="sldNum" sz="quarter" idx="5"/>
          </p:nvPr>
        </p:nvSpPr>
        <p:spPr/>
        <p:txBody>
          <a:bodyPr/>
          <a:lstStyle/>
          <a:p>
            <a:fld id="{602770F0-A7AF-4F47-97F0-214DCB874735}" type="slidenum">
              <a:rPr lang="en-GB" smtClean="0"/>
              <a:t>2</a:t>
            </a:fld>
            <a:endParaRPr lang="en-GB"/>
          </a:p>
        </p:txBody>
      </p:sp>
    </p:spTree>
    <p:extLst>
      <p:ext uri="{BB962C8B-B14F-4D97-AF65-F5344CB8AC3E}">
        <p14:creationId xmlns:p14="http://schemas.microsoft.com/office/powerpoint/2010/main" val="1166763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Vezo are a semi-nomadic people who live on the coast of South Madagascar and they base their livelihoods pretty much entirely on sea fishing.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Within the Vezo, there are men who transform into what is known as a </a:t>
            </a:r>
            <a:r>
              <a:rPr lang="en-GB" sz="1200" kern="1200" dirty="0" err="1">
                <a:solidFill>
                  <a:schemeClr val="tx1"/>
                </a:solidFill>
                <a:effectLst/>
                <a:latin typeface="+mn-lt"/>
                <a:ea typeface="+mn-ea"/>
                <a:cs typeface="+mn-cs"/>
              </a:rPr>
              <a:t>sarin’ampela</a:t>
            </a:r>
            <a:r>
              <a:rPr lang="en-GB" sz="1200" kern="1200" dirty="0">
                <a:solidFill>
                  <a:schemeClr val="tx1"/>
                </a:solidFill>
                <a:effectLst/>
                <a:latin typeface="+mn-lt"/>
                <a:ea typeface="+mn-ea"/>
                <a:cs typeface="+mn-cs"/>
              </a:rPr>
              <a:t>. The term refers to a Vezo man who chose to become a woman and shift their gender identity. This want for change often appears in their early childhood, and throughout their lives they strive to become `images' of women. These people move away from the sex they were at birth, instead choosing to find a gender identity that they are more comfortable with. The question is, how did this practice come about among the Vezo, and what role do the ‘</a:t>
            </a:r>
            <a:r>
              <a:rPr lang="en-GB" sz="1200" kern="1200" dirty="0" err="1">
                <a:solidFill>
                  <a:schemeClr val="tx1"/>
                </a:solidFill>
                <a:effectLst/>
                <a:latin typeface="+mn-lt"/>
                <a:ea typeface="+mn-ea"/>
                <a:cs typeface="+mn-cs"/>
              </a:rPr>
              <a:t>sarin’ampela</a:t>
            </a:r>
            <a:r>
              <a:rPr lang="en-GB" sz="1200" kern="1200" dirty="0">
                <a:solidFill>
                  <a:schemeClr val="tx1"/>
                </a:solidFill>
                <a:effectLst/>
                <a:latin typeface="+mn-lt"/>
                <a:ea typeface="+mn-ea"/>
                <a:cs typeface="+mn-cs"/>
              </a:rPr>
              <a:t>’ take on within the tribe?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Another interesting aspect of the Vezo lifestyle is the almost genderless approach taken with regard to childbirth and the identification and categorisation of babies when they are born. The sex of the child is announced at birth. However, the child’s sex is not necessarily linked to gender roles and the expectations and wishes of the parents to have a boy over a girl, for example. The sex of the child is only focused upon with regard to whether or not the child was born well – in short, “when people announce that a baby is a boy or a girl, they are also stating something far more crucial than its sex: that the baby, thanks to Ndrañahary (God), is alive”.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Vezo do not focus on the sex of the child and how it would determine its identity growing up as it is done in Western society. The Vezo describe themselves as `people who struggle with the sea and live on the coast'; their identity comes from the tasks they perform each day and the place where they live, this is what makes them what they are.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interesting to note that within the language that the Vezo use (called Malagasy), there are no distinct terms for boy or girl, only terms such as ‘</a:t>
            </a:r>
            <a:r>
              <a:rPr lang="en-GB" sz="1200" kern="1200" dirty="0" err="1">
                <a:solidFill>
                  <a:schemeClr val="tx1"/>
                </a:solidFill>
                <a:effectLst/>
                <a:latin typeface="+mn-lt"/>
                <a:ea typeface="+mn-ea"/>
                <a:cs typeface="+mn-cs"/>
              </a:rPr>
              <a:t>zaza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aja</a:t>
            </a:r>
            <a:r>
              <a:rPr lang="en-GB" sz="1200" kern="1200" dirty="0">
                <a:solidFill>
                  <a:schemeClr val="tx1"/>
                </a:solidFill>
                <a:effectLst/>
                <a:latin typeface="+mn-lt"/>
                <a:ea typeface="+mn-ea"/>
                <a:cs typeface="+mn-cs"/>
              </a:rPr>
              <a:t>’ (both meaning child). The term ‘</a:t>
            </a:r>
            <a:r>
              <a:rPr lang="en-GB" sz="1200" kern="1200" dirty="0" err="1">
                <a:solidFill>
                  <a:schemeClr val="tx1"/>
                </a:solidFill>
                <a:effectLst/>
                <a:latin typeface="+mn-lt"/>
                <a:ea typeface="+mn-ea"/>
                <a:cs typeface="+mn-cs"/>
              </a:rPr>
              <a:t>anaky</a:t>
            </a:r>
            <a:r>
              <a:rPr lang="en-GB" sz="1200" kern="1200" dirty="0">
                <a:solidFill>
                  <a:schemeClr val="tx1"/>
                </a:solidFill>
                <a:effectLst/>
                <a:latin typeface="+mn-lt"/>
                <a:ea typeface="+mn-ea"/>
                <a:cs typeface="+mn-cs"/>
              </a:rPr>
              <a:t>’  seems to translate to son or daughter in English, but possibly it has more the meaning of referring to a child which is related to a parent, and there is no focus on what the gender of the child is. If one wanted to specify whether this child was a boy or a girl, the Vezo “`</a:t>
            </a:r>
            <a:r>
              <a:rPr lang="en-GB" sz="1200" kern="1200" dirty="0" err="1">
                <a:solidFill>
                  <a:schemeClr val="tx1"/>
                </a:solidFill>
                <a:effectLst/>
                <a:latin typeface="+mn-lt"/>
                <a:ea typeface="+mn-ea"/>
                <a:cs typeface="+mn-cs"/>
              </a:rPr>
              <a:t>genderize</a:t>
            </a:r>
            <a:r>
              <a:rPr lang="en-GB" sz="1200" kern="1200" dirty="0">
                <a:solidFill>
                  <a:schemeClr val="tx1"/>
                </a:solidFill>
                <a:effectLst/>
                <a:latin typeface="+mn-lt"/>
                <a:ea typeface="+mn-ea"/>
                <a:cs typeface="+mn-cs"/>
              </a:rPr>
              <a:t>' the term </a:t>
            </a:r>
            <a:r>
              <a:rPr lang="en-GB" sz="1200" kern="1200" dirty="0" err="1">
                <a:solidFill>
                  <a:schemeClr val="tx1"/>
                </a:solidFill>
                <a:effectLst/>
                <a:latin typeface="+mn-lt"/>
                <a:ea typeface="+mn-ea"/>
                <a:cs typeface="+mn-cs"/>
              </a:rPr>
              <a:t>anaky</a:t>
            </a:r>
            <a:r>
              <a:rPr lang="en-GB" sz="1200" kern="1200" dirty="0">
                <a:solidFill>
                  <a:schemeClr val="tx1"/>
                </a:solidFill>
                <a:effectLst/>
                <a:latin typeface="+mn-lt"/>
                <a:ea typeface="+mn-ea"/>
                <a:cs typeface="+mn-cs"/>
              </a:rPr>
              <a:t> by adding that it is male or female (</a:t>
            </a:r>
            <a:r>
              <a:rPr lang="en-GB" sz="1200" kern="1200" dirty="0" err="1">
                <a:solidFill>
                  <a:schemeClr val="tx1"/>
                </a:solidFill>
                <a:effectLst/>
                <a:latin typeface="+mn-lt"/>
                <a:ea typeface="+mn-ea"/>
                <a:cs typeface="+mn-cs"/>
              </a:rPr>
              <a:t>anaky-lahy</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anaky-vavy</a:t>
            </a:r>
            <a:r>
              <a:rPr lang="en-GB" sz="1200" kern="1200" dirty="0">
                <a:solidFill>
                  <a:schemeClr val="tx1"/>
                </a:solidFill>
                <a:effectLst/>
                <a:latin typeface="+mn-lt"/>
                <a:ea typeface="+mn-ea"/>
                <a:cs typeface="+mn-cs"/>
              </a:rPr>
              <a:t> or </a:t>
            </a:r>
            <a:r>
              <a:rPr lang="en-GB" sz="1200" kern="1200" dirty="0" err="1">
                <a:solidFill>
                  <a:schemeClr val="tx1"/>
                </a:solidFill>
                <a:effectLst/>
                <a:latin typeface="+mn-lt"/>
                <a:ea typeface="+mn-ea"/>
                <a:cs typeface="+mn-cs"/>
              </a:rPr>
              <a:t>anaky</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ampela</a:t>
            </a:r>
            <a:r>
              <a:rPr lang="en-GB" sz="1200" kern="1200" dirty="0">
                <a:solidFill>
                  <a:schemeClr val="tx1"/>
                </a:solidFill>
                <a:effectLst/>
                <a:latin typeface="+mn-lt"/>
                <a:ea typeface="+mn-ea"/>
                <a:cs typeface="+mn-cs"/>
              </a:rPr>
              <a:t>). In some cases, … people refer to the child with the gendered terms used for adults: a `man' (</a:t>
            </a:r>
            <a:r>
              <a:rPr lang="en-GB" sz="1200" kern="1200" dirty="0" err="1">
                <a:solidFill>
                  <a:schemeClr val="tx1"/>
                </a:solidFill>
                <a:effectLst/>
                <a:latin typeface="+mn-lt"/>
                <a:ea typeface="+mn-ea"/>
                <a:cs typeface="+mn-cs"/>
              </a:rPr>
              <a:t>lehilahy</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johary</a:t>
            </a:r>
            <a:r>
              <a:rPr lang="en-GB" sz="1200" kern="1200" dirty="0">
                <a:solidFill>
                  <a:schemeClr val="tx1"/>
                </a:solidFill>
                <a:effectLst/>
                <a:latin typeface="+mn-lt"/>
                <a:ea typeface="+mn-ea"/>
                <a:cs typeface="+mn-cs"/>
              </a:rPr>
              <a:t>) or a `woman' (</a:t>
            </a:r>
            <a:r>
              <a:rPr lang="en-GB" sz="1200" kern="1200" dirty="0" err="1">
                <a:solidFill>
                  <a:schemeClr val="tx1"/>
                </a:solidFill>
                <a:effectLst/>
                <a:latin typeface="+mn-lt"/>
                <a:ea typeface="+mn-ea"/>
                <a:cs typeface="+mn-cs"/>
              </a:rPr>
              <a:t>ampela</a:t>
            </a:r>
            <a:r>
              <a:rPr lang="en-GB" sz="1200" kern="1200" dirty="0">
                <a:solidFill>
                  <a:schemeClr val="tx1"/>
                </a:solidFill>
                <a:effectLst/>
                <a:latin typeface="+mn-lt"/>
                <a:ea typeface="+mn-ea"/>
                <a:cs typeface="+mn-cs"/>
              </a:rPr>
              <a:t>).” Children do not have a gender in the same way that adults seem to within the Vezo, suggesting that gender is something people learn over time or develop than something they are born with - “gendered identities and gendered bodies are also not simply and `naturally' born as they are, but are created, `culturally' and `historically' through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identity of those who are cisgender men and women does not stem from typical gender roles, it comes from the environment around them. </a:t>
            </a:r>
            <a:r>
              <a:rPr lang="en-GB" sz="1200" dirty="0">
                <a:effectLst/>
                <a:latin typeface="Calibri" panose="020F0502020204030204" pitchFamily="34" charset="0"/>
                <a:ea typeface="Calibri" panose="020F0502020204030204" pitchFamily="34" charset="0"/>
                <a:cs typeface="Times New Roman" panose="02020603050405020304" pitchFamily="18" charset="0"/>
              </a:rPr>
              <a:t>However, it is difficult for the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sarin’ampela</a:t>
            </a:r>
            <a:r>
              <a:rPr lang="en-GB" sz="1200" dirty="0">
                <a:effectLst/>
                <a:latin typeface="Calibri" panose="020F0502020204030204" pitchFamily="34" charset="0"/>
                <a:ea typeface="Calibri" panose="020F0502020204030204" pitchFamily="34" charset="0"/>
                <a:cs typeface="Times New Roman" panose="02020603050405020304" pitchFamily="18" charset="0"/>
              </a:rPr>
              <a:t> as Vezo men and women will often have the same roles within the community, so it is difficult to move away from one’s own sex and transform into what one wishes their gender identity to be. The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Sarin’ampela</a:t>
            </a:r>
            <a:r>
              <a:rPr lang="en-GB" sz="1200" dirty="0">
                <a:effectLst/>
                <a:latin typeface="Calibri" panose="020F0502020204030204" pitchFamily="34" charset="0"/>
                <a:ea typeface="Calibri" panose="020F0502020204030204" pitchFamily="34" charset="0"/>
                <a:cs typeface="Times New Roman" panose="02020603050405020304" pitchFamily="18" charset="0"/>
              </a:rPr>
              <a:t> “cannot simply intrude incidentally upon the women's domain of activities, as other men do”, and have to overly perform their gendered image to define their identity among the Vezo. This highlights the performative nature of gender identity we see both among the Vezo and within our own society. This performance of gender comes across as a struggle to maintain one’s own identity within the community and to be accepted and taken seriously. While generally accepted among the Vezo, many cisgender members of the community seemed to gossip, for example, about whether they were secretly homosexuals looking to sleep with men through the elaborate scheme of becoming women, both invaliding the identity of the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sarin’ampela</a:t>
            </a:r>
            <a:r>
              <a:rPr lang="en-GB" sz="1200" dirty="0">
                <a:effectLst/>
                <a:latin typeface="Calibri" panose="020F0502020204030204" pitchFamily="34" charset="0"/>
                <a:ea typeface="Calibri" panose="020F0502020204030204" pitchFamily="34" charset="0"/>
                <a:cs typeface="Times New Roman" panose="02020603050405020304" pitchFamily="18" charset="0"/>
              </a:rPr>
              <a:t> and perpetuating rumours that no one could confirm or deny concretely. While the genderless approach for the cis members of the tribe is incredibly progressive and feminist, it seems that the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sarin’ampela</a:t>
            </a:r>
            <a:r>
              <a:rPr lang="en-GB" sz="1200" dirty="0">
                <a:effectLst/>
                <a:latin typeface="Calibri" panose="020F0502020204030204" pitchFamily="34" charset="0"/>
                <a:ea typeface="Calibri" panose="020F0502020204030204" pitchFamily="34" charset="0"/>
                <a:cs typeface="Times New Roman" panose="02020603050405020304" pitchFamily="18" charset="0"/>
              </a:rPr>
              <a:t> will never truly be respected as such, despite the general tolerance within their society.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Calibri" panose="020F0502020204030204" pitchFamily="34"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give an example, despite their transformation being accepted in life, in death the </a:t>
            </a:r>
            <a:r>
              <a:rPr lang="en-GB" sz="1200" kern="1200" dirty="0" err="1">
                <a:solidFill>
                  <a:schemeClr val="tx1"/>
                </a:solidFill>
                <a:effectLst/>
                <a:latin typeface="+mn-lt"/>
                <a:ea typeface="+mn-ea"/>
                <a:cs typeface="+mn-cs"/>
              </a:rPr>
              <a:t>sarin’ampela</a:t>
            </a:r>
            <a:r>
              <a:rPr lang="en-GB" sz="1200" kern="1200" dirty="0">
                <a:solidFill>
                  <a:schemeClr val="tx1"/>
                </a:solidFill>
                <a:effectLst/>
                <a:latin typeface="+mn-lt"/>
                <a:ea typeface="+mn-ea"/>
                <a:cs typeface="+mn-cs"/>
              </a:rPr>
              <a:t> will never be treated in the way cisgender women are. The `image' of a sarin-</a:t>
            </a:r>
            <a:r>
              <a:rPr lang="en-GB" sz="1200" kern="1200" dirty="0" err="1">
                <a:solidFill>
                  <a:schemeClr val="tx1"/>
                </a:solidFill>
                <a:effectLst/>
                <a:latin typeface="+mn-lt"/>
                <a:ea typeface="+mn-ea"/>
                <a:cs typeface="+mn-cs"/>
              </a:rPr>
              <a:t>ampela</a:t>
            </a:r>
            <a:r>
              <a:rPr lang="en-GB" sz="1200" kern="1200" dirty="0">
                <a:solidFill>
                  <a:schemeClr val="tx1"/>
                </a:solidFill>
                <a:effectLst/>
                <a:latin typeface="+mn-lt"/>
                <a:ea typeface="+mn-ea"/>
                <a:cs typeface="+mn-cs"/>
              </a:rPr>
              <a:t> is un-done and fundamentally negated during the funeral and rites, and the body will be buried in the male section of the Vezo tomb as not to anger the ancestors.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02770F0-A7AF-4F47-97F0-214DCB874735}" type="slidenum">
              <a:rPr lang="en-GB" smtClean="0"/>
              <a:t>3</a:t>
            </a:fld>
            <a:endParaRPr lang="en-GB"/>
          </a:p>
        </p:txBody>
      </p:sp>
    </p:spTree>
    <p:extLst>
      <p:ext uri="{BB962C8B-B14F-4D97-AF65-F5344CB8AC3E}">
        <p14:creationId xmlns:p14="http://schemas.microsoft.com/office/powerpoint/2010/main" val="33957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stark contrast to the Vezo, the Hijras of India view gender and sex through the eyes of religion. The Hijras are defined as those who are neither men nor women, instead they are considered the third sex or gender within Indian culture. The Hijras are a social group, part religious sect and part caste, who are found all over India, but are mainly concentrated in the North.</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Interestingly, the census of India, while not listing hijras separately so they are usually counted as men, allows hijras to be counted as women on the register upon request, which is far more forward than attitudes here in terms of trans people being legally recognised how they would like to be. </a:t>
            </a:r>
          </a:p>
          <a:p>
            <a:r>
              <a:rPr lang="en-GB" sz="1200" kern="1200" dirty="0">
                <a:solidFill>
                  <a:schemeClr val="tx1"/>
                </a:solidFill>
                <a:effectLst/>
                <a:latin typeface="+mn-lt"/>
                <a:ea typeface="+mn-ea"/>
                <a:cs typeface="+mn-cs"/>
              </a:rPr>
              <a:t>Hijras will speak the language of the region in which they lived in before joining this community, and there is no separate hijra language, although there is a feminized intonation and use of slang that will characterise their talk.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Hijras are overly performative of their gender, enacting their gender in terms of trying to look like women as much as possible, going through lengthy and often painful beauty procedures to achieve this look. For example it is required for all hijras to tweeze their face, and if this rule is broken a fine will be imposed. Other treatments include facial bleaching, surgery, often illegal and dangerous hormone therapy, supplement pills, taking contraceptives, whitening of one’s face to fit societal standards of beauty, to give a few examples.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Hijras will leave their own household or alternatively be kicked out, and they will form a new families with other hijras. The major principle of social organization among the hijras is the relation between gurus (teachers) and their </a:t>
            </a:r>
            <a:r>
              <a:rPr lang="en-GB" sz="1200" kern="1200" dirty="0" err="1">
                <a:solidFill>
                  <a:schemeClr val="tx1"/>
                </a:solidFill>
                <a:effectLst/>
                <a:latin typeface="+mn-lt"/>
                <a:ea typeface="+mn-ea"/>
                <a:cs typeface="+mn-cs"/>
              </a:rPr>
              <a:t>chelas</a:t>
            </a:r>
            <a:r>
              <a:rPr lang="en-GB" sz="1200" kern="1200" dirty="0">
                <a:solidFill>
                  <a:schemeClr val="tx1"/>
                </a:solidFill>
                <a:effectLst/>
                <a:latin typeface="+mn-lt"/>
                <a:ea typeface="+mn-ea"/>
                <a:cs typeface="+mn-cs"/>
              </a:rPr>
              <a:t> (disciples). This relationship is </a:t>
            </a:r>
            <a:r>
              <a:rPr lang="en-GB" sz="1200" kern="1200" dirty="0" err="1">
                <a:solidFill>
                  <a:schemeClr val="tx1"/>
                </a:solidFill>
                <a:effectLst/>
                <a:latin typeface="+mn-lt"/>
                <a:ea typeface="+mn-ea"/>
                <a:cs typeface="+mn-cs"/>
              </a:rPr>
              <a:t>modeled</a:t>
            </a:r>
            <a:r>
              <a:rPr lang="en-GB" sz="1200" kern="1200" dirty="0">
                <a:solidFill>
                  <a:schemeClr val="tx1"/>
                </a:solidFill>
                <a:effectLst/>
                <a:latin typeface="+mn-lt"/>
                <a:ea typeface="+mn-ea"/>
                <a:cs typeface="+mn-cs"/>
              </a:rPr>
              <a:t> both on the Hindu joint family and on the relationship of spiritual leader and disciple in Hinduism. The guru, like an elder in a family, is expected to take care of the chela's material needs and the chela is expected to show respect and obedience to the guru and give the guru "her" earnings. The guru of the household will sponsor the chela and look after her, and a sisterhood forms between the </a:t>
            </a:r>
            <a:r>
              <a:rPr lang="en-GB" sz="1200" kern="1200" dirty="0" err="1">
                <a:solidFill>
                  <a:schemeClr val="tx1"/>
                </a:solidFill>
                <a:effectLst/>
                <a:latin typeface="+mn-lt"/>
                <a:ea typeface="+mn-ea"/>
                <a:cs typeface="+mn-cs"/>
              </a:rPr>
              <a:t>chelas</a:t>
            </a:r>
            <a:r>
              <a:rPr lang="en-GB" sz="1200" kern="1200" dirty="0">
                <a:solidFill>
                  <a:schemeClr val="tx1"/>
                </a:solidFill>
                <a:effectLst/>
                <a:latin typeface="+mn-lt"/>
                <a:ea typeface="+mn-ea"/>
                <a:cs typeface="+mn-cs"/>
              </a:rPr>
              <a:t> under one guru, creating a family. Hijras even express the view that a hijra could no more live without a guru than an ordinary person could live without a mother. Gurus also provide the umbrella under which hijras earn a living, as economic territories among hijras all come under the control of a particular guru and are off-limits to the </a:t>
            </a:r>
            <a:r>
              <a:rPr lang="en-GB" sz="1200" kern="1200" dirty="0" err="1">
                <a:solidFill>
                  <a:schemeClr val="tx1"/>
                </a:solidFill>
                <a:effectLst/>
                <a:latin typeface="+mn-lt"/>
                <a:ea typeface="+mn-ea"/>
                <a:cs typeface="+mn-cs"/>
              </a:rPr>
              <a:t>chelas</a:t>
            </a:r>
            <a:r>
              <a:rPr lang="en-GB" sz="1200" kern="1200" dirty="0">
                <a:solidFill>
                  <a:schemeClr val="tx1"/>
                </a:solidFill>
                <a:effectLst/>
                <a:latin typeface="+mn-lt"/>
                <a:ea typeface="+mn-ea"/>
                <a:cs typeface="+mn-cs"/>
              </a:rPr>
              <a:t> of any other guru without explicit permission. They are free to perform their gender as they wish without fear of not being accepted in their newfound family, allowing for true expression of self and happiness.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couldn’t find many studies that agreed on the religious aspect of being a Hijra, but the idea and expression of this gender definitely stems from religion. It seems that Hijras earn money and worship by blessing weddings and </a:t>
            </a:r>
            <a:r>
              <a:rPr lang="en-GB" sz="1200" kern="1200" dirty="0" err="1">
                <a:solidFill>
                  <a:schemeClr val="tx1"/>
                </a:solidFill>
                <a:effectLst/>
                <a:latin typeface="+mn-lt"/>
                <a:ea typeface="+mn-ea"/>
                <a:cs typeface="+mn-cs"/>
              </a:rPr>
              <a:t>newborns</a:t>
            </a:r>
            <a:r>
              <a:rPr lang="en-GB" sz="1200" kern="1200" dirty="0">
                <a:solidFill>
                  <a:schemeClr val="tx1"/>
                </a:solidFill>
                <a:effectLst/>
                <a:latin typeface="+mn-lt"/>
                <a:ea typeface="+mn-ea"/>
                <a:cs typeface="+mn-cs"/>
              </a:rPr>
              <a:t>, but also take part in other ceremonies and they also perform to entertain people. These performances seem to carry the tone of what we would call drag, almost burlesques of female behaviour. Much of the comedy of their performances derives from the incongruities between their behaviour and that of ordinary women, restrained by norms of propriety. Hijras use coarse speech and gestures and make sexual innuendos, teasing the male children present and also making fun of various family members and family relationships. </a:t>
            </a:r>
          </a:p>
          <a:p>
            <a:endParaRPr lang="en-GB" sz="120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Hijras can belong to different religions, and the last rites depend on their religion. A Hindu Hijra is cremated, and a Muslim Hijra is buried. When carrying a dead Hijra to the graveyard the other Hijras will not wear women’s clothes and will dress the body in shirts and pants, to hide the fact that the deceased is a Hijra. While different from the Vezo, who do not want to upset ancestors and do not seem to honour the </a:t>
            </a:r>
            <a:r>
              <a:rPr lang="en-GB" sz="1200" b="0" i="0" kern="1200" dirty="0" err="1">
                <a:solidFill>
                  <a:schemeClr val="tx1"/>
                </a:solidFill>
                <a:effectLst/>
                <a:latin typeface="+mn-lt"/>
                <a:ea typeface="+mn-ea"/>
                <a:cs typeface="+mn-cs"/>
              </a:rPr>
              <a:t>sarin’ampela</a:t>
            </a:r>
            <a:r>
              <a:rPr lang="en-GB" sz="1200" b="0" i="0" kern="1200" dirty="0">
                <a:solidFill>
                  <a:schemeClr val="tx1"/>
                </a:solidFill>
                <a:effectLst/>
                <a:latin typeface="+mn-lt"/>
                <a:ea typeface="+mn-ea"/>
                <a:cs typeface="+mn-cs"/>
              </a:rPr>
              <a:t> identity after death, the Hijras do this more to avoid ostracization rather than to take away their friend’s identity, which I am sure they do not want to do.</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Hijras live secretive lives, as they are seemingly ostracized by everyone unless they can convincing pass as a woman. In recent years, more and more attention has formed around the Hijras to the point where they have become wary even of researchers and anthropologists. They have retreated into their tight knit community, and therefore it is difficult to say more about this fascinating group of people as I have read conflicting studies on various aspects of their lives.</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02770F0-A7AF-4F47-97F0-214DCB874735}" type="slidenum">
              <a:rPr lang="en-GB" smtClean="0"/>
              <a:t>4</a:t>
            </a:fld>
            <a:endParaRPr lang="en-GB"/>
          </a:p>
        </p:txBody>
      </p:sp>
    </p:spTree>
    <p:extLst>
      <p:ext uri="{BB962C8B-B14F-4D97-AF65-F5344CB8AC3E}">
        <p14:creationId xmlns:p14="http://schemas.microsoft.com/office/powerpoint/2010/main" val="8648270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Similarities between these two case studies include the over performativity of gender, tolerance, links to the queer community and though it may seem random, the secrecy and shame found within the funerals for both </a:t>
            </a:r>
            <a:r>
              <a:rPr lang="en-GB" dirty="0" err="1"/>
              <a:t>sarin’ampela</a:t>
            </a:r>
            <a:r>
              <a:rPr lang="en-GB" dirty="0"/>
              <a:t> and hijras. Their identity is stripped away after death, and they are not allowed to go through this rite of passage in the way they are comfortable with, and it seemingly invalidates their identity in life as well.</a:t>
            </a:r>
          </a:p>
        </p:txBody>
      </p:sp>
      <p:sp>
        <p:nvSpPr>
          <p:cNvPr id="4" name="Slide Number Placeholder 3"/>
          <p:cNvSpPr>
            <a:spLocks noGrp="1"/>
          </p:cNvSpPr>
          <p:nvPr>
            <p:ph type="sldNum" sz="quarter" idx="5"/>
          </p:nvPr>
        </p:nvSpPr>
        <p:spPr/>
        <p:txBody>
          <a:bodyPr/>
          <a:lstStyle/>
          <a:p>
            <a:fld id="{602770F0-A7AF-4F47-97F0-214DCB874735}" type="slidenum">
              <a:rPr lang="en-GB" smtClean="0"/>
              <a:t>5</a:t>
            </a:fld>
            <a:endParaRPr lang="en-GB"/>
          </a:p>
        </p:txBody>
      </p:sp>
    </p:spTree>
    <p:extLst>
      <p:ext uri="{BB962C8B-B14F-4D97-AF65-F5344CB8AC3E}">
        <p14:creationId xmlns:p14="http://schemas.microsoft.com/office/powerpoint/2010/main" val="15109058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differences between these two cultures is the way that gender is overly performed and accepted in each one, and how linguistics affect gender identity.</a:t>
            </a:r>
          </a:p>
        </p:txBody>
      </p:sp>
      <p:sp>
        <p:nvSpPr>
          <p:cNvPr id="4" name="Slide Number Placeholder 3"/>
          <p:cNvSpPr>
            <a:spLocks noGrp="1"/>
          </p:cNvSpPr>
          <p:nvPr>
            <p:ph type="sldNum" sz="quarter" idx="5"/>
          </p:nvPr>
        </p:nvSpPr>
        <p:spPr/>
        <p:txBody>
          <a:bodyPr/>
          <a:lstStyle/>
          <a:p>
            <a:fld id="{602770F0-A7AF-4F47-97F0-214DCB874735}" type="slidenum">
              <a:rPr lang="en-GB" smtClean="0"/>
              <a:t>6</a:t>
            </a:fld>
            <a:endParaRPr lang="en-GB"/>
          </a:p>
        </p:txBody>
      </p:sp>
    </p:spTree>
    <p:extLst>
      <p:ext uri="{BB962C8B-B14F-4D97-AF65-F5344CB8AC3E}">
        <p14:creationId xmlns:p14="http://schemas.microsoft.com/office/powerpoint/2010/main" val="3854063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then in regards to the self and other, Anthropology facilitates this understanding, and provides other vital aspects such as the spread of information and education which will lead to tolerance and acceptance, and increased empathy with others, even if we do not necessarily understand their ways of life.</a:t>
            </a:r>
          </a:p>
        </p:txBody>
      </p:sp>
      <p:sp>
        <p:nvSpPr>
          <p:cNvPr id="4" name="Slide Number Placeholder 3"/>
          <p:cNvSpPr>
            <a:spLocks noGrp="1"/>
          </p:cNvSpPr>
          <p:nvPr>
            <p:ph type="sldNum" sz="quarter" idx="5"/>
          </p:nvPr>
        </p:nvSpPr>
        <p:spPr/>
        <p:txBody>
          <a:bodyPr/>
          <a:lstStyle/>
          <a:p>
            <a:fld id="{602770F0-A7AF-4F47-97F0-214DCB874735}" type="slidenum">
              <a:rPr lang="en-GB" smtClean="0"/>
              <a:t>7</a:t>
            </a:fld>
            <a:endParaRPr lang="en-GB"/>
          </a:p>
        </p:txBody>
      </p:sp>
    </p:spTree>
    <p:extLst>
      <p:ext uri="{BB962C8B-B14F-4D97-AF65-F5344CB8AC3E}">
        <p14:creationId xmlns:p14="http://schemas.microsoft.com/office/powerpoint/2010/main" val="3769777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your time.</a:t>
            </a:r>
          </a:p>
        </p:txBody>
      </p:sp>
      <p:sp>
        <p:nvSpPr>
          <p:cNvPr id="4" name="Slide Number Placeholder 3"/>
          <p:cNvSpPr>
            <a:spLocks noGrp="1"/>
          </p:cNvSpPr>
          <p:nvPr>
            <p:ph type="sldNum" sz="quarter" idx="5"/>
          </p:nvPr>
        </p:nvSpPr>
        <p:spPr/>
        <p:txBody>
          <a:bodyPr/>
          <a:lstStyle/>
          <a:p>
            <a:fld id="{602770F0-A7AF-4F47-97F0-214DCB874735}" type="slidenum">
              <a:rPr lang="en-GB" smtClean="0"/>
              <a:t>8</a:t>
            </a:fld>
            <a:endParaRPr lang="en-GB"/>
          </a:p>
        </p:txBody>
      </p:sp>
    </p:spTree>
    <p:extLst>
      <p:ext uri="{BB962C8B-B14F-4D97-AF65-F5344CB8AC3E}">
        <p14:creationId xmlns:p14="http://schemas.microsoft.com/office/powerpoint/2010/main" val="4245354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A2609CD9-2B6D-4AE4-A6B2-35C67439733B}" type="datetimeFigureOut">
              <a:rPr lang="en-GB" smtClean="0"/>
              <a:t>12/03/2020</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BB3A3045-9E43-4FF6-B535-A4A5749D2107}" type="slidenum">
              <a:rPr lang="en-GB" smtClean="0"/>
              <a:t>‹#›</a:t>
            </a:fld>
            <a:endParaRPr lang="en-GB"/>
          </a:p>
        </p:txBody>
      </p:sp>
    </p:spTree>
    <p:extLst>
      <p:ext uri="{BB962C8B-B14F-4D97-AF65-F5344CB8AC3E}">
        <p14:creationId xmlns:p14="http://schemas.microsoft.com/office/powerpoint/2010/main" val="3629070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609CD9-2B6D-4AE4-A6B2-35C67439733B}"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A3045-9E43-4FF6-B535-A4A5749D2107}" type="slidenum">
              <a:rPr lang="en-GB" smtClean="0"/>
              <a:t>‹#›</a:t>
            </a:fld>
            <a:endParaRPr lang="en-GB"/>
          </a:p>
        </p:txBody>
      </p:sp>
    </p:spTree>
    <p:extLst>
      <p:ext uri="{BB962C8B-B14F-4D97-AF65-F5344CB8AC3E}">
        <p14:creationId xmlns:p14="http://schemas.microsoft.com/office/powerpoint/2010/main" val="3116889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609CD9-2B6D-4AE4-A6B2-35C67439733B}"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A3045-9E43-4FF6-B535-A4A5749D2107}" type="slidenum">
              <a:rPr lang="en-GB" smtClean="0"/>
              <a:t>‹#›</a:t>
            </a:fld>
            <a:endParaRPr lang="en-GB"/>
          </a:p>
        </p:txBody>
      </p:sp>
    </p:spTree>
    <p:extLst>
      <p:ext uri="{BB962C8B-B14F-4D97-AF65-F5344CB8AC3E}">
        <p14:creationId xmlns:p14="http://schemas.microsoft.com/office/powerpoint/2010/main" val="2866459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2609CD9-2B6D-4AE4-A6B2-35C67439733B}"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A3045-9E43-4FF6-B535-A4A5749D2107}" type="slidenum">
              <a:rPr lang="en-GB" smtClean="0"/>
              <a:t>‹#›</a:t>
            </a:fld>
            <a:endParaRPr lang="en-GB"/>
          </a:p>
        </p:txBody>
      </p:sp>
    </p:spTree>
    <p:extLst>
      <p:ext uri="{BB962C8B-B14F-4D97-AF65-F5344CB8AC3E}">
        <p14:creationId xmlns:p14="http://schemas.microsoft.com/office/powerpoint/2010/main" val="2808791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609CD9-2B6D-4AE4-A6B2-35C67439733B}" type="datetimeFigureOut">
              <a:rPr lang="en-GB" smtClean="0"/>
              <a:t>12/03/2020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3A3045-9E43-4FF6-B535-A4A5749D2107}" type="slidenum">
              <a:rPr lang="en-GB" smtClean="0"/>
              <a:t>‹#›</a:t>
            </a:fld>
            <a:endParaRPr lang="en-GB"/>
          </a:p>
        </p:txBody>
      </p:sp>
    </p:spTree>
    <p:extLst>
      <p:ext uri="{BB962C8B-B14F-4D97-AF65-F5344CB8AC3E}">
        <p14:creationId xmlns:p14="http://schemas.microsoft.com/office/powerpoint/2010/main" val="995225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609CD9-2B6D-4AE4-A6B2-35C67439733B}" type="datetimeFigureOut">
              <a:rPr lang="en-GB" smtClean="0"/>
              <a:t>12/03/2020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3A3045-9E43-4FF6-B535-A4A5749D2107}" type="slidenum">
              <a:rPr lang="en-GB" smtClean="0"/>
              <a:t>‹#›</a:t>
            </a:fld>
            <a:endParaRPr lang="en-GB"/>
          </a:p>
        </p:txBody>
      </p:sp>
    </p:spTree>
    <p:extLst>
      <p:ext uri="{BB962C8B-B14F-4D97-AF65-F5344CB8AC3E}">
        <p14:creationId xmlns:p14="http://schemas.microsoft.com/office/powerpoint/2010/main" val="869318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609CD9-2B6D-4AE4-A6B2-35C67439733B}" type="datetimeFigureOut">
              <a:rPr lang="en-GB" smtClean="0"/>
              <a:t>12/03/2020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3A3045-9E43-4FF6-B535-A4A5749D2107}" type="slidenum">
              <a:rPr lang="en-GB" smtClean="0"/>
              <a:t>‹#›</a:t>
            </a:fld>
            <a:endParaRPr lang="en-GB"/>
          </a:p>
        </p:txBody>
      </p:sp>
    </p:spTree>
    <p:extLst>
      <p:ext uri="{BB962C8B-B14F-4D97-AF65-F5344CB8AC3E}">
        <p14:creationId xmlns:p14="http://schemas.microsoft.com/office/powerpoint/2010/main" val="2662983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A2609CD9-2B6D-4AE4-A6B2-35C67439733B}" type="datetimeFigureOut">
              <a:rPr lang="en-GB" smtClean="0"/>
              <a:t>12/03/2020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BB3A3045-9E43-4FF6-B535-A4A5749D2107}" type="slidenum">
              <a:rPr lang="en-GB" smtClean="0"/>
              <a:t>‹#›</a:t>
            </a:fld>
            <a:endParaRPr lang="en-GB"/>
          </a:p>
        </p:txBody>
      </p:sp>
    </p:spTree>
    <p:extLst>
      <p:ext uri="{BB962C8B-B14F-4D97-AF65-F5344CB8AC3E}">
        <p14:creationId xmlns:p14="http://schemas.microsoft.com/office/powerpoint/2010/main" val="2377647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A2609CD9-2B6D-4AE4-A6B2-35C67439733B}" type="datetimeFigureOut">
              <a:rPr lang="en-GB" smtClean="0"/>
              <a:t>12/03/2020</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BB3A3045-9E43-4FF6-B535-A4A5749D2107}" type="slidenum">
              <a:rPr lang="en-GB" smtClean="0"/>
              <a:t>‹#›</a:t>
            </a:fld>
            <a:endParaRPr lang="en-GB"/>
          </a:p>
        </p:txBody>
      </p:sp>
    </p:spTree>
    <p:extLst>
      <p:ext uri="{BB962C8B-B14F-4D97-AF65-F5344CB8AC3E}">
        <p14:creationId xmlns:p14="http://schemas.microsoft.com/office/powerpoint/2010/main" val="972423702"/>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609CD9-2B6D-4AE4-A6B2-35C67439733B}"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A3045-9E43-4FF6-B535-A4A5749D2107}" type="slidenum">
              <a:rPr lang="en-GB" smtClean="0"/>
              <a:t>‹#›</a:t>
            </a:fld>
            <a:endParaRPr lang="en-GB"/>
          </a:p>
        </p:txBody>
      </p:sp>
    </p:spTree>
    <p:extLst>
      <p:ext uri="{BB962C8B-B14F-4D97-AF65-F5344CB8AC3E}">
        <p14:creationId xmlns:p14="http://schemas.microsoft.com/office/powerpoint/2010/main" val="4058312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609CD9-2B6D-4AE4-A6B2-35C67439733B}" type="datetimeFigureOut">
              <a:rPr lang="en-GB" smtClean="0"/>
              <a:t>12/03/2020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A3045-9E43-4FF6-B535-A4A5749D2107}" type="slidenum">
              <a:rPr lang="en-GB" smtClean="0"/>
              <a:t>‹#›</a:t>
            </a:fld>
            <a:endParaRPr lang="en-GB"/>
          </a:p>
        </p:txBody>
      </p:sp>
    </p:spTree>
    <p:extLst>
      <p:ext uri="{BB962C8B-B14F-4D97-AF65-F5344CB8AC3E}">
        <p14:creationId xmlns:p14="http://schemas.microsoft.com/office/powerpoint/2010/main" val="3026263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A2609CD9-2B6D-4AE4-A6B2-35C67439733B}" type="datetimeFigureOut">
              <a:rPr lang="en-GB" smtClean="0"/>
              <a:t>12/03/2020</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BB3A3045-9E43-4FF6-B535-A4A5749D2107}" type="slidenum">
              <a:rPr lang="en-GB" smtClean="0"/>
              <a:t>‹#›</a:t>
            </a:fld>
            <a:endParaRPr lang="en-GB"/>
          </a:p>
        </p:txBody>
      </p:sp>
    </p:spTree>
    <p:extLst>
      <p:ext uri="{BB962C8B-B14F-4D97-AF65-F5344CB8AC3E}">
        <p14:creationId xmlns:p14="http://schemas.microsoft.com/office/powerpoint/2010/main" val="24977916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image" Target="../media/image4.png"/><Relationship Id="rId12"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11" Type="http://schemas.openxmlformats.org/officeDocument/2006/relationships/image" Target="../media/image8.png"/><Relationship Id="rId5" Type="http://schemas.microsoft.com/office/2007/relationships/hdphoto" Target="../media/hdphoto1.wdp"/><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gif"/></Relationships>
</file>

<file path=ppt/slides/_rels/slide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4.jpg"/><Relationship Id="rId4" Type="http://schemas.openxmlformats.org/officeDocument/2006/relationships/image" Target="../media/image13.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4282A-D5B8-4535-887E-4B9E0AB1D1CF}"/>
              </a:ext>
            </a:extLst>
          </p:cNvPr>
          <p:cNvSpPr>
            <a:spLocks noGrp="1"/>
          </p:cNvSpPr>
          <p:nvPr>
            <p:ph type="ctrTitle"/>
          </p:nvPr>
        </p:nvSpPr>
        <p:spPr/>
        <p:txBody>
          <a:bodyPr/>
          <a:lstStyle/>
          <a:p>
            <a:r>
              <a:rPr lang="en-GB" dirty="0"/>
              <a:t>Sex, Body and Gender</a:t>
            </a:r>
          </a:p>
        </p:txBody>
      </p:sp>
      <p:sp>
        <p:nvSpPr>
          <p:cNvPr id="3" name="Subtitle 2">
            <a:extLst>
              <a:ext uri="{FF2B5EF4-FFF2-40B4-BE49-F238E27FC236}">
                <a16:creationId xmlns:a16="http://schemas.microsoft.com/office/drawing/2014/main" id="{E3938ED1-94B9-4004-BCE9-3A3BF657C87D}"/>
              </a:ext>
            </a:extLst>
          </p:cNvPr>
          <p:cNvSpPr>
            <a:spLocks noGrp="1"/>
          </p:cNvSpPr>
          <p:nvPr>
            <p:ph type="subTitle" idx="1"/>
          </p:nvPr>
        </p:nvSpPr>
        <p:spPr/>
        <p:txBody>
          <a:bodyPr/>
          <a:lstStyle/>
          <a:p>
            <a:r>
              <a:rPr lang="en-GB" dirty="0"/>
              <a:t>By Saskia Klopper</a:t>
            </a:r>
          </a:p>
        </p:txBody>
      </p:sp>
      <p:pic>
        <p:nvPicPr>
          <p:cNvPr id="4" name="Picture 3">
            <a:extLst>
              <a:ext uri="{FF2B5EF4-FFF2-40B4-BE49-F238E27FC236}">
                <a16:creationId xmlns:a16="http://schemas.microsoft.com/office/drawing/2014/main" id="{3E4CE637-0CDB-4DDE-8B26-10C4DA021B60}"/>
              </a:ext>
            </a:extLst>
          </p:cNvPr>
          <p:cNvPicPr>
            <a:picLocks noChangeAspect="1"/>
          </p:cNvPicPr>
          <p:nvPr/>
        </p:nvPicPr>
        <p:blipFill>
          <a:blip r:embed="rId3"/>
          <a:stretch>
            <a:fillRect/>
          </a:stretch>
        </p:blipFill>
        <p:spPr>
          <a:xfrm rot="19984243">
            <a:off x="8853013" y="1132935"/>
            <a:ext cx="877900" cy="1310754"/>
          </a:xfrm>
          <a:prstGeom prst="rect">
            <a:avLst/>
          </a:prstGeom>
        </p:spPr>
      </p:pic>
      <p:pic>
        <p:nvPicPr>
          <p:cNvPr id="5" name="Picture 4">
            <a:extLst>
              <a:ext uri="{FF2B5EF4-FFF2-40B4-BE49-F238E27FC236}">
                <a16:creationId xmlns:a16="http://schemas.microsoft.com/office/drawing/2014/main" id="{90152932-F1E3-483C-AB8C-323E3E47F249}"/>
              </a:ext>
            </a:extLst>
          </p:cNvPr>
          <p:cNvPicPr/>
          <p:nvPr/>
        </p:nvPicPr>
        <p:blipFill rotWithShape="1">
          <a:blip r:embed="rId4" cstate="print">
            <a:lum bright="70000" contrast="-70000"/>
            <a:extLst>
              <a:ext uri="{BEBA8EAE-BF5A-486C-A8C5-ECC9F3942E4B}">
                <a14:imgProps xmlns:a14="http://schemas.microsoft.com/office/drawing/2010/main">
                  <a14:imgLayer r:embed="rId5">
                    <a14:imgEffect>
                      <a14:backgroundRemoval t="5941" b="30085" l="26829" r="43633"/>
                    </a14:imgEffect>
                  </a14:imgLayer>
                </a14:imgProps>
              </a:ext>
              <a:ext uri="{28A0092B-C50C-407E-A947-70E740481C1C}">
                <a14:useLocalDpi xmlns:a14="http://schemas.microsoft.com/office/drawing/2010/main" val="0"/>
              </a:ext>
            </a:extLst>
          </a:blip>
          <a:srcRect l="24728" t="2923" r="54266" b="66897"/>
          <a:stretch/>
        </p:blipFill>
        <p:spPr bwMode="auto">
          <a:xfrm>
            <a:off x="1118534" y="4735922"/>
            <a:ext cx="1203960" cy="1729740"/>
          </a:xfrm>
          <a:prstGeom prst="rect">
            <a:avLst/>
          </a:prstGeom>
          <a:noFill/>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0C06BDE3-A3EE-49FA-95B4-61866EC63A09}"/>
              </a:ext>
            </a:extLst>
          </p:cNvPr>
          <p:cNvPicPr>
            <a:picLocks noChangeAspect="1"/>
          </p:cNvPicPr>
          <p:nvPr/>
        </p:nvPicPr>
        <p:blipFill>
          <a:blip r:embed="rId6"/>
          <a:stretch>
            <a:fillRect/>
          </a:stretch>
        </p:blipFill>
        <p:spPr>
          <a:xfrm>
            <a:off x="749590" y="457337"/>
            <a:ext cx="1572904" cy="1707028"/>
          </a:xfrm>
          <a:prstGeom prst="rect">
            <a:avLst/>
          </a:prstGeom>
        </p:spPr>
      </p:pic>
      <p:pic>
        <p:nvPicPr>
          <p:cNvPr id="7" name="Picture 6">
            <a:extLst>
              <a:ext uri="{FF2B5EF4-FFF2-40B4-BE49-F238E27FC236}">
                <a16:creationId xmlns:a16="http://schemas.microsoft.com/office/drawing/2014/main" id="{269B383B-A0F0-4F33-ADCF-EF322DA7573F}"/>
              </a:ext>
            </a:extLst>
          </p:cNvPr>
          <p:cNvPicPr>
            <a:picLocks noChangeAspect="1"/>
          </p:cNvPicPr>
          <p:nvPr/>
        </p:nvPicPr>
        <p:blipFill>
          <a:blip r:embed="rId7"/>
          <a:stretch>
            <a:fillRect/>
          </a:stretch>
        </p:blipFill>
        <p:spPr>
          <a:xfrm rot="1063100">
            <a:off x="10151941" y="4764462"/>
            <a:ext cx="1012024" cy="1615580"/>
          </a:xfrm>
          <a:prstGeom prst="rect">
            <a:avLst/>
          </a:prstGeom>
        </p:spPr>
      </p:pic>
      <p:pic>
        <p:nvPicPr>
          <p:cNvPr id="8" name="Picture 7">
            <a:extLst>
              <a:ext uri="{FF2B5EF4-FFF2-40B4-BE49-F238E27FC236}">
                <a16:creationId xmlns:a16="http://schemas.microsoft.com/office/drawing/2014/main" id="{EEE2BE80-AB57-4E9C-88A7-348703A40843}"/>
              </a:ext>
            </a:extLst>
          </p:cNvPr>
          <p:cNvPicPr>
            <a:picLocks noChangeAspect="1"/>
          </p:cNvPicPr>
          <p:nvPr/>
        </p:nvPicPr>
        <p:blipFill>
          <a:blip r:embed="rId8"/>
          <a:stretch>
            <a:fillRect/>
          </a:stretch>
        </p:blipFill>
        <p:spPr>
          <a:xfrm rot="517755">
            <a:off x="3475793" y="1195968"/>
            <a:ext cx="2255716" cy="1615580"/>
          </a:xfrm>
          <a:prstGeom prst="rect">
            <a:avLst/>
          </a:prstGeom>
        </p:spPr>
      </p:pic>
      <p:pic>
        <p:nvPicPr>
          <p:cNvPr id="9" name="Picture 8">
            <a:extLst>
              <a:ext uri="{FF2B5EF4-FFF2-40B4-BE49-F238E27FC236}">
                <a16:creationId xmlns:a16="http://schemas.microsoft.com/office/drawing/2014/main" id="{50062083-700B-4750-95AF-83180FF3A8D6}"/>
              </a:ext>
            </a:extLst>
          </p:cNvPr>
          <p:cNvPicPr>
            <a:picLocks noChangeAspect="1"/>
          </p:cNvPicPr>
          <p:nvPr/>
        </p:nvPicPr>
        <p:blipFill>
          <a:blip r:embed="rId9"/>
          <a:stretch>
            <a:fillRect/>
          </a:stretch>
        </p:blipFill>
        <p:spPr>
          <a:xfrm rot="21087529">
            <a:off x="4118219" y="4844420"/>
            <a:ext cx="1499746" cy="1548518"/>
          </a:xfrm>
          <a:prstGeom prst="rect">
            <a:avLst/>
          </a:prstGeom>
        </p:spPr>
      </p:pic>
      <p:pic>
        <p:nvPicPr>
          <p:cNvPr id="10" name="Picture 9">
            <a:extLst>
              <a:ext uri="{FF2B5EF4-FFF2-40B4-BE49-F238E27FC236}">
                <a16:creationId xmlns:a16="http://schemas.microsoft.com/office/drawing/2014/main" id="{13373620-35BA-4BB3-A887-2C7B926F95B9}"/>
              </a:ext>
            </a:extLst>
          </p:cNvPr>
          <p:cNvPicPr>
            <a:picLocks noChangeAspect="1"/>
          </p:cNvPicPr>
          <p:nvPr/>
        </p:nvPicPr>
        <p:blipFill>
          <a:blip r:embed="rId10"/>
          <a:stretch>
            <a:fillRect/>
          </a:stretch>
        </p:blipFill>
        <p:spPr>
          <a:xfrm>
            <a:off x="6940220" y="4090465"/>
            <a:ext cx="2042337" cy="1755800"/>
          </a:xfrm>
          <a:prstGeom prst="rect">
            <a:avLst/>
          </a:prstGeom>
        </p:spPr>
      </p:pic>
      <p:pic>
        <p:nvPicPr>
          <p:cNvPr id="11" name="Picture 10">
            <a:extLst>
              <a:ext uri="{FF2B5EF4-FFF2-40B4-BE49-F238E27FC236}">
                <a16:creationId xmlns:a16="http://schemas.microsoft.com/office/drawing/2014/main" id="{88071363-2B68-4DB8-8536-6ED11A572C5A}"/>
              </a:ext>
            </a:extLst>
          </p:cNvPr>
          <p:cNvPicPr>
            <a:picLocks noChangeAspect="1"/>
          </p:cNvPicPr>
          <p:nvPr/>
        </p:nvPicPr>
        <p:blipFill>
          <a:blip r:embed="rId11"/>
          <a:stretch>
            <a:fillRect/>
          </a:stretch>
        </p:blipFill>
        <p:spPr>
          <a:xfrm>
            <a:off x="6059271" y="369819"/>
            <a:ext cx="1761897" cy="1670449"/>
          </a:xfrm>
          <a:prstGeom prst="rect">
            <a:avLst/>
          </a:prstGeom>
        </p:spPr>
      </p:pic>
      <p:pic>
        <p:nvPicPr>
          <p:cNvPr id="12" name="Picture 11">
            <a:extLst>
              <a:ext uri="{FF2B5EF4-FFF2-40B4-BE49-F238E27FC236}">
                <a16:creationId xmlns:a16="http://schemas.microsoft.com/office/drawing/2014/main" id="{BC5B5692-AD38-4A05-9151-A254EF0D1CC7}"/>
              </a:ext>
            </a:extLst>
          </p:cNvPr>
          <p:cNvPicPr>
            <a:picLocks noChangeAspect="1"/>
          </p:cNvPicPr>
          <p:nvPr/>
        </p:nvPicPr>
        <p:blipFill>
          <a:blip r:embed="rId12"/>
          <a:stretch>
            <a:fillRect/>
          </a:stretch>
        </p:blipFill>
        <p:spPr>
          <a:xfrm>
            <a:off x="9980130" y="145278"/>
            <a:ext cx="1463167" cy="1609483"/>
          </a:xfrm>
          <a:prstGeom prst="rect">
            <a:avLst/>
          </a:prstGeom>
        </p:spPr>
      </p:pic>
    </p:spTree>
    <p:extLst>
      <p:ext uri="{BB962C8B-B14F-4D97-AF65-F5344CB8AC3E}">
        <p14:creationId xmlns:p14="http://schemas.microsoft.com/office/powerpoint/2010/main" val="730810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par>
                          <p:cTn id="8" fill="hold">
                            <p:stCondLst>
                              <p:cond delay="500"/>
                            </p:stCondLst>
                            <p:childTnLst>
                              <p:par>
                                <p:cTn id="9" presetID="10" presetClass="exit" presetSubtype="0" fill="hold" nodeType="afterEffect">
                                  <p:stCondLst>
                                    <p:cond delay="0"/>
                                  </p:stCondLst>
                                  <p:childTnLst>
                                    <p:animEffect transition="out" filter="fade">
                                      <p:cBhvr>
                                        <p:cTn id="10" dur="500"/>
                                        <p:tgtEl>
                                          <p:spTgt spid="8"/>
                                        </p:tgtEl>
                                      </p:cBhvr>
                                    </p:animEffect>
                                    <p:set>
                                      <p:cBhvr>
                                        <p:cTn id="11" dur="1" fill="hold">
                                          <p:stCondLst>
                                            <p:cond delay="499"/>
                                          </p:stCondLst>
                                        </p:cTn>
                                        <p:tgtEl>
                                          <p:spTgt spid="8"/>
                                        </p:tgtEl>
                                        <p:attrNameLst>
                                          <p:attrName>style.visibility</p:attrName>
                                        </p:attrNameLst>
                                      </p:cBhvr>
                                      <p:to>
                                        <p:strVal val="hidden"/>
                                      </p:to>
                                    </p:se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childTnLst>
                          </p:cTn>
                        </p:par>
                        <p:par>
                          <p:cTn id="16" fill="hold">
                            <p:stCondLst>
                              <p:cond delay="1500"/>
                            </p:stCondLst>
                            <p:childTnLst>
                              <p:par>
                                <p:cTn id="17" presetID="10" presetClass="exit" presetSubtype="0" fill="hold" nodeType="afterEffect">
                                  <p:stCondLst>
                                    <p:cond delay="0"/>
                                  </p:stCondLst>
                                  <p:childTnLst>
                                    <p:animEffect transition="out" filter="fade">
                                      <p:cBhvr>
                                        <p:cTn id="18" dur="500"/>
                                        <p:tgtEl>
                                          <p:spTgt spid="10"/>
                                        </p:tgtEl>
                                      </p:cBhvr>
                                    </p:animEffect>
                                    <p:set>
                                      <p:cBhvr>
                                        <p:cTn id="19" dur="1" fill="hold">
                                          <p:stCondLst>
                                            <p:cond delay="499"/>
                                          </p:stCondLst>
                                        </p:cTn>
                                        <p:tgtEl>
                                          <p:spTgt spid="10"/>
                                        </p:tgtEl>
                                        <p:attrNameLst>
                                          <p:attrName>style.visibility</p:attrName>
                                        </p:attrNameLst>
                                      </p:cBhvr>
                                      <p:to>
                                        <p:strVal val="hidden"/>
                                      </p:to>
                                    </p:se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par>
                          <p:cTn id="24" fill="hold">
                            <p:stCondLst>
                              <p:cond delay="2500"/>
                            </p:stCondLst>
                            <p:childTnLst>
                              <p:par>
                                <p:cTn id="25" presetID="10" presetClass="exit" presetSubtype="0" fill="hold" nodeType="afterEffect">
                                  <p:stCondLst>
                                    <p:cond delay="0"/>
                                  </p:stCondLst>
                                  <p:childTnLst>
                                    <p:animEffect transition="out" filter="fade">
                                      <p:cBhvr>
                                        <p:cTn id="26" dur="500"/>
                                        <p:tgtEl>
                                          <p:spTgt spid="12"/>
                                        </p:tgtEl>
                                      </p:cBhvr>
                                    </p:animEffect>
                                    <p:set>
                                      <p:cBhvr>
                                        <p:cTn id="27" dur="1" fill="hold">
                                          <p:stCondLst>
                                            <p:cond delay="499"/>
                                          </p:stCondLst>
                                        </p:cTn>
                                        <p:tgtEl>
                                          <p:spTgt spid="12"/>
                                        </p:tgtEl>
                                        <p:attrNameLst>
                                          <p:attrName>style.visibility</p:attrName>
                                        </p:attrNameLst>
                                      </p:cBhvr>
                                      <p:to>
                                        <p:strVal val="hidden"/>
                                      </p:to>
                                    </p:set>
                                  </p:childTnLst>
                                </p:cTn>
                              </p:par>
                            </p:childTnLst>
                          </p:cTn>
                        </p:par>
                        <p:par>
                          <p:cTn id="28" fill="hold">
                            <p:stCondLst>
                              <p:cond delay="3000"/>
                            </p:stCondLst>
                            <p:childTnLst>
                              <p:par>
                                <p:cTn id="29" presetID="10" presetClass="entr" presetSubtype="0" fill="hold"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par>
                          <p:cTn id="32" fill="hold">
                            <p:stCondLst>
                              <p:cond delay="3500"/>
                            </p:stCondLst>
                            <p:childTnLst>
                              <p:par>
                                <p:cTn id="33" presetID="10" presetClass="exit" presetSubtype="0" fill="hold" nodeType="afterEffect">
                                  <p:stCondLst>
                                    <p:cond delay="0"/>
                                  </p:stCondLst>
                                  <p:childTnLst>
                                    <p:animEffect transition="out" filter="fade">
                                      <p:cBhvr>
                                        <p:cTn id="34" dur="500"/>
                                        <p:tgtEl>
                                          <p:spTgt spid="9"/>
                                        </p:tgtEl>
                                      </p:cBhvr>
                                    </p:animEffect>
                                    <p:set>
                                      <p:cBhvr>
                                        <p:cTn id="35" dur="1" fill="hold">
                                          <p:stCondLst>
                                            <p:cond delay="499"/>
                                          </p:stCondLst>
                                        </p:cTn>
                                        <p:tgtEl>
                                          <p:spTgt spid="9"/>
                                        </p:tgtEl>
                                        <p:attrNameLst>
                                          <p:attrName>style.visibility</p:attrName>
                                        </p:attrNameLst>
                                      </p:cBhvr>
                                      <p:to>
                                        <p:strVal val="hidden"/>
                                      </p:to>
                                    </p:set>
                                  </p:childTnLst>
                                </p:cTn>
                              </p:par>
                            </p:childTnLst>
                          </p:cTn>
                        </p:par>
                        <p:par>
                          <p:cTn id="36" fill="hold">
                            <p:stCondLst>
                              <p:cond delay="4000"/>
                            </p:stCondLst>
                            <p:childTnLst>
                              <p:par>
                                <p:cTn id="37" presetID="10" presetClass="entr" presetSubtype="0" fill="hold" nodeType="after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500"/>
                                        <p:tgtEl>
                                          <p:spTgt spid="7"/>
                                        </p:tgtEl>
                                      </p:cBhvr>
                                    </p:animEffect>
                                  </p:childTnLst>
                                </p:cTn>
                              </p:par>
                            </p:childTnLst>
                          </p:cTn>
                        </p:par>
                        <p:par>
                          <p:cTn id="40" fill="hold">
                            <p:stCondLst>
                              <p:cond delay="4500"/>
                            </p:stCondLst>
                            <p:childTnLst>
                              <p:par>
                                <p:cTn id="41" presetID="10" presetClass="exit" presetSubtype="0" fill="hold" nodeType="afterEffect">
                                  <p:stCondLst>
                                    <p:cond delay="0"/>
                                  </p:stCondLst>
                                  <p:childTnLst>
                                    <p:animEffect transition="out" filter="fade">
                                      <p:cBhvr>
                                        <p:cTn id="42" dur="500"/>
                                        <p:tgtEl>
                                          <p:spTgt spid="7"/>
                                        </p:tgtEl>
                                      </p:cBhvr>
                                    </p:animEffect>
                                    <p:set>
                                      <p:cBhvr>
                                        <p:cTn id="43" dur="1" fill="hold">
                                          <p:stCondLst>
                                            <p:cond delay="499"/>
                                          </p:stCondLst>
                                        </p:cTn>
                                        <p:tgtEl>
                                          <p:spTgt spid="7"/>
                                        </p:tgtEl>
                                        <p:attrNameLst>
                                          <p:attrName>style.visibility</p:attrName>
                                        </p:attrNameLst>
                                      </p:cBhvr>
                                      <p:to>
                                        <p:strVal val="hidden"/>
                                      </p:to>
                                    </p:set>
                                  </p:childTnLst>
                                </p:cTn>
                              </p:par>
                            </p:childTnLst>
                          </p:cTn>
                        </p:par>
                        <p:par>
                          <p:cTn id="44" fill="hold">
                            <p:stCondLst>
                              <p:cond delay="5000"/>
                            </p:stCondLst>
                            <p:childTnLst>
                              <p:par>
                                <p:cTn id="45" presetID="10" presetClass="entr" presetSubtype="0" fill="hold" nodeType="after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fade">
                                      <p:cBhvr>
                                        <p:cTn id="47" dur="500"/>
                                        <p:tgtEl>
                                          <p:spTgt spid="6"/>
                                        </p:tgtEl>
                                      </p:cBhvr>
                                    </p:animEffect>
                                  </p:childTnLst>
                                </p:cTn>
                              </p:par>
                            </p:childTnLst>
                          </p:cTn>
                        </p:par>
                        <p:par>
                          <p:cTn id="48" fill="hold">
                            <p:stCondLst>
                              <p:cond delay="5500"/>
                            </p:stCondLst>
                            <p:childTnLst>
                              <p:par>
                                <p:cTn id="49" presetID="10" presetClass="exit" presetSubtype="0" fill="hold" nodeType="afterEffect">
                                  <p:stCondLst>
                                    <p:cond delay="0"/>
                                  </p:stCondLst>
                                  <p:childTnLst>
                                    <p:animEffect transition="out" filter="fade">
                                      <p:cBhvr>
                                        <p:cTn id="50" dur="500"/>
                                        <p:tgtEl>
                                          <p:spTgt spid="6"/>
                                        </p:tgtEl>
                                      </p:cBhvr>
                                    </p:animEffect>
                                    <p:set>
                                      <p:cBhvr>
                                        <p:cTn id="51" dur="1" fill="hold">
                                          <p:stCondLst>
                                            <p:cond delay="499"/>
                                          </p:stCondLst>
                                        </p:cTn>
                                        <p:tgtEl>
                                          <p:spTgt spid="6"/>
                                        </p:tgtEl>
                                        <p:attrNameLst>
                                          <p:attrName>style.visibility</p:attrName>
                                        </p:attrNameLst>
                                      </p:cBhvr>
                                      <p:to>
                                        <p:strVal val="hidden"/>
                                      </p:to>
                                    </p:set>
                                  </p:childTnLst>
                                </p:cTn>
                              </p:par>
                            </p:childTnLst>
                          </p:cTn>
                        </p:par>
                        <p:par>
                          <p:cTn id="52" fill="hold">
                            <p:stCondLst>
                              <p:cond delay="6000"/>
                            </p:stCondLst>
                            <p:childTnLst>
                              <p:par>
                                <p:cTn id="53" presetID="10" presetClass="entr" presetSubtype="0" fill="hold" nodeType="afterEffect">
                                  <p:stCondLst>
                                    <p:cond delay="0"/>
                                  </p:stCondLst>
                                  <p:childTnLst>
                                    <p:set>
                                      <p:cBhvr>
                                        <p:cTn id="54" dur="1" fill="hold">
                                          <p:stCondLst>
                                            <p:cond delay="0"/>
                                          </p:stCondLst>
                                        </p:cTn>
                                        <p:tgtEl>
                                          <p:spTgt spid="11"/>
                                        </p:tgtEl>
                                        <p:attrNameLst>
                                          <p:attrName>style.visibility</p:attrName>
                                        </p:attrNameLst>
                                      </p:cBhvr>
                                      <p:to>
                                        <p:strVal val="visible"/>
                                      </p:to>
                                    </p:set>
                                    <p:animEffect transition="in" filter="fade">
                                      <p:cBhvr>
                                        <p:cTn id="55" dur="500"/>
                                        <p:tgtEl>
                                          <p:spTgt spid="11"/>
                                        </p:tgtEl>
                                      </p:cBhvr>
                                    </p:animEffect>
                                  </p:childTnLst>
                                </p:cTn>
                              </p:par>
                            </p:childTnLst>
                          </p:cTn>
                        </p:par>
                        <p:par>
                          <p:cTn id="56" fill="hold">
                            <p:stCondLst>
                              <p:cond delay="6500"/>
                            </p:stCondLst>
                            <p:childTnLst>
                              <p:par>
                                <p:cTn id="57" presetID="10" presetClass="exit" presetSubtype="0" fill="hold" nodeType="afterEffect">
                                  <p:stCondLst>
                                    <p:cond delay="0"/>
                                  </p:stCondLst>
                                  <p:childTnLst>
                                    <p:animEffect transition="out" filter="fade">
                                      <p:cBhvr>
                                        <p:cTn id="58" dur="500"/>
                                        <p:tgtEl>
                                          <p:spTgt spid="11"/>
                                        </p:tgtEl>
                                      </p:cBhvr>
                                    </p:animEffect>
                                    <p:set>
                                      <p:cBhvr>
                                        <p:cTn id="59" dur="1" fill="hold">
                                          <p:stCondLst>
                                            <p:cond delay="499"/>
                                          </p:stCondLst>
                                        </p:cTn>
                                        <p:tgtEl>
                                          <p:spTgt spid="11"/>
                                        </p:tgtEl>
                                        <p:attrNameLst>
                                          <p:attrName>style.visibility</p:attrName>
                                        </p:attrNameLst>
                                      </p:cBhvr>
                                      <p:to>
                                        <p:strVal val="hidden"/>
                                      </p:to>
                                    </p:set>
                                  </p:childTnLst>
                                </p:cTn>
                              </p:par>
                            </p:childTnLst>
                          </p:cTn>
                        </p:par>
                        <p:par>
                          <p:cTn id="60" fill="hold">
                            <p:stCondLst>
                              <p:cond delay="7000"/>
                            </p:stCondLst>
                            <p:childTnLst>
                              <p:par>
                                <p:cTn id="61" presetID="10" presetClass="entr" presetSubtype="0" fill="hold" nodeType="afterEffect">
                                  <p:stCondLst>
                                    <p:cond delay="0"/>
                                  </p:stCondLst>
                                  <p:childTnLst>
                                    <p:set>
                                      <p:cBhvr>
                                        <p:cTn id="62" dur="1" fill="hold">
                                          <p:stCondLst>
                                            <p:cond delay="0"/>
                                          </p:stCondLst>
                                        </p:cTn>
                                        <p:tgtEl>
                                          <p:spTgt spid="5"/>
                                        </p:tgtEl>
                                        <p:attrNameLst>
                                          <p:attrName>style.visibility</p:attrName>
                                        </p:attrNameLst>
                                      </p:cBhvr>
                                      <p:to>
                                        <p:strVal val="visible"/>
                                      </p:to>
                                    </p:set>
                                    <p:animEffect transition="in" filter="fade">
                                      <p:cBhvr>
                                        <p:cTn id="63" dur="500"/>
                                        <p:tgtEl>
                                          <p:spTgt spid="5"/>
                                        </p:tgtEl>
                                      </p:cBhvr>
                                    </p:animEffect>
                                  </p:childTnLst>
                                </p:cTn>
                              </p:par>
                            </p:childTnLst>
                          </p:cTn>
                        </p:par>
                        <p:par>
                          <p:cTn id="64" fill="hold">
                            <p:stCondLst>
                              <p:cond delay="7500"/>
                            </p:stCondLst>
                            <p:childTnLst>
                              <p:par>
                                <p:cTn id="65" presetID="10" presetClass="exit" presetSubtype="0" fill="hold" nodeType="afterEffect">
                                  <p:stCondLst>
                                    <p:cond delay="0"/>
                                  </p:stCondLst>
                                  <p:childTnLst>
                                    <p:animEffect transition="out" filter="fade">
                                      <p:cBhvr>
                                        <p:cTn id="66" dur="500"/>
                                        <p:tgtEl>
                                          <p:spTgt spid="5"/>
                                        </p:tgtEl>
                                      </p:cBhvr>
                                    </p:animEffect>
                                    <p:set>
                                      <p:cBhvr>
                                        <p:cTn id="67" dur="1" fill="hold">
                                          <p:stCondLst>
                                            <p:cond delay="499"/>
                                          </p:stCondLst>
                                        </p:cTn>
                                        <p:tgtEl>
                                          <p:spTgt spid="5"/>
                                        </p:tgtEl>
                                        <p:attrNameLst>
                                          <p:attrName>style.visibility</p:attrName>
                                        </p:attrNameLst>
                                      </p:cBhvr>
                                      <p:to>
                                        <p:strVal val="hidden"/>
                                      </p:to>
                                    </p:set>
                                  </p:childTnLst>
                                </p:cTn>
                              </p:par>
                            </p:childTnLst>
                          </p:cTn>
                        </p:par>
                        <p:par>
                          <p:cTn id="68" fill="hold">
                            <p:stCondLst>
                              <p:cond delay="8000"/>
                            </p:stCondLst>
                            <p:childTnLst>
                              <p:par>
                                <p:cTn id="69" presetID="10" presetClass="entr" presetSubtype="0" fill="hold" nodeType="afterEffect">
                                  <p:stCondLst>
                                    <p:cond delay="0"/>
                                  </p:stCondLst>
                                  <p:childTnLst>
                                    <p:set>
                                      <p:cBhvr>
                                        <p:cTn id="70" dur="1" fill="hold">
                                          <p:stCondLst>
                                            <p:cond delay="0"/>
                                          </p:stCondLst>
                                        </p:cTn>
                                        <p:tgtEl>
                                          <p:spTgt spid="4"/>
                                        </p:tgtEl>
                                        <p:attrNameLst>
                                          <p:attrName>style.visibility</p:attrName>
                                        </p:attrNameLst>
                                      </p:cBhvr>
                                      <p:to>
                                        <p:strVal val="visible"/>
                                      </p:to>
                                    </p:set>
                                    <p:animEffect transition="in" filter="fade">
                                      <p:cBhvr>
                                        <p:cTn id="71" dur="500"/>
                                        <p:tgtEl>
                                          <p:spTgt spid="4"/>
                                        </p:tgtEl>
                                      </p:cBhvr>
                                    </p:animEffect>
                                  </p:childTnLst>
                                </p:cTn>
                              </p:par>
                            </p:childTnLst>
                          </p:cTn>
                        </p:par>
                        <p:par>
                          <p:cTn id="72" fill="hold">
                            <p:stCondLst>
                              <p:cond delay="8500"/>
                            </p:stCondLst>
                            <p:childTnLst>
                              <p:par>
                                <p:cTn id="73" presetID="10" presetClass="exit" presetSubtype="0" fill="hold" nodeType="afterEffect">
                                  <p:stCondLst>
                                    <p:cond delay="0"/>
                                  </p:stCondLst>
                                  <p:childTnLst>
                                    <p:animEffect transition="out" filter="fade">
                                      <p:cBhvr>
                                        <p:cTn id="74" dur="500"/>
                                        <p:tgtEl>
                                          <p:spTgt spid="4"/>
                                        </p:tgtEl>
                                      </p:cBhvr>
                                    </p:animEffect>
                                    <p:set>
                                      <p:cBhvr>
                                        <p:cTn id="75"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99720-D32E-487B-B147-D196E831C6A9}"/>
              </a:ext>
            </a:extLst>
          </p:cNvPr>
          <p:cNvSpPr>
            <a:spLocks noGrp="1"/>
          </p:cNvSpPr>
          <p:nvPr>
            <p:ph type="title"/>
          </p:nvPr>
        </p:nvSpPr>
        <p:spPr/>
        <p:txBody>
          <a:bodyPr/>
          <a:lstStyle/>
          <a:p>
            <a:r>
              <a:rPr lang="en-GB" dirty="0"/>
              <a:t>Concepts and Confusion</a:t>
            </a:r>
          </a:p>
        </p:txBody>
      </p:sp>
      <p:sp>
        <p:nvSpPr>
          <p:cNvPr id="3" name="Content Placeholder 2">
            <a:extLst>
              <a:ext uri="{FF2B5EF4-FFF2-40B4-BE49-F238E27FC236}">
                <a16:creationId xmlns:a16="http://schemas.microsoft.com/office/drawing/2014/main" id="{04557C3A-B2F9-417E-8B2C-43AE8ADD3C35}"/>
              </a:ext>
            </a:extLst>
          </p:cNvPr>
          <p:cNvSpPr>
            <a:spLocks noGrp="1"/>
          </p:cNvSpPr>
          <p:nvPr>
            <p:ph idx="1"/>
          </p:nvPr>
        </p:nvSpPr>
        <p:spPr/>
        <p:txBody>
          <a:bodyPr>
            <a:normAutofit/>
          </a:bodyPr>
          <a:lstStyle/>
          <a:p>
            <a:r>
              <a:rPr lang="en-GB" sz="2800" dirty="0"/>
              <a:t>Sex is the physical characteristics that people were born with, that allow a person to be sorted into one of two groups, either male or female. </a:t>
            </a:r>
          </a:p>
          <a:p>
            <a:endParaRPr lang="en-GB" sz="2800" dirty="0"/>
          </a:p>
          <a:p>
            <a:r>
              <a:rPr lang="en-GB" sz="2800" dirty="0"/>
              <a:t>Gender is the social roles we place upon ourselves, and the expectations we have for each sex to fulfil. </a:t>
            </a:r>
          </a:p>
          <a:p>
            <a:endParaRPr lang="en-GB" sz="2800" dirty="0"/>
          </a:p>
          <a:p>
            <a:r>
              <a:rPr lang="en-GB" sz="2800" dirty="0"/>
              <a:t>The body is the organized physical substance of an animal or plant either living or dead; the material part or nature of a human being.</a:t>
            </a:r>
          </a:p>
        </p:txBody>
      </p:sp>
    </p:spTree>
    <p:extLst>
      <p:ext uri="{BB962C8B-B14F-4D97-AF65-F5344CB8AC3E}">
        <p14:creationId xmlns:p14="http://schemas.microsoft.com/office/powerpoint/2010/main" val="1960362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750"/>
                                        <p:tgtEl>
                                          <p:spTgt spid="3">
                                            <p:txEl>
                                              <p:pRg st="0" end="0"/>
                                            </p:txEl>
                                          </p:spTgt>
                                        </p:tgtEl>
                                      </p:cBhvr>
                                    </p:animEffect>
                                  </p:childTnLst>
                                </p:cTn>
                              </p:par>
                            </p:childTnLst>
                          </p:cTn>
                        </p:par>
                        <p:par>
                          <p:cTn id="8" fill="hold">
                            <p:stCondLst>
                              <p:cond delay="1750"/>
                            </p:stCondLst>
                            <p:childTnLst>
                              <p:par>
                                <p:cTn id="9" presetID="10" presetClass="entr" presetSubtype="0" fill="hold"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750"/>
                                        <p:tgtEl>
                                          <p:spTgt spid="3">
                                            <p:txEl>
                                              <p:pRg st="2" end="2"/>
                                            </p:txEl>
                                          </p:spTgt>
                                        </p:tgtEl>
                                      </p:cBhvr>
                                    </p:animEffect>
                                  </p:childTnLst>
                                </p:cTn>
                              </p:par>
                            </p:childTnLst>
                          </p:cTn>
                        </p:par>
                        <p:par>
                          <p:cTn id="12" fill="hold">
                            <p:stCondLst>
                              <p:cond delay="3500"/>
                            </p:stCondLst>
                            <p:childTnLst>
                              <p:par>
                                <p:cTn id="13" presetID="10" presetClass="entr" presetSubtype="0" fill="hold" nodeType="after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175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A8817-2BB7-40DE-863D-CE46B0C35B44}"/>
              </a:ext>
            </a:extLst>
          </p:cNvPr>
          <p:cNvSpPr>
            <a:spLocks noGrp="1"/>
          </p:cNvSpPr>
          <p:nvPr>
            <p:ph type="title"/>
          </p:nvPr>
        </p:nvSpPr>
        <p:spPr/>
        <p:txBody>
          <a:bodyPr/>
          <a:lstStyle/>
          <a:p>
            <a:r>
              <a:rPr lang="en-GB" dirty="0"/>
              <a:t>The Vezos of Madagascar</a:t>
            </a:r>
          </a:p>
        </p:txBody>
      </p:sp>
      <p:pic>
        <p:nvPicPr>
          <p:cNvPr id="9" name="Content Placeholder 8">
            <a:extLst>
              <a:ext uri="{FF2B5EF4-FFF2-40B4-BE49-F238E27FC236}">
                <a16:creationId xmlns:a16="http://schemas.microsoft.com/office/drawing/2014/main" id="{ED2216CB-4D0E-4A51-A265-1B28395FC95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121738" y="1008586"/>
            <a:ext cx="3413038" cy="4840827"/>
          </a:xfrm>
        </p:spPr>
      </p:pic>
      <p:sp>
        <p:nvSpPr>
          <p:cNvPr id="10" name="TextBox 9">
            <a:extLst>
              <a:ext uri="{FF2B5EF4-FFF2-40B4-BE49-F238E27FC236}">
                <a16:creationId xmlns:a16="http://schemas.microsoft.com/office/drawing/2014/main" id="{69233DED-1584-43F6-9435-9E33C307DEBC}"/>
              </a:ext>
            </a:extLst>
          </p:cNvPr>
          <p:cNvSpPr txBox="1"/>
          <p:nvPr/>
        </p:nvSpPr>
        <p:spPr>
          <a:xfrm>
            <a:off x="1020086" y="2480078"/>
            <a:ext cx="6100354" cy="3046988"/>
          </a:xfrm>
          <a:prstGeom prst="rect">
            <a:avLst/>
          </a:prstGeom>
          <a:noFill/>
        </p:spPr>
        <p:txBody>
          <a:bodyPr wrap="square" rtlCol="0">
            <a:spAutoFit/>
          </a:bodyPr>
          <a:lstStyle/>
          <a:p>
            <a:r>
              <a:rPr lang="en-GB" sz="3200" i="1" dirty="0">
                <a:solidFill>
                  <a:schemeClr val="accent1"/>
                </a:solidFill>
              </a:rPr>
              <a:t>“in the course of their childhood and throughout their lives, become `images' of women (</a:t>
            </a:r>
            <a:r>
              <a:rPr lang="en-GB" sz="3200" i="1" dirty="0" err="1">
                <a:solidFill>
                  <a:schemeClr val="accent1"/>
                </a:solidFill>
              </a:rPr>
              <a:t>sarin'ampela</a:t>
            </a:r>
            <a:r>
              <a:rPr lang="en-GB" sz="3200" i="1" dirty="0">
                <a:solidFill>
                  <a:schemeClr val="accent1"/>
                </a:solidFill>
              </a:rPr>
              <a:t>); that is, men who choose to become women and shift their gender identity.” (Astuti, 1998)</a:t>
            </a:r>
          </a:p>
        </p:txBody>
      </p:sp>
      <p:sp>
        <p:nvSpPr>
          <p:cNvPr id="11" name="TextBox 10">
            <a:extLst>
              <a:ext uri="{FF2B5EF4-FFF2-40B4-BE49-F238E27FC236}">
                <a16:creationId xmlns:a16="http://schemas.microsoft.com/office/drawing/2014/main" id="{F89C7E90-1661-4130-A81E-77607233B922}"/>
              </a:ext>
            </a:extLst>
          </p:cNvPr>
          <p:cNvSpPr txBox="1"/>
          <p:nvPr/>
        </p:nvSpPr>
        <p:spPr>
          <a:xfrm>
            <a:off x="1020086" y="1987635"/>
            <a:ext cx="6100354" cy="4031873"/>
          </a:xfrm>
          <a:prstGeom prst="rect">
            <a:avLst/>
          </a:prstGeom>
          <a:noFill/>
        </p:spPr>
        <p:txBody>
          <a:bodyPr wrap="square" rtlCol="0">
            <a:spAutoFit/>
          </a:bodyPr>
          <a:lstStyle/>
          <a:p>
            <a:r>
              <a:rPr lang="en-GB" sz="3200" i="1" dirty="0">
                <a:solidFill>
                  <a:schemeClr val="accent1"/>
                </a:solidFill>
              </a:rPr>
              <a:t>“Vezo identity is not a fixed state of being which people are born into, but is a way of doing which people perform in the present and which makes them Vezo contextually and contingently. To be Vezo means to know how to swim, fish, sail, make canoes, and so on.” (Astuti, 1998)</a:t>
            </a:r>
          </a:p>
        </p:txBody>
      </p:sp>
      <p:sp>
        <p:nvSpPr>
          <p:cNvPr id="12" name="TextBox 11">
            <a:extLst>
              <a:ext uri="{FF2B5EF4-FFF2-40B4-BE49-F238E27FC236}">
                <a16:creationId xmlns:a16="http://schemas.microsoft.com/office/drawing/2014/main" id="{B681765D-CC74-4EC5-8FF8-E84AFD3ABE22}"/>
              </a:ext>
            </a:extLst>
          </p:cNvPr>
          <p:cNvSpPr txBox="1"/>
          <p:nvPr/>
        </p:nvSpPr>
        <p:spPr>
          <a:xfrm>
            <a:off x="1020086" y="1987634"/>
            <a:ext cx="6100354" cy="4031873"/>
          </a:xfrm>
          <a:prstGeom prst="rect">
            <a:avLst/>
          </a:prstGeom>
          <a:noFill/>
        </p:spPr>
        <p:txBody>
          <a:bodyPr wrap="square" rtlCol="0">
            <a:spAutoFit/>
          </a:bodyPr>
          <a:lstStyle/>
          <a:p>
            <a:r>
              <a:rPr lang="en-GB" sz="3200" i="1" dirty="0">
                <a:solidFill>
                  <a:schemeClr val="accent1"/>
                </a:solidFill>
              </a:rPr>
              <a:t>“`</a:t>
            </a:r>
            <a:r>
              <a:rPr lang="en-GB" sz="3200" i="1" dirty="0" err="1">
                <a:solidFill>
                  <a:schemeClr val="accent1"/>
                </a:solidFill>
              </a:rPr>
              <a:t>genderize</a:t>
            </a:r>
            <a:r>
              <a:rPr lang="en-GB" sz="3200" i="1" dirty="0">
                <a:solidFill>
                  <a:schemeClr val="accent1"/>
                </a:solidFill>
              </a:rPr>
              <a:t>' the term </a:t>
            </a:r>
            <a:r>
              <a:rPr lang="en-GB" sz="3200" i="1" dirty="0" err="1">
                <a:solidFill>
                  <a:schemeClr val="accent1"/>
                </a:solidFill>
              </a:rPr>
              <a:t>anaky</a:t>
            </a:r>
            <a:r>
              <a:rPr lang="en-GB" sz="3200" i="1" dirty="0">
                <a:solidFill>
                  <a:schemeClr val="accent1"/>
                </a:solidFill>
              </a:rPr>
              <a:t> by adding that it is male or female (</a:t>
            </a:r>
            <a:r>
              <a:rPr lang="en-GB" sz="3200" i="1" dirty="0" err="1">
                <a:solidFill>
                  <a:schemeClr val="accent1"/>
                </a:solidFill>
              </a:rPr>
              <a:t>anaky-lahy</a:t>
            </a:r>
            <a:r>
              <a:rPr lang="en-GB" sz="3200" i="1" dirty="0">
                <a:solidFill>
                  <a:schemeClr val="accent1"/>
                </a:solidFill>
              </a:rPr>
              <a:t>, </a:t>
            </a:r>
            <a:r>
              <a:rPr lang="en-GB" sz="3200" i="1" dirty="0" err="1">
                <a:solidFill>
                  <a:schemeClr val="accent1"/>
                </a:solidFill>
              </a:rPr>
              <a:t>anaky-vavy</a:t>
            </a:r>
            <a:r>
              <a:rPr lang="en-GB" sz="3200" i="1" dirty="0">
                <a:solidFill>
                  <a:schemeClr val="accent1"/>
                </a:solidFill>
              </a:rPr>
              <a:t> or </a:t>
            </a:r>
            <a:r>
              <a:rPr lang="en-GB" sz="3200" i="1" dirty="0" err="1">
                <a:solidFill>
                  <a:schemeClr val="accent1"/>
                </a:solidFill>
              </a:rPr>
              <a:t>anaky</a:t>
            </a:r>
            <a:r>
              <a:rPr lang="en-GB" sz="3200" i="1" dirty="0">
                <a:solidFill>
                  <a:schemeClr val="accent1"/>
                </a:solidFill>
              </a:rPr>
              <a:t> </a:t>
            </a:r>
            <a:r>
              <a:rPr lang="en-GB" sz="3200" i="1" dirty="0" err="1">
                <a:solidFill>
                  <a:schemeClr val="accent1"/>
                </a:solidFill>
              </a:rPr>
              <a:t>ampela</a:t>
            </a:r>
            <a:r>
              <a:rPr lang="en-GB" sz="3200" i="1" dirty="0">
                <a:solidFill>
                  <a:schemeClr val="accent1"/>
                </a:solidFill>
              </a:rPr>
              <a:t>). In some cases, … people refer to the child with the gendered terms used for adults: a `man' (</a:t>
            </a:r>
            <a:r>
              <a:rPr lang="en-GB" sz="3200" i="1" dirty="0" err="1">
                <a:solidFill>
                  <a:schemeClr val="accent1"/>
                </a:solidFill>
              </a:rPr>
              <a:t>lehilahy</a:t>
            </a:r>
            <a:r>
              <a:rPr lang="en-GB" sz="3200" i="1" dirty="0">
                <a:solidFill>
                  <a:schemeClr val="accent1"/>
                </a:solidFill>
              </a:rPr>
              <a:t>, </a:t>
            </a:r>
            <a:r>
              <a:rPr lang="en-GB" sz="3200" i="1" dirty="0" err="1">
                <a:solidFill>
                  <a:schemeClr val="accent1"/>
                </a:solidFill>
              </a:rPr>
              <a:t>johary</a:t>
            </a:r>
            <a:r>
              <a:rPr lang="en-GB" sz="3200" i="1" dirty="0">
                <a:solidFill>
                  <a:schemeClr val="accent1"/>
                </a:solidFill>
              </a:rPr>
              <a:t>) or a `woman' (</a:t>
            </a:r>
            <a:r>
              <a:rPr lang="en-GB" sz="3200" i="1" dirty="0" err="1">
                <a:solidFill>
                  <a:schemeClr val="accent1"/>
                </a:solidFill>
              </a:rPr>
              <a:t>ampela</a:t>
            </a:r>
            <a:r>
              <a:rPr lang="en-GB" sz="3200" i="1" dirty="0">
                <a:solidFill>
                  <a:schemeClr val="accent1"/>
                </a:solidFill>
              </a:rPr>
              <a:t>).” (Astuti, 1998)</a:t>
            </a:r>
          </a:p>
        </p:txBody>
      </p:sp>
      <p:sp>
        <p:nvSpPr>
          <p:cNvPr id="13" name="TextBox 12">
            <a:extLst>
              <a:ext uri="{FF2B5EF4-FFF2-40B4-BE49-F238E27FC236}">
                <a16:creationId xmlns:a16="http://schemas.microsoft.com/office/drawing/2014/main" id="{D1331446-915E-4FB4-96C0-9992FCAC9E20}"/>
              </a:ext>
            </a:extLst>
          </p:cNvPr>
          <p:cNvSpPr txBox="1"/>
          <p:nvPr/>
        </p:nvSpPr>
        <p:spPr>
          <a:xfrm>
            <a:off x="1020086" y="2609313"/>
            <a:ext cx="6100354" cy="2554545"/>
          </a:xfrm>
          <a:prstGeom prst="rect">
            <a:avLst/>
          </a:prstGeom>
          <a:noFill/>
        </p:spPr>
        <p:txBody>
          <a:bodyPr wrap="square" rtlCol="0">
            <a:spAutoFit/>
          </a:bodyPr>
          <a:lstStyle/>
          <a:p>
            <a:r>
              <a:rPr lang="en-GB" sz="3200" i="1" dirty="0">
                <a:solidFill>
                  <a:schemeClr val="accent1"/>
                </a:solidFill>
              </a:rPr>
              <a:t>“gendered identities and gendered bodies are also not simply and `naturally' born as they are, but are created, `culturally' and `historically' through practice”.</a:t>
            </a:r>
          </a:p>
        </p:txBody>
      </p:sp>
      <p:pic>
        <p:nvPicPr>
          <p:cNvPr id="17" name="Picture 16">
            <a:extLst>
              <a:ext uri="{FF2B5EF4-FFF2-40B4-BE49-F238E27FC236}">
                <a16:creationId xmlns:a16="http://schemas.microsoft.com/office/drawing/2014/main" id="{4625E2E2-A4D9-4242-AA0A-30007206B00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85357" y="1987633"/>
            <a:ext cx="5696861" cy="3797907"/>
          </a:xfrm>
          <a:prstGeom prst="rect">
            <a:avLst/>
          </a:prstGeom>
        </p:spPr>
      </p:pic>
    </p:spTree>
    <p:extLst>
      <p:ext uri="{BB962C8B-B14F-4D97-AF65-F5344CB8AC3E}">
        <p14:creationId xmlns:p14="http://schemas.microsoft.com/office/powerpoint/2010/main" val="2143029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750"/>
                                        <p:tgtEl>
                                          <p:spTgt spid="17"/>
                                        </p:tgtEl>
                                      </p:cBhvr>
                                    </p:animEffect>
                                  </p:childTnLst>
                                </p:cTn>
                              </p:par>
                            </p:childTnLst>
                          </p:cTn>
                        </p:par>
                        <p:par>
                          <p:cTn id="8" fill="hold">
                            <p:stCondLst>
                              <p:cond delay="1750"/>
                            </p:stCondLst>
                            <p:childTnLst>
                              <p:par>
                                <p:cTn id="9" presetID="10" presetClass="exit" presetSubtype="0" fill="hold" nodeType="afterEffect">
                                  <p:stCondLst>
                                    <p:cond delay="4000"/>
                                  </p:stCondLst>
                                  <p:childTnLst>
                                    <p:animEffect transition="out" filter="fade">
                                      <p:cBhvr>
                                        <p:cTn id="10" dur="1750"/>
                                        <p:tgtEl>
                                          <p:spTgt spid="17"/>
                                        </p:tgtEl>
                                      </p:cBhvr>
                                    </p:animEffect>
                                    <p:set>
                                      <p:cBhvr>
                                        <p:cTn id="11" dur="1" fill="hold">
                                          <p:stCondLst>
                                            <p:cond delay="1749"/>
                                          </p:stCondLst>
                                        </p:cTn>
                                        <p:tgtEl>
                                          <p:spTgt spid="17"/>
                                        </p:tgtEl>
                                        <p:attrNameLst>
                                          <p:attrName>style.visibility</p:attrName>
                                        </p:attrNameLst>
                                      </p:cBhvr>
                                      <p:to>
                                        <p:strVal val="hidden"/>
                                      </p:to>
                                    </p:set>
                                  </p:childTnLst>
                                </p:cTn>
                              </p:par>
                            </p:childTnLst>
                          </p:cTn>
                        </p:par>
                        <p:par>
                          <p:cTn id="12" fill="hold">
                            <p:stCondLst>
                              <p:cond delay="7500"/>
                            </p:stCondLst>
                            <p:childTnLst>
                              <p:par>
                                <p:cTn id="13" presetID="10" presetClass="entr" presetSubtype="0"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1750"/>
                                        <p:tgtEl>
                                          <p:spTgt spid="9"/>
                                        </p:tgtEl>
                                      </p:cBhvr>
                                    </p:animEffect>
                                  </p:childTnLst>
                                </p:cTn>
                              </p:par>
                            </p:childTnLst>
                          </p:cTn>
                        </p:par>
                        <p:par>
                          <p:cTn id="16" fill="hold">
                            <p:stCondLst>
                              <p:cond delay="9250"/>
                            </p:stCondLst>
                            <p:childTnLst>
                              <p:par>
                                <p:cTn id="17" presetID="10" presetClass="entr" presetSubtype="0" fill="hold" grpId="0"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750"/>
                                        <p:tgtEl>
                                          <p:spTgt spid="10"/>
                                        </p:tgtEl>
                                      </p:cBhvr>
                                    </p:animEffect>
                                  </p:childTnLst>
                                </p:cTn>
                              </p:par>
                            </p:childTnLst>
                          </p:cTn>
                        </p:par>
                        <p:par>
                          <p:cTn id="20" fill="hold">
                            <p:stCondLst>
                              <p:cond delay="11000"/>
                            </p:stCondLst>
                            <p:childTnLst>
                              <p:par>
                                <p:cTn id="21" presetID="10" presetClass="exit" presetSubtype="0" fill="hold" grpId="1" nodeType="afterEffect">
                                  <p:stCondLst>
                                    <p:cond delay="10000"/>
                                  </p:stCondLst>
                                  <p:childTnLst>
                                    <p:animEffect transition="out" filter="fade">
                                      <p:cBhvr>
                                        <p:cTn id="22" dur="1750"/>
                                        <p:tgtEl>
                                          <p:spTgt spid="10"/>
                                        </p:tgtEl>
                                      </p:cBhvr>
                                    </p:animEffect>
                                    <p:set>
                                      <p:cBhvr>
                                        <p:cTn id="23" dur="1" fill="hold">
                                          <p:stCondLst>
                                            <p:cond delay="1749"/>
                                          </p:stCondLst>
                                        </p:cTn>
                                        <p:tgtEl>
                                          <p:spTgt spid="10"/>
                                        </p:tgtEl>
                                        <p:attrNameLst>
                                          <p:attrName>style.visibility</p:attrName>
                                        </p:attrNameLst>
                                      </p:cBhvr>
                                      <p:to>
                                        <p:strVal val="hidden"/>
                                      </p:to>
                                    </p:set>
                                  </p:childTnLst>
                                </p:cTn>
                              </p:par>
                            </p:childTnLst>
                          </p:cTn>
                        </p:par>
                        <p:par>
                          <p:cTn id="24" fill="hold">
                            <p:stCondLst>
                              <p:cond delay="22750"/>
                            </p:stCondLst>
                            <p:childTnLst>
                              <p:par>
                                <p:cTn id="25" presetID="10" presetClass="entr" presetSubtype="0" fill="hold" grpId="0" nodeType="after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1750"/>
                                        <p:tgtEl>
                                          <p:spTgt spid="11"/>
                                        </p:tgtEl>
                                      </p:cBhvr>
                                    </p:animEffect>
                                  </p:childTnLst>
                                </p:cTn>
                              </p:par>
                            </p:childTnLst>
                          </p:cTn>
                        </p:par>
                        <p:par>
                          <p:cTn id="28" fill="hold">
                            <p:stCondLst>
                              <p:cond delay="24500"/>
                            </p:stCondLst>
                            <p:childTnLst>
                              <p:par>
                                <p:cTn id="29" presetID="10" presetClass="exit" presetSubtype="0" fill="hold" grpId="1" nodeType="afterEffect">
                                  <p:stCondLst>
                                    <p:cond delay="10000"/>
                                  </p:stCondLst>
                                  <p:childTnLst>
                                    <p:animEffect transition="out" filter="fade">
                                      <p:cBhvr>
                                        <p:cTn id="30" dur="1750"/>
                                        <p:tgtEl>
                                          <p:spTgt spid="11"/>
                                        </p:tgtEl>
                                      </p:cBhvr>
                                    </p:animEffect>
                                    <p:set>
                                      <p:cBhvr>
                                        <p:cTn id="31" dur="1" fill="hold">
                                          <p:stCondLst>
                                            <p:cond delay="1749"/>
                                          </p:stCondLst>
                                        </p:cTn>
                                        <p:tgtEl>
                                          <p:spTgt spid="11"/>
                                        </p:tgtEl>
                                        <p:attrNameLst>
                                          <p:attrName>style.visibility</p:attrName>
                                        </p:attrNameLst>
                                      </p:cBhvr>
                                      <p:to>
                                        <p:strVal val="hidden"/>
                                      </p:to>
                                    </p:set>
                                  </p:childTnLst>
                                </p:cTn>
                              </p:par>
                            </p:childTnLst>
                          </p:cTn>
                        </p:par>
                        <p:par>
                          <p:cTn id="32" fill="hold">
                            <p:stCondLst>
                              <p:cond delay="36250"/>
                            </p:stCondLst>
                            <p:childTnLst>
                              <p:par>
                                <p:cTn id="33" presetID="10" presetClass="entr" presetSubtype="0" fill="hold" grpId="0" nodeType="after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1750"/>
                                        <p:tgtEl>
                                          <p:spTgt spid="12"/>
                                        </p:tgtEl>
                                      </p:cBhvr>
                                    </p:animEffect>
                                  </p:childTnLst>
                                </p:cTn>
                              </p:par>
                            </p:childTnLst>
                          </p:cTn>
                        </p:par>
                        <p:par>
                          <p:cTn id="36" fill="hold">
                            <p:stCondLst>
                              <p:cond delay="38000"/>
                            </p:stCondLst>
                            <p:childTnLst>
                              <p:par>
                                <p:cTn id="37" presetID="10" presetClass="exit" presetSubtype="0" fill="hold" grpId="1" nodeType="afterEffect">
                                  <p:stCondLst>
                                    <p:cond delay="10000"/>
                                  </p:stCondLst>
                                  <p:childTnLst>
                                    <p:animEffect transition="out" filter="fade">
                                      <p:cBhvr>
                                        <p:cTn id="38" dur="1750"/>
                                        <p:tgtEl>
                                          <p:spTgt spid="12"/>
                                        </p:tgtEl>
                                      </p:cBhvr>
                                    </p:animEffect>
                                    <p:set>
                                      <p:cBhvr>
                                        <p:cTn id="39" dur="1" fill="hold">
                                          <p:stCondLst>
                                            <p:cond delay="1749"/>
                                          </p:stCondLst>
                                        </p:cTn>
                                        <p:tgtEl>
                                          <p:spTgt spid="12"/>
                                        </p:tgtEl>
                                        <p:attrNameLst>
                                          <p:attrName>style.visibility</p:attrName>
                                        </p:attrNameLst>
                                      </p:cBhvr>
                                      <p:to>
                                        <p:strVal val="hidden"/>
                                      </p:to>
                                    </p:set>
                                  </p:childTnLst>
                                </p:cTn>
                              </p:par>
                            </p:childTnLst>
                          </p:cTn>
                        </p:par>
                        <p:par>
                          <p:cTn id="40" fill="hold">
                            <p:stCondLst>
                              <p:cond delay="49750"/>
                            </p:stCondLst>
                            <p:childTnLst>
                              <p:par>
                                <p:cTn id="41" presetID="10" presetClass="entr" presetSubtype="0" fill="hold" grpId="0" nodeType="after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175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P spid="11" grpId="0"/>
      <p:bldP spid="11" grpId="1"/>
      <p:bldP spid="12" grpId="0"/>
      <p:bldP spid="12" grpId="1"/>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A1F2-BC8E-4667-9A99-D50B5835C54A}"/>
              </a:ext>
            </a:extLst>
          </p:cNvPr>
          <p:cNvSpPr>
            <a:spLocks noGrp="1"/>
          </p:cNvSpPr>
          <p:nvPr>
            <p:ph type="title"/>
          </p:nvPr>
        </p:nvSpPr>
        <p:spPr/>
        <p:txBody>
          <a:bodyPr/>
          <a:lstStyle/>
          <a:p>
            <a:r>
              <a:rPr lang="en-GB" dirty="0"/>
              <a:t>The Hijras of India</a:t>
            </a:r>
          </a:p>
        </p:txBody>
      </p:sp>
      <p:sp>
        <p:nvSpPr>
          <p:cNvPr id="3" name="Content Placeholder 2">
            <a:extLst>
              <a:ext uri="{FF2B5EF4-FFF2-40B4-BE49-F238E27FC236}">
                <a16:creationId xmlns:a16="http://schemas.microsoft.com/office/drawing/2014/main" id="{248DFB8E-18E6-46DE-89DC-15A1D3D47A9F}"/>
              </a:ext>
            </a:extLst>
          </p:cNvPr>
          <p:cNvSpPr>
            <a:spLocks noGrp="1"/>
          </p:cNvSpPr>
          <p:nvPr>
            <p:ph idx="1"/>
          </p:nvPr>
        </p:nvSpPr>
        <p:spPr>
          <a:xfrm>
            <a:off x="762001" y="2157731"/>
            <a:ext cx="6278879" cy="3200400"/>
          </a:xfrm>
        </p:spPr>
        <p:txBody>
          <a:bodyPr>
            <a:normAutofit fontScale="92500"/>
          </a:bodyPr>
          <a:lstStyle/>
          <a:p>
            <a:r>
              <a:rPr lang="en-GB" sz="3200" i="1" dirty="0">
                <a:solidFill>
                  <a:schemeClr val="accent1"/>
                </a:solidFill>
              </a:rPr>
              <a:t>For the most part, hijras are phenotypic men who wear female clothing and, ideally, renounce sexual desire and practice by undergoing a sacrificial emasculation – that is, an excision of the penis and testicles – dedicated to the goddess Bedhraj Mata.  (Reddy, 2005)</a:t>
            </a:r>
          </a:p>
          <a:p>
            <a:endParaRPr lang="en-GB" dirty="0"/>
          </a:p>
        </p:txBody>
      </p:sp>
      <p:pic>
        <p:nvPicPr>
          <p:cNvPr id="6" name="Picture 5">
            <a:extLst>
              <a:ext uri="{FF2B5EF4-FFF2-40B4-BE49-F238E27FC236}">
                <a16:creationId xmlns:a16="http://schemas.microsoft.com/office/drawing/2014/main" id="{A28B70AE-E8AA-4148-922E-B906402A14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62914" y="1600969"/>
            <a:ext cx="7161394" cy="4780230"/>
          </a:xfrm>
          <a:prstGeom prst="rect">
            <a:avLst/>
          </a:prstGeom>
        </p:spPr>
      </p:pic>
      <p:pic>
        <p:nvPicPr>
          <p:cNvPr id="8" name="Picture 7">
            <a:extLst>
              <a:ext uri="{FF2B5EF4-FFF2-40B4-BE49-F238E27FC236}">
                <a16:creationId xmlns:a16="http://schemas.microsoft.com/office/drawing/2014/main" id="{EF689660-1276-4287-B8F8-041BB82C500E}"/>
              </a:ext>
            </a:extLst>
          </p:cNvPr>
          <p:cNvPicPr>
            <a:picLocks noChangeAspect="1"/>
          </p:cNvPicPr>
          <p:nvPr/>
        </p:nvPicPr>
        <p:blipFill rotWithShape="1">
          <a:blip r:embed="rId4">
            <a:extLst>
              <a:ext uri="{28A0092B-C50C-407E-A947-70E740481C1C}">
                <a14:useLocalDpi xmlns:a14="http://schemas.microsoft.com/office/drawing/2010/main" val="0"/>
              </a:ext>
            </a:extLst>
          </a:blip>
          <a:srcRect t="32191" r="11111"/>
          <a:stretch/>
        </p:blipFill>
        <p:spPr>
          <a:xfrm>
            <a:off x="7391286" y="1432742"/>
            <a:ext cx="4077902" cy="4650378"/>
          </a:xfrm>
          <a:prstGeom prst="rect">
            <a:avLst/>
          </a:prstGeom>
        </p:spPr>
      </p:pic>
      <p:pic>
        <p:nvPicPr>
          <p:cNvPr id="10" name="Picture 9">
            <a:extLst>
              <a:ext uri="{FF2B5EF4-FFF2-40B4-BE49-F238E27FC236}">
                <a16:creationId xmlns:a16="http://schemas.microsoft.com/office/drawing/2014/main" id="{A259F39B-3EE9-4D11-A840-3047F8671EE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80374" y="1858707"/>
            <a:ext cx="6031251" cy="4523438"/>
          </a:xfrm>
          <a:prstGeom prst="rect">
            <a:avLst/>
          </a:prstGeom>
        </p:spPr>
      </p:pic>
      <p:sp>
        <p:nvSpPr>
          <p:cNvPr id="11" name="TextBox 10">
            <a:extLst>
              <a:ext uri="{FF2B5EF4-FFF2-40B4-BE49-F238E27FC236}">
                <a16:creationId xmlns:a16="http://schemas.microsoft.com/office/drawing/2014/main" id="{BA955B1B-13D2-4392-A559-A313E436E846}"/>
              </a:ext>
            </a:extLst>
          </p:cNvPr>
          <p:cNvSpPr txBox="1"/>
          <p:nvPr/>
        </p:nvSpPr>
        <p:spPr>
          <a:xfrm>
            <a:off x="657224" y="2157731"/>
            <a:ext cx="7162503" cy="3046988"/>
          </a:xfrm>
          <a:prstGeom prst="rect">
            <a:avLst/>
          </a:prstGeom>
          <a:noFill/>
        </p:spPr>
        <p:txBody>
          <a:bodyPr wrap="square" rtlCol="0">
            <a:spAutoFit/>
          </a:bodyPr>
          <a:lstStyle/>
          <a:p>
            <a:r>
              <a:rPr lang="en-GB" sz="3200" i="1" dirty="0">
                <a:solidFill>
                  <a:schemeClr val="accent1"/>
                </a:solidFill>
              </a:rPr>
              <a:t>To a large extent, hijras are constructed as people without </a:t>
            </a:r>
            <a:r>
              <a:rPr lang="en-GB" sz="3200" i="1" dirty="0" err="1">
                <a:solidFill>
                  <a:schemeClr val="accent1"/>
                </a:solidFill>
              </a:rPr>
              <a:t>sarm</a:t>
            </a:r>
            <a:r>
              <a:rPr lang="en-GB" sz="3200" i="1" dirty="0">
                <a:solidFill>
                  <a:schemeClr val="accent1"/>
                </a:solidFill>
              </a:rPr>
              <a:t> (shame). “Hijras are shameless. They have no honour. They are answerable to no one” “a people freed from the constraints of decency that regulate the rest of society.” (Reddy, 2005)</a:t>
            </a:r>
          </a:p>
        </p:txBody>
      </p:sp>
      <p:sp>
        <p:nvSpPr>
          <p:cNvPr id="12" name="TextBox 11">
            <a:extLst>
              <a:ext uri="{FF2B5EF4-FFF2-40B4-BE49-F238E27FC236}">
                <a16:creationId xmlns:a16="http://schemas.microsoft.com/office/drawing/2014/main" id="{F1786ADA-0E1C-403E-9A98-9BAA436B5F5A}"/>
              </a:ext>
            </a:extLst>
          </p:cNvPr>
          <p:cNvSpPr txBox="1"/>
          <p:nvPr/>
        </p:nvSpPr>
        <p:spPr>
          <a:xfrm>
            <a:off x="762002" y="2157731"/>
            <a:ext cx="6031252" cy="3539430"/>
          </a:xfrm>
          <a:prstGeom prst="rect">
            <a:avLst/>
          </a:prstGeom>
          <a:noFill/>
        </p:spPr>
        <p:txBody>
          <a:bodyPr wrap="square" rtlCol="0">
            <a:spAutoFit/>
          </a:bodyPr>
          <a:lstStyle/>
          <a:p>
            <a:r>
              <a:rPr lang="en-GB" sz="3200" i="1" dirty="0">
                <a:solidFill>
                  <a:schemeClr val="accent1"/>
                </a:solidFill>
              </a:rPr>
              <a:t>“All hijras are required to tweeze their facial hair. The leaders impose a fine on those who disregard this rule. The reason for this painful practice is that facial hair does not grow back as quickly and coarsely as it would if shaved.”(Reddy, 2005)</a:t>
            </a:r>
          </a:p>
        </p:txBody>
      </p:sp>
    </p:spTree>
    <p:extLst>
      <p:ext uri="{BB962C8B-B14F-4D97-AF65-F5344CB8AC3E}">
        <p14:creationId xmlns:p14="http://schemas.microsoft.com/office/powerpoint/2010/main" val="2108529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75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1750"/>
                                  </p:stCondLst>
                                  <p:childTnLst>
                                    <p:animEffect transition="out" filter="fade">
                                      <p:cBhvr>
                                        <p:cTn id="11" dur="1750"/>
                                        <p:tgtEl>
                                          <p:spTgt spid="10"/>
                                        </p:tgtEl>
                                      </p:cBhvr>
                                    </p:animEffect>
                                    <p:set>
                                      <p:cBhvr>
                                        <p:cTn id="12" dur="1" fill="hold">
                                          <p:stCondLst>
                                            <p:cond delay="1749"/>
                                          </p:stCondLst>
                                        </p:cTn>
                                        <p:tgtEl>
                                          <p:spTgt spid="1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1750"/>
                                        <p:tgtEl>
                                          <p:spTgt spid="3">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175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1" nodeType="clickEffect">
                                  <p:stCondLst>
                                    <p:cond delay="10000"/>
                                  </p:stCondLst>
                                  <p:childTnLst>
                                    <p:animEffect transition="out" filter="fade">
                                      <p:cBhvr>
                                        <p:cTn id="24" dur="1750"/>
                                        <p:tgtEl>
                                          <p:spTgt spid="3">
                                            <p:txEl>
                                              <p:pRg st="0" end="0"/>
                                            </p:txEl>
                                          </p:spTgt>
                                        </p:tgtEl>
                                      </p:cBhvr>
                                    </p:animEffect>
                                    <p:set>
                                      <p:cBhvr>
                                        <p:cTn id="25" dur="1" fill="hold">
                                          <p:stCondLst>
                                            <p:cond delay="1749"/>
                                          </p:stCondLst>
                                        </p:cTn>
                                        <p:tgtEl>
                                          <p:spTgt spid="3">
                                            <p:txEl>
                                              <p:pRg st="0" end="0"/>
                                            </p:txEl>
                                          </p:spTgt>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Effect transition="in" filter="fade">
                                      <p:cBhvr>
                                        <p:cTn id="30" dur="1750"/>
                                        <p:tgtEl>
                                          <p:spTgt spid="12"/>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nodeType="clickEffect">
                                  <p:stCondLst>
                                    <p:cond delay="10000"/>
                                  </p:stCondLst>
                                  <p:childTnLst>
                                    <p:animEffect transition="out" filter="fade">
                                      <p:cBhvr>
                                        <p:cTn id="34" dur="1750"/>
                                        <p:tgtEl>
                                          <p:spTgt spid="8"/>
                                        </p:tgtEl>
                                      </p:cBhvr>
                                    </p:animEffect>
                                    <p:set>
                                      <p:cBhvr>
                                        <p:cTn id="35" dur="1" fill="hold">
                                          <p:stCondLst>
                                            <p:cond delay="1749"/>
                                          </p:stCondLst>
                                        </p:cTn>
                                        <p:tgtEl>
                                          <p:spTgt spid="8"/>
                                        </p:tgtEl>
                                        <p:attrNameLst>
                                          <p:attrName>style.visibility</p:attrName>
                                        </p:attrNameLst>
                                      </p:cBhvr>
                                      <p:to>
                                        <p:strVal val="hidden"/>
                                      </p:to>
                                    </p:set>
                                  </p:childTnLst>
                                </p:cTn>
                              </p:par>
                              <p:par>
                                <p:cTn id="36" presetID="10" presetClass="exit" presetSubtype="0" fill="hold" grpId="1" nodeType="withEffect">
                                  <p:stCondLst>
                                    <p:cond delay="10000"/>
                                  </p:stCondLst>
                                  <p:childTnLst>
                                    <p:animEffect transition="out" filter="fade">
                                      <p:cBhvr>
                                        <p:cTn id="37" dur="1750"/>
                                        <p:tgtEl>
                                          <p:spTgt spid="12"/>
                                        </p:tgtEl>
                                      </p:cBhvr>
                                    </p:animEffect>
                                    <p:set>
                                      <p:cBhvr>
                                        <p:cTn id="38" dur="1" fill="hold">
                                          <p:stCondLst>
                                            <p:cond delay="1749"/>
                                          </p:stCondLst>
                                        </p:cTn>
                                        <p:tgtEl>
                                          <p:spTgt spid="12"/>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fade">
                                      <p:cBhvr>
                                        <p:cTn id="43" dur="1750"/>
                                        <p:tgtEl>
                                          <p:spTgt spid="11"/>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grpId="1" nodeType="clickEffect">
                                  <p:stCondLst>
                                    <p:cond delay="10000"/>
                                  </p:stCondLst>
                                  <p:childTnLst>
                                    <p:animEffect transition="out" filter="fade">
                                      <p:cBhvr>
                                        <p:cTn id="47" dur="1750"/>
                                        <p:tgtEl>
                                          <p:spTgt spid="11"/>
                                        </p:tgtEl>
                                      </p:cBhvr>
                                    </p:animEffect>
                                    <p:set>
                                      <p:cBhvr>
                                        <p:cTn id="48" dur="1" fill="hold">
                                          <p:stCondLst>
                                            <p:cond delay="1749"/>
                                          </p:stCondLst>
                                        </p:cTn>
                                        <p:tgtEl>
                                          <p:spTgt spid="11"/>
                                        </p:tgtEl>
                                        <p:attrNameLst>
                                          <p:attrName>style.visibility</p:attrName>
                                        </p:attrNameLst>
                                      </p:cBhvr>
                                      <p:to>
                                        <p:strVal val="hidden"/>
                                      </p:to>
                                    </p:se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6"/>
                                        </p:tgtEl>
                                        <p:attrNameLst>
                                          <p:attrName>style.visibility</p:attrName>
                                        </p:attrNameLst>
                                      </p:cBhvr>
                                      <p:to>
                                        <p:strVal val="visible"/>
                                      </p:to>
                                    </p:set>
                                    <p:animEffect transition="in" filter="fade">
                                      <p:cBhvr>
                                        <p:cTn id="53" dur="17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P spid="11" grpId="0"/>
      <p:bldP spid="11" grpId="1"/>
      <p:bldP spid="12" grpId="0"/>
      <p:bldP spid="12" grpI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330F1-F514-4D89-9215-D9D453F45D63}"/>
              </a:ext>
            </a:extLst>
          </p:cNvPr>
          <p:cNvSpPr>
            <a:spLocks noGrp="1"/>
          </p:cNvSpPr>
          <p:nvPr>
            <p:ph type="title"/>
          </p:nvPr>
        </p:nvSpPr>
        <p:spPr/>
        <p:txBody>
          <a:bodyPr/>
          <a:lstStyle/>
          <a:p>
            <a:r>
              <a:rPr lang="en-GB" dirty="0"/>
              <a:t>Similarities</a:t>
            </a:r>
          </a:p>
        </p:txBody>
      </p:sp>
      <p:sp>
        <p:nvSpPr>
          <p:cNvPr id="3" name="Content Placeholder 2">
            <a:extLst>
              <a:ext uri="{FF2B5EF4-FFF2-40B4-BE49-F238E27FC236}">
                <a16:creationId xmlns:a16="http://schemas.microsoft.com/office/drawing/2014/main" id="{944BADEB-2496-4639-852A-570C02663F5F}"/>
              </a:ext>
            </a:extLst>
          </p:cNvPr>
          <p:cNvSpPr>
            <a:spLocks noGrp="1"/>
          </p:cNvSpPr>
          <p:nvPr>
            <p:ph idx="1"/>
          </p:nvPr>
        </p:nvSpPr>
        <p:spPr/>
        <p:txBody>
          <a:bodyPr>
            <a:normAutofit fontScale="92500" lnSpcReduction="10000"/>
          </a:bodyPr>
          <a:lstStyle/>
          <a:p>
            <a:r>
              <a:rPr lang="en-GB" sz="3600" dirty="0"/>
              <a:t>The over performativity of gender</a:t>
            </a:r>
          </a:p>
          <a:p>
            <a:endParaRPr lang="en-GB" sz="3600" dirty="0"/>
          </a:p>
          <a:p>
            <a:r>
              <a:rPr lang="en-GB" sz="3600" dirty="0"/>
              <a:t>Tolerance, but not necessarily acceptance</a:t>
            </a:r>
          </a:p>
          <a:p>
            <a:endParaRPr lang="en-GB" sz="3600" dirty="0"/>
          </a:p>
          <a:p>
            <a:r>
              <a:rPr lang="en-GB" sz="3600" dirty="0"/>
              <a:t>Ties with the LGBTQ+ community</a:t>
            </a:r>
          </a:p>
          <a:p>
            <a:endParaRPr lang="en-GB" sz="3600" dirty="0"/>
          </a:p>
          <a:p>
            <a:r>
              <a:rPr lang="en-GB" sz="3600" dirty="0"/>
              <a:t>Secrecy in funerals</a:t>
            </a:r>
          </a:p>
          <a:p>
            <a:endParaRPr lang="en-GB" dirty="0"/>
          </a:p>
        </p:txBody>
      </p:sp>
    </p:spTree>
    <p:extLst>
      <p:ext uri="{BB962C8B-B14F-4D97-AF65-F5344CB8AC3E}">
        <p14:creationId xmlns:p14="http://schemas.microsoft.com/office/powerpoint/2010/main" val="1055161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75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75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75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175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0EFA8-D891-4002-9C3B-397B9C717D9C}"/>
              </a:ext>
            </a:extLst>
          </p:cNvPr>
          <p:cNvSpPr>
            <a:spLocks noGrp="1"/>
          </p:cNvSpPr>
          <p:nvPr>
            <p:ph type="title"/>
          </p:nvPr>
        </p:nvSpPr>
        <p:spPr/>
        <p:txBody>
          <a:bodyPr/>
          <a:lstStyle/>
          <a:p>
            <a:r>
              <a:rPr lang="en-GB" dirty="0"/>
              <a:t>Differences</a:t>
            </a:r>
          </a:p>
        </p:txBody>
      </p:sp>
      <p:sp>
        <p:nvSpPr>
          <p:cNvPr id="3" name="Content Placeholder 2">
            <a:extLst>
              <a:ext uri="{FF2B5EF4-FFF2-40B4-BE49-F238E27FC236}">
                <a16:creationId xmlns:a16="http://schemas.microsoft.com/office/drawing/2014/main" id="{77A1640A-1561-4934-80C2-021CBBC5CB2E}"/>
              </a:ext>
            </a:extLst>
          </p:cNvPr>
          <p:cNvSpPr>
            <a:spLocks noGrp="1"/>
          </p:cNvSpPr>
          <p:nvPr>
            <p:ph idx="1"/>
          </p:nvPr>
        </p:nvSpPr>
        <p:spPr/>
        <p:txBody>
          <a:bodyPr>
            <a:normAutofit fontScale="92500" lnSpcReduction="10000"/>
          </a:bodyPr>
          <a:lstStyle/>
          <a:p>
            <a:pPr marL="0" indent="0">
              <a:buNone/>
            </a:pPr>
            <a:r>
              <a:rPr lang="en-GB" sz="2800" dirty="0"/>
              <a:t>Hijras are seemingly a hybrid between a drag queen and a transgender woman, there is both elements of performance and burlesques of femininity, but also the desire to pass as women and become as womanly as possibly.</a:t>
            </a:r>
          </a:p>
          <a:p>
            <a:pPr marL="0" indent="0">
              <a:buNone/>
            </a:pPr>
            <a:endParaRPr lang="en-GB" sz="2800" dirty="0"/>
          </a:p>
          <a:p>
            <a:r>
              <a:rPr lang="en-GB" sz="2800" dirty="0" err="1"/>
              <a:t>Sarin’ampelas</a:t>
            </a:r>
            <a:r>
              <a:rPr lang="en-GB" sz="2800" dirty="0"/>
              <a:t> are closer to our idea of transgender people.</a:t>
            </a:r>
          </a:p>
          <a:p>
            <a:endParaRPr lang="en-GB" sz="2800" dirty="0"/>
          </a:p>
          <a:p>
            <a:pPr marL="0" indent="0">
              <a:buNone/>
            </a:pPr>
            <a:r>
              <a:rPr lang="en-GB" sz="2800" dirty="0"/>
              <a:t>Vezo have progressive gender linguistics, The hijras rely on intonation and slang to appear more feminine and do not have their own language. Language is key to how we express ourselves and communicate our identity.</a:t>
            </a:r>
          </a:p>
        </p:txBody>
      </p:sp>
    </p:spTree>
    <p:extLst>
      <p:ext uri="{BB962C8B-B14F-4D97-AF65-F5344CB8AC3E}">
        <p14:creationId xmlns:p14="http://schemas.microsoft.com/office/powerpoint/2010/main" val="4250155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75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75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75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4266B-AE57-490B-8CDD-3B6B96875E51}"/>
              </a:ext>
            </a:extLst>
          </p:cNvPr>
          <p:cNvSpPr>
            <a:spLocks noGrp="1"/>
          </p:cNvSpPr>
          <p:nvPr>
            <p:ph type="title"/>
          </p:nvPr>
        </p:nvSpPr>
        <p:spPr/>
        <p:txBody>
          <a:bodyPr/>
          <a:lstStyle/>
          <a:p>
            <a:r>
              <a:rPr lang="en-GB" dirty="0"/>
              <a:t>The self and the other</a:t>
            </a:r>
          </a:p>
        </p:txBody>
      </p:sp>
      <p:sp>
        <p:nvSpPr>
          <p:cNvPr id="3" name="Content Placeholder 2">
            <a:extLst>
              <a:ext uri="{FF2B5EF4-FFF2-40B4-BE49-F238E27FC236}">
                <a16:creationId xmlns:a16="http://schemas.microsoft.com/office/drawing/2014/main" id="{218FD264-6208-4D1A-A0C0-41D510E64AD2}"/>
              </a:ext>
            </a:extLst>
          </p:cNvPr>
          <p:cNvSpPr>
            <a:spLocks noGrp="1"/>
          </p:cNvSpPr>
          <p:nvPr>
            <p:ph idx="1"/>
          </p:nvPr>
        </p:nvSpPr>
        <p:spPr/>
        <p:txBody>
          <a:bodyPr>
            <a:normAutofit lnSpcReduction="10000"/>
          </a:bodyPr>
          <a:lstStyle/>
          <a:p>
            <a:r>
              <a:rPr lang="en-GB" sz="2800" dirty="0"/>
              <a:t>Anthropology as a discipline can provide:</a:t>
            </a:r>
          </a:p>
          <a:p>
            <a:endParaRPr lang="en-GB" sz="2800" dirty="0"/>
          </a:p>
          <a:p>
            <a:r>
              <a:rPr lang="en-GB" sz="2800" dirty="0"/>
              <a:t>Self reflection – aids in understanding of own situation</a:t>
            </a:r>
          </a:p>
          <a:p>
            <a:endParaRPr lang="en-GB" sz="2800" dirty="0"/>
          </a:p>
          <a:p>
            <a:r>
              <a:rPr lang="en-GB" sz="2800" dirty="0"/>
              <a:t>Empathy with others</a:t>
            </a:r>
          </a:p>
          <a:p>
            <a:pPr marL="0" indent="0">
              <a:buNone/>
            </a:pPr>
            <a:endParaRPr lang="en-GB" sz="2800" dirty="0"/>
          </a:p>
          <a:p>
            <a:r>
              <a:rPr lang="en-GB" sz="2800" dirty="0"/>
              <a:t>Creates tolerance and slowly works towards acceptance by learning about other cultures</a:t>
            </a:r>
          </a:p>
        </p:txBody>
      </p:sp>
    </p:spTree>
    <p:extLst>
      <p:ext uri="{BB962C8B-B14F-4D97-AF65-F5344CB8AC3E}">
        <p14:creationId xmlns:p14="http://schemas.microsoft.com/office/powerpoint/2010/main" val="2148137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75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75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75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175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27331-3CBD-422A-B1EE-4C996A920BDF}"/>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D68B1ED5-BAE8-4260-BB66-542F2F47DBCA}"/>
              </a:ext>
            </a:extLst>
          </p:cNvPr>
          <p:cNvSpPr>
            <a:spLocks noGrp="1"/>
          </p:cNvSpPr>
          <p:nvPr>
            <p:ph idx="1"/>
          </p:nvPr>
        </p:nvSpPr>
        <p:spPr/>
        <p:txBody>
          <a:bodyPr>
            <a:normAutofit fontScale="85000" lnSpcReduction="20000"/>
          </a:bodyPr>
          <a:lstStyle/>
          <a:p>
            <a:r>
              <a:rPr lang="en-GB" dirty="0"/>
              <a:t>Roy, S. (2020). </a:t>
            </a:r>
            <a:r>
              <a:rPr lang="en-GB" i="1" dirty="0"/>
              <a:t>'Sex, Gender, Power and the Body’</a:t>
            </a:r>
            <a:r>
              <a:rPr lang="en-GB" dirty="0"/>
              <a:t>.</a:t>
            </a:r>
          </a:p>
          <a:p>
            <a:r>
              <a:rPr lang="en-GB" dirty="0"/>
              <a:t>Astuti, Rita (1998). ‘It's a boy’, ‘It's a girl!’: reflections on sex and gender in Madagascar and beyond from </a:t>
            </a:r>
            <a:r>
              <a:rPr lang="en-GB" dirty="0" err="1"/>
              <a:t>Lambek</a:t>
            </a:r>
            <a:r>
              <a:rPr lang="en-GB" dirty="0"/>
              <a:t>, M. and </a:t>
            </a:r>
            <a:r>
              <a:rPr lang="en-GB" dirty="0" err="1"/>
              <a:t>Strathern</a:t>
            </a:r>
            <a:r>
              <a:rPr lang="en-GB" dirty="0"/>
              <a:t>, A., 1998. </a:t>
            </a:r>
            <a:r>
              <a:rPr lang="en-GB" i="1" dirty="0"/>
              <a:t>Bodies And Persons ; Comparative Perspectives From Africa And Melanesia. Editors: M. </a:t>
            </a:r>
            <a:r>
              <a:rPr lang="en-GB" i="1" dirty="0" err="1"/>
              <a:t>Lambek</a:t>
            </a:r>
            <a:r>
              <a:rPr lang="en-GB" i="1" dirty="0"/>
              <a:t> &amp; A. </a:t>
            </a:r>
            <a:r>
              <a:rPr lang="en-GB" i="1" dirty="0" err="1"/>
              <a:t>Strathern</a:t>
            </a:r>
            <a:r>
              <a:rPr lang="en-GB" dirty="0"/>
              <a:t>. New York: Cambridge University Press.</a:t>
            </a:r>
          </a:p>
          <a:p>
            <a:r>
              <a:rPr lang="en-GB" dirty="0"/>
              <a:t>Reddy, G., 2005. </a:t>
            </a:r>
            <a:r>
              <a:rPr lang="en-GB" i="1" dirty="0"/>
              <a:t>With Respect To Sex: Negotiating Hijra Identity In South India</a:t>
            </a:r>
            <a:r>
              <a:rPr lang="en-GB" dirty="0"/>
              <a:t>. Chicago: University of Chicago Press.</a:t>
            </a:r>
          </a:p>
          <a:p>
            <a:r>
              <a:rPr lang="en-GB" dirty="0" err="1"/>
              <a:t>Taparia</a:t>
            </a:r>
            <a:r>
              <a:rPr lang="en-GB" dirty="0"/>
              <a:t>, S., 2011. Emasculated Bodies of Hijras: Sites of Imposed, Resisted and Negotiated Identities. Indian Journal of Gender Studies, 18(2), pp.167–184.</a:t>
            </a:r>
          </a:p>
          <a:p>
            <a:r>
              <a:rPr lang="en-GB" dirty="0"/>
              <a:t>Barfield, T. (ed.) 1997. </a:t>
            </a:r>
            <a:r>
              <a:rPr lang="en-GB" i="1" dirty="0"/>
              <a:t>Dictionary of Anthropology</a:t>
            </a:r>
            <a:r>
              <a:rPr lang="en-GB" dirty="0"/>
              <a:t>. Oxford: Blackwell</a:t>
            </a:r>
          </a:p>
          <a:p>
            <a:r>
              <a:rPr lang="en-GB" dirty="0"/>
              <a:t>Barnard, A. &amp; J. Spencer (eds) 1996. </a:t>
            </a:r>
            <a:r>
              <a:rPr lang="en-GB" i="1" dirty="0" err="1"/>
              <a:t>Encyclopedia</a:t>
            </a:r>
            <a:r>
              <a:rPr lang="en-GB" i="1" dirty="0"/>
              <a:t> of Social and Cultural Anthropology</a:t>
            </a:r>
            <a:r>
              <a:rPr lang="en-GB" dirty="0"/>
              <a:t>. London: Routledge.t</a:t>
            </a:r>
          </a:p>
          <a:p>
            <a:r>
              <a:rPr lang="en-GB" dirty="0"/>
              <a:t>Winthrop, R. (1991). </a:t>
            </a:r>
            <a:r>
              <a:rPr lang="en-GB" i="1" dirty="0"/>
              <a:t>Dictionary of concepts in cultural anthropology</a:t>
            </a:r>
            <a:r>
              <a:rPr lang="en-GB" dirty="0"/>
              <a:t>. New York: Greenwood Press.</a:t>
            </a:r>
          </a:p>
          <a:p>
            <a:endParaRPr lang="en-GB" dirty="0"/>
          </a:p>
        </p:txBody>
      </p:sp>
    </p:spTree>
    <p:extLst>
      <p:ext uri="{BB962C8B-B14F-4D97-AF65-F5344CB8AC3E}">
        <p14:creationId xmlns:p14="http://schemas.microsoft.com/office/powerpoint/2010/main" val="3844577629"/>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TM03457491[[fn=Metropolitan]]</Template>
  <TotalTime>218</TotalTime>
  <Words>3119</Words>
  <Application>Microsoft Office PowerPoint</Application>
  <PresentationFormat>Widescreen</PresentationFormat>
  <Paragraphs>96</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Metropolitan</vt:lpstr>
      <vt:lpstr>Sex, Body and Gender</vt:lpstr>
      <vt:lpstr>Concepts and Confusion</vt:lpstr>
      <vt:lpstr>The Vezos of Madagascar</vt:lpstr>
      <vt:lpstr>The Hijras of India</vt:lpstr>
      <vt:lpstr>Similarities</vt:lpstr>
      <vt:lpstr>Differences</vt:lpstr>
      <vt:lpstr>The self and the other</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Sex, Body and Gender</dc:title>
  <dc:creator>Saskia Klopper</dc:creator>
  <cp:lastModifiedBy>Saskia Klopper</cp:lastModifiedBy>
  <cp:revision>53</cp:revision>
  <dcterms:created xsi:type="dcterms:W3CDTF">2020-03-12T12:19:54Z</dcterms:created>
  <dcterms:modified xsi:type="dcterms:W3CDTF">2020-03-12T15:58:47Z</dcterms:modified>
</cp:coreProperties>
</file>