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4" r:id="rId4"/>
    <p:sldId id="276" r:id="rId5"/>
    <p:sldId id="258" r:id="rId6"/>
    <p:sldId id="259" r:id="rId7"/>
    <p:sldId id="264" r:id="rId8"/>
    <p:sldId id="260" r:id="rId9"/>
    <p:sldId id="261" r:id="rId10"/>
    <p:sldId id="262" r:id="rId11"/>
    <p:sldId id="263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5" r:id="rId20"/>
    <p:sldId id="272" r:id="rId21"/>
    <p:sldId id="273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E3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37"/>
  </p:normalViewPr>
  <p:slideViewPr>
    <p:cSldViewPr snapToGrid="0" snapToObjects="1">
      <p:cViewPr>
        <p:scale>
          <a:sx n="92" d="100"/>
          <a:sy n="92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723E4-7C4C-B74F-85F6-6F822740E6C0}" type="datetimeFigureOut">
              <a:rPr lang="en-US" smtClean="0"/>
              <a:pPr/>
              <a:t>1/31/18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24ED9-E0C1-A84B-9CAA-16D4346DB07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2.jpeg"/><Relationship Id="rId5" Type="http://schemas.openxmlformats.org/officeDocument/2006/relationships/image" Target="../media/image13.jpeg"/><Relationship Id="rId6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4" Type="http://schemas.openxmlformats.org/officeDocument/2006/relationships/image" Target="../media/image19.jpeg"/><Relationship Id="rId5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gi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01977"/>
            <a:ext cx="7772400" cy="1922394"/>
          </a:xfrm>
        </p:spPr>
        <p:txBody>
          <a:bodyPr/>
          <a:lstStyle/>
          <a:p>
            <a:r>
              <a:rPr lang="en-US" dirty="0" smtClean="0"/>
              <a:t>Jews and Christians </a:t>
            </a:r>
            <a:br>
              <a:rPr lang="en-US" dirty="0" smtClean="0"/>
            </a:br>
            <a:r>
              <a:rPr lang="en-US" dirty="0" smtClean="0"/>
              <a:t>in Conflict and Dialogue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69040"/>
            <a:ext cx="6400800" cy="1677727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TRTR5008</a:t>
            </a:r>
          </a:p>
          <a:p>
            <a:endParaRPr lang="en-US" dirty="0" smtClean="0"/>
          </a:p>
        </p:txBody>
      </p:sp>
      <p:pic>
        <p:nvPicPr>
          <p:cNvPr id="4" name="Picture 3" descr="03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8200" y="3169040"/>
            <a:ext cx="2540000" cy="2644750"/>
          </a:xfrm>
          <a:prstGeom prst="rect">
            <a:avLst/>
          </a:prstGeom>
        </p:spPr>
      </p:pic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605" y="3876553"/>
            <a:ext cx="2400336" cy="19404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 consider the roots and development of anti-Judaism and anti-Semitism.</a:t>
            </a:r>
          </a:p>
          <a:p>
            <a:r>
              <a:rPr lang="en-US" dirty="0" smtClean="0"/>
              <a:t>To examine the nature of the </a:t>
            </a:r>
            <a:r>
              <a:rPr lang="en-US" i="1" dirty="0" smtClean="0"/>
              <a:t>relationship </a:t>
            </a:r>
            <a:r>
              <a:rPr lang="en-US" dirty="0" smtClean="0"/>
              <a:t>between Jews and Christians over the centuries.</a:t>
            </a:r>
          </a:p>
          <a:p>
            <a:r>
              <a:rPr lang="en-US" dirty="0" smtClean="0"/>
              <a:t>To discuss the sources in their historical, socio-political, cultural and religious contexts.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 discuss the sources from the perspective of contemporary Jewish-Christian dialogue. 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To discuss a wide range of historical events, and the ways in which ‘conflict’ and ‘dialogue’ are expressed in religious and literary texts, as well as archival material, cultural </a:t>
            </a:r>
            <a:r>
              <a:rPr lang="en-US" dirty="0" err="1" smtClean="0"/>
              <a:t>artefacts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Textbooks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5576" y="1889918"/>
            <a:ext cx="2848974" cy="4525963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364" y="1821873"/>
            <a:ext cx="5140036" cy="4662054"/>
          </a:xfrm>
        </p:spPr>
      </p:pic>
    </p:spTree>
    <p:extLst>
      <p:ext uri="{BB962C8B-B14F-4D97-AF65-F5344CB8AC3E}">
        <p14:creationId xmlns:p14="http://schemas.microsoft.com/office/powerpoint/2010/main" val="2067313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636107"/>
          </a:xfrm>
        </p:spPr>
        <p:txBody>
          <a:bodyPr>
            <a:normAutofit/>
          </a:bodyPr>
          <a:lstStyle/>
          <a:p>
            <a:r>
              <a:rPr lang="en-US" dirty="0" smtClean="0"/>
              <a:t>The Importance of the </a:t>
            </a:r>
            <a:br>
              <a:rPr lang="en-US" dirty="0" smtClean="0"/>
            </a:br>
            <a:r>
              <a:rPr lang="en-US" dirty="0" smtClean="0"/>
              <a:t>Twentieth Century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0744"/>
            <a:ext cx="8229600" cy="4215419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en-US" sz="4129" dirty="0" smtClean="0"/>
          </a:p>
          <a:p>
            <a:pPr>
              <a:buNone/>
            </a:pPr>
            <a:r>
              <a:rPr lang="en-US" sz="4129" dirty="0" smtClean="0"/>
              <a:t>	The Holocaust / </a:t>
            </a:r>
            <a:r>
              <a:rPr lang="en-US" sz="4129" dirty="0" err="1" smtClean="0"/>
              <a:t>Shoah</a:t>
            </a:r>
            <a:endParaRPr lang="en-US" sz="4129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3429" dirty="0" smtClean="0">
                <a:solidFill>
                  <a:srgbClr val="FFCE30"/>
                </a:solidFill>
              </a:rPr>
              <a:t>Holocaust: stems from the Greek translation of the Hebrew word </a:t>
            </a:r>
            <a:r>
              <a:rPr lang="en-US" sz="3429" i="1" dirty="0" err="1" smtClean="0">
                <a:solidFill>
                  <a:srgbClr val="FFCE30"/>
                </a:solidFill>
              </a:rPr>
              <a:t>olah</a:t>
            </a:r>
            <a:r>
              <a:rPr lang="en-US" sz="3429" i="1" dirty="0" smtClean="0">
                <a:solidFill>
                  <a:srgbClr val="FFCE30"/>
                </a:solidFill>
              </a:rPr>
              <a:t> </a:t>
            </a:r>
            <a:r>
              <a:rPr lang="en-US" sz="3429" dirty="0" smtClean="0">
                <a:solidFill>
                  <a:srgbClr val="FFCE30"/>
                </a:solidFill>
              </a:rPr>
              <a:t>(burnt-offering) – to appease a wrathful God?</a:t>
            </a:r>
          </a:p>
          <a:p>
            <a:pPr>
              <a:buNone/>
            </a:pPr>
            <a:r>
              <a:rPr lang="en-US" sz="3429" dirty="0" smtClean="0">
                <a:solidFill>
                  <a:srgbClr val="FFCE30"/>
                </a:solidFill>
              </a:rPr>
              <a:t>	</a:t>
            </a:r>
            <a:r>
              <a:rPr lang="en-US" sz="3429" dirty="0" err="1" smtClean="0">
                <a:solidFill>
                  <a:srgbClr val="FFCE30"/>
                </a:solidFill>
              </a:rPr>
              <a:t>Shoah</a:t>
            </a:r>
            <a:r>
              <a:rPr lang="en-US" sz="3429" dirty="0" smtClean="0">
                <a:solidFill>
                  <a:srgbClr val="FFCE30"/>
                </a:solidFill>
              </a:rPr>
              <a:t>: the Hebrew word for disaster (destruction and doubt).</a:t>
            </a:r>
            <a:endParaRPr lang="en-US" sz="3429" dirty="0" smtClean="0"/>
          </a:p>
          <a:p>
            <a:pPr>
              <a:buNone/>
            </a:pPr>
            <a:endParaRPr lang="en-US" sz="4129" dirty="0" smtClean="0"/>
          </a:p>
          <a:p>
            <a:pPr>
              <a:buNone/>
            </a:pPr>
            <a:r>
              <a:rPr lang="en-US" sz="4129" dirty="0" smtClean="0"/>
              <a:t>	Vatican II Council (1962-65)</a:t>
            </a:r>
            <a:endParaRPr lang="en-US" dirty="0" smtClean="0"/>
          </a:p>
          <a:p>
            <a:pPr algn="ctr">
              <a:buNone/>
            </a:pPr>
            <a:r>
              <a:rPr lang="en-US" dirty="0" smtClean="0"/>
              <a:t>	</a:t>
            </a:r>
            <a:r>
              <a:rPr lang="en-US" sz="2595" dirty="0" smtClean="0">
                <a:solidFill>
                  <a:schemeClr val="bg1"/>
                </a:solidFill>
              </a:rPr>
              <a:t>‘Christianity, so long an instigator of violence against Jews, rediscovered a respect and admiration for Judaism, and the once close relationship, which had become a distant memory, has been to a large extent restored’ </a:t>
            </a:r>
          </a:p>
          <a:p>
            <a:pPr algn="ctr">
              <a:buNone/>
            </a:pPr>
            <a:r>
              <a:rPr lang="en-US" sz="2595" dirty="0" smtClean="0">
                <a:solidFill>
                  <a:schemeClr val="bg1"/>
                </a:solidFill>
              </a:rPr>
              <a:t>(Edward Kessler)</a:t>
            </a:r>
            <a:endParaRPr lang="en-US" sz="2595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Developments within Christianity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Greater appreciation of the importance of Judaism for Christian faith and history.</a:t>
            </a:r>
          </a:p>
          <a:p>
            <a:r>
              <a:rPr lang="en-US" dirty="0" smtClean="0"/>
              <a:t>Christians acknowledge their part in the development of </a:t>
            </a:r>
            <a:r>
              <a:rPr lang="en-US" i="1" dirty="0" err="1" smtClean="0"/>
              <a:t>Adversus</a:t>
            </a:r>
            <a:r>
              <a:rPr lang="en-US" i="1" dirty="0" smtClean="0"/>
              <a:t> </a:t>
            </a:r>
            <a:r>
              <a:rPr lang="en-US" i="1" dirty="0" err="1" smtClean="0"/>
              <a:t>Iudaeos</a:t>
            </a:r>
            <a:r>
              <a:rPr lang="en-US" i="1" dirty="0" smtClean="0"/>
              <a:t> </a:t>
            </a:r>
            <a:r>
              <a:rPr lang="en-US" dirty="0" smtClean="0"/>
              <a:t>(anti-Jewish literature).</a:t>
            </a:r>
          </a:p>
          <a:p>
            <a:r>
              <a:rPr lang="en-US" dirty="0" smtClean="0"/>
              <a:t>Acknowledge the value and significance of Jewish interpretations of the Hebrew Scriptures (‘Old Testament’ &gt; Hebrew Bible / </a:t>
            </a:r>
            <a:r>
              <a:rPr lang="en-US" dirty="0" err="1" smtClean="0"/>
              <a:t>Tanakh</a:t>
            </a:r>
            <a:r>
              <a:rPr lang="en-US" dirty="0" smtClean="0"/>
              <a:t>).</a:t>
            </a:r>
          </a:p>
          <a:p>
            <a:r>
              <a:rPr lang="en-US" dirty="0" smtClean="0"/>
              <a:t>Understanding of important developments within Judaism over the centuries.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Developments within Christianity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Appreciation of the importance of Judaism for Christianity.</a:t>
            </a:r>
          </a:p>
          <a:p>
            <a:r>
              <a:rPr lang="en-US" dirty="0" smtClean="0"/>
              <a:t>Rediscovery of ‘Jesus the Jew’</a:t>
            </a:r>
          </a:p>
        </p:txBody>
      </p:sp>
      <p:pic>
        <p:nvPicPr>
          <p:cNvPr id="4" name="Picture 3" descr="images-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6465" y="4016465"/>
            <a:ext cx="2182324" cy="2444485"/>
          </a:xfrm>
          <a:prstGeom prst="rect">
            <a:avLst/>
          </a:prstGeom>
        </p:spPr>
      </p:pic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8752" y="2959322"/>
            <a:ext cx="2144145" cy="2279386"/>
          </a:xfrm>
          <a:prstGeom prst="rect">
            <a:avLst/>
          </a:prstGeom>
        </p:spPr>
      </p:pic>
      <p:pic>
        <p:nvPicPr>
          <p:cNvPr id="7" name="Picture 6" descr="6a00d8341bffb053ef00e54f5b13ee8834-500w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067" y="3533305"/>
            <a:ext cx="2595656" cy="25928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Developments within Judaism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Establish dialogue with Christian groups in order to wipe out anti-Semitism.</a:t>
            </a:r>
          </a:p>
          <a:p>
            <a:r>
              <a:rPr lang="en-US" dirty="0" smtClean="0"/>
              <a:t>Focus on Jesus’ </a:t>
            </a:r>
            <a:r>
              <a:rPr lang="en-US" dirty="0" err="1" smtClean="0"/>
              <a:t>Jewishness</a:t>
            </a:r>
            <a:r>
              <a:rPr lang="en-US" dirty="0" smtClean="0"/>
              <a:t>: ‘our fellow Jew’, ‘our older brother’ (Martin Buber, 1878-1965).</a:t>
            </a:r>
          </a:p>
          <a:p>
            <a:pPr>
              <a:buNone/>
            </a:pPr>
            <a:r>
              <a:rPr lang="en-US" dirty="0" smtClean="0">
                <a:solidFill>
                  <a:srgbClr val="000000"/>
                </a:solidFill>
              </a:rPr>
              <a:t>	</a:t>
            </a:r>
            <a:r>
              <a:rPr lang="en-US" sz="2595" dirty="0" smtClean="0">
                <a:solidFill>
                  <a:srgbClr val="FFFF00"/>
                </a:solidFill>
              </a:rPr>
              <a:t>‘Jews and Christians seek authority </a:t>
            </a:r>
          </a:p>
          <a:p>
            <a:pPr>
              <a:buNone/>
            </a:pPr>
            <a:r>
              <a:rPr lang="en-US" sz="2595" dirty="0">
                <a:solidFill>
                  <a:srgbClr val="FFFF00"/>
                </a:solidFill>
              </a:rPr>
              <a:t>	</a:t>
            </a:r>
            <a:r>
              <a:rPr lang="en-US" sz="2595" dirty="0" smtClean="0">
                <a:solidFill>
                  <a:srgbClr val="FFFF00"/>
                </a:solidFill>
              </a:rPr>
              <a:t>from the same book – the Bible </a:t>
            </a:r>
          </a:p>
          <a:p>
            <a:pPr>
              <a:buNone/>
            </a:pPr>
            <a:r>
              <a:rPr lang="en-US" sz="2595" dirty="0">
                <a:solidFill>
                  <a:srgbClr val="FFFF00"/>
                </a:solidFill>
              </a:rPr>
              <a:t>	</a:t>
            </a:r>
            <a:r>
              <a:rPr lang="en-US" sz="2595" dirty="0" smtClean="0">
                <a:solidFill>
                  <a:srgbClr val="FFFF00"/>
                </a:solidFill>
              </a:rPr>
              <a:t>(what Jews call “</a:t>
            </a:r>
            <a:r>
              <a:rPr lang="en-US" sz="2595" dirty="0" err="1" smtClean="0">
                <a:solidFill>
                  <a:srgbClr val="FFFF00"/>
                </a:solidFill>
              </a:rPr>
              <a:t>Tanakh</a:t>
            </a:r>
            <a:r>
              <a:rPr lang="en-US" sz="2595" dirty="0" smtClean="0">
                <a:solidFill>
                  <a:srgbClr val="FFFF00"/>
                </a:solidFill>
              </a:rPr>
              <a:t>” and Christians </a:t>
            </a:r>
          </a:p>
          <a:p>
            <a:pPr>
              <a:buNone/>
            </a:pPr>
            <a:r>
              <a:rPr lang="en-US" sz="2595" dirty="0">
                <a:solidFill>
                  <a:srgbClr val="FFFF00"/>
                </a:solidFill>
              </a:rPr>
              <a:t>	</a:t>
            </a:r>
            <a:r>
              <a:rPr lang="en-US" sz="2595" dirty="0" smtClean="0">
                <a:solidFill>
                  <a:srgbClr val="FFFF00"/>
                </a:solidFill>
              </a:rPr>
              <a:t>call the “Old Testament”’ (</a:t>
            </a:r>
            <a:r>
              <a:rPr lang="en-US" sz="2595" i="1" dirty="0" err="1" smtClean="0">
                <a:solidFill>
                  <a:srgbClr val="FFFF00"/>
                </a:solidFill>
              </a:rPr>
              <a:t>Dabru</a:t>
            </a:r>
            <a:r>
              <a:rPr lang="en-US" sz="2595" i="1" dirty="0" smtClean="0">
                <a:solidFill>
                  <a:srgbClr val="FFFF00"/>
                </a:solidFill>
              </a:rPr>
              <a:t> </a:t>
            </a:r>
            <a:r>
              <a:rPr lang="en-US" sz="2595" i="1" dirty="0" err="1" smtClean="0">
                <a:solidFill>
                  <a:srgbClr val="FFFF00"/>
                </a:solidFill>
              </a:rPr>
              <a:t>Emet</a:t>
            </a:r>
            <a:r>
              <a:rPr lang="en-US" sz="2595" i="1" dirty="0" smtClean="0">
                <a:solidFill>
                  <a:srgbClr val="FFFF00"/>
                </a:solidFill>
              </a:rPr>
              <a:t> </a:t>
            </a:r>
            <a:r>
              <a:rPr lang="en-US" sz="2595" dirty="0" smtClean="0">
                <a:solidFill>
                  <a:srgbClr val="FFFF00"/>
                </a:solidFill>
              </a:rPr>
              <a:t> - </a:t>
            </a:r>
          </a:p>
          <a:p>
            <a:pPr>
              <a:buNone/>
            </a:pPr>
            <a:r>
              <a:rPr lang="en-US" sz="2595" dirty="0" smtClean="0">
                <a:solidFill>
                  <a:srgbClr val="FFFF00"/>
                </a:solidFill>
              </a:rPr>
              <a:t>	Speak the Truth, 2000).</a:t>
            </a:r>
            <a:endParaRPr lang="en-US" sz="2595" dirty="0">
              <a:solidFill>
                <a:srgbClr val="FFFF00"/>
              </a:solidFill>
            </a:endParaRPr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3833" y="4042856"/>
            <a:ext cx="1562100" cy="1504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Current attitudes towards the state of Israel.</a:t>
            </a:r>
          </a:p>
          <a:p>
            <a:r>
              <a:rPr lang="en-US" dirty="0" smtClean="0"/>
              <a:t>The relationship between Jews and Palestinians as well as their Arab </a:t>
            </a:r>
            <a:r>
              <a:rPr lang="en-US" dirty="0" err="1" smtClean="0"/>
              <a:t>neighbours</a:t>
            </a:r>
            <a:r>
              <a:rPr lang="en-US" dirty="0" smtClean="0"/>
              <a:t>. </a:t>
            </a:r>
          </a:p>
          <a:p>
            <a:r>
              <a:rPr lang="en-US" dirty="0" smtClean="0"/>
              <a:t>Rise in anti-Semitism (especially in Eastern Europe and the Middle East).</a:t>
            </a:r>
          </a:p>
          <a:p>
            <a:r>
              <a:rPr lang="en-US" dirty="0" smtClean="0"/>
              <a:t>The effects of 9/11 and the ‘Arab Spring’.</a:t>
            </a:r>
            <a:endParaRPr lang="en-US" dirty="0"/>
          </a:p>
        </p:txBody>
      </p:sp>
      <p:pic>
        <p:nvPicPr>
          <p:cNvPr id="5" name="Content Placeholder 4" descr="paris-hostage-situation1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222500"/>
            <a:ext cx="4038600" cy="29546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rcRect l="-24551" r="-24551"/>
          <a:stretch>
            <a:fillRect/>
          </a:stretch>
        </p:blipFill>
        <p:spPr>
          <a:xfrm>
            <a:off x="209737" y="757308"/>
            <a:ext cx="4506602" cy="1945697"/>
          </a:xfrm>
        </p:spPr>
      </p:pic>
      <p:pic>
        <p:nvPicPr>
          <p:cNvPr id="9" name="Picture 8" descr="images-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3278" y="449263"/>
            <a:ext cx="2097382" cy="2393552"/>
          </a:xfrm>
          <a:prstGeom prst="rect">
            <a:avLst/>
          </a:prstGeom>
        </p:spPr>
      </p:pic>
      <p:pic>
        <p:nvPicPr>
          <p:cNvPr id="10" name="Picture 9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8457" y="3732558"/>
            <a:ext cx="2178947" cy="2085507"/>
          </a:xfrm>
          <a:prstGeom prst="rect">
            <a:avLst/>
          </a:prstGeom>
        </p:spPr>
      </p:pic>
      <p:pic>
        <p:nvPicPr>
          <p:cNvPr id="12" name="Picture 11" descr="images-2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1533" y="3124669"/>
            <a:ext cx="1971942" cy="2365129"/>
          </a:xfrm>
          <a:prstGeom prst="rect">
            <a:avLst/>
          </a:prstGeom>
        </p:spPr>
      </p:pic>
      <p:pic>
        <p:nvPicPr>
          <p:cNvPr id="7" name="Picture 6" descr="juden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724" y="3732558"/>
            <a:ext cx="2387108" cy="27910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Early Period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Jesus of Nazareth with the Jewish followers who believed he was the Messiah (30-33 CE).</a:t>
            </a:r>
          </a:p>
          <a:p>
            <a:r>
              <a:rPr lang="en-US" dirty="0" smtClean="0"/>
              <a:t>Originally the ‘Jesus movement’ was one Jewish group among others: Sadducees, Pharisees, Zealots, </a:t>
            </a:r>
            <a:r>
              <a:rPr lang="en-US" dirty="0" err="1" smtClean="0"/>
              <a:t>Essenes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.	Effects of the destruction of the Temple in </a:t>
            </a:r>
          </a:p>
          <a:p>
            <a:pPr>
              <a:buNone/>
            </a:pPr>
            <a:r>
              <a:rPr lang="en-US" dirty="0" smtClean="0"/>
              <a:t>	70 CE.</a:t>
            </a:r>
          </a:p>
          <a:p>
            <a:r>
              <a:rPr lang="en-US" dirty="0" smtClean="0"/>
              <a:t>The work of Paul the apostle – the spread of Christianity throughout the Roman empire.</a:t>
            </a:r>
          </a:p>
          <a:p>
            <a:pPr>
              <a:buNone/>
            </a:pP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Developments in Early Christianity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Jews were regarded as people of the old covenant who had been replaced by the Church (</a:t>
            </a:r>
            <a:r>
              <a:rPr lang="en-US" i="1" dirty="0" err="1" smtClean="0"/>
              <a:t>ekklêsia</a:t>
            </a:r>
            <a:r>
              <a:rPr lang="en-US" dirty="0" smtClean="0"/>
              <a:t>).</a:t>
            </a:r>
          </a:p>
          <a:p>
            <a:r>
              <a:rPr lang="en-US" dirty="0" smtClean="0"/>
              <a:t>Fierce debates about Jewish rituals such as circumcision and food laws (</a:t>
            </a:r>
            <a:r>
              <a:rPr lang="en-US" i="1" dirty="0" err="1" smtClean="0"/>
              <a:t>kashrut</a:t>
            </a:r>
            <a:r>
              <a:rPr lang="en-US" i="1" dirty="0" smtClean="0"/>
              <a:t>).</a:t>
            </a:r>
          </a:p>
          <a:p>
            <a:r>
              <a:rPr lang="en-US" dirty="0" smtClean="0"/>
              <a:t>Debates about </a:t>
            </a:r>
            <a:r>
              <a:rPr lang="en-US" dirty="0" err="1" smtClean="0"/>
              <a:t>christology</a:t>
            </a:r>
            <a:r>
              <a:rPr lang="en-US" dirty="0" smtClean="0"/>
              <a:t>: was Jesus Christ a divine figure?</a:t>
            </a:r>
          </a:p>
          <a:p>
            <a:r>
              <a:rPr lang="en-US" dirty="0" smtClean="0"/>
              <a:t>Jews and Christians separate (‘the partings of the ways’).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Church Fathers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Negative sermons about the Jews: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400" dirty="0" smtClean="0">
                <a:solidFill>
                  <a:srgbClr val="FFCE30"/>
                </a:solidFill>
              </a:rPr>
              <a:t>- Jews did not understand that the purpose of the Old Testament  was to prepare the way for the coming of Christ</a:t>
            </a:r>
          </a:p>
          <a:p>
            <a:pPr>
              <a:buNone/>
            </a:pPr>
            <a:r>
              <a:rPr lang="en-US" sz="2400" dirty="0">
                <a:solidFill>
                  <a:srgbClr val="FFCE30"/>
                </a:solidFill>
              </a:rPr>
              <a:t>	</a:t>
            </a:r>
            <a:r>
              <a:rPr lang="en-US" sz="2400" dirty="0" smtClean="0">
                <a:solidFill>
                  <a:srgbClr val="FFCE30"/>
                </a:solidFill>
              </a:rPr>
              <a:t> (Jerome and John Chrysostom).</a:t>
            </a:r>
          </a:p>
          <a:p>
            <a:pPr>
              <a:buNone/>
            </a:pPr>
            <a:r>
              <a:rPr lang="en-US" sz="2400" dirty="0" smtClean="0">
                <a:solidFill>
                  <a:srgbClr val="FFCE30"/>
                </a:solidFill>
              </a:rPr>
              <a:t>	-  the Jews were guilty of deicide when</a:t>
            </a:r>
          </a:p>
          <a:p>
            <a:pPr>
              <a:buNone/>
            </a:pPr>
            <a:r>
              <a:rPr lang="en-US" sz="2400" dirty="0" smtClean="0">
                <a:solidFill>
                  <a:srgbClr val="FFCE30"/>
                </a:solidFill>
              </a:rPr>
              <a:t>	 they crucified Jesus (</a:t>
            </a:r>
            <a:r>
              <a:rPr lang="en-US" sz="2400" dirty="0" err="1" smtClean="0">
                <a:solidFill>
                  <a:srgbClr val="FFCE30"/>
                </a:solidFill>
              </a:rPr>
              <a:t>Melito</a:t>
            </a:r>
            <a:r>
              <a:rPr lang="en-US" sz="2400" dirty="0" smtClean="0">
                <a:solidFill>
                  <a:srgbClr val="FFCE30"/>
                </a:solidFill>
              </a:rPr>
              <a:t> of Sardis).</a:t>
            </a:r>
          </a:p>
          <a:p>
            <a:pPr>
              <a:buNone/>
            </a:pPr>
            <a:r>
              <a:rPr lang="en-US" sz="2400" dirty="0" smtClean="0">
                <a:solidFill>
                  <a:srgbClr val="FFCE30"/>
                </a:solidFill>
              </a:rPr>
              <a:t>	- the Jews are the sons of Cain and they</a:t>
            </a:r>
          </a:p>
          <a:p>
            <a:pPr>
              <a:buNone/>
            </a:pPr>
            <a:r>
              <a:rPr lang="en-US" sz="2400" dirty="0" smtClean="0">
                <a:solidFill>
                  <a:srgbClr val="FFCE30"/>
                </a:solidFill>
              </a:rPr>
              <a:t>	will be dispersed as punishment for </a:t>
            </a:r>
          </a:p>
          <a:p>
            <a:pPr>
              <a:buNone/>
            </a:pPr>
            <a:r>
              <a:rPr lang="en-US" sz="2400" dirty="0" smtClean="0">
                <a:solidFill>
                  <a:srgbClr val="FFCE30"/>
                </a:solidFill>
              </a:rPr>
              <a:t>	their sins (Saint Augustine)</a:t>
            </a:r>
          </a:p>
        </p:txBody>
      </p:sp>
      <p:pic>
        <p:nvPicPr>
          <p:cNvPr id="4" name="Picture 3" descr="melito-of-sardi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7782" y="3287750"/>
            <a:ext cx="3012218" cy="31202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Spread of Christianity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Christianity became the official religion of the Roman Empire in the 4</a:t>
            </a:r>
            <a:r>
              <a:rPr lang="en-US" baseline="30000" dirty="0" smtClean="0"/>
              <a:t>th</a:t>
            </a:r>
            <a:r>
              <a:rPr lang="en-US" dirty="0" smtClean="0"/>
              <a:t> century CE under the leadership of Constantine (285-337).</a:t>
            </a:r>
          </a:p>
          <a:p>
            <a:r>
              <a:rPr lang="en-US" dirty="0" smtClean="0"/>
              <a:t>Around 500 churches were built in places of significance during Jesus’ life and ministry  and became important places of pilgrimage (by the 6</a:t>
            </a:r>
            <a:r>
              <a:rPr lang="en-US" baseline="30000" dirty="0" smtClean="0"/>
              <a:t>th</a:t>
            </a:r>
            <a:r>
              <a:rPr lang="en-US" dirty="0" smtClean="0"/>
              <a:t> century CE)</a:t>
            </a:r>
          </a:p>
          <a:p>
            <a:r>
              <a:rPr lang="en-US" dirty="0" smtClean="0"/>
              <a:t>Growth of anti-Jewish literature but limited violence against the Jews.</a:t>
            </a:r>
          </a:p>
          <a:p>
            <a:r>
              <a:rPr lang="en-US" dirty="0" smtClean="0"/>
              <a:t>Lack of Jewish response to Christianity at the beginning (but see the </a:t>
            </a:r>
            <a:r>
              <a:rPr lang="en-US" i="1" dirty="0" err="1" smtClean="0"/>
              <a:t>Toledot</a:t>
            </a:r>
            <a:r>
              <a:rPr lang="en-US" i="1" dirty="0" smtClean="0"/>
              <a:t> </a:t>
            </a:r>
            <a:r>
              <a:rPr lang="en-US" i="1" dirty="0" err="1" smtClean="0"/>
              <a:t>Yeshu</a:t>
            </a:r>
            <a:r>
              <a:rPr lang="en-US" i="1" dirty="0" smtClean="0"/>
              <a:t>).</a:t>
            </a:r>
          </a:p>
          <a:p>
            <a:r>
              <a:rPr lang="en-US" dirty="0" smtClean="0"/>
              <a:t>Gregory the Great (540-604) insisted that the legal rights of Jews should be respected.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Middle 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sz="2400" dirty="0" smtClean="0"/>
              <a:t>Christianity more united as a religion.</a:t>
            </a:r>
          </a:p>
          <a:p>
            <a:r>
              <a:rPr lang="en-US" sz="2400" dirty="0" smtClean="0"/>
              <a:t>Jews – ‘the other group’ – were </a:t>
            </a:r>
            <a:r>
              <a:rPr lang="en-US" sz="2353" dirty="0" smtClean="0"/>
              <a:t>being  expelled from Europe (including England by 1290).</a:t>
            </a:r>
          </a:p>
          <a:p>
            <a:r>
              <a:rPr lang="en-US" sz="2353" dirty="0" smtClean="0"/>
              <a:t>The Crusades</a:t>
            </a:r>
            <a:endParaRPr lang="en-US" sz="2400" dirty="0" smtClean="0"/>
          </a:p>
          <a:p>
            <a:r>
              <a:rPr lang="en-US" sz="2400" dirty="0" smtClean="0"/>
              <a:t>Effects of the Black Death</a:t>
            </a:r>
          </a:p>
          <a:p>
            <a:r>
              <a:rPr lang="en-US" sz="2400" dirty="0" smtClean="0"/>
              <a:t>The Inquisition – the burning of Jewish books, forced to attend church services and to wear the ‘Jewish badge’.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9" y="1600200"/>
            <a:ext cx="3209925" cy="45259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Jewish Responses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Christianity is a form of idolatry.</a:t>
            </a:r>
          </a:p>
          <a:p>
            <a:r>
              <a:rPr lang="en-US" dirty="0" smtClean="0"/>
              <a:t>Christians follow the </a:t>
            </a:r>
            <a:r>
              <a:rPr lang="en-US" dirty="0" err="1" smtClean="0"/>
              <a:t>Noahide</a:t>
            </a:r>
            <a:r>
              <a:rPr lang="en-US" dirty="0" smtClean="0"/>
              <a:t> laws (moral laws without being Jews).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sz="2800" dirty="0" smtClean="0">
                <a:solidFill>
                  <a:srgbClr val="FFFF00"/>
                </a:solidFill>
              </a:rPr>
              <a:t>‘Whoever denies idolatry is close to being a Jew’ (Rabbi </a:t>
            </a:r>
            <a:r>
              <a:rPr lang="en-US" sz="2800" dirty="0" err="1" smtClean="0">
                <a:solidFill>
                  <a:srgbClr val="FFFF00"/>
                </a:solidFill>
              </a:rPr>
              <a:t>Yohanan</a:t>
            </a:r>
            <a:r>
              <a:rPr lang="en-US" sz="2800" dirty="0" smtClean="0">
                <a:solidFill>
                  <a:srgbClr val="FFFF00"/>
                </a:solidFill>
              </a:rPr>
              <a:t>, Babylonian Talmud,  </a:t>
            </a:r>
            <a:r>
              <a:rPr lang="en-US" sz="2800" dirty="0" err="1" smtClean="0">
                <a:solidFill>
                  <a:srgbClr val="FFFF00"/>
                </a:solidFill>
              </a:rPr>
              <a:t>Megillah</a:t>
            </a:r>
            <a:r>
              <a:rPr lang="en-US" sz="2800" dirty="0" smtClean="0">
                <a:solidFill>
                  <a:srgbClr val="FFFF00"/>
                </a:solidFill>
              </a:rPr>
              <a:t> 13a).</a:t>
            </a:r>
          </a:p>
          <a:p>
            <a:pPr>
              <a:buNone/>
            </a:pPr>
            <a:r>
              <a:rPr lang="en-US" sz="2800" dirty="0" smtClean="0">
                <a:solidFill>
                  <a:srgbClr val="FFFF00"/>
                </a:solidFill>
              </a:rPr>
              <a:t>	Christianity prepares the way for the nations to worship the God of Israel (Maimonides, 1135-1204).</a:t>
            </a:r>
            <a:endParaRPr lang="en-US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Protestant Reformation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Church split – good news for the Jews?</a:t>
            </a:r>
          </a:p>
          <a:p>
            <a:r>
              <a:rPr lang="en-US" dirty="0" smtClean="0"/>
              <a:t>Protestant emphasis on the Word of God (</a:t>
            </a:r>
            <a:r>
              <a:rPr lang="en-US" i="1" dirty="0" smtClean="0"/>
              <a:t>sola scriptura</a:t>
            </a:r>
            <a:r>
              <a:rPr lang="en-US" dirty="0" smtClean="0"/>
              <a:t>).</a:t>
            </a:r>
          </a:p>
          <a:p>
            <a:r>
              <a:rPr lang="en-US" dirty="0" smtClean="0">
                <a:solidFill>
                  <a:srgbClr val="FFCE30"/>
                </a:solidFill>
              </a:rPr>
              <a:t>Martin Luther (1483-1546)</a:t>
            </a:r>
            <a:r>
              <a:rPr lang="en-US" dirty="0" smtClean="0"/>
              <a:t>: marked change in attitude towards the Jews (increasingly more anti-Jewish)</a:t>
            </a:r>
          </a:p>
          <a:p>
            <a:r>
              <a:rPr lang="en-US" dirty="0" smtClean="0">
                <a:solidFill>
                  <a:srgbClr val="FFCE30"/>
                </a:solidFill>
              </a:rPr>
              <a:t>John Calvin (1509-64)</a:t>
            </a:r>
            <a:r>
              <a:rPr lang="en-US" dirty="0" smtClean="0"/>
              <a:t> and Calvinists were more moderate (emphasis on human rights).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Age of the Enlightenment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Emphasis on Jesus the Jew: Abraham Geiger (1810-74), Samuel Hirsch (1808-88).</a:t>
            </a:r>
          </a:p>
          <a:p>
            <a:r>
              <a:rPr lang="en-US" dirty="0" smtClean="0"/>
              <a:t>Rise in anti-Jewish bias and anti-Semitic hatred.</a:t>
            </a:r>
          </a:p>
          <a:p>
            <a:r>
              <a:rPr lang="en-US" dirty="0" smtClean="0"/>
              <a:t>The basis of racism: while it may be possible to reorganize society, some people are beyond redemption.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Third Reich</a:t>
            </a:r>
            <a:endParaRPr lang="en-US" dirty="0"/>
          </a:p>
        </p:txBody>
      </p:sp>
      <p:pic>
        <p:nvPicPr>
          <p:cNvPr id="4" name="Content Placeholder 3" descr="adolf-hitler1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17638"/>
            <a:ext cx="4043286" cy="2924373"/>
          </a:xfrm>
        </p:spPr>
      </p:pic>
      <p:pic>
        <p:nvPicPr>
          <p:cNvPr id="5" name="Picture 4" descr="09_warton_einsatzgruppen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0382" y="4031452"/>
            <a:ext cx="3429000" cy="2540000"/>
          </a:xfrm>
          <a:prstGeom prst="rect">
            <a:avLst/>
          </a:prstGeom>
        </p:spPr>
      </p:pic>
      <p:pic>
        <p:nvPicPr>
          <p:cNvPr id="6" name="Picture 5" descr="Birkenau0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645" y="1200041"/>
            <a:ext cx="3880155" cy="3205272"/>
          </a:xfrm>
          <a:prstGeom prst="rect">
            <a:avLst/>
          </a:prstGeom>
        </p:spPr>
      </p:pic>
      <p:pic>
        <p:nvPicPr>
          <p:cNvPr id="8" name="Picture 7" descr="Jude-Star-of-Davi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2225" y="4342011"/>
            <a:ext cx="2737979" cy="2229441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Church and the Jews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dirty="0" smtClean="0"/>
          </a:p>
          <a:p>
            <a:r>
              <a:rPr lang="en-US" dirty="0" smtClean="0"/>
              <a:t>Many German churches accepted Nazi policies (‘race, land and blood’).</a:t>
            </a:r>
          </a:p>
          <a:p>
            <a:r>
              <a:rPr lang="en-US" dirty="0" smtClean="0"/>
              <a:t>Opposition from some groups (meeting of churches in Switzerland in 1947: the need for a different attitude towards Judaism and its people).</a:t>
            </a:r>
          </a:p>
          <a:p>
            <a:r>
              <a:rPr lang="en-US" dirty="0" smtClean="0"/>
              <a:t>World Council of Churches: the Jews must be included in the missionary work of the Church.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Vatican Council 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Reassessment of the Church’s attitude towards the Jews.</a:t>
            </a:r>
          </a:p>
          <a:p>
            <a:r>
              <a:rPr lang="en-US" dirty="0" smtClean="0"/>
              <a:t>Pope John XXIII (1881-1963)</a:t>
            </a:r>
          </a:p>
          <a:p>
            <a:r>
              <a:rPr lang="en-US" dirty="0" smtClean="0"/>
              <a:t>Abraham Joshua </a:t>
            </a:r>
            <a:r>
              <a:rPr lang="en-US" dirty="0" err="1" smtClean="0"/>
              <a:t>Heschel</a:t>
            </a:r>
            <a:r>
              <a:rPr lang="en-US" dirty="0" smtClean="0"/>
              <a:t> (1907-1972) and Jules Isaac (1877-1963).</a:t>
            </a:r>
          </a:p>
          <a:p>
            <a:r>
              <a:rPr lang="en-US" i="1" dirty="0" smtClean="0"/>
              <a:t>Nostra </a:t>
            </a:r>
            <a:r>
              <a:rPr lang="en-US" i="1" dirty="0" err="1" smtClean="0"/>
              <a:t>Aetate</a:t>
            </a:r>
            <a:r>
              <a:rPr lang="en-US" i="1" dirty="0" smtClean="0"/>
              <a:t> </a:t>
            </a:r>
            <a:r>
              <a:rPr lang="en-US" dirty="0" smtClean="0"/>
              <a:t>(1965: ‘In our times’): condemnation of anti-Semitism, removal of anti-Judaism, acknowledgement of the value of Judaism.</a:t>
            </a:r>
          </a:p>
          <a:p>
            <a:r>
              <a:rPr lang="en-US" dirty="0" smtClean="0"/>
              <a:t>Pope John Paul II (1920-2005): called on the Church to recognize the existence of the state of Israel (1994).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796</Words>
  <Application>Microsoft Macintosh PowerPoint</Application>
  <PresentationFormat>On-screen Show (4:3)</PresentationFormat>
  <Paragraphs>100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Jews and Christians  in Conflict and Dialogue</vt:lpstr>
      <vt:lpstr>Aims</vt:lpstr>
      <vt:lpstr>Aims</vt:lpstr>
      <vt:lpstr>Key Textbooks</vt:lpstr>
      <vt:lpstr>The Importance of the  Twentieth Century</vt:lpstr>
      <vt:lpstr>Developments within Christianity</vt:lpstr>
      <vt:lpstr>Developments within Christianity</vt:lpstr>
      <vt:lpstr>Developments within Judaism</vt:lpstr>
      <vt:lpstr>Key Issues</vt:lpstr>
      <vt:lpstr>PowerPoint Presentation</vt:lpstr>
      <vt:lpstr>The Early Period</vt:lpstr>
      <vt:lpstr>Developments in Early Christianity</vt:lpstr>
      <vt:lpstr>The Church Fathers</vt:lpstr>
      <vt:lpstr>The Spread of Christianity</vt:lpstr>
      <vt:lpstr>The Middle Ages</vt:lpstr>
      <vt:lpstr>Jewish Responses</vt:lpstr>
      <vt:lpstr>The Protestant Reformation</vt:lpstr>
      <vt:lpstr>The Age of the Enlightenment</vt:lpstr>
      <vt:lpstr>The Third Reich</vt:lpstr>
      <vt:lpstr> The Church and the Jews </vt:lpstr>
      <vt:lpstr>Vatican Council II</vt:lpstr>
    </vt:vector>
  </TitlesOfParts>
  <Company>Theology and Religious Studies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Rhwng Dadl a Deialog: Iddewon a Christnogion Drwy’r Canrifoedd</dc:title>
  <dc:creator>Catrin Williams</dc:creator>
  <cp:lastModifiedBy>Microsoft Office User</cp:lastModifiedBy>
  <cp:revision>24</cp:revision>
  <dcterms:created xsi:type="dcterms:W3CDTF">2015-01-26T20:56:44Z</dcterms:created>
  <dcterms:modified xsi:type="dcterms:W3CDTF">2018-01-31T19:01:29Z</dcterms:modified>
</cp:coreProperties>
</file>