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1"/>
  </p:notesMasterIdLst>
  <p:handoutMasterIdLst>
    <p:handoutMasterId r:id="rId62"/>
  </p:handoutMasterIdLst>
  <p:sldIdLst>
    <p:sldId id="615" r:id="rId5"/>
    <p:sldId id="257" r:id="rId6"/>
    <p:sldId id="259" r:id="rId7"/>
    <p:sldId id="260" r:id="rId8"/>
    <p:sldId id="797" r:id="rId9"/>
    <p:sldId id="798" r:id="rId10"/>
    <p:sldId id="799" r:id="rId11"/>
    <p:sldId id="620" r:id="rId12"/>
    <p:sldId id="641" r:id="rId13"/>
    <p:sldId id="642" r:id="rId14"/>
    <p:sldId id="621" r:id="rId15"/>
    <p:sldId id="622" r:id="rId16"/>
    <p:sldId id="623" r:id="rId17"/>
    <p:sldId id="636" r:id="rId18"/>
    <p:sldId id="626" r:id="rId19"/>
    <p:sldId id="625" r:id="rId20"/>
    <p:sldId id="627" r:id="rId21"/>
    <p:sldId id="633" r:id="rId22"/>
    <p:sldId id="635" r:id="rId23"/>
    <p:sldId id="643" r:id="rId24"/>
    <p:sldId id="644" r:id="rId25"/>
    <p:sldId id="646" r:id="rId26"/>
    <p:sldId id="647" r:id="rId27"/>
    <p:sldId id="648" r:id="rId28"/>
    <p:sldId id="649" r:id="rId29"/>
    <p:sldId id="650" r:id="rId30"/>
    <p:sldId id="651" r:id="rId31"/>
    <p:sldId id="652" r:id="rId32"/>
    <p:sldId id="656" r:id="rId33"/>
    <p:sldId id="657" r:id="rId34"/>
    <p:sldId id="654" r:id="rId35"/>
    <p:sldId id="659" r:id="rId36"/>
    <p:sldId id="658" r:id="rId37"/>
    <p:sldId id="661" r:id="rId38"/>
    <p:sldId id="660" r:id="rId39"/>
    <p:sldId id="662" r:id="rId40"/>
    <p:sldId id="664" r:id="rId41"/>
    <p:sldId id="666" r:id="rId42"/>
    <p:sldId id="667" r:id="rId43"/>
    <p:sldId id="668" r:id="rId44"/>
    <p:sldId id="669" r:id="rId45"/>
    <p:sldId id="672" r:id="rId46"/>
    <p:sldId id="690" r:id="rId47"/>
    <p:sldId id="691" r:id="rId48"/>
    <p:sldId id="685" r:id="rId49"/>
    <p:sldId id="686" r:id="rId50"/>
    <p:sldId id="689" r:id="rId51"/>
    <p:sldId id="687" r:id="rId52"/>
    <p:sldId id="801" r:id="rId53"/>
    <p:sldId id="682" r:id="rId54"/>
    <p:sldId id="675" r:id="rId55"/>
    <p:sldId id="678" r:id="rId56"/>
    <p:sldId id="679" r:id="rId57"/>
    <p:sldId id="680" r:id="rId58"/>
    <p:sldId id="683" r:id="rId59"/>
    <p:sldId id="670"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59" autoAdjust="0"/>
    <p:restoredTop sz="91321" autoAdjust="0"/>
  </p:normalViewPr>
  <p:slideViewPr>
    <p:cSldViewPr>
      <p:cViewPr varScale="1">
        <p:scale>
          <a:sx n="101" d="100"/>
          <a:sy n="101" d="100"/>
        </p:scale>
        <p:origin x="193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29/12/2025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C1EB22-3D9E-A5E9-B3AB-7864B0E8E8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C2F0DB-7F4A-0B66-EBFA-97BDC1B767D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F8C2162-32E8-1E78-88DE-B377AA2842F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61BCEF4-79D7-4628-ADA5-0CB0CE285B0B}" type="slidenum">
              <a:t>36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22D10E-0E71-F7A6-9FD7-FE6B5B2ABC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740BB4-4E9D-32E6-AF69-A9C54A1945AE}"/>
              </a:ext>
            </a:extLst>
          </p:cNvPr>
          <p:cNvSpPr txBox="1">
            <a:spLocks noGrp="1"/>
          </p:cNvSpPr>
          <p:nvPr>
            <p:ph type="body" sz="quarter" idx="1"/>
          </p:nvPr>
        </p:nvSpPr>
        <p:spPr/>
        <p:txBody>
          <a:bodyPr/>
          <a:lstStyle/>
          <a:p>
            <a:pPr lvl="0"/>
            <a:r>
              <a:rPr lang="en-GB"/>
              <a:t>https://www.bhf.org.uk/-/media/files/for-professionals/research/heart-statistics/bhf-cvd-statistics-uk-factsheet.pdf?rev=98dd12be6bbf4e38b45678186f7d154e&amp;hash=F2563B62CB96459E2A90E52F2AEF0CD7</a:t>
            </a:r>
          </a:p>
        </p:txBody>
      </p:sp>
      <p:sp>
        <p:nvSpPr>
          <p:cNvPr id="4" name="Slide Number Placeholder 3">
            <a:extLst>
              <a:ext uri="{FF2B5EF4-FFF2-40B4-BE49-F238E27FC236}">
                <a16:creationId xmlns:a16="http://schemas.microsoft.com/office/drawing/2014/main" id="{613BB9DC-5427-9888-7C41-9BE3A9CD6C5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E0DD60D-7C9B-4DE0-9295-28D8DCD5A6EC}" type="slidenum">
              <a:t>45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RjtUcJqRE8U"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fmaEql66gB0" TargetMode="External"/><Relationship Id="rId2" Type="http://schemas.openxmlformats.org/officeDocument/2006/relationships/hyperlink" Target="https://www.youtube.com/watch?v=HobxLbPhrMc"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bhf.org.uk/-/media/files/for-professionals/research/heart-statistics/bhf-cvd-statistics-ukfactsheet.pdf?rev=98dd12be6bbf4e38b45678186f7d154e&amp;hash=F2563B62CB96459E2A90E52F2AEF0CD7"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www.bhf.org.uk/-/media/files/for-professionals/research/heart-statistics/bhf-cvd-statistics-ukfactsheet.pdf?rev=98dd12be6bbf4e38b45678186f7d154e&amp;hash=F2563B62CB96459E2A90E52F2AEF0CD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3B262-46F1-3F74-B16F-CE7FDA3A6579}"/>
              </a:ext>
            </a:extLst>
          </p:cNvPr>
          <p:cNvSpPr txBox="1">
            <a:spLocks noGrp="1"/>
          </p:cNvSpPr>
          <p:nvPr>
            <p:ph type="ctrTitle"/>
          </p:nvPr>
        </p:nvSpPr>
        <p:spPr>
          <a:xfrm>
            <a:off x="1657352" y="1430777"/>
            <a:ext cx="5829300" cy="1102520"/>
          </a:xfrm>
        </p:spPr>
        <p:txBody>
          <a:bodyPr/>
          <a:lstStyle/>
          <a:p>
            <a:pPr lvl="0"/>
            <a:r>
              <a:rPr lang="en-GB" sz="2400" b="1" i="1">
                <a:solidFill>
                  <a:srgbClr val="FFFFFF"/>
                </a:solidFill>
                <a:cs typeface="Arial" pitchFamily="34"/>
              </a:rPr>
              <a:t>INTRODUCTION TO PUBLIC HEALTH</a:t>
            </a:r>
            <a:endParaRPr lang="en-GB" sz="2400" i="1">
              <a:solidFill>
                <a:srgbClr val="FFFFFF"/>
              </a:solidFill>
              <a:cs typeface="Arial" pitchFamily="34"/>
            </a:endParaRPr>
          </a:p>
        </p:txBody>
      </p:sp>
      <p:sp>
        <p:nvSpPr>
          <p:cNvPr id="3" name="Subtitle 2">
            <a:extLst>
              <a:ext uri="{FF2B5EF4-FFF2-40B4-BE49-F238E27FC236}">
                <a16:creationId xmlns:a16="http://schemas.microsoft.com/office/drawing/2014/main" id="{6354E693-CFD1-0E87-756C-F003A0279FAC}"/>
              </a:ext>
            </a:extLst>
          </p:cNvPr>
          <p:cNvSpPr txBox="1">
            <a:spLocks noGrp="1"/>
          </p:cNvSpPr>
          <p:nvPr>
            <p:ph type="subTitle" idx="1"/>
          </p:nvPr>
        </p:nvSpPr>
        <p:spPr>
          <a:xfrm>
            <a:off x="2171702" y="3226093"/>
            <a:ext cx="4800600" cy="1314452"/>
          </a:xfrm>
        </p:spPr>
        <p:txBody>
          <a:bodyPr/>
          <a:lstStyle/>
          <a:p>
            <a:pPr lvl="0"/>
            <a:r>
              <a:rPr lang="en-GB" b="1" dirty="0">
                <a:solidFill>
                  <a:srgbClr val="FFFFFF"/>
                </a:solidFill>
                <a:cs typeface="Arial" pitchFamily="34"/>
              </a:rPr>
              <a:t>Dementia</a:t>
            </a:r>
          </a:p>
        </p:txBody>
      </p:sp>
      <p:sp>
        <p:nvSpPr>
          <p:cNvPr id="4" name="TextBox 4">
            <a:extLst>
              <a:ext uri="{FF2B5EF4-FFF2-40B4-BE49-F238E27FC236}">
                <a16:creationId xmlns:a16="http://schemas.microsoft.com/office/drawing/2014/main" id="{2F7B9F98-8E46-CEAF-BD73-4AB28BB6858A}"/>
              </a:ext>
            </a:extLst>
          </p:cNvPr>
          <p:cNvSpPr txBox="1"/>
          <p:nvPr/>
        </p:nvSpPr>
        <p:spPr>
          <a:xfrm>
            <a:off x="2028596" y="2278879"/>
            <a:ext cx="5238579" cy="438582"/>
          </a:xfrm>
          <a:prstGeom prst="rect">
            <a:avLst/>
          </a:prstGeom>
          <a:noFill/>
          <a:ln cap="flat">
            <a:noFill/>
          </a:ln>
        </p:spPr>
        <p:txBody>
          <a:bodyPr vert="horz" wrap="square" lIns="68580" tIns="34290" rIns="68580" bIns="34290" anchor="t" anchorCtr="1" compatLnSpc="1">
            <a:spAutoFit/>
          </a:bodyPr>
          <a:lstStyle/>
          <a:p>
            <a:pPr algn="ctr" defTabSz="685800">
              <a:defRPr sz="1800" b="0" i="0" u="none" strike="noStrike" kern="0" cap="none" spc="0" baseline="0">
                <a:solidFill>
                  <a:srgbClr val="000000"/>
                </a:solidFill>
                <a:uFillTx/>
              </a:defRPr>
            </a:pPr>
            <a:r>
              <a:rPr lang="en-GB" sz="2400" b="1" i="1">
                <a:solidFill>
                  <a:srgbClr val="FFFFFF"/>
                </a:solidFill>
                <a:latin typeface="Myriad Pro"/>
                <a:cs typeface="Arial" pitchFamily="34"/>
              </a:rPr>
              <a:t>Non-Infectious disease</a:t>
            </a:r>
          </a:p>
        </p:txBody>
      </p:sp>
      <p:sp>
        <p:nvSpPr>
          <p:cNvPr id="5" name="TextBox 6">
            <a:extLst>
              <a:ext uri="{FF2B5EF4-FFF2-40B4-BE49-F238E27FC236}">
                <a16:creationId xmlns:a16="http://schemas.microsoft.com/office/drawing/2014/main" id="{A4267D56-2CF6-0044-3DF2-FAEABCE60A46}"/>
              </a:ext>
            </a:extLst>
          </p:cNvPr>
          <p:cNvSpPr txBox="1"/>
          <p:nvPr/>
        </p:nvSpPr>
        <p:spPr>
          <a:xfrm>
            <a:off x="2523168" y="2757650"/>
            <a:ext cx="3777023" cy="807913"/>
          </a:xfrm>
          <a:prstGeom prst="rect">
            <a:avLst/>
          </a:prstGeom>
          <a:noFill/>
          <a:ln cap="flat">
            <a:noFill/>
          </a:ln>
        </p:spPr>
        <p:txBody>
          <a:bodyPr vert="horz" wrap="square" lIns="68580" tIns="34290" rIns="68580" bIns="34290" anchor="t" anchorCtr="1" compatLnSpc="1">
            <a:spAutoFit/>
          </a:bodyPr>
          <a:lstStyle/>
          <a:p>
            <a:pPr algn="ctr" defTabSz="685800">
              <a:defRPr sz="1800" b="0" i="0" u="none" strike="noStrike" kern="0" cap="none" spc="0" baseline="0">
                <a:solidFill>
                  <a:srgbClr val="000000"/>
                </a:solidFill>
                <a:uFillTx/>
              </a:defRPr>
            </a:pPr>
            <a:r>
              <a:rPr lang="en-GB" sz="2400" b="1" i="1" dirty="0">
                <a:solidFill>
                  <a:srgbClr val="FFFFFF"/>
                </a:solidFill>
                <a:latin typeface="Myriad Pro"/>
                <a:cs typeface="Arial" pitchFamily="34"/>
              </a:rPr>
              <a:t>LCHS4008</a:t>
            </a:r>
          </a:p>
          <a:p>
            <a:pPr algn="ctr" defTabSz="685800">
              <a:defRPr sz="1800" b="0" i="0" u="none" strike="noStrike" kern="0" cap="none" spc="0" baseline="0">
                <a:solidFill>
                  <a:srgbClr val="000000"/>
                </a:solidFill>
                <a:uFillTx/>
              </a:defRPr>
            </a:pPr>
            <a:endParaRPr lang="en-GB" sz="2400" b="1" dirty="0">
              <a:solidFill>
                <a:srgbClr val="FFFFFF"/>
              </a:solidFill>
              <a:latin typeface="Myriad Pro"/>
              <a:cs typeface="Arial" pitchFamily="34"/>
            </a:endParaRPr>
          </a:p>
        </p:txBody>
      </p:sp>
      <p:sp>
        <p:nvSpPr>
          <p:cNvPr id="6" name="TextBox 3">
            <a:extLst>
              <a:ext uri="{FF2B5EF4-FFF2-40B4-BE49-F238E27FC236}">
                <a16:creationId xmlns:a16="http://schemas.microsoft.com/office/drawing/2014/main" id="{868E1D20-5CDB-D45F-1867-266FAC7F1306}"/>
              </a:ext>
            </a:extLst>
          </p:cNvPr>
          <p:cNvSpPr txBox="1"/>
          <p:nvPr/>
        </p:nvSpPr>
        <p:spPr>
          <a:xfrm>
            <a:off x="1223632" y="3591246"/>
            <a:ext cx="2503821" cy="900246"/>
          </a:xfrm>
          <a:prstGeom prst="rect">
            <a:avLst/>
          </a:prstGeom>
          <a:noFill/>
          <a:ln cap="flat">
            <a:noFill/>
          </a:ln>
        </p:spPr>
        <p:txBody>
          <a:bodyPr vert="horz" wrap="square" lIns="68580" tIns="34290" rIns="68580" bIns="34290" anchor="t" anchorCtr="0" compatLnSpc="1">
            <a:spAutoFit/>
          </a:bodyPr>
          <a:lstStyle/>
          <a:p>
            <a:pPr defTabSz="685800">
              <a:defRPr sz="1800" b="0" i="0" u="none" strike="noStrike" kern="0" cap="none" spc="0" baseline="0">
                <a:solidFill>
                  <a:srgbClr val="000000"/>
                </a:solidFill>
                <a:uFillTx/>
              </a:defRPr>
            </a:pPr>
            <a:r>
              <a:rPr lang="en-GB" sz="1350" b="1">
                <a:solidFill>
                  <a:srgbClr val="FFFFFF"/>
                </a:solidFill>
                <a:latin typeface="Myriad Pro"/>
                <a:ea typeface="Times New Roman" pitchFamily="18"/>
              </a:rPr>
              <a:t>Gillian Weaver </a:t>
            </a:r>
          </a:p>
          <a:p>
            <a:pPr defTabSz="685800">
              <a:defRPr sz="1800" b="0" i="0" u="none" strike="noStrike" kern="0" cap="none" spc="0" baseline="0">
                <a:solidFill>
                  <a:srgbClr val="000000"/>
                </a:solidFill>
                <a:uFillTx/>
              </a:defRPr>
            </a:pPr>
            <a:endParaRPr lang="en-GB" sz="1350" b="1" kern="0">
              <a:solidFill>
                <a:srgbClr val="FFFFFF"/>
              </a:solidFill>
              <a:latin typeface="Myriad Pro"/>
              <a:ea typeface="Times New Roman" pitchFamily="18"/>
            </a:endParaRPr>
          </a:p>
          <a:p>
            <a:pPr defTabSz="685800">
              <a:defRPr sz="1800" b="0" i="0" u="none" strike="noStrike" kern="0" cap="none" spc="0" baseline="0">
                <a:solidFill>
                  <a:srgbClr val="000000"/>
                </a:solidFill>
                <a:uFillTx/>
              </a:defRPr>
            </a:pPr>
            <a:r>
              <a:rPr lang="en-GB" sz="1350" b="1">
                <a:solidFill>
                  <a:srgbClr val="FFFFFF"/>
                </a:solidFill>
                <a:latin typeface="Myriad Pro"/>
                <a:ea typeface="Times New Roman" pitchFamily="18"/>
              </a:rPr>
              <a:t>(Module lead)</a:t>
            </a:r>
          </a:p>
          <a:p>
            <a:pPr defTabSz="685800">
              <a:defRPr sz="1800" b="0" i="0" u="none" strike="noStrike" kern="0" cap="none" spc="0" baseline="0">
                <a:solidFill>
                  <a:srgbClr val="000000"/>
                </a:solidFill>
                <a:uFillTx/>
              </a:defRPr>
            </a:pPr>
            <a:endParaRPr lang="en-GB" sz="1350">
              <a:solidFill>
                <a:srgbClr val="000000"/>
              </a:solidFill>
              <a:latin typeface="Myriad Pro"/>
              <a:cs typeface="Arial" pitchFamily="3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061A-7B64-4FE8-A49F-C4B10A2946CE}"/>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2761340-84EC-4107-A4DA-1005056A6A45}"/>
              </a:ext>
            </a:extLst>
          </p:cNvPr>
          <p:cNvSpPr>
            <a:spLocks noGrp="1"/>
          </p:cNvSpPr>
          <p:nvPr>
            <p:ph idx="1"/>
          </p:nvPr>
        </p:nvSpPr>
        <p:spPr/>
        <p:txBody>
          <a:bodyPr>
            <a:normAutofit lnSpcReduction="10000"/>
          </a:bodyPr>
          <a:lstStyle/>
          <a:p>
            <a:pPr marL="0" indent="0">
              <a:buNone/>
            </a:pPr>
            <a:r>
              <a:rPr lang="en-GB" sz="2800" dirty="0"/>
              <a:t>Upon successful completion of this module, you should be able to:  </a:t>
            </a:r>
          </a:p>
          <a:p>
            <a:pPr marL="0" indent="0" algn="l">
              <a:buNone/>
            </a:pPr>
            <a:endParaRPr lang="en-GB" sz="1800" b="0" i="0" u="none" strike="noStrike" baseline="0" dirty="0">
              <a:latin typeface="SymbolMT"/>
            </a:endParaRPr>
          </a:p>
          <a:p>
            <a:r>
              <a:rPr lang="en-GB" sz="2000" b="0" i="0" u="none" strike="noStrike" baseline="0" dirty="0">
                <a:latin typeface="Trebuchet MS" panose="020B0603020202020204" pitchFamily="34" charset="0"/>
              </a:rPr>
              <a:t>Understand different approaches and strategies used to measure, monitor and control the incidence of disease in communities</a:t>
            </a:r>
          </a:p>
          <a:p>
            <a:pPr marL="0" indent="0" algn="l">
              <a:buNone/>
            </a:pPr>
            <a:endParaRPr lang="en-GB" sz="2000" b="0" i="0" u="none" strike="noStrike" baseline="0" dirty="0">
              <a:latin typeface="Trebuchet MS" panose="020B0603020202020204" pitchFamily="34" charset="0"/>
            </a:endParaRPr>
          </a:p>
          <a:p>
            <a:r>
              <a:rPr lang="en-GB" sz="2000" b="0" i="0" u="none" strike="noStrike" baseline="0" dirty="0">
                <a:latin typeface="Trebuchet MS" panose="020B0603020202020204" pitchFamily="34" charset="0"/>
              </a:rPr>
              <a:t>Investigate the implications of illness and disease in communities for the provision</a:t>
            </a:r>
            <a:r>
              <a:rPr lang="en-GB" sz="2000" dirty="0">
                <a:latin typeface="Trebuchet MS" panose="020B0603020202020204" pitchFamily="34" charset="0"/>
              </a:rPr>
              <a:t> </a:t>
            </a:r>
            <a:r>
              <a:rPr lang="en-GB" sz="2000" b="0" i="0" u="none" strike="noStrike" baseline="0" dirty="0">
                <a:latin typeface="Trebuchet MS" panose="020B0603020202020204" pitchFamily="34" charset="0"/>
              </a:rPr>
              <a:t>of health and social care services</a:t>
            </a:r>
          </a:p>
          <a:p>
            <a:pPr marL="0" indent="0" algn="l">
              <a:buNone/>
            </a:pPr>
            <a:endParaRPr lang="en-GB" sz="2000" b="0" i="0" u="none" strike="noStrike" baseline="0" dirty="0">
              <a:latin typeface="Trebuchet MS" panose="020B0603020202020204" pitchFamily="34" charset="0"/>
            </a:endParaRPr>
          </a:p>
          <a:p>
            <a:r>
              <a:rPr lang="en-GB" sz="2000" b="0" i="0" u="none" strike="noStrike" baseline="0" dirty="0">
                <a:latin typeface="Trebuchet MS" panose="020B0603020202020204" pitchFamily="34" charset="0"/>
              </a:rPr>
              <a:t>Understand the factors influencing the health and wellbeing of individuals in health</a:t>
            </a:r>
            <a:r>
              <a:rPr lang="en-GB" sz="2000" dirty="0">
                <a:latin typeface="Trebuchet MS" panose="020B0603020202020204" pitchFamily="34" charset="0"/>
              </a:rPr>
              <a:t> </a:t>
            </a:r>
            <a:r>
              <a:rPr lang="en-GB" sz="2000" b="0" i="0" u="none" strike="noStrike" baseline="0" dirty="0">
                <a:latin typeface="Trebuchet MS" panose="020B0603020202020204" pitchFamily="34" charset="0"/>
              </a:rPr>
              <a:t>or social care settings.</a:t>
            </a:r>
            <a:endParaRPr lang="en-GB" sz="2000" dirty="0">
              <a:latin typeface="Trebuchet MS" panose="020B0603020202020204" pitchFamily="34" charset="0"/>
            </a:endParaRPr>
          </a:p>
        </p:txBody>
      </p:sp>
    </p:spTree>
    <p:extLst>
      <p:ext uri="{BB962C8B-B14F-4D97-AF65-F5344CB8AC3E}">
        <p14:creationId xmlns:p14="http://schemas.microsoft.com/office/powerpoint/2010/main" val="1588472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0988B-C1FA-47B6-82C7-EC0093D018CC}"/>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80804B41-0E0C-4DBF-96B6-9F9C1A65B6B1}"/>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3773960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4966F-91D7-4F24-99EA-2368D92114F0}"/>
              </a:ext>
            </a:extLst>
          </p:cNvPr>
          <p:cNvSpPr>
            <a:spLocks noGrp="1"/>
          </p:cNvSpPr>
          <p:nvPr>
            <p:ph type="title"/>
          </p:nvPr>
        </p:nvSpPr>
        <p:spPr/>
        <p:txBody>
          <a:bodyPr/>
          <a:lstStyle/>
          <a:p>
            <a:r>
              <a:rPr lang="en-GB" b="1" dirty="0"/>
              <a:t>Lesson objectives</a:t>
            </a:r>
          </a:p>
        </p:txBody>
      </p:sp>
      <p:sp>
        <p:nvSpPr>
          <p:cNvPr id="3" name="Content Placeholder 2">
            <a:extLst>
              <a:ext uri="{FF2B5EF4-FFF2-40B4-BE49-F238E27FC236}">
                <a16:creationId xmlns:a16="http://schemas.microsoft.com/office/drawing/2014/main" id="{394D2CD1-5DD5-46BC-B664-902D9C9C3183}"/>
              </a:ext>
            </a:extLst>
          </p:cNvPr>
          <p:cNvSpPr>
            <a:spLocks noGrp="1"/>
          </p:cNvSpPr>
          <p:nvPr>
            <p:ph idx="1"/>
          </p:nvPr>
        </p:nvSpPr>
        <p:spPr/>
        <p:txBody>
          <a:bodyPr>
            <a:normAutofit/>
          </a:bodyPr>
          <a:lstStyle/>
          <a:p>
            <a:pPr lvl="0"/>
            <a:r>
              <a:rPr lang="en-GB" sz="2400" dirty="0"/>
              <a:t>To understand types of dementia - </a:t>
            </a:r>
          </a:p>
          <a:p>
            <a:pPr lvl="0"/>
            <a:r>
              <a:rPr lang="en-GB" sz="2400" dirty="0"/>
              <a:t>Vascular dementia</a:t>
            </a:r>
          </a:p>
          <a:p>
            <a:pPr lvl="0"/>
            <a:r>
              <a:rPr lang="en-GB" sz="2400" dirty="0" err="1"/>
              <a:t>Alzheimers</a:t>
            </a:r>
            <a:r>
              <a:rPr lang="en-GB" sz="2400" dirty="0"/>
              <a:t> disease</a:t>
            </a:r>
          </a:p>
          <a:p>
            <a:pPr lvl="0"/>
            <a:r>
              <a:rPr lang="en-GB" sz="2400" dirty="0"/>
              <a:t>the signs and symptoms</a:t>
            </a:r>
          </a:p>
          <a:p>
            <a:pPr lvl="0"/>
            <a:r>
              <a:rPr lang="en-GB" sz="2400" dirty="0"/>
              <a:t>the risk factors</a:t>
            </a:r>
          </a:p>
          <a:p>
            <a:pPr lvl="0"/>
            <a:r>
              <a:rPr lang="en-GB" sz="2400" dirty="0"/>
              <a:t>how to prevent or slow the development of the disease</a:t>
            </a:r>
          </a:p>
          <a:p>
            <a:pPr marL="0" indent="0">
              <a:buNone/>
            </a:pPr>
            <a:endParaRPr lang="en-GB" sz="2400" dirty="0"/>
          </a:p>
          <a:p>
            <a:endParaRPr lang="en-GB" dirty="0"/>
          </a:p>
        </p:txBody>
      </p:sp>
    </p:spTree>
    <p:extLst>
      <p:ext uri="{BB962C8B-B14F-4D97-AF65-F5344CB8AC3E}">
        <p14:creationId xmlns:p14="http://schemas.microsoft.com/office/powerpoint/2010/main" val="2790737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B6832-2F0D-F9CF-F0C0-7141BBBFD3F4}"/>
              </a:ext>
            </a:extLst>
          </p:cNvPr>
          <p:cNvSpPr txBox="1">
            <a:spLocks noGrp="1"/>
          </p:cNvSpPr>
          <p:nvPr>
            <p:ph type="ctrTitle"/>
          </p:nvPr>
        </p:nvSpPr>
        <p:spPr/>
        <p:txBody>
          <a:bodyPr/>
          <a:lstStyle/>
          <a:p>
            <a:pPr lvl="0"/>
            <a:r>
              <a:rPr lang="en-GB" sz="3600" b="1"/>
              <a:t>Dementia</a:t>
            </a:r>
          </a:p>
        </p:txBody>
      </p:sp>
      <p:sp>
        <p:nvSpPr>
          <p:cNvPr id="3" name="Subtitle 2">
            <a:extLst>
              <a:ext uri="{FF2B5EF4-FFF2-40B4-BE49-F238E27FC236}">
                <a16:creationId xmlns:a16="http://schemas.microsoft.com/office/drawing/2014/main" id="{1108C49A-E6DB-06ED-A8C5-D9FAAE9B2963}"/>
              </a:ext>
            </a:extLst>
          </p:cNvPr>
          <p:cNvSpPr txBox="1">
            <a:spLocks noGrp="1"/>
          </p:cNvSpPr>
          <p:nvPr>
            <p:ph type="subTitle" idx="1"/>
          </p:nvPr>
        </p:nvSpPr>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7C35B-0898-146A-FCD2-E411246BF1F3}"/>
              </a:ext>
            </a:extLst>
          </p:cNvPr>
          <p:cNvSpPr>
            <a:spLocks noGrp="1"/>
          </p:cNvSpPr>
          <p:nvPr>
            <p:ph type="title"/>
          </p:nvPr>
        </p:nvSpPr>
        <p:spPr/>
        <p:txBody>
          <a:bodyPr/>
          <a:lstStyle/>
          <a:p>
            <a:r>
              <a:rPr lang="en-GB" dirty="0"/>
              <a:t>Dementia is……</a:t>
            </a:r>
          </a:p>
        </p:txBody>
      </p:sp>
      <p:sp>
        <p:nvSpPr>
          <p:cNvPr id="3" name="Content Placeholder 2">
            <a:extLst>
              <a:ext uri="{FF2B5EF4-FFF2-40B4-BE49-F238E27FC236}">
                <a16:creationId xmlns:a16="http://schemas.microsoft.com/office/drawing/2014/main" id="{652E938C-9FBA-BE0F-6F49-4CEB24495F37}"/>
              </a:ext>
            </a:extLst>
          </p:cNvPr>
          <p:cNvSpPr>
            <a:spLocks noGrp="1"/>
          </p:cNvSpPr>
          <p:nvPr>
            <p:ph idx="1"/>
          </p:nvPr>
        </p:nvSpPr>
        <p:spPr/>
        <p:txBody>
          <a:bodyPr/>
          <a:lstStyle/>
          <a:p>
            <a:pPr marL="0" indent="0">
              <a:lnSpc>
                <a:spcPct val="70000"/>
              </a:lnSpc>
              <a:spcBef>
                <a:spcPts val="375"/>
              </a:spcBef>
              <a:buNone/>
            </a:pPr>
            <a:r>
              <a:rPr lang="en-GB" sz="2000" dirty="0">
                <a:latin typeface="Trebuchet MS" panose="020B0603020202020204" pitchFamily="34" charset="0"/>
              </a:rPr>
              <a:t>…</a:t>
            </a:r>
            <a:r>
              <a:rPr lang="en-GB" sz="2400" dirty="0">
                <a:latin typeface="Trebuchet MS" panose="020B0603020202020204" pitchFamily="34" charset="0"/>
              </a:rPr>
              <a:t>a neurodegenerative chronic disorder that affects the</a:t>
            </a:r>
          </a:p>
          <a:p>
            <a:pPr marL="0" indent="0">
              <a:lnSpc>
                <a:spcPct val="70000"/>
              </a:lnSpc>
              <a:spcBef>
                <a:spcPts val="375"/>
              </a:spcBef>
              <a:buNone/>
            </a:pPr>
            <a:endParaRPr lang="en-GB" sz="2400" dirty="0">
              <a:latin typeface="Trebuchet MS" panose="020B0603020202020204" pitchFamily="34" charset="0"/>
            </a:endParaRPr>
          </a:p>
          <a:p>
            <a:pPr marL="0" indent="0">
              <a:lnSpc>
                <a:spcPct val="70000"/>
              </a:lnSpc>
              <a:spcBef>
                <a:spcPts val="375"/>
              </a:spcBef>
              <a:buNone/>
            </a:pPr>
            <a:r>
              <a:rPr lang="en-GB" sz="2400" dirty="0">
                <a:latin typeface="Trebuchet MS" panose="020B0603020202020204" pitchFamily="34" charset="0"/>
              </a:rPr>
              <a:t>    proper functioning of the cognitive part of the brain.</a:t>
            </a:r>
          </a:p>
          <a:p>
            <a:pPr marL="0" indent="0">
              <a:lnSpc>
                <a:spcPct val="70000"/>
              </a:lnSpc>
              <a:spcBef>
                <a:spcPts val="375"/>
              </a:spcBef>
              <a:buNone/>
            </a:pPr>
            <a:endParaRPr lang="en-GB" sz="2400" dirty="0">
              <a:latin typeface="Trebuchet MS" panose="020B0603020202020204" pitchFamily="34" charset="0"/>
            </a:endParaRPr>
          </a:p>
          <a:p>
            <a:pPr marL="0" indent="0">
              <a:lnSpc>
                <a:spcPct val="70000"/>
              </a:lnSpc>
              <a:spcBef>
                <a:spcPts val="375"/>
              </a:spcBef>
              <a:buNone/>
            </a:pPr>
            <a:endParaRPr lang="en-GB" sz="2400" dirty="0">
              <a:latin typeface="Trebuchet MS" panose="020B0603020202020204" pitchFamily="34" charset="0"/>
            </a:endParaRPr>
          </a:p>
          <a:p>
            <a:pPr marL="0" indent="0">
              <a:lnSpc>
                <a:spcPct val="70000"/>
              </a:lnSpc>
              <a:spcBef>
                <a:spcPts val="375"/>
              </a:spcBef>
              <a:buNone/>
            </a:pPr>
            <a:r>
              <a:rPr lang="en-GB" sz="2400" dirty="0">
                <a:latin typeface="Trebuchet MS" panose="020B0603020202020204" pitchFamily="34" charset="0"/>
              </a:rPr>
              <a:t>…a term used to express irreversible progressive </a:t>
            </a:r>
          </a:p>
          <a:p>
            <a:pPr marL="0" indent="0">
              <a:lnSpc>
                <a:spcPct val="70000"/>
              </a:lnSpc>
              <a:spcBef>
                <a:spcPts val="375"/>
              </a:spcBef>
              <a:buNone/>
            </a:pPr>
            <a:endParaRPr lang="en-GB" sz="2400" dirty="0">
              <a:latin typeface="Trebuchet MS" panose="020B0603020202020204" pitchFamily="34" charset="0"/>
            </a:endParaRPr>
          </a:p>
          <a:p>
            <a:pPr marL="0" indent="0">
              <a:lnSpc>
                <a:spcPct val="70000"/>
              </a:lnSpc>
              <a:spcBef>
                <a:spcPts val="375"/>
              </a:spcBef>
              <a:buNone/>
            </a:pPr>
            <a:r>
              <a:rPr lang="en-GB" sz="2400" dirty="0">
                <a:latin typeface="Trebuchet MS" panose="020B0603020202020204" pitchFamily="34" charset="0"/>
              </a:rPr>
              <a:t>       degenerative changes in the brain.</a:t>
            </a:r>
          </a:p>
          <a:p>
            <a:pPr marL="0" indent="0">
              <a:lnSpc>
                <a:spcPct val="70000"/>
              </a:lnSpc>
              <a:spcBef>
                <a:spcPts val="375"/>
              </a:spcBef>
              <a:buNone/>
            </a:pPr>
            <a:endParaRPr lang="en-GB" sz="2400" dirty="0">
              <a:latin typeface="Trebuchet MS" panose="020B0603020202020204" pitchFamily="34" charset="0"/>
            </a:endParaRPr>
          </a:p>
          <a:p>
            <a:pPr marL="0" indent="0">
              <a:lnSpc>
                <a:spcPct val="70000"/>
              </a:lnSpc>
              <a:spcBef>
                <a:spcPts val="375"/>
              </a:spcBef>
              <a:buNone/>
            </a:pPr>
            <a:r>
              <a:rPr lang="en-GB" sz="2400" dirty="0">
                <a:latin typeface="Trebuchet MS" panose="020B0603020202020204" pitchFamily="34" charset="0"/>
              </a:rPr>
              <a:t>…a syndrome that is common with older adult but not</a:t>
            </a:r>
          </a:p>
          <a:p>
            <a:pPr marL="0" indent="0">
              <a:lnSpc>
                <a:spcPct val="70000"/>
              </a:lnSpc>
              <a:spcBef>
                <a:spcPts val="375"/>
              </a:spcBef>
              <a:buNone/>
            </a:pPr>
            <a:endParaRPr lang="en-GB" sz="2400" dirty="0">
              <a:latin typeface="Trebuchet MS" panose="020B0603020202020204" pitchFamily="34" charset="0"/>
            </a:endParaRPr>
          </a:p>
          <a:p>
            <a:pPr marL="0" indent="0">
              <a:lnSpc>
                <a:spcPct val="70000"/>
              </a:lnSpc>
              <a:spcBef>
                <a:spcPts val="375"/>
              </a:spcBef>
              <a:buNone/>
            </a:pPr>
            <a:r>
              <a:rPr lang="en-GB" sz="2400" dirty="0">
                <a:latin typeface="Trebuchet MS" panose="020B0603020202020204" pitchFamily="34" charset="0"/>
              </a:rPr>
              <a:t>      necessarily a disease ascribed only to the elderly. </a:t>
            </a:r>
          </a:p>
          <a:p>
            <a:pPr marL="0" indent="0">
              <a:lnSpc>
                <a:spcPct val="70000"/>
              </a:lnSpc>
              <a:spcBef>
                <a:spcPts val="375"/>
              </a:spcBef>
              <a:buNone/>
            </a:pPr>
            <a:endParaRPr lang="en-GB" sz="2400" dirty="0">
              <a:latin typeface="Trebuchet MS" panose="020B0603020202020204" pitchFamily="34" charset="0"/>
            </a:endParaRPr>
          </a:p>
          <a:p>
            <a:pPr marL="0" indent="0">
              <a:lnSpc>
                <a:spcPct val="70000"/>
              </a:lnSpc>
              <a:spcBef>
                <a:spcPts val="375"/>
              </a:spcBef>
              <a:buNone/>
            </a:pPr>
            <a:endParaRPr lang="en-GB" sz="2400" dirty="0">
              <a:latin typeface="Trebuchet MS" panose="020B0603020202020204" pitchFamily="34" charset="0"/>
            </a:endParaRPr>
          </a:p>
          <a:p>
            <a:endParaRPr lang="en-GB" dirty="0"/>
          </a:p>
        </p:txBody>
      </p:sp>
    </p:spTree>
    <p:extLst>
      <p:ext uri="{BB962C8B-B14F-4D97-AF65-F5344CB8AC3E}">
        <p14:creationId xmlns:p14="http://schemas.microsoft.com/office/powerpoint/2010/main" val="1638398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A4CE0-76F5-EF9D-5499-04B15FF6B87C}"/>
              </a:ext>
            </a:extLst>
          </p:cNvPr>
          <p:cNvSpPr>
            <a:spLocks noGrp="1"/>
          </p:cNvSpPr>
          <p:nvPr>
            <p:ph type="title"/>
          </p:nvPr>
        </p:nvSpPr>
        <p:spPr/>
        <p:txBody>
          <a:bodyPr/>
          <a:lstStyle/>
          <a:p>
            <a:r>
              <a:rPr lang="en-GB" dirty="0"/>
              <a:t>Dementia is…..</a:t>
            </a:r>
          </a:p>
        </p:txBody>
      </p:sp>
      <p:sp>
        <p:nvSpPr>
          <p:cNvPr id="3" name="Content Placeholder 2">
            <a:extLst>
              <a:ext uri="{FF2B5EF4-FFF2-40B4-BE49-F238E27FC236}">
                <a16:creationId xmlns:a16="http://schemas.microsoft.com/office/drawing/2014/main" id="{AAAA4AEC-3068-8552-3E29-C4F700B99105}"/>
              </a:ext>
            </a:extLst>
          </p:cNvPr>
          <p:cNvSpPr>
            <a:spLocks noGrp="1"/>
          </p:cNvSpPr>
          <p:nvPr>
            <p:ph idx="1"/>
          </p:nvPr>
        </p:nvSpPr>
        <p:spPr/>
        <p:txBody>
          <a:bodyPr>
            <a:normAutofit lnSpcReduction="10000"/>
          </a:bodyPr>
          <a:lstStyle/>
          <a:p>
            <a:pPr marL="0" indent="0">
              <a:buNone/>
            </a:pPr>
            <a:r>
              <a:rPr lang="en-GB" dirty="0"/>
              <a:t>…one of the world's biggest health problems </a:t>
            </a:r>
          </a:p>
          <a:p>
            <a:pPr marL="0" indent="0">
              <a:buNone/>
            </a:pPr>
            <a:endParaRPr lang="en-GB" dirty="0"/>
          </a:p>
          <a:p>
            <a:pPr marL="0" indent="0">
              <a:buNone/>
            </a:pPr>
            <a:r>
              <a:rPr lang="en-GB" dirty="0"/>
              <a:t>                         </a:t>
            </a:r>
            <a:r>
              <a:rPr lang="en-GB" i="1" dirty="0"/>
              <a:t>and is </a:t>
            </a:r>
          </a:p>
          <a:p>
            <a:endParaRPr lang="en-GB" dirty="0"/>
          </a:p>
          <a:p>
            <a:pPr marL="0" indent="0">
              <a:buNone/>
            </a:pPr>
            <a:r>
              <a:rPr lang="en-GB" dirty="0"/>
              <a:t>…a major public health challenge that is</a:t>
            </a:r>
          </a:p>
          <a:p>
            <a:pPr marL="0" indent="0">
              <a:buNone/>
            </a:pPr>
            <a:r>
              <a:rPr lang="en-GB" dirty="0"/>
              <a:t>   becoming more common as the aged</a:t>
            </a:r>
          </a:p>
          <a:p>
            <a:pPr marL="0" indent="0">
              <a:buNone/>
            </a:pPr>
            <a:r>
              <a:rPr lang="en-GB" dirty="0"/>
              <a:t>   population grows</a:t>
            </a:r>
          </a:p>
          <a:p>
            <a:endParaRPr lang="en-GB" dirty="0"/>
          </a:p>
        </p:txBody>
      </p:sp>
    </p:spTree>
    <p:extLst>
      <p:ext uri="{BB962C8B-B14F-4D97-AF65-F5344CB8AC3E}">
        <p14:creationId xmlns:p14="http://schemas.microsoft.com/office/powerpoint/2010/main" val="3856842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4C80A-125B-2D9C-A1C2-10C74DA6B7D4}"/>
              </a:ext>
            </a:extLst>
          </p:cNvPr>
          <p:cNvSpPr txBox="1">
            <a:spLocks noGrp="1"/>
          </p:cNvSpPr>
          <p:nvPr>
            <p:ph type="title"/>
          </p:nvPr>
        </p:nvSpPr>
        <p:spPr/>
        <p:txBody>
          <a:bodyPr/>
          <a:lstStyle/>
          <a:p>
            <a:pPr lvl="0"/>
            <a:r>
              <a:rPr lang="en-GB" b="1"/>
              <a:t>Symptoms of Dementia</a:t>
            </a:r>
          </a:p>
        </p:txBody>
      </p:sp>
      <p:sp>
        <p:nvSpPr>
          <p:cNvPr id="3" name="Content Placeholder 2">
            <a:extLst>
              <a:ext uri="{FF2B5EF4-FFF2-40B4-BE49-F238E27FC236}">
                <a16:creationId xmlns:a16="http://schemas.microsoft.com/office/drawing/2014/main" id="{BF868E9E-71CC-F35C-6705-ECD080D089A5}"/>
              </a:ext>
            </a:extLst>
          </p:cNvPr>
          <p:cNvSpPr txBox="1">
            <a:spLocks noGrp="1"/>
          </p:cNvSpPr>
          <p:nvPr>
            <p:ph idx="1"/>
          </p:nvPr>
        </p:nvSpPr>
        <p:spPr/>
        <p:txBody>
          <a:bodyPr/>
          <a:lstStyle/>
          <a:p>
            <a:pPr lvl="0"/>
            <a:r>
              <a:rPr lang="en-GB" dirty="0"/>
              <a:t>Multiple cognitive dysfunctions, including:</a:t>
            </a:r>
          </a:p>
          <a:p>
            <a:pPr lvl="0"/>
            <a:r>
              <a:rPr lang="en-GB" dirty="0"/>
              <a:t>Decline in cognitive abilities (memory, language, perception, attention)</a:t>
            </a:r>
          </a:p>
          <a:p>
            <a:pPr lvl="0"/>
            <a:r>
              <a:rPr lang="en-GB" dirty="0"/>
              <a:t>Changes in behaviour, mood or personality</a:t>
            </a:r>
          </a:p>
          <a:p>
            <a:pPr lvl="0"/>
            <a:r>
              <a:rPr lang="en-GB" dirty="0"/>
              <a:t>Decline in day-to-day functional ability</a:t>
            </a:r>
          </a:p>
          <a:p>
            <a:pPr lvl="0"/>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BA956-995A-10E0-B94A-00FD73CEECAC}"/>
              </a:ext>
            </a:extLst>
          </p:cNvPr>
          <p:cNvSpPr txBox="1">
            <a:spLocks noGrp="1"/>
          </p:cNvSpPr>
          <p:nvPr>
            <p:ph type="title"/>
          </p:nvPr>
        </p:nvSpPr>
        <p:spPr/>
        <p:txBody>
          <a:bodyPr>
            <a:normAutofit fontScale="90000"/>
          </a:bodyPr>
          <a:lstStyle/>
          <a:p>
            <a:pPr lvl="0"/>
            <a:r>
              <a:rPr lang="en-GB" b="1"/>
              <a:t>Signs and symptoms of dementia…</a:t>
            </a:r>
          </a:p>
        </p:txBody>
      </p:sp>
      <p:sp>
        <p:nvSpPr>
          <p:cNvPr id="3" name="Content Placeholder 2">
            <a:extLst>
              <a:ext uri="{FF2B5EF4-FFF2-40B4-BE49-F238E27FC236}">
                <a16:creationId xmlns:a16="http://schemas.microsoft.com/office/drawing/2014/main" id="{6B9D1387-02D8-2CFC-FCE8-D14AD7E97846}"/>
              </a:ext>
            </a:extLst>
          </p:cNvPr>
          <p:cNvSpPr txBox="1">
            <a:spLocks noGrp="1"/>
          </p:cNvSpPr>
          <p:nvPr>
            <p:ph idx="1"/>
          </p:nvPr>
        </p:nvSpPr>
        <p:spPr/>
        <p:txBody>
          <a:bodyPr/>
          <a:lstStyle/>
          <a:p>
            <a:pPr lvl="0"/>
            <a:r>
              <a:rPr lang="en-GB" sz="2250"/>
              <a:t>Memory loss – short-term memory, disorientation/getting lost</a:t>
            </a:r>
          </a:p>
          <a:p>
            <a:pPr lvl="0"/>
            <a:r>
              <a:rPr lang="en-GB" sz="2250"/>
              <a:t>Difficulty with familiar tasks – cooking meals, organising tasks..</a:t>
            </a:r>
          </a:p>
          <a:p>
            <a:pPr lvl="0"/>
            <a:r>
              <a:rPr lang="en-GB" sz="2250"/>
              <a:t>Problems with language – word finding, naming..</a:t>
            </a:r>
          </a:p>
          <a:p>
            <a:pPr lvl="0"/>
            <a:r>
              <a:rPr lang="en-GB" sz="2250"/>
              <a:t>Poor judgement – e.g. dressing inappropriately for weather..</a:t>
            </a:r>
          </a:p>
          <a:p>
            <a:pPr lvl="0"/>
            <a:r>
              <a:rPr lang="en-GB" sz="2250"/>
              <a:t> Trouble keeping track of things – conversations, finances etc</a:t>
            </a:r>
          </a:p>
          <a:p>
            <a:pPr lvl="0"/>
            <a:endParaRPr lang="en-GB" sz="225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DF76-891F-110E-56CC-F2AA6328B4F1}"/>
              </a:ext>
            </a:extLst>
          </p:cNvPr>
          <p:cNvSpPr txBox="1">
            <a:spLocks noGrp="1"/>
          </p:cNvSpPr>
          <p:nvPr>
            <p:ph type="title"/>
          </p:nvPr>
        </p:nvSpPr>
        <p:spPr/>
        <p:txBody>
          <a:bodyPr>
            <a:normAutofit fontScale="90000"/>
          </a:bodyPr>
          <a:lstStyle/>
          <a:p>
            <a:pPr lvl="0"/>
            <a:r>
              <a:rPr lang="en-GB" b="1"/>
              <a:t>Signs and symptoms of dementia</a:t>
            </a:r>
            <a:r>
              <a:rPr lang="en-GB"/>
              <a:t>...</a:t>
            </a:r>
          </a:p>
        </p:txBody>
      </p:sp>
      <p:sp>
        <p:nvSpPr>
          <p:cNvPr id="3" name="Content Placeholder 2">
            <a:extLst>
              <a:ext uri="{FF2B5EF4-FFF2-40B4-BE49-F238E27FC236}">
                <a16:creationId xmlns:a16="http://schemas.microsoft.com/office/drawing/2014/main" id="{D5AFB1F3-5C9F-27B3-9490-1EF07F0CD8EA}"/>
              </a:ext>
            </a:extLst>
          </p:cNvPr>
          <p:cNvSpPr txBox="1">
            <a:spLocks noGrp="1"/>
          </p:cNvSpPr>
          <p:nvPr>
            <p:ph idx="1"/>
          </p:nvPr>
        </p:nvSpPr>
        <p:spPr/>
        <p:txBody>
          <a:bodyPr>
            <a:normAutofit fontScale="92500" lnSpcReduction="20000"/>
          </a:bodyPr>
          <a:lstStyle/>
          <a:p>
            <a:pPr lvl="0"/>
            <a:r>
              <a:rPr lang="en-GB"/>
              <a:t>Misplacing things – putting things in unusual places</a:t>
            </a:r>
          </a:p>
          <a:p>
            <a:pPr lvl="0"/>
            <a:r>
              <a:rPr lang="en-GB"/>
              <a:t>Changes in mood or behaviour – depression, mood swings, wandering</a:t>
            </a:r>
          </a:p>
          <a:p>
            <a:pPr lvl="0"/>
            <a:r>
              <a:rPr lang="en-GB"/>
              <a:t>Change in personality – irritable, suspicious, anxious etc</a:t>
            </a:r>
          </a:p>
          <a:p>
            <a:pPr lvl="0"/>
            <a:r>
              <a:rPr lang="en-GB"/>
              <a:t>Loss of initiative – passive, increased sleeping, loss of interest etc</a:t>
            </a:r>
          </a:p>
          <a:p>
            <a:pPr lvl="0"/>
            <a:r>
              <a:rPr lang="en-GB"/>
              <a:t>Loss of talking and language skills</a:t>
            </a:r>
          </a:p>
          <a:p>
            <a:pPr lvl="0"/>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07A0E-99B9-92FA-1C03-38F4D1B45FDF}"/>
              </a:ext>
            </a:extLst>
          </p:cNvPr>
          <p:cNvSpPr txBox="1">
            <a:spLocks noGrp="1"/>
          </p:cNvSpPr>
          <p:nvPr>
            <p:ph type="title"/>
          </p:nvPr>
        </p:nvSpPr>
        <p:spPr/>
        <p:txBody>
          <a:bodyPr/>
          <a:lstStyle/>
          <a:p>
            <a:pPr lvl="0"/>
            <a:r>
              <a:rPr lang="en-GB" b="1"/>
              <a:t>Causes of Dementia</a:t>
            </a:r>
          </a:p>
        </p:txBody>
      </p:sp>
      <p:sp>
        <p:nvSpPr>
          <p:cNvPr id="3" name="Content Placeholder 2">
            <a:extLst>
              <a:ext uri="{FF2B5EF4-FFF2-40B4-BE49-F238E27FC236}">
                <a16:creationId xmlns:a16="http://schemas.microsoft.com/office/drawing/2014/main" id="{13C2F8FB-0C8C-82A9-E85E-9D3244D18055}"/>
              </a:ext>
            </a:extLst>
          </p:cNvPr>
          <p:cNvSpPr txBox="1">
            <a:spLocks noGrp="1"/>
          </p:cNvSpPr>
          <p:nvPr>
            <p:ph idx="1"/>
          </p:nvPr>
        </p:nvSpPr>
        <p:spPr>
          <a:xfrm>
            <a:off x="457200" y="1417638"/>
            <a:ext cx="8229600" cy="4099595"/>
          </a:xfrm>
        </p:spPr>
        <p:txBody>
          <a:bodyPr>
            <a:normAutofit/>
          </a:bodyPr>
          <a:lstStyle/>
          <a:p>
            <a:pPr lvl="0"/>
            <a:r>
              <a:rPr lang="en-GB" dirty="0"/>
              <a:t>Dementia is usually caused by disease of the brain, involving:</a:t>
            </a:r>
          </a:p>
          <a:p>
            <a:pPr marL="0" indent="0">
              <a:buNone/>
            </a:pPr>
            <a:r>
              <a:rPr lang="en-GB" dirty="0"/>
              <a:t>….. an accumulation of abnormal proteins</a:t>
            </a:r>
          </a:p>
          <a:p>
            <a:pPr marL="0" indent="0">
              <a:buNone/>
            </a:pPr>
            <a:r>
              <a:rPr lang="en-GB" dirty="0"/>
              <a:t>     that disrupt and kill brain cells and their</a:t>
            </a:r>
          </a:p>
          <a:p>
            <a:pPr marL="0" indent="0">
              <a:buNone/>
            </a:pPr>
            <a:r>
              <a:rPr lang="en-GB" dirty="0"/>
              <a:t>     connections</a:t>
            </a:r>
          </a:p>
          <a:p>
            <a:pPr marL="0" indent="0">
              <a:buNone/>
            </a:pPr>
            <a:r>
              <a:rPr lang="en-GB" dirty="0"/>
              <a:t>…. changes in the health  of the blood</a:t>
            </a:r>
          </a:p>
          <a:p>
            <a:pPr marL="0" indent="0">
              <a:buNone/>
            </a:pPr>
            <a:r>
              <a:rPr lang="en-GB" dirty="0"/>
              <a:t>     vessels &amp; blood supply to the brain</a:t>
            </a:r>
          </a:p>
          <a:p>
            <a:pPr marL="0" indent="0">
              <a:buNone/>
            </a:pPr>
            <a:endParaRPr lang="en-GB" dirty="0"/>
          </a:p>
          <a:p>
            <a:pPr lvl="0"/>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84A6A-52C4-8A5F-37F8-736E2D799ACB}"/>
              </a:ext>
            </a:extLst>
          </p:cNvPr>
          <p:cNvSpPr txBox="1">
            <a:spLocks noGrp="1"/>
          </p:cNvSpPr>
          <p:nvPr>
            <p:ph type="title"/>
          </p:nvPr>
        </p:nvSpPr>
        <p:spPr/>
        <p:txBody>
          <a:bodyPr/>
          <a:lstStyle/>
          <a:p>
            <a:pPr lvl="0"/>
            <a:r>
              <a:rPr lang="en-GB" b="1"/>
              <a:t>Dementia is…..</a:t>
            </a:r>
          </a:p>
        </p:txBody>
      </p:sp>
      <p:sp>
        <p:nvSpPr>
          <p:cNvPr id="3" name="Content Placeholder 2">
            <a:extLst>
              <a:ext uri="{FF2B5EF4-FFF2-40B4-BE49-F238E27FC236}">
                <a16:creationId xmlns:a16="http://schemas.microsoft.com/office/drawing/2014/main" id="{8416500D-4BA8-F723-7F66-449F205E32FB}"/>
              </a:ext>
            </a:extLst>
          </p:cNvPr>
          <p:cNvSpPr txBox="1">
            <a:spLocks noGrp="1"/>
          </p:cNvSpPr>
          <p:nvPr>
            <p:ph idx="1"/>
          </p:nvPr>
        </p:nvSpPr>
        <p:spPr>
          <a:xfrm>
            <a:off x="457202" y="1628800"/>
            <a:ext cx="8229600" cy="3672408"/>
          </a:xfrm>
        </p:spPr>
        <p:txBody>
          <a:bodyPr>
            <a:normAutofit/>
          </a:bodyPr>
          <a:lstStyle/>
          <a:p>
            <a:pPr marL="0" indent="0">
              <a:lnSpc>
                <a:spcPct val="90000"/>
              </a:lnSpc>
              <a:buNone/>
            </a:pPr>
            <a:r>
              <a:rPr lang="en-GB" sz="2475" dirty="0"/>
              <a:t>     …..</a:t>
            </a:r>
            <a:r>
              <a:rPr lang="en-GB" sz="2400" dirty="0">
                <a:latin typeface="Trebuchet MS" panose="020B0603020202020204" pitchFamily="34" charset="0"/>
              </a:rPr>
              <a:t>usually progressive</a:t>
            </a:r>
          </a:p>
          <a:p>
            <a:pPr marL="0" indent="0">
              <a:lnSpc>
                <a:spcPct val="90000"/>
              </a:lnSpc>
              <a:spcBef>
                <a:spcPts val="525"/>
              </a:spcBef>
              <a:buNone/>
            </a:pPr>
            <a:r>
              <a:rPr lang="en-GB" sz="2250" dirty="0"/>
              <a:t>     …..</a:t>
            </a:r>
            <a:r>
              <a:rPr lang="en-GB" sz="2400" dirty="0">
                <a:latin typeface="Trebuchet MS" panose="020B0603020202020204" pitchFamily="34" charset="0"/>
              </a:rPr>
              <a:t>a chronic condition </a:t>
            </a:r>
            <a:r>
              <a:rPr lang="en-GB" sz="2400" i="1" dirty="0">
                <a:latin typeface="Trebuchet MS" panose="020B0603020202020204" pitchFamily="34" charset="0"/>
              </a:rPr>
              <a:t>with</a:t>
            </a:r>
          </a:p>
          <a:p>
            <a:pPr marL="0" indent="0">
              <a:lnSpc>
                <a:spcPct val="90000"/>
              </a:lnSpc>
              <a:spcBef>
                <a:spcPts val="525"/>
              </a:spcBef>
              <a:buNone/>
            </a:pPr>
            <a:r>
              <a:rPr lang="en-GB" sz="2250" dirty="0"/>
              <a:t>         </a:t>
            </a:r>
            <a:r>
              <a:rPr lang="en-GB" sz="2400" dirty="0">
                <a:latin typeface="Trebuchet MS" panose="020B0603020202020204" pitchFamily="34" charset="0"/>
              </a:rPr>
              <a:t>differing patterns of onset and progression</a:t>
            </a:r>
          </a:p>
          <a:p>
            <a:pPr marL="0" indent="0">
              <a:lnSpc>
                <a:spcPct val="90000"/>
              </a:lnSpc>
              <a:spcBef>
                <a:spcPts val="525"/>
              </a:spcBef>
              <a:buNone/>
            </a:pPr>
            <a:endParaRPr lang="en-GB" sz="2250" dirty="0"/>
          </a:p>
          <a:p>
            <a:pPr marL="0" indent="0">
              <a:lnSpc>
                <a:spcPct val="90000"/>
              </a:lnSpc>
              <a:spcBef>
                <a:spcPts val="525"/>
              </a:spcBef>
              <a:buNone/>
            </a:pPr>
            <a:r>
              <a:rPr lang="en-GB" sz="2400" dirty="0">
                <a:latin typeface="Trebuchet MS" panose="020B0603020202020204" pitchFamily="34" charset="0"/>
              </a:rPr>
              <a:t>Dementia ‘IS NOT’ necessarily a normal part of aging, but</a:t>
            </a:r>
          </a:p>
          <a:p>
            <a:pPr marL="0" indent="0">
              <a:lnSpc>
                <a:spcPct val="90000"/>
              </a:lnSpc>
              <a:spcBef>
                <a:spcPts val="525"/>
              </a:spcBef>
              <a:buNone/>
            </a:pPr>
            <a:r>
              <a:rPr lang="en-GB" sz="2400" dirty="0">
                <a:latin typeface="Trebuchet MS" panose="020B0603020202020204" pitchFamily="34" charset="0"/>
              </a:rPr>
              <a:t>the biological processes of aging may have tremendous</a:t>
            </a:r>
          </a:p>
          <a:p>
            <a:pPr marL="0" indent="0">
              <a:lnSpc>
                <a:spcPct val="90000"/>
              </a:lnSpc>
              <a:spcBef>
                <a:spcPts val="525"/>
              </a:spcBef>
              <a:buNone/>
            </a:pPr>
            <a:r>
              <a:rPr lang="en-GB" sz="2400" dirty="0">
                <a:latin typeface="Trebuchet MS" panose="020B0603020202020204" pitchFamily="34" charset="0"/>
              </a:rPr>
              <a:t>impact on the pathogenesis of dementia development </a:t>
            </a:r>
          </a:p>
          <a:p>
            <a:pPr marL="0" indent="0">
              <a:lnSpc>
                <a:spcPct val="90000"/>
              </a:lnSpc>
              <a:spcBef>
                <a:spcPts val="525"/>
              </a:spcBef>
              <a:buNone/>
            </a:pPr>
            <a:r>
              <a:rPr lang="en-GB" sz="2250" dirty="0"/>
              <a:t>                                                     </a:t>
            </a:r>
            <a:r>
              <a:rPr lang="en-GB" sz="1275" dirty="0"/>
              <a:t>(Alzheimer’s Disease International, 2018; WHO, 2022)</a:t>
            </a:r>
          </a:p>
          <a:p>
            <a:pPr marL="0" indent="0">
              <a:lnSpc>
                <a:spcPct val="90000"/>
              </a:lnSpc>
              <a:spcBef>
                <a:spcPts val="525"/>
              </a:spcBef>
              <a:buNone/>
            </a:pPr>
            <a:endParaRPr lang="en-GB" sz="2250" dirty="0"/>
          </a:p>
          <a:p>
            <a:pPr marL="0" indent="0">
              <a:lnSpc>
                <a:spcPct val="90000"/>
              </a:lnSpc>
              <a:buNone/>
            </a:pPr>
            <a:endParaRPr lang="en-GB" sz="2475"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FD838-FEAA-F4B6-3576-DD0A36D2E3F1}"/>
              </a:ext>
            </a:extLst>
          </p:cNvPr>
          <p:cNvSpPr txBox="1">
            <a:spLocks noGrp="1"/>
          </p:cNvSpPr>
          <p:nvPr>
            <p:ph type="title"/>
          </p:nvPr>
        </p:nvSpPr>
        <p:spPr/>
        <p:txBody>
          <a:bodyPr/>
          <a:lstStyle/>
          <a:p>
            <a:pPr lvl="0"/>
            <a:r>
              <a:rPr lang="en-GB" b="1" dirty="0"/>
              <a:t>Dementia…</a:t>
            </a:r>
            <a:endParaRPr lang="en-GB" dirty="0"/>
          </a:p>
        </p:txBody>
      </p:sp>
      <p:sp>
        <p:nvSpPr>
          <p:cNvPr id="3" name="Content Placeholder 2">
            <a:extLst>
              <a:ext uri="{FF2B5EF4-FFF2-40B4-BE49-F238E27FC236}">
                <a16:creationId xmlns:a16="http://schemas.microsoft.com/office/drawing/2014/main" id="{3772681B-A626-CCAC-CDF3-70DD4C8DFE9B}"/>
              </a:ext>
            </a:extLst>
          </p:cNvPr>
          <p:cNvSpPr txBox="1">
            <a:spLocks noGrp="1"/>
          </p:cNvSpPr>
          <p:nvPr>
            <p:ph idx="1"/>
          </p:nvPr>
        </p:nvSpPr>
        <p:spPr/>
        <p:txBody>
          <a:bodyPr/>
          <a:lstStyle/>
          <a:p>
            <a:pPr marL="0" indent="0">
              <a:lnSpc>
                <a:spcPct val="80000"/>
              </a:lnSpc>
              <a:spcBef>
                <a:spcPts val="450"/>
              </a:spcBef>
              <a:buNone/>
            </a:pPr>
            <a:r>
              <a:rPr lang="en-GB" sz="1875" dirty="0"/>
              <a:t>     …. </a:t>
            </a:r>
            <a:r>
              <a:rPr lang="en-GB" sz="2200" dirty="0">
                <a:latin typeface="Trebuchet MS" panose="020B0603020202020204" pitchFamily="34" charset="0"/>
              </a:rPr>
              <a:t>is the most important contributor, among chronic non-</a:t>
            </a:r>
          </a:p>
          <a:p>
            <a:pPr marL="0" indent="0">
              <a:lnSpc>
                <a:spcPct val="80000"/>
              </a:lnSpc>
              <a:spcBef>
                <a:spcPts val="450"/>
              </a:spcBef>
              <a:buNone/>
            </a:pPr>
            <a:r>
              <a:rPr lang="en-GB" sz="2200" dirty="0">
                <a:latin typeface="Trebuchet MS" panose="020B0603020202020204" pitchFamily="34" charset="0"/>
              </a:rPr>
              <a:t>        communicable diseases, to disability, dependence </a:t>
            </a:r>
            <a:r>
              <a:rPr lang="en-GB" sz="2200" i="1" dirty="0">
                <a:latin typeface="Trebuchet MS" panose="020B0603020202020204" pitchFamily="34" charset="0"/>
              </a:rPr>
              <a:t>and</a:t>
            </a:r>
          </a:p>
          <a:p>
            <a:pPr>
              <a:lnSpc>
                <a:spcPct val="80000"/>
              </a:lnSpc>
              <a:spcBef>
                <a:spcPts val="450"/>
              </a:spcBef>
            </a:pPr>
            <a:endParaRPr lang="en-GB" sz="1875" dirty="0"/>
          </a:p>
          <a:p>
            <a:pPr marL="0" indent="0">
              <a:lnSpc>
                <a:spcPct val="80000"/>
              </a:lnSpc>
              <a:spcBef>
                <a:spcPts val="450"/>
              </a:spcBef>
              <a:buNone/>
            </a:pPr>
            <a:r>
              <a:rPr lang="en-GB" sz="1875" dirty="0"/>
              <a:t>          </a:t>
            </a:r>
            <a:r>
              <a:rPr lang="en-GB" sz="2200" dirty="0">
                <a:latin typeface="Trebuchet MS" panose="020B0603020202020204" pitchFamily="34" charset="0"/>
              </a:rPr>
              <a:t>is the reason that many elderly people transition into</a:t>
            </a:r>
          </a:p>
          <a:p>
            <a:pPr marL="0" indent="0">
              <a:lnSpc>
                <a:spcPct val="80000"/>
              </a:lnSpc>
              <a:spcBef>
                <a:spcPts val="450"/>
              </a:spcBef>
              <a:buNone/>
            </a:pPr>
            <a:r>
              <a:rPr lang="en-GB" sz="2200" dirty="0">
                <a:latin typeface="Trebuchet MS" panose="020B0603020202020204" pitchFamily="34" charset="0"/>
              </a:rPr>
              <a:t>        residential and nursing home care. </a:t>
            </a:r>
          </a:p>
          <a:p>
            <a:pPr>
              <a:lnSpc>
                <a:spcPct val="80000"/>
              </a:lnSpc>
              <a:spcBef>
                <a:spcPts val="450"/>
              </a:spcBef>
            </a:pPr>
            <a:endParaRPr lang="en-GB" sz="1875" dirty="0"/>
          </a:p>
          <a:p>
            <a:pPr marL="0" indent="0">
              <a:lnSpc>
                <a:spcPct val="80000"/>
              </a:lnSpc>
              <a:spcBef>
                <a:spcPts val="450"/>
              </a:spcBef>
              <a:buNone/>
            </a:pPr>
            <a:r>
              <a:rPr lang="en-GB" sz="1875" dirty="0"/>
              <a:t>      … </a:t>
            </a:r>
            <a:r>
              <a:rPr lang="en-GB" sz="2200" dirty="0">
                <a:latin typeface="Trebuchet MS" panose="020B0603020202020204" pitchFamily="34" charset="0"/>
              </a:rPr>
              <a:t>is the reason for behavioural and psychological symptoms</a:t>
            </a:r>
          </a:p>
          <a:p>
            <a:pPr marL="0" indent="0">
              <a:lnSpc>
                <a:spcPct val="80000"/>
              </a:lnSpc>
              <a:spcBef>
                <a:spcPts val="450"/>
              </a:spcBef>
              <a:buNone/>
            </a:pPr>
            <a:r>
              <a:rPr lang="en-GB" sz="2200" dirty="0">
                <a:latin typeface="Trebuchet MS" panose="020B0603020202020204" pitchFamily="34" charset="0"/>
              </a:rPr>
              <a:t>       (BPSD) which typically occur as the disease progresses.</a:t>
            </a:r>
          </a:p>
          <a:p>
            <a:pPr>
              <a:lnSpc>
                <a:spcPct val="80000"/>
              </a:lnSpc>
              <a:spcBef>
                <a:spcPts val="450"/>
              </a:spcBef>
            </a:pPr>
            <a:endParaRPr lang="en-GB" sz="1875" dirty="0"/>
          </a:p>
          <a:p>
            <a:pPr marL="0" indent="0">
              <a:lnSpc>
                <a:spcPct val="80000"/>
              </a:lnSpc>
              <a:spcBef>
                <a:spcPts val="450"/>
              </a:spcBef>
              <a:buNone/>
            </a:pPr>
            <a:r>
              <a:rPr lang="en-GB" sz="1875" dirty="0"/>
              <a:t>      …</a:t>
            </a:r>
            <a:r>
              <a:rPr lang="en-GB" sz="2200" dirty="0">
                <a:latin typeface="Trebuchet MS" panose="020B0603020202020204" pitchFamily="34" charset="0"/>
              </a:rPr>
              <a:t>affects the quality of life of the aged and thus increases</a:t>
            </a:r>
          </a:p>
          <a:p>
            <a:pPr marL="0" indent="0">
              <a:lnSpc>
                <a:spcPct val="80000"/>
              </a:lnSpc>
              <a:spcBef>
                <a:spcPts val="450"/>
              </a:spcBef>
              <a:buNone/>
            </a:pPr>
            <a:r>
              <a:rPr lang="en-GB" sz="2200" dirty="0">
                <a:latin typeface="Trebuchet MS" panose="020B0603020202020204" pitchFamily="34" charset="0"/>
              </a:rPr>
              <a:t>       the burden on caregivers.</a:t>
            </a:r>
          </a:p>
          <a:p>
            <a:pPr>
              <a:lnSpc>
                <a:spcPct val="80000"/>
              </a:lnSpc>
              <a:spcBef>
                <a:spcPts val="450"/>
              </a:spcBef>
            </a:pPr>
            <a:endParaRPr lang="en-GB" sz="1875"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B05D7-EC25-DD75-285E-D2B297594791}"/>
              </a:ext>
            </a:extLst>
          </p:cNvPr>
          <p:cNvSpPr txBox="1">
            <a:spLocks noGrp="1"/>
          </p:cNvSpPr>
          <p:nvPr>
            <p:ph type="title"/>
          </p:nvPr>
        </p:nvSpPr>
        <p:spPr/>
        <p:txBody>
          <a:bodyPr/>
          <a:lstStyle/>
          <a:p>
            <a:pPr lvl="0"/>
            <a:r>
              <a:rPr lang="en-GB" b="1"/>
              <a:t>Dementia</a:t>
            </a:r>
          </a:p>
        </p:txBody>
      </p:sp>
      <p:sp>
        <p:nvSpPr>
          <p:cNvPr id="3" name="Content Placeholder 2">
            <a:extLst>
              <a:ext uri="{FF2B5EF4-FFF2-40B4-BE49-F238E27FC236}">
                <a16:creationId xmlns:a16="http://schemas.microsoft.com/office/drawing/2014/main" id="{E7E879C4-AD14-04B1-0BD4-CDFC3608584E}"/>
              </a:ext>
            </a:extLst>
          </p:cNvPr>
          <p:cNvSpPr txBox="1">
            <a:spLocks noGrp="1"/>
          </p:cNvSpPr>
          <p:nvPr>
            <p:ph idx="1"/>
          </p:nvPr>
        </p:nvSpPr>
        <p:spPr/>
        <p:txBody>
          <a:bodyPr/>
          <a:lstStyle/>
          <a:p>
            <a:pPr lvl="0">
              <a:lnSpc>
                <a:spcPct val="90000"/>
              </a:lnSpc>
            </a:pPr>
            <a:r>
              <a:rPr lang="en-GB" sz="2700"/>
              <a:t>All types of dementia affect the brain and the individual in different patterns and different ways.</a:t>
            </a:r>
          </a:p>
          <a:p>
            <a:pPr lvl="0">
              <a:lnSpc>
                <a:spcPct val="90000"/>
              </a:lnSpc>
            </a:pPr>
            <a:endParaRPr lang="en-GB" sz="2700"/>
          </a:p>
          <a:p>
            <a:pPr lvl="0">
              <a:lnSpc>
                <a:spcPct val="90000"/>
              </a:lnSpc>
            </a:pPr>
            <a:r>
              <a:rPr lang="en-GB" sz="2700"/>
              <a:t>Once diagnosed, it is often too late to introduce any form of intervention, although research is continuing into medicines that may slow the disease process. </a:t>
            </a:r>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389C9-F715-97D4-FEF1-982AF24F7218}"/>
              </a:ext>
            </a:extLst>
          </p:cNvPr>
          <p:cNvSpPr txBox="1">
            <a:spLocks noGrp="1"/>
          </p:cNvSpPr>
          <p:nvPr>
            <p:ph type="ctrTitle"/>
          </p:nvPr>
        </p:nvSpPr>
        <p:spPr/>
        <p:txBody>
          <a:bodyPr/>
          <a:lstStyle/>
          <a:p>
            <a:pPr lvl="0"/>
            <a:r>
              <a:rPr lang="en-GB" b="1"/>
              <a:t>What are the types of Dementia?</a:t>
            </a:r>
          </a:p>
        </p:txBody>
      </p:sp>
      <p:sp>
        <p:nvSpPr>
          <p:cNvPr id="3" name="Subtitle 2">
            <a:extLst>
              <a:ext uri="{FF2B5EF4-FFF2-40B4-BE49-F238E27FC236}">
                <a16:creationId xmlns:a16="http://schemas.microsoft.com/office/drawing/2014/main" id="{13352C1B-6066-6B05-8E62-EB367676FDA2}"/>
              </a:ext>
            </a:extLst>
          </p:cNvPr>
          <p:cNvSpPr txBox="1">
            <a:spLocks noGrp="1"/>
          </p:cNvSpPr>
          <p:nvPr>
            <p:ph type="subTitle" idx="1"/>
          </p:nvPr>
        </p:nvSpPr>
        <p:spPr>
          <a:xfrm>
            <a:off x="1369371" y="4484371"/>
            <a:ext cx="6400797" cy="495792"/>
          </a:xfrm>
        </p:spPr>
        <p:txBody>
          <a:bodyPr>
            <a:normAutofit fontScale="92500" lnSpcReduction="20000"/>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8591-B4ED-D168-3138-51DB7E5E8EE0}"/>
              </a:ext>
            </a:extLst>
          </p:cNvPr>
          <p:cNvSpPr txBox="1">
            <a:spLocks noGrp="1"/>
          </p:cNvSpPr>
          <p:nvPr>
            <p:ph type="title"/>
          </p:nvPr>
        </p:nvSpPr>
        <p:spPr/>
        <p:txBody>
          <a:bodyPr/>
          <a:lstStyle/>
          <a:p>
            <a:pPr lvl="0"/>
            <a:r>
              <a:rPr lang="en-GB" b="1"/>
              <a:t>Alzheimer’s disease</a:t>
            </a:r>
          </a:p>
        </p:txBody>
      </p:sp>
      <p:sp>
        <p:nvSpPr>
          <p:cNvPr id="3" name="Content Placeholder 2">
            <a:extLst>
              <a:ext uri="{FF2B5EF4-FFF2-40B4-BE49-F238E27FC236}">
                <a16:creationId xmlns:a16="http://schemas.microsoft.com/office/drawing/2014/main" id="{DF3145E2-B7AF-D8A0-0C15-D61BD7F721DE}"/>
              </a:ext>
            </a:extLst>
          </p:cNvPr>
          <p:cNvSpPr txBox="1">
            <a:spLocks noGrp="1"/>
          </p:cNvSpPr>
          <p:nvPr>
            <p:ph idx="1"/>
          </p:nvPr>
        </p:nvSpPr>
        <p:spPr/>
        <p:txBody>
          <a:bodyPr>
            <a:normAutofit lnSpcReduction="10000"/>
          </a:bodyPr>
          <a:lstStyle/>
          <a:p>
            <a:pPr marL="0" indent="0">
              <a:buNone/>
            </a:pPr>
            <a:r>
              <a:rPr lang="en-GB"/>
              <a:t>     50-70% of individuals with dementia have Alzheimer’s    </a:t>
            </a:r>
          </a:p>
          <a:p>
            <a:pPr marL="0" indent="0">
              <a:buNone/>
            </a:pPr>
            <a:r>
              <a:rPr lang="en-GB"/>
              <a:t>     disease – there are 3 types</a:t>
            </a:r>
          </a:p>
          <a:p>
            <a:pPr marL="0" indent="0">
              <a:buNone/>
            </a:pPr>
            <a:r>
              <a:rPr lang="en-GB"/>
              <a:t> </a:t>
            </a:r>
          </a:p>
          <a:p>
            <a:pPr lvl="0"/>
            <a:r>
              <a:rPr lang="en-GB"/>
              <a:t>Early onset (&lt; 10% of cases)</a:t>
            </a:r>
          </a:p>
          <a:p>
            <a:pPr lvl="0"/>
            <a:r>
              <a:rPr lang="en-GB"/>
              <a:t>Late onset </a:t>
            </a:r>
          </a:p>
          <a:p>
            <a:pPr lvl="0"/>
            <a:r>
              <a:rPr lang="en-GB"/>
              <a:t>Familial (&lt; 5%of cases)</a:t>
            </a:r>
          </a:p>
          <a:p>
            <a:pPr lvl="0"/>
            <a:endParaRPr lang="en-GB"/>
          </a:p>
          <a:p>
            <a:pPr lvl="0"/>
            <a:endParaRPr lang="en-GB"/>
          </a:p>
          <a:p>
            <a:pPr lvl="0"/>
            <a:endParaRPr lang="en-GB"/>
          </a:p>
          <a:p>
            <a:pPr lvl="0"/>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82ABC-F4FD-466E-546A-0215961E64AF}"/>
              </a:ext>
            </a:extLst>
          </p:cNvPr>
          <p:cNvSpPr txBox="1">
            <a:spLocks noGrp="1"/>
          </p:cNvSpPr>
          <p:nvPr>
            <p:ph type="title"/>
          </p:nvPr>
        </p:nvSpPr>
        <p:spPr/>
        <p:txBody>
          <a:bodyPr/>
          <a:lstStyle/>
          <a:p>
            <a:pPr lvl="0"/>
            <a:r>
              <a:rPr lang="en-GB" b="1"/>
              <a:t>Alzheimer’s disease</a:t>
            </a:r>
          </a:p>
        </p:txBody>
      </p:sp>
      <p:sp>
        <p:nvSpPr>
          <p:cNvPr id="3" name="Content Placeholder 2">
            <a:extLst>
              <a:ext uri="{FF2B5EF4-FFF2-40B4-BE49-F238E27FC236}">
                <a16:creationId xmlns:a16="http://schemas.microsoft.com/office/drawing/2014/main" id="{A051D81E-D188-9D87-9108-B53434E5627C}"/>
              </a:ext>
            </a:extLst>
          </p:cNvPr>
          <p:cNvSpPr txBox="1">
            <a:spLocks noGrp="1"/>
          </p:cNvSpPr>
          <p:nvPr>
            <p:ph idx="1"/>
          </p:nvPr>
        </p:nvSpPr>
        <p:spPr/>
        <p:txBody>
          <a:bodyPr/>
          <a:lstStyle/>
          <a:p>
            <a:pPr marL="0" indent="0">
              <a:lnSpc>
                <a:spcPct val="90000"/>
              </a:lnSpc>
              <a:buNone/>
            </a:pPr>
            <a:r>
              <a:rPr lang="en-GB"/>
              <a:t>It is characterised by having a gradual progression, with features such as loss of: </a:t>
            </a:r>
          </a:p>
          <a:p>
            <a:pPr marL="0" indent="0">
              <a:lnSpc>
                <a:spcPct val="90000"/>
              </a:lnSpc>
              <a:buNone/>
            </a:pPr>
            <a:endParaRPr lang="en-GB"/>
          </a:p>
          <a:p>
            <a:pPr marL="0" indent="0">
              <a:lnSpc>
                <a:spcPct val="90000"/>
              </a:lnSpc>
              <a:buNone/>
            </a:pPr>
            <a:r>
              <a:rPr lang="en-GB"/>
              <a:t>  - short  term memory </a:t>
            </a:r>
          </a:p>
          <a:p>
            <a:pPr marL="0" indent="0">
              <a:lnSpc>
                <a:spcPct val="90000"/>
              </a:lnSpc>
              <a:buNone/>
            </a:pPr>
            <a:r>
              <a:rPr lang="en-GB"/>
              <a:t>  - the ability to make realistic judgements</a:t>
            </a:r>
          </a:p>
          <a:p>
            <a:pPr marL="0" indent="0">
              <a:lnSpc>
                <a:spcPct val="90000"/>
              </a:lnSpc>
              <a:buNone/>
            </a:pPr>
            <a:r>
              <a:rPr lang="en-GB"/>
              <a:t>  - communication skills</a:t>
            </a:r>
          </a:p>
          <a:p>
            <a:pPr marL="0" indent="0">
              <a:lnSpc>
                <a:spcPct val="90000"/>
              </a:lnSpc>
              <a:buNone/>
            </a:pPr>
            <a:r>
              <a:rPr lang="en-GB"/>
              <a:t>  - general global skills/functions</a:t>
            </a:r>
          </a:p>
          <a:p>
            <a:pPr lvl="0">
              <a:lnSpc>
                <a:spcPct val="90000"/>
              </a:lnSpc>
            </a:pP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4E7FB-4FDA-B8FA-6FA2-64DE845B2457}"/>
              </a:ext>
            </a:extLst>
          </p:cNvPr>
          <p:cNvSpPr txBox="1">
            <a:spLocks noGrp="1"/>
          </p:cNvSpPr>
          <p:nvPr>
            <p:ph type="title"/>
          </p:nvPr>
        </p:nvSpPr>
        <p:spPr>
          <a:xfrm>
            <a:off x="457202" y="1063230"/>
            <a:ext cx="8229600" cy="1630441"/>
          </a:xfrm>
        </p:spPr>
        <p:txBody>
          <a:bodyPr/>
          <a:lstStyle/>
          <a:p>
            <a:pPr lvl="0"/>
            <a:r>
              <a:rPr lang="en-GB" b="1"/>
              <a:t>Vascular dementia  </a:t>
            </a:r>
            <a:br>
              <a:rPr lang="en-GB"/>
            </a:br>
            <a:r>
              <a:rPr lang="en-GB" sz="2100"/>
              <a:t>15-25% of individuals with dementia have vascular dementia characterised by:</a:t>
            </a:r>
          </a:p>
        </p:txBody>
      </p:sp>
      <p:sp>
        <p:nvSpPr>
          <p:cNvPr id="3" name="Content Placeholder 2">
            <a:extLst>
              <a:ext uri="{FF2B5EF4-FFF2-40B4-BE49-F238E27FC236}">
                <a16:creationId xmlns:a16="http://schemas.microsoft.com/office/drawing/2014/main" id="{49F05B4B-E4CE-BD51-1B14-C971FFEED186}"/>
              </a:ext>
            </a:extLst>
          </p:cNvPr>
          <p:cNvSpPr txBox="1">
            <a:spLocks noGrp="1"/>
          </p:cNvSpPr>
          <p:nvPr>
            <p:ph idx="1"/>
          </p:nvPr>
        </p:nvSpPr>
        <p:spPr>
          <a:xfrm>
            <a:off x="457203" y="2800347"/>
            <a:ext cx="4038601" cy="2248827"/>
          </a:xfrm>
        </p:spPr>
        <p:txBody>
          <a:bodyPr/>
          <a:lstStyle/>
          <a:p>
            <a:pPr lvl="0"/>
            <a:r>
              <a:rPr lang="en-GB"/>
              <a:t>step-wise progression – </a:t>
            </a:r>
            <a:r>
              <a:rPr lang="en-GB" sz="1800"/>
              <a:t>(often a result of multiple small strokes )</a:t>
            </a:r>
          </a:p>
          <a:p>
            <a:pPr lvl="0"/>
            <a:r>
              <a:rPr lang="en-GB"/>
              <a:t>seizures </a:t>
            </a:r>
          </a:p>
          <a:p>
            <a:pPr lvl="0"/>
            <a:r>
              <a:rPr lang="en-GB"/>
              <a:t>unsteady gait </a:t>
            </a:r>
          </a:p>
          <a:p>
            <a:pPr lvl="0"/>
            <a:endParaRPr lang="en-GB"/>
          </a:p>
        </p:txBody>
      </p:sp>
      <p:sp>
        <p:nvSpPr>
          <p:cNvPr id="4" name="Content Placeholder 3">
            <a:extLst>
              <a:ext uri="{FF2B5EF4-FFF2-40B4-BE49-F238E27FC236}">
                <a16:creationId xmlns:a16="http://schemas.microsoft.com/office/drawing/2014/main" id="{3776C28B-5A38-EFBC-495E-E153DB1A2825}"/>
              </a:ext>
            </a:extLst>
          </p:cNvPr>
          <p:cNvSpPr txBox="1">
            <a:spLocks noGrp="1"/>
          </p:cNvSpPr>
          <p:nvPr>
            <p:ph idx="2"/>
          </p:nvPr>
        </p:nvSpPr>
        <p:spPr>
          <a:xfrm>
            <a:off x="4648202" y="2800347"/>
            <a:ext cx="4038601" cy="2248834"/>
          </a:xfrm>
        </p:spPr>
        <p:txBody>
          <a:bodyPr/>
          <a:lstStyle/>
          <a:p>
            <a:pPr lvl="0"/>
            <a:r>
              <a:rPr lang="en-GB"/>
              <a:t>depression </a:t>
            </a:r>
          </a:p>
          <a:p>
            <a:pPr lvl="0"/>
            <a:r>
              <a:rPr lang="en-GB"/>
              <a:t>behaviour change </a:t>
            </a:r>
          </a:p>
          <a:p>
            <a:pPr lvl="0"/>
            <a:r>
              <a:rPr lang="en-GB"/>
              <a:t>incontinence </a:t>
            </a:r>
          </a:p>
          <a:p>
            <a:pPr lvl="0"/>
            <a:r>
              <a:rPr lang="en-GB"/>
              <a:t>vascular problems</a:t>
            </a:r>
          </a:p>
          <a:p>
            <a:pPr lvl="0"/>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3B8A4-E4E9-C5D5-E06D-D33ED4DF1432}"/>
              </a:ext>
            </a:extLst>
          </p:cNvPr>
          <p:cNvSpPr txBox="1">
            <a:spLocks noGrp="1"/>
          </p:cNvSpPr>
          <p:nvPr>
            <p:ph type="title"/>
          </p:nvPr>
        </p:nvSpPr>
        <p:spPr/>
        <p:txBody>
          <a:bodyPr/>
          <a:lstStyle/>
          <a:p>
            <a:pPr lvl="0"/>
            <a:r>
              <a:rPr lang="en-GB" b="1"/>
              <a:t>Other types of dementia</a:t>
            </a:r>
          </a:p>
        </p:txBody>
      </p:sp>
      <p:sp>
        <p:nvSpPr>
          <p:cNvPr id="3" name="Content Placeholder 2">
            <a:extLst>
              <a:ext uri="{FF2B5EF4-FFF2-40B4-BE49-F238E27FC236}">
                <a16:creationId xmlns:a16="http://schemas.microsoft.com/office/drawing/2014/main" id="{DA175D5B-AC65-257A-B65D-B831CB0F823A}"/>
              </a:ext>
            </a:extLst>
          </p:cNvPr>
          <p:cNvSpPr txBox="1">
            <a:spLocks noGrp="1"/>
          </p:cNvSpPr>
          <p:nvPr>
            <p:ph idx="1"/>
          </p:nvPr>
        </p:nvSpPr>
        <p:spPr>
          <a:xfrm>
            <a:off x="457202" y="1803654"/>
            <a:ext cx="8229600" cy="3191521"/>
          </a:xfrm>
        </p:spPr>
        <p:txBody>
          <a:bodyPr/>
          <a:lstStyle/>
          <a:p>
            <a:pPr lvl="0">
              <a:lnSpc>
                <a:spcPct val="90000"/>
              </a:lnSpc>
            </a:pPr>
            <a:r>
              <a:rPr lang="en-GB" sz="2250"/>
              <a:t>Mixed dementia </a:t>
            </a:r>
            <a:r>
              <a:rPr lang="en-GB" sz="2250" i="1"/>
              <a:t>- </a:t>
            </a:r>
            <a:r>
              <a:rPr lang="en-GB" sz="2250"/>
              <a:t>a combination of Alzheimer and vascular        </a:t>
            </a:r>
          </a:p>
          <a:p>
            <a:pPr marL="0" indent="0">
              <a:lnSpc>
                <a:spcPct val="90000"/>
              </a:lnSpc>
              <a:buNone/>
            </a:pPr>
            <a:r>
              <a:rPr lang="en-GB" sz="2250"/>
              <a:t>    dementia – affects 10% of people with dementia</a:t>
            </a:r>
          </a:p>
          <a:p>
            <a:pPr lvl="0">
              <a:lnSpc>
                <a:spcPct val="90000"/>
              </a:lnSpc>
            </a:pPr>
            <a:endParaRPr lang="en-GB" sz="2250"/>
          </a:p>
          <a:p>
            <a:pPr lvl="0">
              <a:lnSpc>
                <a:spcPct val="90000"/>
              </a:lnSpc>
            </a:pPr>
            <a:r>
              <a:rPr lang="en-GB" sz="2250"/>
              <a:t>Lewey body dementia - affects less than 5% of people who have dementia</a:t>
            </a:r>
          </a:p>
          <a:p>
            <a:pPr lvl="0">
              <a:lnSpc>
                <a:spcPct val="90000"/>
              </a:lnSpc>
            </a:pPr>
            <a:endParaRPr lang="en-GB" sz="2250"/>
          </a:p>
          <a:p>
            <a:pPr lvl="0">
              <a:lnSpc>
                <a:spcPct val="90000"/>
              </a:lnSpc>
            </a:pPr>
            <a:r>
              <a:rPr lang="en-GB" sz="2250"/>
              <a:t>Frontal lobe dementia – affects less than 2% of people with dementia (</a:t>
            </a:r>
            <a:r>
              <a:rPr lang="en-GB" sz="1650"/>
              <a:t>generally affects younger people</a:t>
            </a:r>
            <a:r>
              <a:rPr lang="en-GB" sz="2250"/>
              <a:t>)</a:t>
            </a:r>
          </a:p>
          <a:p>
            <a:pPr lvl="0">
              <a:lnSpc>
                <a:spcPct val="90000"/>
              </a:lnSpc>
            </a:pPr>
            <a:endParaRPr lang="en-GB" sz="225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7839F-7678-6245-707C-3D3341E9AB6D}"/>
              </a:ext>
            </a:extLst>
          </p:cNvPr>
          <p:cNvSpPr txBox="1">
            <a:spLocks noGrp="1"/>
          </p:cNvSpPr>
          <p:nvPr>
            <p:ph type="title"/>
          </p:nvPr>
        </p:nvSpPr>
        <p:spPr/>
        <p:txBody>
          <a:bodyPr/>
          <a:lstStyle/>
          <a:p>
            <a:pPr lvl="0"/>
            <a:r>
              <a:rPr lang="en-GB" b="1"/>
              <a:t>How big is the problem?</a:t>
            </a:r>
          </a:p>
        </p:txBody>
      </p:sp>
      <p:pic>
        <p:nvPicPr>
          <p:cNvPr id="3" name="Content Placeholder 3">
            <a:extLst>
              <a:ext uri="{FF2B5EF4-FFF2-40B4-BE49-F238E27FC236}">
                <a16:creationId xmlns:a16="http://schemas.microsoft.com/office/drawing/2014/main" id="{366D1229-9D43-AFF5-7677-55003779B2FE}"/>
              </a:ext>
            </a:extLst>
          </p:cNvPr>
          <p:cNvPicPr>
            <a:picLocks noGrp="1" noChangeAspect="1"/>
          </p:cNvPicPr>
          <p:nvPr>
            <p:ph idx="1"/>
          </p:nvPr>
        </p:nvPicPr>
        <p:blipFill>
          <a:blip r:embed="rId2"/>
          <a:stretch>
            <a:fillRect/>
          </a:stretch>
        </p:blipFill>
        <p:spPr>
          <a:xfrm>
            <a:off x="3824412" y="2613844"/>
            <a:ext cx="1495174" cy="1824386"/>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1078-1AB1-0A12-C9E1-602ED89A58FD}"/>
              </a:ext>
            </a:extLst>
          </p:cNvPr>
          <p:cNvSpPr txBox="1">
            <a:spLocks noGrp="1"/>
          </p:cNvSpPr>
          <p:nvPr>
            <p:ph type="title"/>
          </p:nvPr>
        </p:nvSpPr>
        <p:spPr/>
        <p:txBody>
          <a:bodyPr/>
          <a:lstStyle/>
          <a:p>
            <a:pPr lvl="0"/>
            <a:r>
              <a:rPr lang="en-GB"/>
              <a:t>Worldwide estimate…..</a:t>
            </a:r>
          </a:p>
        </p:txBody>
      </p:sp>
      <p:sp>
        <p:nvSpPr>
          <p:cNvPr id="3" name="Content Placeholder 2">
            <a:extLst>
              <a:ext uri="{FF2B5EF4-FFF2-40B4-BE49-F238E27FC236}">
                <a16:creationId xmlns:a16="http://schemas.microsoft.com/office/drawing/2014/main" id="{7361D339-9B9C-F30A-364B-32FEEB93C663}"/>
              </a:ext>
            </a:extLst>
          </p:cNvPr>
          <p:cNvSpPr txBox="1">
            <a:spLocks noGrp="1"/>
          </p:cNvSpPr>
          <p:nvPr>
            <p:ph idx="1"/>
          </p:nvPr>
        </p:nvSpPr>
        <p:spPr>
          <a:xfrm>
            <a:off x="457202" y="1556792"/>
            <a:ext cx="8229600" cy="3816424"/>
          </a:xfrm>
        </p:spPr>
        <p:txBody>
          <a:bodyPr/>
          <a:lstStyle/>
          <a:p>
            <a:pPr lvl="0">
              <a:lnSpc>
                <a:spcPct val="70000"/>
              </a:lnSpc>
            </a:pPr>
            <a:r>
              <a:rPr lang="en-GB" sz="2200" dirty="0">
                <a:latin typeface="Trebuchet MS" pitchFamily="34"/>
              </a:rPr>
              <a:t>Currently 46.8 million people  are estimated to be living</a:t>
            </a:r>
          </a:p>
          <a:p>
            <a:pPr marL="0" lvl="0" indent="0">
              <a:lnSpc>
                <a:spcPct val="70000"/>
              </a:lnSpc>
              <a:buNone/>
            </a:pPr>
            <a:r>
              <a:rPr lang="en-GB" sz="2200" dirty="0">
                <a:latin typeface="Trebuchet MS" pitchFamily="34"/>
              </a:rPr>
              <a:t>    with dementia</a:t>
            </a:r>
          </a:p>
          <a:p>
            <a:pPr lvl="0">
              <a:lnSpc>
                <a:spcPct val="70000"/>
              </a:lnSpc>
            </a:pPr>
            <a:endParaRPr lang="en-GB" sz="1500" dirty="0">
              <a:latin typeface="Trebuchet MS" pitchFamily="34"/>
            </a:endParaRPr>
          </a:p>
          <a:p>
            <a:pPr lvl="0">
              <a:lnSpc>
                <a:spcPct val="70000"/>
              </a:lnSpc>
            </a:pPr>
            <a:r>
              <a:rPr lang="en-GB" sz="2200" dirty="0">
                <a:latin typeface="Trebuchet MS" pitchFamily="34"/>
              </a:rPr>
              <a:t>With an increment of twice the figure every 20 years </a:t>
            </a:r>
          </a:p>
          <a:p>
            <a:pPr lvl="0">
              <a:lnSpc>
                <a:spcPct val="70000"/>
              </a:lnSpc>
            </a:pPr>
            <a:endParaRPr lang="en-GB" sz="1500" dirty="0">
              <a:latin typeface="Trebuchet MS" pitchFamily="34"/>
            </a:endParaRPr>
          </a:p>
          <a:p>
            <a:pPr lvl="0">
              <a:lnSpc>
                <a:spcPct val="70000"/>
              </a:lnSpc>
            </a:pPr>
            <a:r>
              <a:rPr lang="en-GB" sz="2200" dirty="0">
                <a:latin typeface="Trebuchet MS" pitchFamily="34"/>
              </a:rPr>
              <a:t>Predicted to be 131.5 million by 2050</a:t>
            </a:r>
          </a:p>
          <a:p>
            <a:pPr lvl="0">
              <a:lnSpc>
                <a:spcPct val="70000"/>
              </a:lnSpc>
            </a:pPr>
            <a:endParaRPr lang="en-GB" sz="1500" dirty="0">
              <a:latin typeface="Trebuchet MS" pitchFamily="34"/>
            </a:endParaRPr>
          </a:p>
          <a:p>
            <a:pPr lvl="0">
              <a:lnSpc>
                <a:spcPct val="70000"/>
              </a:lnSpc>
            </a:pPr>
            <a:r>
              <a:rPr lang="en-GB" sz="1500" dirty="0">
                <a:latin typeface="Trebuchet MS" pitchFamily="34"/>
              </a:rPr>
              <a:t> </a:t>
            </a:r>
            <a:r>
              <a:rPr lang="en-GB" sz="2200" dirty="0">
                <a:latin typeface="Trebuchet MS" pitchFamily="34"/>
              </a:rPr>
              <a:t>The financial implication of dementia worldwide was</a:t>
            </a:r>
          </a:p>
          <a:p>
            <a:pPr marL="0" lvl="0" indent="0">
              <a:lnSpc>
                <a:spcPct val="70000"/>
              </a:lnSpc>
              <a:buNone/>
            </a:pPr>
            <a:r>
              <a:rPr lang="en-GB" sz="2200" dirty="0">
                <a:latin typeface="Trebuchet MS" pitchFamily="34"/>
              </a:rPr>
              <a:t>     estimated to be $818 billion, which is expected to increase</a:t>
            </a:r>
          </a:p>
          <a:p>
            <a:pPr marL="0" lvl="0" indent="0">
              <a:lnSpc>
                <a:spcPct val="70000"/>
              </a:lnSpc>
              <a:buNone/>
            </a:pPr>
            <a:r>
              <a:rPr lang="en-GB" sz="2200" dirty="0">
                <a:latin typeface="Trebuchet MS" pitchFamily="34"/>
              </a:rPr>
              <a:t>     to a trillion dollar by the year 2018 and 2 trillion dollars by</a:t>
            </a:r>
          </a:p>
          <a:p>
            <a:pPr marL="0" lvl="0" indent="0">
              <a:lnSpc>
                <a:spcPct val="70000"/>
              </a:lnSpc>
              <a:buNone/>
            </a:pPr>
            <a:r>
              <a:rPr lang="en-GB" sz="2200" dirty="0">
                <a:latin typeface="Trebuchet MS" pitchFamily="34"/>
              </a:rPr>
              <a:t>     2030. </a:t>
            </a:r>
          </a:p>
          <a:p>
            <a:pPr lvl="0">
              <a:lnSpc>
                <a:spcPct val="70000"/>
              </a:lnSpc>
            </a:pPr>
            <a:endParaRPr lang="en-GB" sz="1200" dirty="0">
              <a:latin typeface="Trebuchet MS" pitchFamily="34"/>
            </a:endParaRPr>
          </a:p>
          <a:p>
            <a:pPr lvl="0">
              <a:lnSpc>
                <a:spcPct val="70000"/>
              </a:lnSpc>
            </a:pPr>
            <a:r>
              <a:rPr lang="en-GB" sz="1200" dirty="0">
                <a:latin typeface="Trebuchet MS" pitchFamily="34"/>
              </a:rPr>
              <a:t>                                                                                                                World Alzheimer’s Report (2015)</a:t>
            </a:r>
          </a:p>
          <a:p>
            <a:pPr lvl="0">
              <a:lnSpc>
                <a:spcPct val="70000"/>
              </a:lnSpc>
            </a:pPr>
            <a:r>
              <a:rPr lang="en-GB" sz="525" dirty="0"/>
              <a: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E56A1-6A93-A8F5-030F-F2F12006C50E}"/>
              </a:ext>
            </a:extLst>
          </p:cNvPr>
          <p:cNvSpPr txBox="1">
            <a:spLocks noGrp="1"/>
          </p:cNvSpPr>
          <p:nvPr>
            <p:ph type="title"/>
          </p:nvPr>
        </p:nvSpPr>
        <p:spPr/>
        <p:txBody>
          <a:bodyPr/>
          <a:lstStyle/>
          <a:p>
            <a:pPr lvl="0"/>
            <a:r>
              <a:rPr lang="en-GB" b="1"/>
              <a:t>Activity</a:t>
            </a:r>
          </a:p>
        </p:txBody>
      </p:sp>
      <p:sp>
        <p:nvSpPr>
          <p:cNvPr id="3" name="Content Placeholder 2">
            <a:extLst>
              <a:ext uri="{FF2B5EF4-FFF2-40B4-BE49-F238E27FC236}">
                <a16:creationId xmlns:a16="http://schemas.microsoft.com/office/drawing/2014/main" id="{ABD83DC7-C710-A97C-3FBE-2B62BBB83291}"/>
              </a:ext>
            </a:extLst>
          </p:cNvPr>
          <p:cNvSpPr txBox="1">
            <a:spLocks noGrp="1"/>
          </p:cNvSpPr>
          <p:nvPr>
            <p:ph idx="1"/>
          </p:nvPr>
        </p:nvSpPr>
        <p:spPr/>
        <p:txBody>
          <a:bodyPr/>
          <a:lstStyle/>
          <a:p>
            <a:pPr lvl="0" algn="ctr"/>
            <a:r>
              <a:rPr lang="en-GB"/>
              <a:t>Working in pairs, research the current worldwide dementia statistics</a:t>
            </a:r>
          </a:p>
          <a:p>
            <a:pPr lvl="0"/>
            <a:endParaRPr lang="en-GB"/>
          </a:p>
          <a:p>
            <a:pPr lvl="0"/>
            <a:endParaRPr lang="en-GB"/>
          </a:p>
          <a:p>
            <a:pPr lvl="0" algn="ctr"/>
            <a:r>
              <a:rPr lang="en-GB"/>
              <a:t>Share your findings with the rest of the class </a:t>
            </a:r>
          </a:p>
          <a:p>
            <a:pPr marL="0" indent="0" algn="ctr">
              <a:buNone/>
            </a:pPr>
            <a:r>
              <a:rPr lang="en-GB"/>
              <a:t>(15 minutes)</a:t>
            </a:r>
          </a:p>
          <a:p>
            <a:pPr lvl="0"/>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95B86-AE8B-3765-0D1E-698C7EFD34EF}"/>
              </a:ext>
            </a:extLst>
          </p:cNvPr>
          <p:cNvSpPr txBox="1">
            <a:spLocks noGrp="1"/>
          </p:cNvSpPr>
          <p:nvPr>
            <p:ph type="title"/>
          </p:nvPr>
        </p:nvSpPr>
        <p:spPr/>
        <p:txBody>
          <a:bodyPr/>
          <a:lstStyle/>
          <a:p>
            <a:pPr lvl="0"/>
            <a:r>
              <a:rPr lang="en-GB" sz="2700" b="1"/>
              <a:t>National Estimate </a:t>
            </a:r>
            <a:br>
              <a:rPr lang="en-GB" sz="2700"/>
            </a:br>
            <a:r>
              <a:rPr lang="en-GB" sz="2175"/>
              <a:t>(Alzheimers Society 2022)</a:t>
            </a:r>
          </a:p>
        </p:txBody>
      </p:sp>
      <p:sp>
        <p:nvSpPr>
          <p:cNvPr id="3" name="Content Placeholder 2">
            <a:extLst>
              <a:ext uri="{FF2B5EF4-FFF2-40B4-BE49-F238E27FC236}">
                <a16:creationId xmlns:a16="http://schemas.microsoft.com/office/drawing/2014/main" id="{7A0F7C2E-E5E6-8BB0-9228-E2A16BC24398}"/>
              </a:ext>
            </a:extLst>
          </p:cNvPr>
          <p:cNvSpPr txBox="1">
            <a:spLocks noGrp="1"/>
          </p:cNvSpPr>
          <p:nvPr>
            <p:ph idx="1"/>
          </p:nvPr>
        </p:nvSpPr>
        <p:spPr/>
        <p:txBody>
          <a:bodyPr>
            <a:normAutofit fontScale="92500" lnSpcReduction="10000"/>
          </a:bodyPr>
          <a:lstStyle/>
          <a:p>
            <a:pPr lvl="0"/>
            <a:r>
              <a:rPr lang="en-GB" sz="2250" dirty="0"/>
              <a:t>Currently, over 900,000 people are living with dementia in the UK </a:t>
            </a:r>
            <a:r>
              <a:rPr lang="en-GB" sz="2250" i="1" dirty="0"/>
              <a:t>and</a:t>
            </a:r>
            <a:r>
              <a:rPr lang="en-GB" sz="2250" dirty="0"/>
              <a:t>:</a:t>
            </a:r>
          </a:p>
          <a:p>
            <a:pPr marL="0" lvl="0" indent="0">
              <a:buNone/>
            </a:pPr>
            <a:r>
              <a:rPr lang="en-GB" sz="2250" dirty="0">
                <a:latin typeface="Trebuchet MS" panose="020B0603020202020204" pitchFamily="34" charset="0"/>
              </a:rPr>
              <a:t>    almost 600 people develop dementia everyday</a:t>
            </a:r>
          </a:p>
          <a:p>
            <a:pPr marL="0" lvl="0" indent="0">
              <a:buNone/>
            </a:pPr>
            <a:endParaRPr lang="en-GB" sz="2250" dirty="0">
              <a:latin typeface="Trebuchet MS" panose="020B0603020202020204" pitchFamily="34" charset="0"/>
            </a:endParaRPr>
          </a:p>
          <a:p>
            <a:pPr marL="0" lvl="0" indent="0">
              <a:buNone/>
            </a:pPr>
            <a:r>
              <a:rPr lang="en-GB" sz="2250" dirty="0">
                <a:latin typeface="Trebuchet MS" panose="020B0603020202020204" pitchFamily="34" charset="0"/>
              </a:rPr>
              <a:t>    </a:t>
            </a:r>
            <a:r>
              <a:rPr lang="en-GB" sz="2200" dirty="0">
                <a:latin typeface="Trebuchet MS" panose="020B0603020202020204" pitchFamily="34" charset="0"/>
              </a:rPr>
              <a:t>225,000 people are affected annually</a:t>
            </a:r>
          </a:p>
          <a:p>
            <a:pPr marL="0" lvl="0" indent="0">
              <a:buNone/>
            </a:pPr>
            <a:endParaRPr lang="en-GB" sz="2200" dirty="0">
              <a:latin typeface="Trebuchet MS" panose="020B0603020202020204" pitchFamily="34" charset="0"/>
            </a:endParaRPr>
          </a:p>
          <a:p>
            <a:pPr marL="0" lvl="0" indent="0">
              <a:buNone/>
            </a:pPr>
            <a:r>
              <a:rPr lang="en-GB" sz="2250" dirty="0">
                <a:latin typeface="Trebuchet MS" panose="020B0603020202020204" pitchFamily="34" charset="0"/>
              </a:rPr>
              <a:t>    there are expected to be over 1 million by the year 2025</a:t>
            </a:r>
          </a:p>
          <a:p>
            <a:pPr marL="0" lvl="0" indent="0">
              <a:buNone/>
            </a:pPr>
            <a:r>
              <a:rPr lang="en-GB" sz="2250" dirty="0">
                <a:latin typeface="Trebuchet MS" panose="020B0603020202020204" pitchFamily="34" charset="0"/>
              </a:rPr>
              <a:t>    and over 2 million by the year 2050</a:t>
            </a:r>
          </a:p>
          <a:p>
            <a:pPr marL="0" lvl="0" indent="0">
              <a:buNone/>
            </a:pPr>
            <a:endParaRPr lang="en-GB" sz="2250" dirty="0">
              <a:latin typeface="Trebuchet MS" panose="020B0603020202020204" pitchFamily="34" charset="0"/>
            </a:endParaRPr>
          </a:p>
          <a:p>
            <a:pPr marL="0" lvl="0" indent="0">
              <a:buNone/>
            </a:pPr>
            <a:r>
              <a:rPr lang="en-GB" sz="2200" dirty="0">
                <a:latin typeface="Trebuchet MS" panose="020B0603020202020204" pitchFamily="34" charset="0"/>
              </a:rPr>
              <a:t>    the overall economic cost of dementia is £34.7 billion per</a:t>
            </a:r>
          </a:p>
          <a:p>
            <a:pPr marL="0" lvl="0" indent="0">
              <a:buNone/>
            </a:pPr>
            <a:r>
              <a:rPr lang="en-GB" sz="2200" dirty="0">
                <a:latin typeface="Trebuchet MS" panose="020B0603020202020204" pitchFamily="34" charset="0"/>
              </a:rPr>
              <a:t>    year</a:t>
            </a:r>
          </a:p>
          <a:p>
            <a:pPr lvl="0"/>
            <a:endParaRPr lang="en-GB" sz="22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9731B-3E88-43A2-AC52-9EEBEB0C0388}"/>
              </a:ext>
            </a:extLst>
          </p:cNvPr>
          <p:cNvSpPr txBox="1">
            <a:spLocks noGrp="1"/>
          </p:cNvSpPr>
          <p:nvPr>
            <p:ph type="title"/>
          </p:nvPr>
        </p:nvSpPr>
        <p:spPr/>
        <p:txBody>
          <a:bodyPr/>
          <a:lstStyle/>
          <a:p>
            <a:pPr lvl="0"/>
            <a:r>
              <a:rPr lang="en-GB" b="1"/>
              <a:t>Generally</a:t>
            </a:r>
            <a:r>
              <a:rPr lang="en-GB"/>
              <a:t>……….</a:t>
            </a:r>
          </a:p>
        </p:txBody>
      </p:sp>
      <p:sp>
        <p:nvSpPr>
          <p:cNvPr id="3" name="Content Placeholder 2">
            <a:extLst>
              <a:ext uri="{FF2B5EF4-FFF2-40B4-BE49-F238E27FC236}">
                <a16:creationId xmlns:a16="http://schemas.microsoft.com/office/drawing/2014/main" id="{8E9CF543-55A1-DA12-70C0-EE210897C12E}"/>
              </a:ext>
            </a:extLst>
          </p:cNvPr>
          <p:cNvSpPr txBox="1">
            <a:spLocks noGrp="1"/>
          </p:cNvSpPr>
          <p:nvPr>
            <p:ph idx="1"/>
          </p:nvPr>
        </p:nvSpPr>
        <p:spPr/>
        <p:txBody>
          <a:bodyPr>
            <a:normAutofit fontScale="92500" lnSpcReduction="20000"/>
          </a:bodyPr>
          <a:lstStyle/>
          <a:p>
            <a:pPr marL="0" indent="0">
              <a:buNone/>
            </a:pPr>
            <a:r>
              <a:rPr lang="en-GB"/>
              <a:t>The prevalence of dementia is 7.1% among those aged over 65 years - that is equal to</a:t>
            </a:r>
          </a:p>
          <a:p>
            <a:pPr marL="0" indent="0">
              <a:buNone/>
            </a:pPr>
            <a:r>
              <a:rPr lang="en-GB"/>
              <a:t> </a:t>
            </a:r>
          </a:p>
          <a:p>
            <a:pPr lvl="0"/>
            <a:r>
              <a:rPr lang="en-GB"/>
              <a:t>1 in every 79(1.3%) of the whole UK population, and </a:t>
            </a:r>
          </a:p>
          <a:p>
            <a:pPr lvl="0"/>
            <a:r>
              <a:rPr lang="en-GB"/>
              <a:t>1 in every 14 of the population aged 65 years and over and </a:t>
            </a:r>
          </a:p>
          <a:p>
            <a:pPr lvl="0"/>
            <a:r>
              <a:rPr lang="en-GB"/>
              <a:t>1 in every 6 among people aged over 80 years old.</a:t>
            </a:r>
          </a:p>
          <a:p>
            <a:pPr lvl="0"/>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F336-81BB-D320-67E3-28F14D35C2BE}"/>
              </a:ext>
            </a:extLst>
          </p:cNvPr>
          <p:cNvSpPr txBox="1">
            <a:spLocks noGrp="1"/>
          </p:cNvSpPr>
          <p:nvPr>
            <p:ph type="title"/>
          </p:nvPr>
        </p:nvSpPr>
        <p:spPr/>
        <p:txBody>
          <a:bodyPr/>
          <a:lstStyle/>
          <a:p>
            <a:pPr lvl="0"/>
            <a:r>
              <a:rPr lang="en-GB" b="1"/>
              <a:t>What are the risk factors?</a:t>
            </a:r>
          </a:p>
        </p:txBody>
      </p:sp>
      <p:pic>
        <p:nvPicPr>
          <p:cNvPr id="3" name="Content Placeholder 3">
            <a:extLst>
              <a:ext uri="{FF2B5EF4-FFF2-40B4-BE49-F238E27FC236}">
                <a16:creationId xmlns:a16="http://schemas.microsoft.com/office/drawing/2014/main" id="{EC0331B2-D098-B482-81B8-A2778B30A949}"/>
              </a:ext>
            </a:extLst>
          </p:cNvPr>
          <p:cNvPicPr>
            <a:picLocks noGrp="1" noChangeAspect="1"/>
          </p:cNvPicPr>
          <p:nvPr>
            <p:ph idx="1"/>
          </p:nvPr>
        </p:nvPicPr>
        <p:blipFill>
          <a:blip r:embed="rId2"/>
          <a:stretch>
            <a:fillRect/>
          </a:stretch>
        </p:blipFill>
        <p:spPr>
          <a:xfrm>
            <a:off x="3380014" y="2155374"/>
            <a:ext cx="2637065" cy="2282857"/>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7F19B-3568-98B2-37BA-85DCFA67591F}"/>
              </a:ext>
            </a:extLst>
          </p:cNvPr>
          <p:cNvSpPr txBox="1">
            <a:spLocks noGrp="1"/>
          </p:cNvSpPr>
          <p:nvPr>
            <p:ph type="title"/>
          </p:nvPr>
        </p:nvSpPr>
        <p:spPr/>
        <p:txBody>
          <a:bodyPr>
            <a:normAutofit fontScale="90000"/>
          </a:bodyPr>
          <a:lstStyle/>
          <a:p>
            <a:pPr lvl="0"/>
            <a:r>
              <a:rPr lang="en-GB" b="1"/>
              <a:t>Risk factors for dementia include:</a:t>
            </a:r>
          </a:p>
        </p:txBody>
      </p:sp>
      <p:sp>
        <p:nvSpPr>
          <p:cNvPr id="3" name="Content Placeholder 2">
            <a:extLst>
              <a:ext uri="{FF2B5EF4-FFF2-40B4-BE49-F238E27FC236}">
                <a16:creationId xmlns:a16="http://schemas.microsoft.com/office/drawing/2014/main" id="{94F0AC97-2894-7330-C269-8EB64B046381}"/>
              </a:ext>
            </a:extLst>
          </p:cNvPr>
          <p:cNvSpPr txBox="1">
            <a:spLocks noGrp="1"/>
          </p:cNvSpPr>
          <p:nvPr>
            <p:ph idx="1"/>
          </p:nvPr>
        </p:nvSpPr>
        <p:spPr/>
        <p:txBody>
          <a:bodyPr>
            <a:normAutofit lnSpcReduction="10000"/>
          </a:bodyPr>
          <a:lstStyle/>
          <a:p>
            <a:pPr lvl="0"/>
            <a:r>
              <a:rPr lang="en-GB" dirty="0"/>
              <a:t>Modifiable factors: </a:t>
            </a:r>
          </a:p>
          <a:p>
            <a:pPr marL="0" indent="0">
              <a:buNone/>
            </a:pPr>
            <a:r>
              <a:rPr lang="en-GB" dirty="0"/>
              <a:t>   lifestyle/environmental, psychosocial, and</a:t>
            </a:r>
          </a:p>
          <a:p>
            <a:pPr marL="0" indent="0">
              <a:buNone/>
            </a:pPr>
            <a:r>
              <a:rPr lang="en-GB" dirty="0"/>
              <a:t>   nutritional factors</a:t>
            </a:r>
          </a:p>
          <a:p>
            <a:pPr marL="0" indent="0">
              <a:buNone/>
            </a:pPr>
            <a:endParaRPr lang="en-GB" dirty="0"/>
          </a:p>
          <a:p>
            <a:pPr lvl="0"/>
            <a:r>
              <a:rPr lang="en-GB" dirty="0"/>
              <a:t>Non-modifiable factors: </a:t>
            </a:r>
          </a:p>
          <a:p>
            <a:pPr marL="0" indent="0">
              <a:buNone/>
            </a:pPr>
            <a:r>
              <a:rPr lang="en-GB" dirty="0"/>
              <a:t>   age, family history, genetic, and clinical</a:t>
            </a:r>
          </a:p>
          <a:p>
            <a:pPr marL="0" indent="0">
              <a:buNone/>
            </a:pPr>
            <a:r>
              <a:rPr lang="en-GB" dirty="0"/>
              <a:t>   factors. </a:t>
            </a:r>
          </a:p>
          <a:p>
            <a:pPr lvl="0"/>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5FD2D-7AB9-69E9-4B00-882D97754971}"/>
              </a:ext>
            </a:extLst>
          </p:cNvPr>
          <p:cNvSpPr txBox="1">
            <a:spLocks noGrp="1"/>
          </p:cNvSpPr>
          <p:nvPr>
            <p:ph type="title"/>
          </p:nvPr>
        </p:nvSpPr>
        <p:spPr/>
        <p:txBody>
          <a:bodyPr/>
          <a:lstStyle/>
          <a:p>
            <a:pPr lvl="0"/>
            <a:r>
              <a:rPr lang="en-GB" b="1"/>
              <a:t>Interventions……? </a:t>
            </a:r>
          </a:p>
        </p:txBody>
      </p:sp>
      <p:sp>
        <p:nvSpPr>
          <p:cNvPr id="3" name="Content Placeholder 2">
            <a:extLst>
              <a:ext uri="{FF2B5EF4-FFF2-40B4-BE49-F238E27FC236}">
                <a16:creationId xmlns:a16="http://schemas.microsoft.com/office/drawing/2014/main" id="{D38714A0-0A34-5E85-4535-1004DD785EEE}"/>
              </a:ext>
            </a:extLst>
          </p:cNvPr>
          <p:cNvSpPr txBox="1">
            <a:spLocks noGrp="1"/>
          </p:cNvSpPr>
          <p:nvPr>
            <p:ph idx="1"/>
          </p:nvPr>
        </p:nvSpPr>
        <p:spPr/>
        <p:txBody>
          <a:bodyPr/>
          <a:lstStyle/>
          <a:p>
            <a:pPr lvl="0">
              <a:lnSpc>
                <a:spcPct val="150000"/>
              </a:lnSpc>
            </a:pPr>
            <a:r>
              <a:rPr lang="en-GB"/>
              <a:t>As the non-modifiable risk factors are unchangeable, any  interventions aimed at preventing dementia should focus on the modifiable risk factors that are amendable.</a:t>
            </a:r>
          </a:p>
          <a:p>
            <a:pPr lvl="0"/>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0C4DC-2D67-F785-5959-9C7EDE1140F0}"/>
              </a:ext>
            </a:extLst>
          </p:cNvPr>
          <p:cNvSpPr txBox="1">
            <a:spLocks noGrp="1"/>
          </p:cNvSpPr>
          <p:nvPr>
            <p:ph type="title"/>
          </p:nvPr>
        </p:nvSpPr>
        <p:spPr/>
        <p:txBody>
          <a:bodyPr/>
          <a:lstStyle/>
          <a:p>
            <a:pPr lvl="0"/>
            <a:r>
              <a:rPr lang="en-GB" b="1"/>
              <a:t>Who is at risk?</a:t>
            </a:r>
          </a:p>
        </p:txBody>
      </p:sp>
      <p:sp>
        <p:nvSpPr>
          <p:cNvPr id="3" name="Content Placeholder 2">
            <a:extLst>
              <a:ext uri="{FF2B5EF4-FFF2-40B4-BE49-F238E27FC236}">
                <a16:creationId xmlns:a16="http://schemas.microsoft.com/office/drawing/2014/main" id="{AC7CD0A8-A3AE-E01C-58D4-E06BA1C4C4FE}"/>
              </a:ext>
            </a:extLst>
          </p:cNvPr>
          <p:cNvSpPr txBox="1">
            <a:spLocks noGrp="1"/>
          </p:cNvSpPr>
          <p:nvPr>
            <p:ph idx="1"/>
          </p:nvPr>
        </p:nvSpPr>
        <p:spPr/>
        <p:txBody>
          <a:bodyPr/>
          <a:lstStyle/>
          <a:p>
            <a:pPr lvl="0"/>
            <a:endParaRPr lang="en-GB"/>
          </a:p>
          <a:p>
            <a:pPr marL="0" indent="0" algn="ctr">
              <a:buNone/>
            </a:pPr>
            <a:r>
              <a:rPr lang="en-GB"/>
              <a:t> </a:t>
            </a:r>
            <a:r>
              <a:rPr lang="en-GB" sz="5400" b="1"/>
              <a:t>everyone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BA20C-85DA-BF63-366D-3A1A659E2D27}"/>
              </a:ext>
            </a:extLst>
          </p:cNvPr>
          <p:cNvSpPr txBox="1">
            <a:spLocks noGrp="1"/>
          </p:cNvSpPr>
          <p:nvPr>
            <p:ph type="title"/>
          </p:nvPr>
        </p:nvSpPr>
        <p:spPr/>
        <p:txBody>
          <a:bodyPr/>
          <a:lstStyle/>
          <a:p>
            <a:pPr lvl="0"/>
            <a:r>
              <a:rPr lang="en-GB"/>
              <a:t>Non-modifiable risk factors</a:t>
            </a:r>
          </a:p>
        </p:txBody>
      </p:sp>
      <p:sp>
        <p:nvSpPr>
          <p:cNvPr id="3" name="Text Placeholder 2">
            <a:extLst>
              <a:ext uri="{FF2B5EF4-FFF2-40B4-BE49-F238E27FC236}">
                <a16:creationId xmlns:a16="http://schemas.microsoft.com/office/drawing/2014/main" id="{EF029987-0AA6-AAAA-9C3E-9209429B8183}"/>
              </a:ext>
            </a:extLst>
          </p:cNvPr>
          <p:cNvSpPr txBox="1">
            <a:spLocks noGrp="1"/>
          </p:cNvSpPr>
          <p:nvPr>
            <p:ph type="body" idx="1"/>
          </p:nvPr>
        </p:nvSpPr>
        <p:spPr/>
        <p:txBody>
          <a:bodyPr anchorCtr="1">
            <a:normAutofit fontScale="92500" lnSpcReduction="10000"/>
          </a:bodyPr>
          <a:lstStyle/>
          <a:p>
            <a:pPr lvl="0" algn="ctr"/>
            <a:r>
              <a:rPr lang="en-GB"/>
              <a:t>Age</a:t>
            </a:r>
          </a:p>
        </p:txBody>
      </p:sp>
      <p:sp>
        <p:nvSpPr>
          <p:cNvPr id="4" name="Content Placeholder 3">
            <a:extLst>
              <a:ext uri="{FF2B5EF4-FFF2-40B4-BE49-F238E27FC236}">
                <a16:creationId xmlns:a16="http://schemas.microsoft.com/office/drawing/2014/main" id="{8EAEAC86-B4B1-FF70-27CD-137055E8DCDF}"/>
              </a:ext>
            </a:extLst>
          </p:cNvPr>
          <p:cNvSpPr txBox="1">
            <a:spLocks noGrp="1"/>
          </p:cNvSpPr>
          <p:nvPr>
            <p:ph type="body" idx="3"/>
          </p:nvPr>
        </p:nvSpPr>
        <p:spPr>
          <a:xfrm>
            <a:off x="457203" y="2488404"/>
            <a:ext cx="4040185" cy="2560770"/>
          </a:xfrm>
        </p:spPr>
        <p:txBody>
          <a:bodyPr anchor="t">
            <a:normAutofit fontScale="92500" lnSpcReduction="10000"/>
          </a:bodyPr>
          <a:lstStyle/>
          <a:p>
            <a:pPr marL="257175" indent="-257175">
              <a:buChar char="•"/>
            </a:pPr>
            <a:endParaRPr lang="en-GB" b="0"/>
          </a:p>
          <a:p>
            <a:pPr marL="257175" indent="-257175">
              <a:buChar char="•"/>
            </a:pPr>
            <a:r>
              <a:rPr lang="en-GB" b="0"/>
              <a:t>Advancing age is the greatest risk factor. </a:t>
            </a:r>
          </a:p>
          <a:p>
            <a:pPr marL="257175" indent="-257175">
              <a:buChar char="•"/>
            </a:pPr>
            <a:endParaRPr lang="en-GB" b="0"/>
          </a:p>
          <a:p>
            <a:pPr marL="257175" indent="-257175">
              <a:buChar char="•"/>
            </a:pPr>
            <a:r>
              <a:rPr lang="en-GB" b="0"/>
              <a:t>The incidence of dementia approximately doubles every 5yrs after the age of 65.</a:t>
            </a:r>
          </a:p>
          <a:p>
            <a:pPr marL="257175" indent="-257175">
              <a:buChar char="•"/>
            </a:pPr>
            <a:endParaRPr lang="en-GB" b="0"/>
          </a:p>
        </p:txBody>
      </p:sp>
      <p:sp>
        <p:nvSpPr>
          <p:cNvPr id="5" name="Text Placeholder 4">
            <a:extLst>
              <a:ext uri="{FF2B5EF4-FFF2-40B4-BE49-F238E27FC236}">
                <a16:creationId xmlns:a16="http://schemas.microsoft.com/office/drawing/2014/main" id="{3ED8333D-50F2-DEE0-8C76-36504CA995DD}"/>
              </a:ext>
            </a:extLst>
          </p:cNvPr>
          <p:cNvSpPr txBox="1">
            <a:spLocks noGrp="1"/>
          </p:cNvSpPr>
          <p:nvPr>
            <p:ph idx="2"/>
          </p:nvPr>
        </p:nvSpPr>
        <p:spPr>
          <a:xfrm>
            <a:off x="4645026" y="2008585"/>
            <a:ext cx="4041776" cy="479819"/>
          </a:xfrm>
        </p:spPr>
        <p:txBody>
          <a:bodyPr anchor="b" anchorCtr="1"/>
          <a:lstStyle/>
          <a:p>
            <a:pPr marL="0" indent="0" algn="ctr">
              <a:buNone/>
            </a:pPr>
            <a:r>
              <a:rPr lang="en-GB" b="1"/>
              <a:t>Gender</a:t>
            </a:r>
          </a:p>
        </p:txBody>
      </p:sp>
      <p:sp>
        <p:nvSpPr>
          <p:cNvPr id="6" name="Content Placeholder 5">
            <a:extLst>
              <a:ext uri="{FF2B5EF4-FFF2-40B4-BE49-F238E27FC236}">
                <a16:creationId xmlns:a16="http://schemas.microsoft.com/office/drawing/2014/main" id="{179EEA31-ED48-0B7B-EFCD-D09269A8B334}"/>
              </a:ext>
            </a:extLst>
          </p:cNvPr>
          <p:cNvSpPr txBox="1">
            <a:spLocks noGrp="1"/>
          </p:cNvSpPr>
          <p:nvPr>
            <p:ph idx="4"/>
          </p:nvPr>
        </p:nvSpPr>
        <p:spPr/>
        <p:txBody>
          <a:bodyPr/>
          <a:lstStyle/>
          <a:p>
            <a:pPr lvl="0"/>
            <a:endParaRPr lang="en-GB"/>
          </a:p>
          <a:p>
            <a:pPr lvl="0"/>
            <a:r>
              <a:rPr lang="en-GB"/>
              <a:t>Alzheimer’s disease – more females than males</a:t>
            </a:r>
          </a:p>
          <a:p>
            <a:pPr lvl="0"/>
            <a:endParaRPr lang="en-GB"/>
          </a:p>
          <a:p>
            <a:pPr lvl="0"/>
            <a:r>
              <a:rPr lang="en-GB"/>
              <a:t>Vascular dementia – more males than females</a:t>
            </a:r>
          </a:p>
          <a:p>
            <a:pPr lvl="0"/>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A08C-2F36-7A92-D427-361562D91DF8}"/>
              </a:ext>
            </a:extLst>
          </p:cNvPr>
          <p:cNvSpPr txBox="1">
            <a:spLocks noGrp="1"/>
          </p:cNvSpPr>
          <p:nvPr>
            <p:ph type="title"/>
          </p:nvPr>
        </p:nvSpPr>
        <p:spPr>
          <a:xfrm>
            <a:off x="457202" y="1063230"/>
            <a:ext cx="8229600" cy="679580"/>
          </a:xfrm>
        </p:spPr>
        <p:txBody>
          <a:bodyPr>
            <a:normAutofit fontScale="90000"/>
          </a:bodyPr>
          <a:lstStyle/>
          <a:p>
            <a:pPr lvl="0"/>
            <a:r>
              <a:rPr lang="en-GB"/>
              <a:t>Non-modifiable risk factors</a:t>
            </a:r>
          </a:p>
        </p:txBody>
      </p:sp>
      <p:sp>
        <p:nvSpPr>
          <p:cNvPr id="3" name="Text Placeholder 2">
            <a:extLst>
              <a:ext uri="{FF2B5EF4-FFF2-40B4-BE49-F238E27FC236}">
                <a16:creationId xmlns:a16="http://schemas.microsoft.com/office/drawing/2014/main" id="{B931AE2D-5FB8-015E-D742-B61CBD78B1B9}"/>
              </a:ext>
            </a:extLst>
          </p:cNvPr>
          <p:cNvSpPr txBox="1">
            <a:spLocks noGrp="1"/>
          </p:cNvSpPr>
          <p:nvPr>
            <p:ph type="body" idx="1"/>
          </p:nvPr>
        </p:nvSpPr>
        <p:spPr>
          <a:xfrm>
            <a:off x="531817" y="1657353"/>
            <a:ext cx="4040185" cy="1020532"/>
          </a:xfrm>
        </p:spPr>
        <p:txBody>
          <a:bodyPr>
            <a:normAutofit fontScale="92500" lnSpcReduction="10000"/>
          </a:bodyPr>
          <a:lstStyle/>
          <a:p>
            <a:pPr lvl="0">
              <a:lnSpc>
                <a:spcPct val="80000"/>
              </a:lnSpc>
            </a:pPr>
            <a:endParaRPr lang="en-GB" sz="1425"/>
          </a:p>
          <a:p>
            <a:pPr lvl="0" algn="ctr">
              <a:lnSpc>
                <a:spcPct val="80000"/>
              </a:lnSpc>
            </a:pPr>
            <a:endParaRPr lang="en-GB" sz="1650"/>
          </a:p>
          <a:p>
            <a:pPr lvl="0" algn="ctr">
              <a:lnSpc>
                <a:spcPct val="80000"/>
              </a:lnSpc>
            </a:pPr>
            <a:r>
              <a:rPr lang="en-GB" sz="1650"/>
              <a:t>Family History/Genetics &gt;</a:t>
            </a:r>
          </a:p>
          <a:p>
            <a:pPr lvl="0" algn="ctr">
              <a:lnSpc>
                <a:spcPct val="80000"/>
              </a:lnSpc>
            </a:pPr>
            <a:r>
              <a:rPr lang="en-GB" sz="1650"/>
              <a:t> interact with ‘life-style’ factors.</a:t>
            </a:r>
          </a:p>
          <a:p>
            <a:pPr lvl="0">
              <a:lnSpc>
                <a:spcPct val="80000"/>
              </a:lnSpc>
            </a:pPr>
            <a:endParaRPr lang="en-GB" sz="1425"/>
          </a:p>
        </p:txBody>
      </p:sp>
      <p:sp>
        <p:nvSpPr>
          <p:cNvPr id="4" name="Content Placeholder 3">
            <a:extLst>
              <a:ext uri="{FF2B5EF4-FFF2-40B4-BE49-F238E27FC236}">
                <a16:creationId xmlns:a16="http://schemas.microsoft.com/office/drawing/2014/main" id="{FF7A0697-485C-E49B-40C2-0A771E662BDE}"/>
              </a:ext>
            </a:extLst>
          </p:cNvPr>
          <p:cNvSpPr txBox="1">
            <a:spLocks noGrp="1"/>
          </p:cNvSpPr>
          <p:nvPr>
            <p:ph type="body" idx="3"/>
          </p:nvPr>
        </p:nvSpPr>
        <p:spPr>
          <a:xfrm>
            <a:off x="457203" y="2488404"/>
            <a:ext cx="4040185" cy="2560770"/>
          </a:xfrm>
        </p:spPr>
        <p:txBody>
          <a:bodyPr anchor="t">
            <a:normAutofit fontScale="92500" lnSpcReduction="10000"/>
          </a:bodyPr>
          <a:lstStyle/>
          <a:p>
            <a:pPr lvl="0">
              <a:lnSpc>
                <a:spcPct val="90000"/>
              </a:lnSpc>
            </a:pPr>
            <a:endParaRPr lang="en-GB" b="0"/>
          </a:p>
          <a:p>
            <a:pPr lvl="0">
              <a:lnSpc>
                <a:spcPct val="90000"/>
              </a:lnSpc>
            </a:pPr>
            <a:r>
              <a:rPr lang="en-GB" b="0"/>
              <a:t>A number of genes have been found to increase the ‘risk’ for developing Dementia</a:t>
            </a:r>
          </a:p>
          <a:p>
            <a:pPr lvl="0">
              <a:lnSpc>
                <a:spcPct val="90000"/>
              </a:lnSpc>
            </a:pPr>
            <a:endParaRPr lang="en-GB" b="0"/>
          </a:p>
          <a:p>
            <a:pPr lvl="0">
              <a:lnSpc>
                <a:spcPct val="90000"/>
              </a:lnSpc>
            </a:pPr>
            <a:r>
              <a:rPr lang="en-GB" b="0"/>
              <a:t>Family history heightens risk BUT ‘familial’ forms are very rare (e.g. early onset – 40’s).</a:t>
            </a:r>
          </a:p>
          <a:p>
            <a:pPr marL="257175" indent="-257175">
              <a:lnSpc>
                <a:spcPct val="90000"/>
              </a:lnSpc>
              <a:buChar char="•"/>
            </a:pPr>
            <a:endParaRPr lang="en-GB" b="0"/>
          </a:p>
        </p:txBody>
      </p:sp>
      <p:sp>
        <p:nvSpPr>
          <p:cNvPr id="5" name="Text Placeholder 4">
            <a:extLst>
              <a:ext uri="{FF2B5EF4-FFF2-40B4-BE49-F238E27FC236}">
                <a16:creationId xmlns:a16="http://schemas.microsoft.com/office/drawing/2014/main" id="{10CDCDB7-B02E-CFA6-EBA4-11934B9DC15B}"/>
              </a:ext>
            </a:extLst>
          </p:cNvPr>
          <p:cNvSpPr txBox="1">
            <a:spLocks noGrp="1"/>
          </p:cNvSpPr>
          <p:nvPr>
            <p:ph idx="2"/>
          </p:nvPr>
        </p:nvSpPr>
        <p:spPr>
          <a:xfrm>
            <a:off x="4645026" y="1467873"/>
            <a:ext cx="4041776" cy="907937"/>
          </a:xfrm>
        </p:spPr>
        <p:txBody>
          <a:bodyPr anchor="b" anchorCtr="1">
            <a:normAutofit lnSpcReduction="10000"/>
          </a:bodyPr>
          <a:lstStyle/>
          <a:p>
            <a:pPr marL="0" indent="0" algn="ctr">
              <a:lnSpc>
                <a:spcPct val="80000"/>
              </a:lnSpc>
              <a:buNone/>
            </a:pPr>
            <a:r>
              <a:rPr lang="en-GB" sz="2100" b="1"/>
              <a:t>Clinical factors</a:t>
            </a:r>
          </a:p>
        </p:txBody>
      </p:sp>
      <p:sp>
        <p:nvSpPr>
          <p:cNvPr id="6" name="Content Placeholder 5">
            <a:extLst>
              <a:ext uri="{FF2B5EF4-FFF2-40B4-BE49-F238E27FC236}">
                <a16:creationId xmlns:a16="http://schemas.microsoft.com/office/drawing/2014/main" id="{1F916ABA-9019-F3D8-9CBC-71AA4C1C505B}"/>
              </a:ext>
            </a:extLst>
          </p:cNvPr>
          <p:cNvSpPr txBox="1">
            <a:spLocks noGrp="1"/>
          </p:cNvSpPr>
          <p:nvPr>
            <p:ph idx="4"/>
          </p:nvPr>
        </p:nvSpPr>
        <p:spPr/>
        <p:txBody>
          <a:bodyPr>
            <a:normAutofit lnSpcReduction="10000"/>
          </a:bodyPr>
          <a:lstStyle/>
          <a:p>
            <a:pPr marL="0" indent="0">
              <a:lnSpc>
                <a:spcPct val="90000"/>
              </a:lnSpc>
              <a:buNone/>
            </a:pPr>
            <a:endParaRPr lang="en-GB"/>
          </a:p>
          <a:p>
            <a:pPr marL="0" indent="0">
              <a:lnSpc>
                <a:spcPct val="90000"/>
              </a:lnSpc>
              <a:buNone/>
            </a:pPr>
            <a:r>
              <a:rPr lang="en-GB"/>
              <a:t>Conditions related to the human circulatory system (the vascular system) have a negative impact on the risk of developing dementia </a:t>
            </a:r>
          </a:p>
          <a:p>
            <a:pPr marL="0" indent="0">
              <a:lnSpc>
                <a:spcPct val="90000"/>
              </a:lnSpc>
              <a:buNone/>
            </a:pPr>
            <a:r>
              <a:rPr lang="en-GB"/>
              <a:t>e.g. cardiovascular disease, atherosclerosis, heart failure, strokes, high cholesterol level, and hypertension.</a:t>
            </a:r>
          </a:p>
          <a:p>
            <a:pPr lvl="0">
              <a:lnSpc>
                <a:spcPct val="90000"/>
              </a:lnSpc>
            </a:pPr>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D0C2-3B28-8C62-180F-08FB0E171A0E}"/>
              </a:ext>
            </a:extLst>
          </p:cNvPr>
          <p:cNvSpPr txBox="1">
            <a:spLocks noGrp="1"/>
          </p:cNvSpPr>
          <p:nvPr>
            <p:ph type="title"/>
          </p:nvPr>
        </p:nvSpPr>
        <p:spPr/>
        <p:txBody>
          <a:bodyPr/>
          <a:lstStyle/>
          <a:p>
            <a:pPr lvl="0"/>
            <a:r>
              <a:rPr lang="en-GB"/>
              <a:t>Non-modifiable risk factors</a:t>
            </a:r>
          </a:p>
        </p:txBody>
      </p:sp>
      <p:sp>
        <p:nvSpPr>
          <p:cNvPr id="3" name="Content Placeholder 2">
            <a:extLst>
              <a:ext uri="{FF2B5EF4-FFF2-40B4-BE49-F238E27FC236}">
                <a16:creationId xmlns:a16="http://schemas.microsoft.com/office/drawing/2014/main" id="{7A6C48F9-927B-726D-CA0E-6F08FCBA6D00}"/>
              </a:ext>
            </a:extLst>
          </p:cNvPr>
          <p:cNvSpPr txBox="1">
            <a:spLocks noGrp="1"/>
          </p:cNvSpPr>
          <p:nvPr>
            <p:ph idx="1"/>
          </p:nvPr>
        </p:nvSpPr>
        <p:spPr/>
        <p:txBody>
          <a:bodyPr/>
          <a:lstStyle/>
          <a:p>
            <a:pPr marL="0" indent="0" algn="ctr">
              <a:buNone/>
            </a:pPr>
            <a:r>
              <a:rPr lang="en-GB" sz="2700" b="1" dirty="0"/>
              <a:t>Ethnicity</a:t>
            </a:r>
            <a:r>
              <a:rPr lang="en-GB" dirty="0"/>
              <a:t> </a:t>
            </a:r>
          </a:p>
          <a:p>
            <a:pPr marL="0" indent="0" algn="ctr">
              <a:buNone/>
            </a:pPr>
            <a:r>
              <a:rPr lang="en-GB" sz="2700" dirty="0"/>
              <a:t>Some ethnic groups appear to be at higher risk  of dementia than others</a:t>
            </a:r>
          </a:p>
          <a:p>
            <a:pPr marL="0" indent="0" algn="ctr">
              <a:buNone/>
            </a:pPr>
            <a:r>
              <a:rPr lang="en-GB" sz="2700" dirty="0"/>
              <a:t> </a:t>
            </a:r>
          </a:p>
          <a:p>
            <a:pPr marL="0" indent="0" algn="ctr">
              <a:buNone/>
            </a:pPr>
            <a:r>
              <a:rPr lang="en-GB" sz="2700" dirty="0"/>
              <a:t>e.g. more dominant among South Asian, African and African-Caribbean people than white Europeans</a:t>
            </a:r>
          </a:p>
          <a:p>
            <a:pPr lvl="0"/>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B7F40-DC66-6F0D-B69C-40D351424037}"/>
              </a:ext>
            </a:extLst>
          </p:cNvPr>
          <p:cNvSpPr txBox="1">
            <a:spLocks noGrp="1"/>
          </p:cNvSpPr>
          <p:nvPr>
            <p:ph type="ctrTitle"/>
          </p:nvPr>
        </p:nvSpPr>
        <p:spPr/>
        <p:txBody>
          <a:bodyPr/>
          <a:lstStyle/>
          <a:p>
            <a:pPr lvl="0"/>
            <a:r>
              <a:rPr lang="en-GB" sz="3600" b="1"/>
              <a:t>Can dementia be cured? </a:t>
            </a:r>
          </a:p>
        </p:txBody>
      </p:sp>
      <p:pic>
        <p:nvPicPr>
          <p:cNvPr id="3" name="Picture 3">
            <a:extLst>
              <a:ext uri="{FF2B5EF4-FFF2-40B4-BE49-F238E27FC236}">
                <a16:creationId xmlns:a16="http://schemas.microsoft.com/office/drawing/2014/main" id="{4F034E6B-E5F7-A414-C624-9217D009BE03}"/>
              </a:ext>
            </a:extLst>
          </p:cNvPr>
          <p:cNvPicPr>
            <a:picLocks noChangeAspect="1"/>
          </p:cNvPicPr>
          <p:nvPr/>
        </p:nvPicPr>
        <p:blipFill>
          <a:blip r:embed="rId2"/>
          <a:stretch>
            <a:fillRect/>
          </a:stretch>
        </p:blipFill>
        <p:spPr>
          <a:xfrm>
            <a:off x="3824412" y="3371852"/>
            <a:ext cx="1495174" cy="1608311"/>
          </a:xfrm>
          <a:prstGeom prst="rect">
            <a:avLst/>
          </a:prstGeom>
          <a:noFill/>
          <a:ln cap="flat">
            <a:noFill/>
          </a:ln>
        </p:spPr>
      </p:pic>
      <p:sp>
        <p:nvSpPr>
          <p:cNvPr id="4" name="Subtitle 2">
            <a:extLst>
              <a:ext uri="{FF2B5EF4-FFF2-40B4-BE49-F238E27FC236}">
                <a16:creationId xmlns:a16="http://schemas.microsoft.com/office/drawing/2014/main" id="{A33E0A5A-12A0-2AA5-E7C4-0DE2DC05677E}"/>
              </a:ext>
            </a:extLst>
          </p:cNvPr>
          <p:cNvSpPr txBox="1">
            <a:spLocks noGrp="1"/>
          </p:cNvSpPr>
          <p:nvPr>
            <p:ph type="subTitle" idx="1"/>
          </p:nvPr>
        </p:nvSpPr>
        <p:spPr/>
        <p:txBody>
          <a:bodyPr/>
          <a:lstStyle/>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3D460-D8F4-3480-B1C6-8D3EC7AEF9B6}"/>
              </a:ext>
            </a:extLst>
          </p:cNvPr>
          <p:cNvSpPr txBox="1">
            <a:spLocks noGrp="1"/>
          </p:cNvSpPr>
          <p:nvPr>
            <p:ph type="title"/>
          </p:nvPr>
        </p:nvSpPr>
        <p:spPr/>
        <p:txBody>
          <a:bodyPr>
            <a:normAutofit fontScale="90000"/>
          </a:bodyPr>
          <a:lstStyle/>
          <a:p>
            <a:pPr lvl="0"/>
            <a:br>
              <a:rPr lang="en-GB" sz="2625" b="1"/>
            </a:br>
            <a:r>
              <a:rPr lang="en-GB" sz="2625" b="1"/>
              <a:t>NO</a:t>
            </a:r>
            <a:r>
              <a:rPr lang="en-GB" sz="2400"/>
              <a:t>   </a:t>
            </a:r>
            <a:br>
              <a:rPr lang="en-GB" sz="2400"/>
            </a:br>
            <a:r>
              <a:rPr lang="en-GB" sz="2400"/>
              <a:t>                                                   </a:t>
            </a:r>
            <a:r>
              <a:rPr lang="en-GB" sz="1575"/>
              <a:t>(Alzheimers Society 2022)</a:t>
            </a:r>
          </a:p>
        </p:txBody>
      </p:sp>
      <p:sp>
        <p:nvSpPr>
          <p:cNvPr id="3" name="Content Placeholder 2">
            <a:extLst>
              <a:ext uri="{FF2B5EF4-FFF2-40B4-BE49-F238E27FC236}">
                <a16:creationId xmlns:a16="http://schemas.microsoft.com/office/drawing/2014/main" id="{14445A65-3FAA-C5EC-C71A-45C74B138F00}"/>
              </a:ext>
            </a:extLst>
          </p:cNvPr>
          <p:cNvSpPr txBox="1">
            <a:spLocks noGrp="1"/>
          </p:cNvSpPr>
          <p:nvPr>
            <p:ph idx="1"/>
          </p:nvPr>
        </p:nvSpPr>
        <p:spPr/>
        <p:txBody>
          <a:bodyPr/>
          <a:lstStyle/>
          <a:p>
            <a:pPr lvl="0">
              <a:lnSpc>
                <a:spcPct val="90000"/>
              </a:lnSpc>
            </a:pPr>
            <a:endParaRPr lang="en-GB" sz="2250" dirty="0"/>
          </a:p>
          <a:p>
            <a:pPr lvl="0">
              <a:lnSpc>
                <a:spcPct val="90000"/>
              </a:lnSpc>
            </a:pPr>
            <a:r>
              <a:rPr lang="en-GB" sz="2200" dirty="0">
                <a:latin typeface="Trebuchet MS" panose="020B0603020202020204" pitchFamily="34" charset="0"/>
              </a:rPr>
              <a:t>Presently, there is no known cure for dementia, </a:t>
            </a:r>
            <a:r>
              <a:rPr lang="en-GB" sz="2200" i="1" dirty="0">
                <a:latin typeface="Trebuchet MS" panose="020B0603020202020204" pitchFamily="34" charset="0"/>
              </a:rPr>
              <a:t>and</a:t>
            </a:r>
          </a:p>
          <a:p>
            <a:pPr lvl="0">
              <a:lnSpc>
                <a:spcPct val="90000"/>
              </a:lnSpc>
            </a:pPr>
            <a:endParaRPr lang="en-GB" sz="2250" dirty="0"/>
          </a:p>
          <a:p>
            <a:pPr lvl="0">
              <a:lnSpc>
                <a:spcPct val="90000"/>
              </a:lnSpc>
            </a:pPr>
            <a:r>
              <a:rPr lang="en-GB" sz="2250" dirty="0"/>
              <a:t> </a:t>
            </a:r>
            <a:r>
              <a:rPr lang="en-GB" sz="2200" dirty="0">
                <a:latin typeface="Trebuchet MS" panose="020B0603020202020204" pitchFamily="34" charset="0"/>
              </a:rPr>
              <a:t>Once diagnosed, an individual will have to live with it for the rest of their life.</a:t>
            </a:r>
          </a:p>
          <a:p>
            <a:pPr lvl="0">
              <a:lnSpc>
                <a:spcPct val="90000"/>
              </a:lnSpc>
            </a:pPr>
            <a:endParaRPr lang="en-GB" sz="2250" dirty="0"/>
          </a:p>
          <a:p>
            <a:pPr lvl="0">
              <a:lnSpc>
                <a:spcPct val="90000"/>
              </a:lnSpc>
            </a:pPr>
            <a:r>
              <a:rPr lang="en-GB" sz="2200" dirty="0">
                <a:latin typeface="Trebuchet MS" panose="020B0603020202020204" pitchFamily="34" charset="0"/>
              </a:rPr>
              <a:t>Hence more efforts have been made to investigate its risk or protective factors for prevention. </a:t>
            </a:r>
          </a:p>
          <a:p>
            <a:pPr lvl="0">
              <a:lnSpc>
                <a:spcPct val="90000"/>
              </a:lnSpc>
            </a:pPr>
            <a:endParaRPr lang="en-GB" sz="2200" dirty="0">
              <a:latin typeface="Trebuchet MS" panose="020B0603020202020204" pitchFamily="34" charset="0"/>
            </a:endParaRPr>
          </a:p>
          <a:p>
            <a:pPr marL="0" indent="0">
              <a:lnSpc>
                <a:spcPct val="90000"/>
              </a:lnSpc>
              <a:buNone/>
            </a:pPr>
            <a:endParaRPr lang="en-GB" sz="22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CD3D3-A512-D26A-D6D1-4963B7395F51}"/>
              </a:ext>
            </a:extLst>
          </p:cNvPr>
          <p:cNvSpPr txBox="1">
            <a:spLocks noGrp="1"/>
          </p:cNvSpPr>
          <p:nvPr>
            <p:ph type="ctrTitle"/>
          </p:nvPr>
        </p:nvSpPr>
        <p:spPr/>
        <p:txBody>
          <a:bodyPr/>
          <a:lstStyle/>
          <a:p>
            <a:pPr lvl="0"/>
            <a:r>
              <a:rPr lang="en-GB" sz="3600" b="1"/>
              <a:t>Can dementia be prevented? </a:t>
            </a:r>
          </a:p>
        </p:txBody>
      </p:sp>
      <p:pic>
        <p:nvPicPr>
          <p:cNvPr id="3" name="Picture 3">
            <a:extLst>
              <a:ext uri="{FF2B5EF4-FFF2-40B4-BE49-F238E27FC236}">
                <a16:creationId xmlns:a16="http://schemas.microsoft.com/office/drawing/2014/main" id="{B46C1AF1-3E84-D5A5-433A-08BFF48A7235}"/>
              </a:ext>
            </a:extLst>
          </p:cNvPr>
          <p:cNvPicPr>
            <a:picLocks noChangeAspect="1"/>
          </p:cNvPicPr>
          <p:nvPr/>
        </p:nvPicPr>
        <p:blipFill>
          <a:blip r:embed="rId2"/>
          <a:stretch>
            <a:fillRect/>
          </a:stretch>
        </p:blipFill>
        <p:spPr>
          <a:xfrm>
            <a:off x="3824412" y="3273879"/>
            <a:ext cx="1495174" cy="1706284"/>
          </a:xfrm>
          <a:prstGeom prst="rect">
            <a:avLst/>
          </a:prstGeom>
          <a:noFill/>
          <a:ln cap="flat">
            <a:noFill/>
          </a:ln>
        </p:spPr>
      </p:pic>
      <p:sp>
        <p:nvSpPr>
          <p:cNvPr id="4" name="Subtitle 2">
            <a:extLst>
              <a:ext uri="{FF2B5EF4-FFF2-40B4-BE49-F238E27FC236}">
                <a16:creationId xmlns:a16="http://schemas.microsoft.com/office/drawing/2014/main" id="{578B554B-9CF0-0D39-8472-4A2A76A6954A}"/>
              </a:ext>
            </a:extLst>
          </p:cNvPr>
          <p:cNvSpPr txBox="1">
            <a:spLocks noGrp="1"/>
          </p:cNvSpPr>
          <p:nvPr>
            <p:ph type="subTitle" idx="1"/>
          </p:nvPr>
        </p:nvSpPr>
        <p:spPr/>
        <p:txBody>
          <a:bodyPr/>
          <a:lstStyle/>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9B8F7-3925-FDA5-476C-EF970A1F0780}"/>
              </a:ext>
            </a:extLst>
          </p:cNvPr>
          <p:cNvSpPr txBox="1">
            <a:spLocks noGrp="1"/>
          </p:cNvSpPr>
          <p:nvPr>
            <p:ph type="title"/>
          </p:nvPr>
        </p:nvSpPr>
        <p:spPr/>
        <p:txBody>
          <a:bodyPr/>
          <a:lstStyle/>
          <a:p>
            <a:pPr lvl="0"/>
            <a:r>
              <a:rPr lang="en-GB" b="1"/>
              <a:t>Activity</a:t>
            </a:r>
          </a:p>
        </p:txBody>
      </p:sp>
      <p:sp>
        <p:nvSpPr>
          <p:cNvPr id="3" name="Content Placeholder 2">
            <a:extLst>
              <a:ext uri="{FF2B5EF4-FFF2-40B4-BE49-F238E27FC236}">
                <a16:creationId xmlns:a16="http://schemas.microsoft.com/office/drawing/2014/main" id="{E96F791A-8FC4-9385-EDBE-B3D76E197907}"/>
              </a:ext>
            </a:extLst>
          </p:cNvPr>
          <p:cNvSpPr txBox="1">
            <a:spLocks noGrp="1"/>
          </p:cNvSpPr>
          <p:nvPr>
            <p:ph idx="1"/>
          </p:nvPr>
        </p:nvSpPr>
        <p:spPr/>
        <p:txBody>
          <a:bodyPr/>
          <a:lstStyle/>
          <a:p>
            <a:pPr marL="0" indent="0" algn="ctr">
              <a:buNone/>
            </a:pPr>
            <a:r>
              <a:rPr lang="en-GB" sz="2700"/>
              <a:t>Working in a groups, research the different  ways to reduce the likelihood of developing dementia</a:t>
            </a:r>
          </a:p>
          <a:p>
            <a:pPr lvl="0"/>
            <a:endParaRPr lang="en-GB" sz="2700"/>
          </a:p>
          <a:p>
            <a:pPr marL="0" indent="0" algn="ctr">
              <a:buNone/>
            </a:pPr>
            <a:r>
              <a:rPr lang="en-GB" sz="2700"/>
              <a:t>Share your findings with the rest of the class </a:t>
            </a:r>
          </a:p>
          <a:p>
            <a:pPr marL="0" indent="0" algn="ctr">
              <a:buNone/>
            </a:pPr>
            <a:r>
              <a:rPr lang="en-GB" sz="2700"/>
              <a:t>(15 minutes)</a:t>
            </a:r>
          </a:p>
          <a:p>
            <a:pPr lvl="0"/>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68DF3-5147-6D45-BEEA-F43E8C2F7F66}"/>
              </a:ext>
            </a:extLst>
          </p:cNvPr>
          <p:cNvSpPr txBox="1">
            <a:spLocks noGrp="1"/>
          </p:cNvSpPr>
          <p:nvPr>
            <p:ph type="title"/>
          </p:nvPr>
        </p:nvSpPr>
        <p:spPr/>
        <p:txBody>
          <a:bodyPr/>
          <a:lstStyle/>
          <a:p>
            <a:pPr lvl="0"/>
            <a:r>
              <a:rPr lang="en-GB" sz="2400"/>
              <a:t>The</a:t>
            </a:r>
            <a:r>
              <a:rPr lang="en-GB" sz="2400" b="1"/>
              <a:t> </a:t>
            </a:r>
            <a:r>
              <a:rPr lang="en-GB" sz="2400" b="1" i="1"/>
              <a:t>Seven Steps </a:t>
            </a:r>
            <a:r>
              <a:rPr lang="en-GB" sz="2400"/>
              <a:t>for </a:t>
            </a:r>
            <a:br>
              <a:rPr lang="en-GB" sz="2400"/>
            </a:br>
            <a:r>
              <a:rPr lang="en-GB" sz="2400"/>
              <a:t>optimal </a:t>
            </a:r>
            <a:r>
              <a:rPr lang="en-GB" sz="2400" b="1" i="1"/>
              <a:t>cognitive function</a:t>
            </a:r>
          </a:p>
        </p:txBody>
      </p:sp>
      <p:sp>
        <p:nvSpPr>
          <p:cNvPr id="3" name="Content Placeholder 2">
            <a:extLst>
              <a:ext uri="{FF2B5EF4-FFF2-40B4-BE49-F238E27FC236}">
                <a16:creationId xmlns:a16="http://schemas.microsoft.com/office/drawing/2014/main" id="{F910C7CE-AF3C-1C04-4270-10A63DB90ADC}"/>
              </a:ext>
            </a:extLst>
          </p:cNvPr>
          <p:cNvSpPr txBox="1">
            <a:spLocks noGrp="1"/>
          </p:cNvSpPr>
          <p:nvPr>
            <p:ph idx="1"/>
          </p:nvPr>
        </p:nvSpPr>
        <p:spPr/>
        <p:txBody>
          <a:bodyPr/>
          <a:lstStyle/>
          <a:p>
            <a:pPr marL="0" indent="0" algn="ctr">
              <a:lnSpc>
                <a:spcPct val="150000"/>
              </a:lnSpc>
              <a:buNone/>
            </a:pPr>
            <a:r>
              <a:rPr lang="en-GB" sz="2475"/>
              <a:t>There is increasing evidence that some lifestyle factors can delay or prevent problems that affect proper cognitive function, ie. occurrences of dementia can be reduced through risk reduction and lifestyle modification using      </a:t>
            </a:r>
          </a:p>
          <a:p>
            <a:pPr marL="0" indent="0" algn="ctr">
              <a:buNone/>
            </a:pPr>
            <a:r>
              <a:rPr lang="en-GB" sz="2475"/>
              <a:t>           The Seven Steps:</a:t>
            </a:r>
          </a:p>
          <a:p>
            <a:pPr lvl="0"/>
            <a:endParaRPr lang="en-GB" sz="225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52A18-A7A0-B998-1415-0D0AC1385425}"/>
              </a:ext>
            </a:extLst>
          </p:cNvPr>
          <p:cNvSpPr txBox="1">
            <a:spLocks noGrp="1"/>
          </p:cNvSpPr>
          <p:nvPr>
            <p:ph type="title"/>
          </p:nvPr>
        </p:nvSpPr>
        <p:spPr/>
        <p:txBody>
          <a:bodyPr/>
          <a:lstStyle/>
          <a:p>
            <a:pPr lvl="0"/>
            <a:r>
              <a:rPr lang="en-GB" b="1"/>
              <a:t>The Seven Steps </a:t>
            </a:r>
            <a:r>
              <a:rPr lang="en-GB"/>
              <a:t>– </a:t>
            </a:r>
            <a:endParaRPr lang="en-GB" sz="2700"/>
          </a:p>
        </p:txBody>
      </p:sp>
      <p:sp>
        <p:nvSpPr>
          <p:cNvPr id="3" name="Content Placeholder 2">
            <a:extLst>
              <a:ext uri="{FF2B5EF4-FFF2-40B4-BE49-F238E27FC236}">
                <a16:creationId xmlns:a16="http://schemas.microsoft.com/office/drawing/2014/main" id="{D83E6AE0-4C7A-0E44-7ACD-6730A4214A03}"/>
              </a:ext>
            </a:extLst>
          </p:cNvPr>
          <p:cNvSpPr txBox="1">
            <a:spLocks noGrp="1"/>
          </p:cNvSpPr>
          <p:nvPr>
            <p:ph idx="1"/>
          </p:nvPr>
        </p:nvSpPr>
        <p:spPr>
          <a:xfrm>
            <a:off x="457203" y="2367642"/>
            <a:ext cx="4038601" cy="2681540"/>
          </a:xfrm>
        </p:spPr>
        <p:txBody>
          <a:bodyPr>
            <a:normAutofit fontScale="85000" lnSpcReduction="10000"/>
          </a:bodyPr>
          <a:lstStyle/>
          <a:p>
            <a:pPr lvl="0">
              <a:lnSpc>
                <a:spcPct val="90000"/>
              </a:lnSpc>
            </a:pPr>
            <a:r>
              <a:rPr lang="en-GB"/>
              <a:t>Nutrition (Diet)</a:t>
            </a:r>
          </a:p>
          <a:p>
            <a:pPr lvl="0">
              <a:lnSpc>
                <a:spcPct val="90000"/>
              </a:lnSpc>
            </a:pPr>
            <a:endParaRPr lang="en-GB"/>
          </a:p>
          <a:p>
            <a:pPr lvl="0">
              <a:lnSpc>
                <a:spcPct val="90000"/>
              </a:lnSpc>
            </a:pPr>
            <a:r>
              <a:rPr lang="en-GB"/>
              <a:t>Physical activity</a:t>
            </a:r>
          </a:p>
          <a:p>
            <a:pPr lvl="0">
              <a:lnSpc>
                <a:spcPct val="90000"/>
              </a:lnSpc>
            </a:pPr>
            <a:endParaRPr lang="en-GB"/>
          </a:p>
          <a:p>
            <a:pPr lvl="0">
              <a:lnSpc>
                <a:spcPct val="90000"/>
              </a:lnSpc>
            </a:pPr>
            <a:r>
              <a:rPr lang="en-GB"/>
              <a:t>Mental stimulation (keep learning)</a:t>
            </a:r>
          </a:p>
          <a:p>
            <a:pPr lvl="0">
              <a:lnSpc>
                <a:spcPct val="90000"/>
              </a:lnSpc>
            </a:pPr>
            <a:endParaRPr lang="en-GB"/>
          </a:p>
          <a:p>
            <a:pPr lvl="0">
              <a:lnSpc>
                <a:spcPct val="90000"/>
              </a:lnSpc>
            </a:pPr>
            <a:endParaRPr lang="en-GB"/>
          </a:p>
        </p:txBody>
      </p:sp>
      <p:sp>
        <p:nvSpPr>
          <p:cNvPr id="4" name="Content Placeholder 3">
            <a:extLst>
              <a:ext uri="{FF2B5EF4-FFF2-40B4-BE49-F238E27FC236}">
                <a16:creationId xmlns:a16="http://schemas.microsoft.com/office/drawing/2014/main" id="{DB8293C8-6506-DB1E-9FAD-7F23B2CDE567}"/>
              </a:ext>
            </a:extLst>
          </p:cNvPr>
          <p:cNvSpPr txBox="1">
            <a:spLocks noGrp="1"/>
          </p:cNvSpPr>
          <p:nvPr>
            <p:ph idx="2"/>
          </p:nvPr>
        </p:nvSpPr>
        <p:spPr>
          <a:xfrm>
            <a:off x="4648202" y="2367642"/>
            <a:ext cx="4038601" cy="2681540"/>
          </a:xfrm>
        </p:spPr>
        <p:txBody>
          <a:bodyPr>
            <a:normAutofit fontScale="85000" lnSpcReduction="10000"/>
          </a:bodyPr>
          <a:lstStyle/>
          <a:p>
            <a:pPr lvl="0">
              <a:lnSpc>
                <a:spcPct val="90000"/>
              </a:lnSpc>
            </a:pPr>
            <a:r>
              <a:rPr lang="en-GB"/>
              <a:t>Socialisation</a:t>
            </a:r>
          </a:p>
          <a:p>
            <a:pPr lvl="0">
              <a:lnSpc>
                <a:spcPct val="90000"/>
              </a:lnSpc>
            </a:pPr>
            <a:endParaRPr lang="en-GB"/>
          </a:p>
          <a:p>
            <a:pPr lvl="0">
              <a:lnSpc>
                <a:spcPct val="90000"/>
              </a:lnSpc>
            </a:pPr>
            <a:r>
              <a:rPr lang="en-GB"/>
              <a:t>Stress alleviation</a:t>
            </a:r>
          </a:p>
          <a:p>
            <a:pPr lvl="0">
              <a:lnSpc>
                <a:spcPct val="90000"/>
              </a:lnSpc>
            </a:pPr>
            <a:endParaRPr lang="en-GB"/>
          </a:p>
          <a:p>
            <a:pPr lvl="0">
              <a:lnSpc>
                <a:spcPct val="90000"/>
              </a:lnSpc>
            </a:pPr>
            <a:r>
              <a:rPr lang="en-GB"/>
              <a:t>Sleep well</a:t>
            </a:r>
          </a:p>
          <a:p>
            <a:pPr lvl="0">
              <a:lnSpc>
                <a:spcPct val="90000"/>
              </a:lnSpc>
            </a:pPr>
            <a:endParaRPr lang="en-GB"/>
          </a:p>
          <a:p>
            <a:pPr lvl="0">
              <a:lnSpc>
                <a:spcPct val="90000"/>
              </a:lnSpc>
            </a:pPr>
            <a:r>
              <a:rPr lang="en-GB"/>
              <a:t>Manage chronic diseases</a:t>
            </a:r>
          </a:p>
          <a:p>
            <a:pPr lvl="0">
              <a:lnSpc>
                <a:spcPct val="90000"/>
              </a:lnSpc>
            </a:pPr>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4B6AF-CC2A-BE9C-700E-9D6BCCA2A374}"/>
              </a:ext>
            </a:extLst>
          </p:cNvPr>
          <p:cNvSpPr txBox="1">
            <a:spLocks noGrp="1"/>
          </p:cNvSpPr>
          <p:nvPr>
            <p:ph type="title"/>
          </p:nvPr>
        </p:nvSpPr>
        <p:spPr/>
        <p:txBody>
          <a:bodyPr/>
          <a:lstStyle/>
          <a:p>
            <a:pPr lvl="0"/>
            <a:r>
              <a:rPr lang="en-GB" b="1"/>
              <a:t>Activity</a:t>
            </a:r>
          </a:p>
        </p:txBody>
      </p:sp>
      <p:sp>
        <p:nvSpPr>
          <p:cNvPr id="3" name="Content Placeholder 2">
            <a:extLst>
              <a:ext uri="{FF2B5EF4-FFF2-40B4-BE49-F238E27FC236}">
                <a16:creationId xmlns:a16="http://schemas.microsoft.com/office/drawing/2014/main" id="{B31BDA54-29B3-B566-24AE-17196009765C}"/>
              </a:ext>
            </a:extLst>
          </p:cNvPr>
          <p:cNvSpPr txBox="1">
            <a:spLocks noGrp="1"/>
          </p:cNvSpPr>
          <p:nvPr>
            <p:ph idx="1"/>
          </p:nvPr>
        </p:nvSpPr>
        <p:spPr/>
        <p:txBody>
          <a:bodyPr>
            <a:normAutofit lnSpcReduction="10000"/>
          </a:bodyPr>
          <a:lstStyle/>
          <a:p>
            <a:pPr marL="0" indent="0" algn="ctr">
              <a:buNone/>
            </a:pPr>
            <a:r>
              <a:rPr lang="en-GB"/>
              <a:t>Watch the video below, then discuss</a:t>
            </a:r>
          </a:p>
          <a:p>
            <a:pPr lvl="0"/>
            <a:endParaRPr lang="en-GB"/>
          </a:p>
          <a:p>
            <a:pPr marL="0" indent="0" algn="ctr">
              <a:buNone/>
            </a:pPr>
            <a:r>
              <a:rPr lang="en-GB">
                <a:hlinkClick r:id="rId2">
                  <a:extLst>
                    <a:ext uri="{A12FA001-AC4F-418D-AE19-62706E023703}">
                      <ahyp:hlinkClr xmlns:ahyp="http://schemas.microsoft.com/office/drawing/2018/hyperlinkcolor" val="tx"/>
                    </a:ext>
                  </a:extLst>
                </a:hlinkClick>
              </a:rPr>
              <a:t>https://www.youtube.com/watch?v=RjtUcJqRE8U</a:t>
            </a:r>
            <a:endParaRPr lang="en-GB"/>
          </a:p>
          <a:p>
            <a:pPr lvl="0"/>
            <a:endParaRPr lang="en-GB"/>
          </a:p>
          <a:p>
            <a:pPr lvl="0"/>
            <a:endParaRPr lang="en-GB"/>
          </a:p>
          <a:p>
            <a:pPr marL="0" indent="0" algn="ctr">
              <a:buNone/>
            </a:pPr>
            <a:r>
              <a:rPr lang="en-GB"/>
              <a:t>Feedback to the whole class</a:t>
            </a:r>
          </a:p>
          <a:p>
            <a:pPr lvl="0"/>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54021-68E6-2FFB-D7BB-9BDB3AD39B4E}"/>
              </a:ext>
            </a:extLst>
          </p:cNvPr>
          <p:cNvSpPr txBox="1">
            <a:spLocks noGrp="1"/>
          </p:cNvSpPr>
          <p:nvPr>
            <p:ph type="title"/>
          </p:nvPr>
        </p:nvSpPr>
        <p:spPr>
          <a:xfrm>
            <a:off x="457202" y="404664"/>
            <a:ext cx="8229600" cy="1656184"/>
          </a:xfrm>
        </p:spPr>
        <p:txBody>
          <a:bodyPr/>
          <a:lstStyle/>
          <a:p>
            <a:pPr lvl="0"/>
            <a:r>
              <a:rPr lang="en-GB" dirty="0"/>
              <a:t>What is good for your heart …..</a:t>
            </a:r>
            <a:br>
              <a:rPr lang="en-GB" dirty="0"/>
            </a:br>
            <a:r>
              <a:rPr lang="en-GB" dirty="0"/>
              <a:t>is also good for your brain</a:t>
            </a:r>
          </a:p>
        </p:txBody>
      </p:sp>
      <p:sp>
        <p:nvSpPr>
          <p:cNvPr id="3" name="Content Placeholder 2">
            <a:extLst>
              <a:ext uri="{FF2B5EF4-FFF2-40B4-BE49-F238E27FC236}">
                <a16:creationId xmlns:a16="http://schemas.microsoft.com/office/drawing/2014/main" id="{7CEBDEE2-B8FD-82C3-2A24-3779D38848DF}"/>
              </a:ext>
            </a:extLst>
          </p:cNvPr>
          <p:cNvSpPr txBox="1">
            <a:spLocks noGrp="1"/>
          </p:cNvSpPr>
          <p:nvPr>
            <p:ph idx="1"/>
          </p:nvPr>
        </p:nvSpPr>
        <p:spPr/>
        <p:txBody>
          <a:bodyPr/>
          <a:lstStyle/>
          <a:p>
            <a:pPr lvl="0"/>
            <a:endParaRPr lang="en-GB" dirty="0"/>
          </a:p>
          <a:p>
            <a:pPr marL="0" indent="0">
              <a:buNone/>
            </a:pPr>
            <a:r>
              <a:rPr lang="en-GB" dirty="0"/>
              <a:t>Evidence has shown that brain health is connected to the general health of the blood vessels and the heart because the brain is dependent on the nourishment received from the network of blood vessels in the body. </a:t>
            </a:r>
          </a:p>
          <a:p>
            <a:pPr lvl="0"/>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C0BA8-041F-21C7-4366-3A5BFE87BB01}"/>
              </a:ext>
            </a:extLst>
          </p:cNvPr>
          <p:cNvSpPr txBox="1">
            <a:spLocks noGrp="1"/>
          </p:cNvSpPr>
          <p:nvPr>
            <p:ph type="title"/>
          </p:nvPr>
        </p:nvSpPr>
        <p:spPr/>
        <p:txBody>
          <a:bodyPr/>
          <a:lstStyle/>
          <a:p>
            <a:pPr lvl="0"/>
            <a:r>
              <a:rPr lang="en-GB" b="1"/>
              <a:t>Cont</a:t>
            </a:r>
            <a:r>
              <a:rPr lang="en-GB"/>
              <a:t>……</a:t>
            </a:r>
          </a:p>
        </p:txBody>
      </p:sp>
      <p:sp>
        <p:nvSpPr>
          <p:cNvPr id="3" name="Content Placeholder 2">
            <a:extLst>
              <a:ext uri="{FF2B5EF4-FFF2-40B4-BE49-F238E27FC236}">
                <a16:creationId xmlns:a16="http://schemas.microsoft.com/office/drawing/2014/main" id="{9A5B501F-01C0-8904-920F-25B982B39F91}"/>
              </a:ext>
            </a:extLst>
          </p:cNvPr>
          <p:cNvSpPr txBox="1">
            <a:spLocks noGrp="1"/>
          </p:cNvSpPr>
          <p:nvPr>
            <p:ph idx="1"/>
          </p:nvPr>
        </p:nvSpPr>
        <p:spPr/>
        <p:txBody>
          <a:bodyPr>
            <a:normAutofit lnSpcReduction="10000"/>
          </a:bodyPr>
          <a:lstStyle/>
          <a:p>
            <a:pPr marL="0" indent="0">
              <a:lnSpc>
                <a:spcPct val="90000"/>
              </a:lnSpc>
              <a:buNone/>
            </a:pPr>
            <a:r>
              <a:rPr lang="en-GB"/>
              <a:t>Therefore, any risk factor that can affect the proper wellbeing of the cardiovascular system </a:t>
            </a:r>
          </a:p>
          <a:p>
            <a:pPr marL="0" indent="0" algn="ctr">
              <a:lnSpc>
                <a:spcPct val="90000"/>
              </a:lnSpc>
              <a:buNone/>
            </a:pPr>
            <a:r>
              <a:rPr lang="en-GB" i="1"/>
              <a:t>ALSO</a:t>
            </a:r>
          </a:p>
          <a:p>
            <a:pPr marL="0" indent="0">
              <a:lnSpc>
                <a:spcPct val="90000"/>
              </a:lnSpc>
              <a:buNone/>
            </a:pPr>
            <a:r>
              <a:rPr lang="en-GB"/>
              <a:t> affects the cognitive wellbeing of the central nervous system (the brain) e.g. smoking, diabetes mellitus, midlife obesity.</a:t>
            </a:r>
          </a:p>
          <a:p>
            <a:pPr marL="0" indent="0">
              <a:lnSpc>
                <a:spcPct val="90000"/>
              </a:lnSpc>
              <a:buNone/>
            </a:pPr>
            <a:r>
              <a:rPr lang="en-GB"/>
              <a:t>Therefore, healthy eating and exercising for your heart is also beneficial for the brain.</a:t>
            </a:r>
          </a:p>
          <a:p>
            <a:pPr marL="0" indent="0">
              <a:lnSpc>
                <a:spcPct val="90000"/>
              </a:lnSpc>
              <a:buNone/>
            </a:pPr>
            <a:endParaRPr lang="en-GB"/>
          </a:p>
          <a:p>
            <a:pPr marL="0" indent="0">
              <a:lnSpc>
                <a:spcPct val="90000"/>
              </a:lnSpc>
              <a:buNone/>
            </a:pPr>
            <a:endParaRPr lang="en-GB"/>
          </a:p>
          <a:p>
            <a:pPr lvl="0">
              <a:lnSpc>
                <a:spcPct val="90000"/>
              </a:lnSpc>
            </a:pPr>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BFC3-56CE-488B-F662-ADE0BBD39A3E}"/>
              </a:ext>
            </a:extLst>
          </p:cNvPr>
          <p:cNvSpPr txBox="1">
            <a:spLocks noGrp="1"/>
          </p:cNvSpPr>
          <p:nvPr>
            <p:ph type="title"/>
          </p:nvPr>
        </p:nvSpPr>
        <p:spPr/>
        <p:txBody>
          <a:bodyPr/>
          <a:lstStyle/>
          <a:p>
            <a:pPr lvl="0"/>
            <a:r>
              <a:rPr lang="en-GB" b="1"/>
              <a:t>Summary : Activity</a:t>
            </a:r>
          </a:p>
        </p:txBody>
      </p:sp>
      <p:sp>
        <p:nvSpPr>
          <p:cNvPr id="3" name="Content Placeholder 2">
            <a:extLst>
              <a:ext uri="{FF2B5EF4-FFF2-40B4-BE49-F238E27FC236}">
                <a16:creationId xmlns:a16="http://schemas.microsoft.com/office/drawing/2014/main" id="{1441CBAF-0968-738C-B794-C91DD7908E12}"/>
              </a:ext>
            </a:extLst>
          </p:cNvPr>
          <p:cNvSpPr txBox="1">
            <a:spLocks noGrp="1"/>
          </p:cNvSpPr>
          <p:nvPr>
            <p:ph idx="1"/>
          </p:nvPr>
        </p:nvSpPr>
        <p:spPr/>
        <p:txBody>
          <a:bodyPr>
            <a:normAutofit fontScale="92500" lnSpcReduction="20000"/>
          </a:bodyPr>
          <a:lstStyle/>
          <a:p>
            <a:pPr marL="0" indent="0">
              <a:lnSpc>
                <a:spcPct val="90000"/>
              </a:lnSpc>
              <a:buNone/>
            </a:pPr>
            <a:r>
              <a:rPr lang="en-GB"/>
              <a:t>Watch the video below, then discuss</a:t>
            </a:r>
          </a:p>
          <a:p>
            <a:pPr marL="0" indent="0">
              <a:lnSpc>
                <a:spcPct val="90000"/>
              </a:lnSpc>
              <a:buNone/>
            </a:pPr>
            <a:endParaRPr lang="en-GB"/>
          </a:p>
          <a:p>
            <a:pPr marL="0" indent="0">
              <a:lnSpc>
                <a:spcPct val="90000"/>
              </a:lnSpc>
              <a:buNone/>
            </a:pPr>
            <a:r>
              <a:rPr lang="en-GB">
                <a:hlinkClick r:id="rId2">
                  <a:extLst>
                    <a:ext uri="{A12FA001-AC4F-418D-AE19-62706E023703}">
                      <ahyp:hlinkClr xmlns:ahyp="http://schemas.microsoft.com/office/drawing/2018/hyperlinkcolor" val="tx"/>
                    </a:ext>
                  </a:extLst>
                </a:hlinkClick>
              </a:rPr>
              <a:t>https://www.youtube.com/watch?v=HobxLbPhrMc</a:t>
            </a:r>
            <a:endParaRPr lang="en-GB"/>
          </a:p>
          <a:p>
            <a:pPr marL="0" indent="0">
              <a:lnSpc>
                <a:spcPct val="90000"/>
              </a:lnSpc>
              <a:buNone/>
            </a:pPr>
            <a:endParaRPr lang="en-GB"/>
          </a:p>
          <a:p>
            <a:pPr marL="0" indent="0">
              <a:lnSpc>
                <a:spcPct val="90000"/>
              </a:lnSpc>
              <a:buNone/>
            </a:pPr>
            <a:r>
              <a:rPr lang="en-GB">
                <a:hlinkClick r:id="rId3">
                  <a:extLst>
                    <a:ext uri="{A12FA001-AC4F-418D-AE19-62706E023703}">
                      <ahyp:hlinkClr xmlns:ahyp="http://schemas.microsoft.com/office/drawing/2018/hyperlinkcolor" val="tx"/>
                    </a:ext>
                  </a:extLst>
                </a:hlinkClick>
              </a:rPr>
              <a:t>https://www.youtube.com/watch?v=fmaEql66gB0</a:t>
            </a:r>
            <a:endParaRPr lang="en-GB"/>
          </a:p>
          <a:p>
            <a:pPr marL="0" indent="0">
              <a:lnSpc>
                <a:spcPct val="90000"/>
              </a:lnSpc>
              <a:buNone/>
            </a:pPr>
            <a:endParaRPr lang="en-GB"/>
          </a:p>
          <a:p>
            <a:pPr marL="0" indent="0" algn="ctr">
              <a:lnSpc>
                <a:spcPct val="90000"/>
              </a:lnSpc>
              <a:buNone/>
            </a:pPr>
            <a:r>
              <a:rPr lang="en-GB"/>
              <a:t>Feedback to the whole class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228B8-DA5C-8E0C-59E8-1832DACEF27F}"/>
              </a:ext>
            </a:extLst>
          </p:cNvPr>
          <p:cNvSpPr txBox="1">
            <a:spLocks noGrp="1"/>
          </p:cNvSpPr>
          <p:nvPr>
            <p:ph type="ctrTitle"/>
          </p:nvPr>
        </p:nvSpPr>
        <p:spPr/>
        <p:txBody>
          <a:bodyPr/>
          <a:lstStyle/>
          <a:p>
            <a:pPr lvl="0"/>
            <a:r>
              <a:rPr lang="en-GB" b="1"/>
              <a:t>Cardiovascular Disease</a:t>
            </a:r>
          </a:p>
        </p:txBody>
      </p:sp>
      <p:sp>
        <p:nvSpPr>
          <p:cNvPr id="3" name="Subtitle 2">
            <a:extLst>
              <a:ext uri="{FF2B5EF4-FFF2-40B4-BE49-F238E27FC236}">
                <a16:creationId xmlns:a16="http://schemas.microsoft.com/office/drawing/2014/main" id="{B0900D5B-7D11-C464-1C06-128FE720CC17}"/>
              </a:ext>
            </a:extLst>
          </p:cNvPr>
          <p:cNvSpPr txBox="1">
            <a:spLocks noGrp="1"/>
          </p:cNvSpPr>
          <p:nvPr>
            <p:ph type="subTitle" idx="1"/>
          </p:nvPr>
        </p:nvSpPr>
        <p:spPr/>
        <p:txBody>
          <a:bodyPr/>
          <a:lstStyle/>
          <a:p>
            <a:endParaRPr lang="en-GB"/>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079B2-23BF-007E-A82F-FF6DEEE3EEFB}"/>
              </a:ext>
            </a:extLst>
          </p:cNvPr>
          <p:cNvSpPr txBox="1">
            <a:spLocks noGrp="1"/>
          </p:cNvSpPr>
          <p:nvPr>
            <p:ph type="title"/>
          </p:nvPr>
        </p:nvSpPr>
        <p:spPr/>
        <p:txBody>
          <a:bodyPr>
            <a:normAutofit fontScale="90000"/>
          </a:bodyPr>
          <a:lstStyle/>
          <a:p>
            <a:pPr lvl="0"/>
            <a:r>
              <a:rPr lang="en-GB" dirty="0">
                <a:latin typeface="Trebuchet MS" panose="020B0603020202020204" pitchFamily="34" charset="0"/>
              </a:rPr>
              <a:t>Cardio-vascular disease in the UK</a:t>
            </a:r>
          </a:p>
        </p:txBody>
      </p:sp>
      <p:sp>
        <p:nvSpPr>
          <p:cNvPr id="3" name="Content Placeholder 2">
            <a:extLst>
              <a:ext uri="{FF2B5EF4-FFF2-40B4-BE49-F238E27FC236}">
                <a16:creationId xmlns:a16="http://schemas.microsoft.com/office/drawing/2014/main" id="{D3E48D63-0FE9-4859-4D63-AD015EBEF8DF}"/>
              </a:ext>
            </a:extLst>
          </p:cNvPr>
          <p:cNvSpPr txBox="1">
            <a:spLocks noGrp="1"/>
          </p:cNvSpPr>
          <p:nvPr>
            <p:ph idx="1"/>
          </p:nvPr>
        </p:nvSpPr>
        <p:spPr/>
        <p:txBody>
          <a:bodyPr>
            <a:noAutofit/>
          </a:bodyPr>
          <a:lstStyle/>
          <a:p>
            <a:pPr marL="0" indent="0">
              <a:buNone/>
            </a:pPr>
            <a:r>
              <a:rPr lang="en-GB" sz="2200" dirty="0">
                <a:latin typeface="Trebuchet MS" panose="020B0603020202020204" pitchFamily="34" charset="0"/>
              </a:rPr>
              <a:t>There are around 7.6 million people living with heart and circulatory diseases in the UK - an ageing and growing population and improved survival rates from heart and circulatory events could see these numbers rise still further.</a:t>
            </a:r>
          </a:p>
          <a:p>
            <a:pPr marL="0" indent="0">
              <a:buNone/>
            </a:pPr>
            <a:endParaRPr lang="en-GB" sz="1800" dirty="0"/>
          </a:p>
          <a:p>
            <a:pPr marL="0" indent="0">
              <a:buNone/>
            </a:pPr>
            <a:r>
              <a:rPr lang="en-GB" sz="2200" dirty="0">
                <a:latin typeface="Trebuchet MS" panose="020B0603020202020204" pitchFamily="34" charset="0"/>
              </a:rPr>
              <a:t>Around 4 million males and 3.6 million females are living with heart and    circulatory diseases in the UK. </a:t>
            </a:r>
          </a:p>
          <a:p>
            <a:pPr marL="0" indent="0">
              <a:buNone/>
            </a:pPr>
            <a:endParaRPr lang="en-GB" sz="1800" dirty="0"/>
          </a:p>
          <a:p>
            <a:pPr marL="0" indent="0">
              <a:buNone/>
            </a:pPr>
            <a:r>
              <a:rPr lang="en-GB" sz="2200" dirty="0">
                <a:latin typeface="Trebuchet MS" panose="020B0603020202020204" pitchFamily="34" charset="0"/>
              </a:rPr>
              <a:t>We estimate that in the UK more than half of us will get a heart or circulatory condition in our lifetime (BHF 2023).</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F5B19-25A8-F400-D261-94A507EF1A7C}"/>
              </a:ext>
            </a:extLst>
          </p:cNvPr>
          <p:cNvSpPr txBox="1">
            <a:spLocks noGrp="1"/>
          </p:cNvSpPr>
          <p:nvPr>
            <p:ph type="title"/>
          </p:nvPr>
        </p:nvSpPr>
        <p:spPr/>
        <p:txBody>
          <a:bodyPr>
            <a:normAutofit fontScale="90000"/>
          </a:bodyPr>
          <a:lstStyle/>
          <a:p>
            <a:pPr lvl="0"/>
            <a:r>
              <a:rPr lang="en-GB"/>
              <a:t>Cardio-vascular disease in the UK</a:t>
            </a:r>
          </a:p>
        </p:txBody>
      </p:sp>
      <p:sp>
        <p:nvSpPr>
          <p:cNvPr id="3" name="Content Placeholder 2">
            <a:extLst>
              <a:ext uri="{FF2B5EF4-FFF2-40B4-BE49-F238E27FC236}">
                <a16:creationId xmlns:a16="http://schemas.microsoft.com/office/drawing/2014/main" id="{6E82E66C-5AE1-C9A7-A6F4-16591306B4BF}"/>
              </a:ext>
            </a:extLst>
          </p:cNvPr>
          <p:cNvSpPr txBox="1">
            <a:spLocks noGrp="1"/>
          </p:cNvSpPr>
          <p:nvPr>
            <p:ph idx="1"/>
          </p:nvPr>
        </p:nvSpPr>
        <p:spPr/>
        <p:txBody>
          <a:bodyPr/>
          <a:lstStyle/>
          <a:p>
            <a:pPr marL="0" indent="0">
              <a:lnSpc>
                <a:spcPct val="90000"/>
              </a:lnSpc>
              <a:buNone/>
            </a:pPr>
            <a:r>
              <a:rPr lang="en-GB" sz="2025"/>
              <a:t>Around twice as many people are living with heart and circulatory diseases in the UK than with cancer and Alzheimer’s disease combined. </a:t>
            </a:r>
          </a:p>
          <a:p>
            <a:pPr marL="0" indent="0">
              <a:lnSpc>
                <a:spcPct val="90000"/>
              </a:lnSpc>
              <a:buNone/>
            </a:pPr>
            <a:endParaRPr lang="en-GB" sz="2025"/>
          </a:p>
          <a:p>
            <a:pPr marL="0" indent="0">
              <a:lnSpc>
                <a:spcPct val="90000"/>
              </a:lnSpc>
              <a:buNone/>
            </a:pPr>
            <a:r>
              <a:rPr lang="en-GB" sz="2025"/>
              <a:t>Heart and circulatory diseases cause around a quarter of all deaths in the UK; that's more than 160,000 deaths each year, or 460 each day – that’s one death every three minutes. </a:t>
            </a:r>
          </a:p>
          <a:p>
            <a:pPr marL="0" indent="0">
              <a:lnSpc>
                <a:spcPct val="90000"/>
              </a:lnSpc>
              <a:buNone/>
            </a:pPr>
            <a:endParaRPr lang="en-GB" sz="2025"/>
          </a:p>
          <a:p>
            <a:pPr marL="0" indent="0">
              <a:lnSpc>
                <a:spcPct val="90000"/>
              </a:lnSpc>
              <a:buNone/>
            </a:pPr>
            <a:r>
              <a:rPr lang="en-GB" sz="2025"/>
              <a:t>Around 48,000 people under the age of 75 in the UK die from heart and circulatory diseases each year.                                   (BHF 2023)</a:t>
            </a:r>
          </a:p>
          <a:p>
            <a:pPr lvl="0">
              <a:lnSpc>
                <a:spcPct val="90000"/>
              </a:lnSpc>
            </a:pPr>
            <a:endParaRPr lang="en-GB" sz="2025"/>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C6023-5BA8-9EB0-3245-79903A4BB05E}"/>
              </a:ext>
            </a:extLst>
          </p:cNvPr>
          <p:cNvSpPr txBox="1">
            <a:spLocks noGrp="1"/>
          </p:cNvSpPr>
          <p:nvPr>
            <p:ph type="title"/>
          </p:nvPr>
        </p:nvSpPr>
        <p:spPr>
          <a:xfrm>
            <a:off x="457202" y="1063231"/>
            <a:ext cx="8229600" cy="966737"/>
          </a:xfrm>
        </p:spPr>
        <p:txBody>
          <a:bodyPr>
            <a:normAutofit fontScale="90000"/>
          </a:bodyPr>
          <a:lstStyle/>
          <a:p>
            <a:pPr lvl="0"/>
            <a:r>
              <a:rPr lang="en-GB"/>
              <a:t>Cardio-vascular disease in the UK</a:t>
            </a:r>
            <a:br>
              <a:rPr lang="en-GB"/>
            </a:br>
            <a:r>
              <a:rPr lang="en-GB" sz="1650"/>
              <a:t>(British Heart Foundation data 2023)</a:t>
            </a:r>
          </a:p>
        </p:txBody>
      </p:sp>
      <p:pic>
        <p:nvPicPr>
          <p:cNvPr id="3" name="Content Placeholder 4">
            <a:extLst>
              <a:ext uri="{FF2B5EF4-FFF2-40B4-BE49-F238E27FC236}">
                <a16:creationId xmlns:a16="http://schemas.microsoft.com/office/drawing/2014/main" id="{CB0314FE-D209-1D53-A1C9-08D4148014F6}"/>
              </a:ext>
            </a:extLst>
          </p:cNvPr>
          <p:cNvPicPr>
            <a:picLocks noGrp="1" noChangeAspect="1"/>
          </p:cNvPicPr>
          <p:nvPr>
            <p:ph idx="1"/>
          </p:nvPr>
        </p:nvPicPr>
        <p:blipFill>
          <a:blip r:embed="rId3"/>
          <a:stretch>
            <a:fillRect/>
          </a:stretch>
        </p:blipFill>
        <p:spPr>
          <a:xfrm>
            <a:off x="692658" y="2029968"/>
            <a:ext cx="7399782" cy="1810512"/>
          </a:xfr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8AA3-1FE0-ED19-19D4-39644103C4BD}"/>
              </a:ext>
            </a:extLst>
          </p:cNvPr>
          <p:cNvSpPr txBox="1">
            <a:spLocks noGrp="1"/>
          </p:cNvSpPr>
          <p:nvPr>
            <p:ph type="title"/>
          </p:nvPr>
        </p:nvSpPr>
        <p:spPr/>
        <p:txBody>
          <a:bodyPr/>
          <a:lstStyle/>
          <a:p>
            <a:pPr lvl="0"/>
            <a:r>
              <a:rPr lang="en-GB"/>
              <a:t>Activity -  20 minutes</a:t>
            </a:r>
          </a:p>
        </p:txBody>
      </p:sp>
      <p:sp>
        <p:nvSpPr>
          <p:cNvPr id="3" name="Content Placeholder 2">
            <a:extLst>
              <a:ext uri="{FF2B5EF4-FFF2-40B4-BE49-F238E27FC236}">
                <a16:creationId xmlns:a16="http://schemas.microsoft.com/office/drawing/2014/main" id="{7CE16C18-DC4D-9A31-4A49-BF8890205548}"/>
              </a:ext>
            </a:extLst>
          </p:cNvPr>
          <p:cNvSpPr txBox="1">
            <a:spLocks noGrp="1"/>
          </p:cNvSpPr>
          <p:nvPr>
            <p:ph idx="1"/>
          </p:nvPr>
        </p:nvSpPr>
        <p:spPr/>
        <p:txBody>
          <a:bodyPr/>
          <a:lstStyle/>
          <a:p>
            <a:pPr lvl="0"/>
            <a:r>
              <a:rPr lang="en-GB"/>
              <a:t>In small groups use the fact Sheet from the British Heart Foundation to investigate the data for ONE of the Groups shown (above)</a:t>
            </a:r>
          </a:p>
          <a:p>
            <a:pPr lvl="0"/>
            <a:endParaRPr lang="en-GB"/>
          </a:p>
          <a:p>
            <a:pPr lvl="0"/>
            <a:r>
              <a:rPr lang="en-GB" sz="1350">
                <a:hlinkClick r:id="rId2">
                  <a:extLst>
                    <a:ext uri="{A12FA001-AC4F-418D-AE19-62706E023703}">
                      <ahyp:hlinkClr xmlns:ahyp="http://schemas.microsoft.com/office/drawing/2018/hyperlinkcolor" val="tx"/>
                    </a:ext>
                  </a:extLst>
                </a:hlinkClick>
              </a:rPr>
              <a:t>https://www.bhf.org.uk/-/media/files/for-professionals/research/heart-statistics/bhf-cvd-statistics-ukfactsheet.pdf?rev=98dd12be6bbf4e38b45678186f7d154e&amp;hash=F2563B62CB96459E2A90E52F2AEF0CD7</a:t>
            </a:r>
            <a:endParaRPr lang="en-GB" sz="1350"/>
          </a:p>
          <a:p>
            <a:pPr lvl="0"/>
            <a:endParaRPr lang="en-GB" sz="1350"/>
          </a:p>
          <a:p>
            <a:pPr lvl="0"/>
            <a:r>
              <a:rPr lang="en-GB" sz="1800"/>
              <a:t>Summarise your findings and present back to the class</a:t>
            </a:r>
          </a:p>
          <a:p>
            <a:pPr lvl="0"/>
            <a:endParaRPr lang="en-GB"/>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831D7-BB17-F44B-AE26-3981F2CE3B57}"/>
              </a:ext>
            </a:extLst>
          </p:cNvPr>
          <p:cNvSpPr txBox="1">
            <a:spLocks noGrp="1"/>
          </p:cNvSpPr>
          <p:nvPr>
            <p:ph type="title"/>
          </p:nvPr>
        </p:nvSpPr>
        <p:spPr/>
        <p:txBody>
          <a:bodyPr>
            <a:normAutofit/>
          </a:bodyPr>
          <a:lstStyle/>
          <a:p>
            <a:pPr lvl="0"/>
            <a:r>
              <a:rPr lang="en-GB" sz="2400" dirty="0"/>
              <a:t>Cardiovascular diseases (CVD’s) are a group of disorders of the heart and blood vessels, including:</a:t>
            </a:r>
          </a:p>
        </p:txBody>
      </p:sp>
      <p:sp>
        <p:nvSpPr>
          <p:cNvPr id="3" name="Text Placeholder 2">
            <a:extLst>
              <a:ext uri="{FF2B5EF4-FFF2-40B4-BE49-F238E27FC236}">
                <a16:creationId xmlns:a16="http://schemas.microsoft.com/office/drawing/2014/main" id="{67A30BFB-18F9-C0E2-02A8-7A361D461AD5}"/>
              </a:ext>
            </a:extLst>
          </p:cNvPr>
          <p:cNvSpPr txBox="1">
            <a:spLocks noGrp="1"/>
          </p:cNvSpPr>
          <p:nvPr>
            <p:ph type="body" idx="1"/>
          </p:nvPr>
        </p:nvSpPr>
        <p:spPr/>
        <p:txBody>
          <a:bodyPr/>
          <a:lstStyle/>
          <a:p>
            <a:pPr lvl="0"/>
            <a:r>
              <a:rPr lang="en-GB" kern="0" dirty="0">
                <a:latin typeface="Arial" pitchFamily="34"/>
                <a:cs typeface="Arial" pitchFamily="34"/>
              </a:rPr>
              <a:t>Coronary heart disease</a:t>
            </a:r>
            <a:endParaRPr lang="en-GB" dirty="0"/>
          </a:p>
        </p:txBody>
      </p:sp>
      <p:sp>
        <p:nvSpPr>
          <p:cNvPr id="4" name="Content Placeholder 3">
            <a:extLst>
              <a:ext uri="{FF2B5EF4-FFF2-40B4-BE49-F238E27FC236}">
                <a16:creationId xmlns:a16="http://schemas.microsoft.com/office/drawing/2014/main" id="{076D2637-250F-100C-C53A-985109917FE2}"/>
              </a:ext>
            </a:extLst>
          </p:cNvPr>
          <p:cNvSpPr txBox="1">
            <a:spLocks noGrp="1"/>
          </p:cNvSpPr>
          <p:nvPr>
            <p:ph type="body" idx="3"/>
          </p:nvPr>
        </p:nvSpPr>
        <p:spPr>
          <a:xfrm>
            <a:off x="457203" y="2488404"/>
            <a:ext cx="4040185" cy="2560770"/>
          </a:xfrm>
        </p:spPr>
        <p:txBody>
          <a:bodyPr anchor="t"/>
          <a:lstStyle/>
          <a:p>
            <a:pPr lvl="0"/>
            <a:r>
              <a:rPr lang="en-GB" b="0" kern="0" dirty="0">
                <a:latin typeface="Arial" pitchFamily="34"/>
                <a:cs typeface="Arial" pitchFamily="34"/>
              </a:rPr>
              <a:t>a disease of the blood vessels supplying the heart muscle</a:t>
            </a:r>
            <a:endParaRPr lang="en-GB" b="0" dirty="0"/>
          </a:p>
        </p:txBody>
      </p:sp>
      <p:sp>
        <p:nvSpPr>
          <p:cNvPr id="5" name="Text Placeholder 4">
            <a:extLst>
              <a:ext uri="{FF2B5EF4-FFF2-40B4-BE49-F238E27FC236}">
                <a16:creationId xmlns:a16="http://schemas.microsoft.com/office/drawing/2014/main" id="{C3E9977A-D811-627F-F0DA-EA3ED1966C7F}"/>
              </a:ext>
            </a:extLst>
          </p:cNvPr>
          <p:cNvSpPr txBox="1">
            <a:spLocks noGrp="1"/>
          </p:cNvSpPr>
          <p:nvPr>
            <p:ph idx="2"/>
          </p:nvPr>
        </p:nvSpPr>
        <p:spPr>
          <a:xfrm>
            <a:off x="4645026" y="1535114"/>
            <a:ext cx="4041776" cy="639762"/>
          </a:xfrm>
        </p:spPr>
        <p:txBody>
          <a:bodyPr anchor="b"/>
          <a:lstStyle/>
          <a:p>
            <a:pPr marL="0" indent="0">
              <a:buNone/>
            </a:pPr>
            <a:r>
              <a:rPr lang="en-GB" b="1" dirty="0"/>
              <a:t>Cerebro-vascular disease</a:t>
            </a:r>
          </a:p>
        </p:txBody>
      </p:sp>
      <p:sp>
        <p:nvSpPr>
          <p:cNvPr id="6" name="Content Placeholder 5">
            <a:extLst>
              <a:ext uri="{FF2B5EF4-FFF2-40B4-BE49-F238E27FC236}">
                <a16:creationId xmlns:a16="http://schemas.microsoft.com/office/drawing/2014/main" id="{28B5A58F-48D0-642D-8F57-5C455419D2DA}"/>
              </a:ext>
            </a:extLst>
          </p:cNvPr>
          <p:cNvSpPr txBox="1">
            <a:spLocks noGrp="1"/>
          </p:cNvSpPr>
          <p:nvPr>
            <p:ph idx="4"/>
          </p:nvPr>
        </p:nvSpPr>
        <p:spPr/>
        <p:txBody>
          <a:bodyPr/>
          <a:lstStyle/>
          <a:p>
            <a:pPr marL="0" indent="0">
              <a:buNone/>
            </a:pPr>
            <a:endParaRPr lang="en-GB" dirty="0"/>
          </a:p>
          <a:p>
            <a:pPr marL="0" indent="0">
              <a:buNone/>
            </a:pPr>
            <a:r>
              <a:rPr lang="en-GB" dirty="0">
                <a:latin typeface="Arial" panose="020B0604020202020204" pitchFamily="34" charset="0"/>
                <a:cs typeface="Arial" panose="020B0604020202020204" pitchFamily="34" charset="0"/>
              </a:rPr>
              <a:t>a disease of the blood vessels supplying the brain</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7553C-867D-7811-0BD3-A592B5B83FD4}"/>
              </a:ext>
            </a:extLst>
          </p:cNvPr>
          <p:cNvSpPr txBox="1">
            <a:spLocks noGrp="1"/>
          </p:cNvSpPr>
          <p:nvPr>
            <p:ph type="title"/>
          </p:nvPr>
        </p:nvSpPr>
        <p:spPr/>
        <p:txBody>
          <a:bodyPr/>
          <a:lstStyle/>
          <a:p>
            <a:pPr lvl="0"/>
            <a:r>
              <a:rPr lang="en-GB"/>
              <a:t>Cardiovascular diseases cont….</a:t>
            </a:r>
          </a:p>
        </p:txBody>
      </p:sp>
      <p:sp>
        <p:nvSpPr>
          <p:cNvPr id="3" name="Text Placeholder 2">
            <a:extLst>
              <a:ext uri="{FF2B5EF4-FFF2-40B4-BE49-F238E27FC236}">
                <a16:creationId xmlns:a16="http://schemas.microsoft.com/office/drawing/2014/main" id="{E6E22151-32E2-BB55-D64B-FBAA3D09C351}"/>
              </a:ext>
            </a:extLst>
          </p:cNvPr>
          <p:cNvSpPr txBox="1">
            <a:spLocks noGrp="1"/>
          </p:cNvSpPr>
          <p:nvPr>
            <p:ph type="body" idx="1"/>
          </p:nvPr>
        </p:nvSpPr>
        <p:spPr>
          <a:xfrm>
            <a:off x="457200" y="1916832"/>
            <a:ext cx="4040188" cy="571571"/>
          </a:xfrm>
        </p:spPr>
        <p:txBody>
          <a:bodyPr/>
          <a:lstStyle/>
          <a:p>
            <a:pPr lvl="0"/>
            <a:r>
              <a:rPr lang="en-GB" kern="0" dirty="0">
                <a:latin typeface="Arial" pitchFamily="34"/>
                <a:cs typeface="Arial" pitchFamily="34"/>
              </a:rPr>
              <a:t>peripheral arterial disease</a:t>
            </a:r>
            <a:endParaRPr lang="en-GB" dirty="0"/>
          </a:p>
        </p:txBody>
      </p:sp>
      <p:sp>
        <p:nvSpPr>
          <p:cNvPr id="4" name="Content Placeholder 3">
            <a:extLst>
              <a:ext uri="{FF2B5EF4-FFF2-40B4-BE49-F238E27FC236}">
                <a16:creationId xmlns:a16="http://schemas.microsoft.com/office/drawing/2014/main" id="{8042196F-0EC1-E049-BE43-9FB82D61693A}"/>
              </a:ext>
            </a:extLst>
          </p:cNvPr>
          <p:cNvSpPr txBox="1">
            <a:spLocks noGrp="1"/>
          </p:cNvSpPr>
          <p:nvPr>
            <p:ph type="body" idx="3"/>
          </p:nvPr>
        </p:nvSpPr>
        <p:spPr>
          <a:xfrm>
            <a:off x="457203" y="2488404"/>
            <a:ext cx="4040185" cy="2560770"/>
          </a:xfrm>
        </p:spPr>
        <p:txBody>
          <a:bodyPr anchor="t"/>
          <a:lstStyle/>
          <a:p>
            <a:pPr lvl="0"/>
            <a:endParaRPr lang="en-GB" b="0" kern="0" dirty="0">
              <a:latin typeface="Arial" pitchFamily="34"/>
              <a:cs typeface="Arial" pitchFamily="34"/>
            </a:endParaRPr>
          </a:p>
          <a:p>
            <a:pPr lvl="0"/>
            <a:r>
              <a:rPr lang="en-GB" b="0" kern="0" dirty="0">
                <a:latin typeface="Arial" pitchFamily="34"/>
                <a:cs typeface="Arial" pitchFamily="34"/>
              </a:rPr>
              <a:t>a disease of blood vessels supplying the arms and legs</a:t>
            </a:r>
            <a:r>
              <a:rPr lang="en-GB" b="0" kern="0" dirty="0">
                <a:latin typeface="Times New Roman" pitchFamily="18"/>
                <a:cs typeface="Times New Roman" pitchFamily="18"/>
              </a:rPr>
              <a:t> </a:t>
            </a:r>
          </a:p>
          <a:p>
            <a:pPr marL="257175" indent="-257175">
              <a:buChar char="•"/>
            </a:pPr>
            <a:endParaRPr lang="en-GB" b="0" kern="0" dirty="0">
              <a:latin typeface="Times New Roman" pitchFamily="18"/>
              <a:cs typeface="Times New Roman" pitchFamily="18"/>
            </a:endParaRPr>
          </a:p>
          <a:p>
            <a:pPr marL="257175" indent="-257175">
              <a:buChar char="•"/>
            </a:pPr>
            <a:endParaRPr lang="en-GB" b="0" dirty="0"/>
          </a:p>
        </p:txBody>
      </p:sp>
      <p:sp>
        <p:nvSpPr>
          <p:cNvPr id="5" name="Text Placeholder 4">
            <a:extLst>
              <a:ext uri="{FF2B5EF4-FFF2-40B4-BE49-F238E27FC236}">
                <a16:creationId xmlns:a16="http://schemas.microsoft.com/office/drawing/2014/main" id="{99A1C8F3-5754-08C6-C9F1-D13E0F76C858}"/>
              </a:ext>
            </a:extLst>
          </p:cNvPr>
          <p:cNvSpPr txBox="1">
            <a:spLocks noGrp="1"/>
          </p:cNvSpPr>
          <p:nvPr>
            <p:ph idx="2"/>
          </p:nvPr>
        </p:nvSpPr>
        <p:spPr>
          <a:xfrm>
            <a:off x="4645026" y="2008585"/>
            <a:ext cx="4041776" cy="479819"/>
          </a:xfrm>
        </p:spPr>
        <p:txBody>
          <a:bodyPr anchor="b"/>
          <a:lstStyle/>
          <a:p>
            <a:pPr marL="0" indent="0">
              <a:buNone/>
            </a:pPr>
            <a:r>
              <a:rPr lang="en-GB" b="1" kern="0">
                <a:latin typeface="Arial" pitchFamily="34"/>
                <a:cs typeface="Arial" pitchFamily="34"/>
              </a:rPr>
              <a:t>rheumatic heart disease</a:t>
            </a:r>
            <a:endParaRPr lang="en-GB" b="1"/>
          </a:p>
        </p:txBody>
      </p:sp>
      <p:sp>
        <p:nvSpPr>
          <p:cNvPr id="6" name="Content Placeholder 5">
            <a:extLst>
              <a:ext uri="{FF2B5EF4-FFF2-40B4-BE49-F238E27FC236}">
                <a16:creationId xmlns:a16="http://schemas.microsoft.com/office/drawing/2014/main" id="{F86A285D-2793-2F81-0958-9F14B000793B}"/>
              </a:ext>
            </a:extLst>
          </p:cNvPr>
          <p:cNvSpPr txBox="1">
            <a:spLocks noGrp="1"/>
          </p:cNvSpPr>
          <p:nvPr>
            <p:ph idx="4"/>
          </p:nvPr>
        </p:nvSpPr>
        <p:spPr>
          <a:xfrm>
            <a:off x="4645025" y="2008585"/>
            <a:ext cx="4041775" cy="3580655"/>
          </a:xfrm>
        </p:spPr>
        <p:txBody>
          <a:bodyPr/>
          <a:lstStyle/>
          <a:p>
            <a:pPr marL="0" indent="0">
              <a:buNone/>
            </a:pPr>
            <a:endParaRPr lang="en-GB" kern="0" dirty="0">
              <a:latin typeface="Arial" pitchFamily="34"/>
              <a:cs typeface="Arial" pitchFamily="34"/>
            </a:endParaRPr>
          </a:p>
          <a:p>
            <a:pPr marL="0" indent="0">
              <a:buNone/>
            </a:pPr>
            <a:endParaRPr lang="en-GB" kern="0" dirty="0">
              <a:latin typeface="Arial" pitchFamily="34"/>
              <a:cs typeface="Arial" pitchFamily="34"/>
            </a:endParaRPr>
          </a:p>
          <a:p>
            <a:pPr marL="0" indent="0">
              <a:buNone/>
            </a:pPr>
            <a:r>
              <a:rPr lang="en-GB" kern="0" dirty="0">
                <a:latin typeface="Arial" pitchFamily="34"/>
                <a:cs typeface="Arial" pitchFamily="34"/>
              </a:rPr>
              <a:t>damage to the heart muscle and heart valves from rheumatic fever caused by streptococcal bacteria</a:t>
            </a:r>
          </a:p>
          <a:p>
            <a:pPr lvl="0"/>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24792EE-1995-6909-9D6D-36908A19BD90}"/>
              </a:ext>
            </a:extLst>
          </p:cNvPr>
          <p:cNvSpPr>
            <a:spLocks noGrp="1"/>
          </p:cNvSpPr>
          <p:nvPr>
            <p:ph type="title"/>
          </p:nvPr>
        </p:nvSpPr>
        <p:spPr/>
        <p:txBody>
          <a:bodyPr/>
          <a:lstStyle/>
          <a:p>
            <a:r>
              <a:rPr lang="en-GB" dirty="0"/>
              <a:t>Cardiovascular diseases </a:t>
            </a:r>
            <a:r>
              <a:rPr lang="en-GB" dirty="0" err="1"/>
              <a:t>cont</a:t>
            </a:r>
            <a:r>
              <a:rPr lang="en-GB" dirty="0"/>
              <a:t>…</a:t>
            </a:r>
          </a:p>
        </p:txBody>
      </p:sp>
      <p:sp>
        <p:nvSpPr>
          <p:cNvPr id="8" name="Text Placeholder 7">
            <a:extLst>
              <a:ext uri="{FF2B5EF4-FFF2-40B4-BE49-F238E27FC236}">
                <a16:creationId xmlns:a16="http://schemas.microsoft.com/office/drawing/2014/main" id="{C56E8A26-60B1-9D3D-59C7-775CBFFE8A56}"/>
              </a:ext>
            </a:extLst>
          </p:cNvPr>
          <p:cNvSpPr>
            <a:spLocks noGrp="1"/>
          </p:cNvSpPr>
          <p:nvPr>
            <p:ph type="body" idx="1"/>
          </p:nvPr>
        </p:nvSpPr>
        <p:spPr/>
        <p:txBody>
          <a:bodyPr/>
          <a:lstStyle/>
          <a:p>
            <a:r>
              <a:rPr lang="en-GB" dirty="0"/>
              <a:t>Congenital heart disease</a:t>
            </a:r>
          </a:p>
        </p:txBody>
      </p:sp>
      <p:sp>
        <p:nvSpPr>
          <p:cNvPr id="9" name="Content Placeholder 8">
            <a:extLst>
              <a:ext uri="{FF2B5EF4-FFF2-40B4-BE49-F238E27FC236}">
                <a16:creationId xmlns:a16="http://schemas.microsoft.com/office/drawing/2014/main" id="{D0387AC5-20E7-133B-CA2D-E0625FD81891}"/>
              </a:ext>
            </a:extLst>
          </p:cNvPr>
          <p:cNvSpPr>
            <a:spLocks noGrp="1"/>
          </p:cNvSpPr>
          <p:nvPr>
            <p:ph sz="half" idx="2"/>
          </p:nvPr>
        </p:nvSpPr>
        <p:spPr/>
        <p:txBody>
          <a:bodyPr/>
          <a:lstStyle/>
          <a:p>
            <a:pPr marL="0" indent="0">
              <a:buNone/>
            </a:pPr>
            <a:r>
              <a:rPr lang="en-GB" b="0" kern="0" dirty="0">
                <a:latin typeface="Arial" pitchFamily="34"/>
                <a:cs typeface="Arial" pitchFamily="34"/>
              </a:rPr>
              <a:t> birth defects that affect the</a:t>
            </a:r>
          </a:p>
          <a:p>
            <a:pPr marL="0" indent="0">
              <a:buNone/>
            </a:pPr>
            <a:r>
              <a:rPr lang="en-GB" kern="0" dirty="0">
                <a:latin typeface="Arial" pitchFamily="34"/>
                <a:cs typeface="Arial" pitchFamily="34"/>
              </a:rPr>
              <a:t> </a:t>
            </a:r>
            <a:r>
              <a:rPr lang="en-GB" b="0" kern="0" dirty="0">
                <a:latin typeface="Arial" pitchFamily="34"/>
                <a:cs typeface="Arial" pitchFamily="34"/>
              </a:rPr>
              <a:t>normal development and</a:t>
            </a:r>
          </a:p>
          <a:p>
            <a:pPr marL="0" indent="0">
              <a:buNone/>
            </a:pPr>
            <a:r>
              <a:rPr lang="en-GB" kern="0" dirty="0">
                <a:latin typeface="Arial" pitchFamily="34"/>
                <a:cs typeface="Arial" pitchFamily="34"/>
              </a:rPr>
              <a:t> </a:t>
            </a:r>
            <a:r>
              <a:rPr lang="en-GB" b="0" kern="0" dirty="0">
                <a:latin typeface="Arial" pitchFamily="34"/>
                <a:cs typeface="Arial" pitchFamily="34"/>
              </a:rPr>
              <a:t>functioning of the heart</a:t>
            </a:r>
          </a:p>
          <a:p>
            <a:pPr marL="0" indent="0">
              <a:buNone/>
            </a:pPr>
            <a:r>
              <a:rPr lang="en-GB" kern="0" dirty="0">
                <a:latin typeface="Arial" pitchFamily="34"/>
                <a:cs typeface="Arial" pitchFamily="34"/>
              </a:rPr>
              <a:t> </a:t>
            </a:r>
            <a:r>
              <a:rPr lang="en-GB" b="0" kern="0" dirty="0">
                <a:latin typeface="Arial" pitchFamily="34"/>
                <a:cs typeface="Arial" pitchFamily="34"/>
              </a:rPr>
              <a:t>caused by malformations of</a:t>
            </a:r>
          </a:p>
          <a:p>
            <a:pPr marL="0" indent="0">
              <a:buNone/>
            </a:pPr>
            <a:r>
              <a:rPr lang="en-GB" kern="0" dirty="0">
                <a:latin typeface="Arial" pitchFamily="34"/>
                <a:cs typeface="Arial" pitchFamily="34"/>
              </a:rPr>
              <a:t> </a:t>
            </a:r>
            <a:r>
              <a:rPr lang="en-GB" b="0" kern="0" dirty="0">
                <a:latin typeface="Arial" pitchFamily="34"/>
                <a:cs typeface="Arial" pitchFamily="34"/>
              </a:rPr>
              <a:t>the heart structure from</a:t>
            </a:r>
          </a:p>
          <a:p>
            <a:pPr marL="0" indent="0">
              <a:buNone/>
            </a:pPr>
            <a:r>
              <a:rPr lang="en-GB" kern="0" dirty="0">
                <a:latin typeface="Arial" pitchFamily="34"/>
                <a:cs typeface="Arial" pitchFamily="34"/>
              </a:rPr>
              <a:t> </a:t>
            </a:r>
            <a:r>
              <a:rPr lang="en-GB" b="0" kern="0" dirty="0">
                <a:latin typeface="Arial" pitchFamily="34"/>
                <a:cs typeface="Arial" pitchFamily="34"/>
              </a:rPr>
              <a:t>birth </a:t>
            </a:r>
            <a:endParaRPr lang="en-GB" b="0" dirty="0">
              <a:latin typeface="Arial" pitchFamily="34"/>
              <a:cs typeface="Arial" pitchFamily="34"/>
            </a:endParaRPr>
          </a:p>
          <a:p>
            <a:endParaRPr lang="en-GB" dirty="0"/>
          </a:p>
        </p:txBody>
      </p:sp>
      <p:sp>
        <p:nvSpPr>
          <p:cNvPr id="10" name="Text Placeholder 9">
            <a:extLst>
              <a:ext uri="{FF2B5EF4-FFF2-40B4-BE49-F238E27FC236}">
                <a16:creationId xmlns:a16="http://schemas.microsoft.com/office/drawing/2014/main" id="{8128BC9B-6E3A-C072-EB76-4F8369A5BAB1}"/>
              </a:ext>
            </a:extLst>
          </p:cNvPr>
          <p:cNvSpPr>
            <a:spLocks noGrp="1"/>
          </p:cNvSpPr>
          <p:nvPr>
            <p:ph type="body" sz="quarter" idx="3"/>
          </p:nvPr>
        </p:nvSpPr>
        <p:spPr/>
        <p:txBody>
          <a:bodyPr/>
          <a:lstStyle/>
          <a:p>
            <a:r>
              <a:rPr lang="en-GB" dirty="0"/>
              <a:t>Deep vein thrombosis</a:t>
            </a:r>
          </a:p>
        </p:txBody>
      </p:sp>
      <p:sp>
        <p:nvSpPr>
          <p:cNvPr id="11" name="Content Placeholder 10">
            <a:extLst>
              <a:ext uri="{FF2B5EF4-FFF2-40B4-BE49-F238E27FC236}">
                <a16:creationId xmlns:a16="http://schemas.microsoft.com/office/drawing/2014/main" id="{33BF18A9-00A1-FA8E-DAEA-1C06C818F21B}"/>
              </a:ext>
            </a:extLst>
          </p:cNvPr>
          <p:cNvSpPr>
            <a:spLocks noGrp="1"/>
          </p:cNvSpPr>
          <p:nvPr>
            <p:ph sz="quarter" idx="4"/>
          </p:nvPr>
        </p:nvSpPr>
        <p:spPr/>
        <p:txBody>
          <a:bodyPr/>
          <a:lstStyle/>
          <a:p>
            <a:pPr marL="0" indent="0">
              <a:buNone/>
            </a:pPr>
            <a:r>
              <a:rPr lang="en-GB" dirty="0"/>
              <a:t>blood clots in the leg veins</a:t>
            </a:r>
          </a:p>
          <a:p>
            <a:endParaRPr lang="en-GB" dirty="0"/>
          </a:p>
          <a:p>
            <a:endParaRPr lang="en-GB" dirty="0"/>
          </a:p>
          <a:p>
            <a:endParaRPr lang="en-GB" dirty="0"/>
          </a:p>
          <a:p>
            <a:pPr marL="0" indent="0">
              <a:buNone/>
            </a:pPr>
            <a:r>
              <a:rPr lang="en-GB" b="1" dirty="0"/>
              <a:t>pulmonary embolism</a:t>
            </a:r>
          </a:p>
          <a:p>
            <a:pPr marL="0" indent="0">
              <a:buNone/>
            </a:pPr>
            <a:r>
              <a:rPr lang="en-GB" dirty="0"/>
              <a:t>clots that move to the heart and lungs</a:t>
            </a:r>
          </a:p>
          <a:p>
            <a:endParaRPr lang="en-GB" dirty="0"/>
          </a:p>
        </p:txBody>
      </p:sp>
    </p:spTree>
    <p:extLst>
      <p:ext uri="{BB962C8B-B14F-4D97-AF65-F5344CB8AC3E}">
        <p14:creationId xmlns:p14="http://schemas.microsoft.com/office/powerpoint/2010/main" val="39320745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77961-923E-15A2-1304-935DB54206F6}"/>
              </a:ext>
            </a:extLst>
          </p:cNvPr>
          <p:cNvSpPr txBox="1">
            <a:spLocks noGrp="1"/>
          </p:cNvSpPr>
          <p:nvPr>
            <p:ph type="title"/>
          </p:nvPr>
        </p:nvSpPr>
        <p:spPr/>
        <p:txBody>
          <a:bodyPr/>
          <a:lstStyle/>
          <a:p>
            <a:pPr lvl="0"/>
            <a:r>
              <a:rPr lang="en-GB"/>
              <a:t>Activity – 15 minutes</a:t>
            </a:r>
          </a:p>
        </p:txBody>
      </p:sp>
      <p:sp>
        <p:nvSpPr>
          <p:cNvPr id="3" name="Content Placeholder 2">
            <a:extLst>
              <a:ext uri="{FF2B5EF4-FFF2-40B4-BE49-F238E27FC236}">
                <a16:creationId xmlns:a16="http://schemas.microsoft.com/office/drawing/2014/main" id="{F9E0BF1E-84C6-F7EE-2D4E-04F291F25A64}"/>
              </a:ext>
            </a:extLst>
          </p:cNvPr>
          <p:cNvSpPr txBox="1">
            <a:spLocks noGrp="1"/>
          </p:cNvSpPr>
          <p:nvPr>
            <p:ph idx="1"/>
          </p:nvPr>
        </p:nvSpPr>
        <p:spPr/>
        <p:txBody>
          <a:bodyPr/>
          <a:lstStyle/>
          <a:p>
            <a:pPr lvl="0"/>
            <a:r>
              <a:rPr lang="en-GB"/>
              <a:t>In a small group investigate ONE of the conditions from the slides above. </a:t>
            </a:r>
          </a:p>
          <a:p>
            <a:pPr lvl="0"/>
            <a:r>
              <a:rPr lang="en-GB"/>
              <a:t>Check the number of recent cases and deaths from the condition in the UK</a:t>
            </a:r>
          </a:p>
          <a:p>
            <a:pPr lvl="0"/>
            <a:r>
              <a:rPr lang="en-GB"/>
              <a:t>How could these cases and deaths be prevented?</a:t>
            </a:r>
          </a:p>
          <a:p>
            <a:pPr lvl="0"/>
            <a:r>
              <a:rPr lang="en-GB"/>
              <a:t>Feedback to the class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D12B9-3403-6B0A-47A1-09D520456782}"/>
              </a:ext>
            </a:extLst>
          </p:cNvPr>
          <p:cNvSpPr txBox="1">
            <a:spLocks noGrp="1"/>
          </p:cNvSpPr>
          <p:nvPr>
            <p:ph type="title"/>
          </p:nvPr>
        </p:nvSpPr>
        <p:spPr/>
        <p:txBody>
          <a:bodyPr/>
          <a:lstStyle/>
          <a:p>
            <a:pPr lvl="0"/>
            <a:r>
              <a:rPr lang="en-GB" dirty="0">
                <a:latin typeface="Trebuchet MS" panose="020B0603020202020204" pitchFamily="34" charset="0"/>
              </a:rPr>
              <a:t>Heart Attacks and Strokes</a:t>
            </a:r>
          </a:p>
        </p:txBody>
      </p:sp>
      <p:sp>
        <p:nvSpPr>
          <p:cNvPr id="3" name="Content Placeholder 2">
            <a:extLst>
              <a:ext uri="{FF2B5EF4-FFF2-40B4-BE49-F238E27FC236}">
                <a16:creationId xmlns:a16="http://schemas.microsoft.com/office/drawing/2014/main" id="{F9E86B8B-B929-83D8-64FF-C377511C0AA3}"/>
              </a:ext>
            </a:extLst>
          </p:cNvPr>
          <p:cNvSpPr txBox="1">
            <a:spLocks noGrp="1"/>
          </p:cNvSpPr>
          <p:nvPr>
            <p:ph idx="1"/>
          </p:nvPr>
        </p:nvSpPr>
        <p:spPr/>
        <p:txBody>
          <a:bodyPr/>
          <a:lstStyle/>
          <a:p>
            <a:pPr marL="0" lvl="0" indent="0">
              <a:buNone/>
            </a:pPr>
            <a:r>
              <a:rPr lang="en-GB" sz="2200" kern="0" dirty="0">
                <a:latin typeface="Trebuchet MS" panose="020B0603020202020204" pitchFamily="34" charset="0"/>
                <a:cs typeface="Arial" pitchFamily="34"/>
              </a:rPr>
              <a:t>    These are mainly caused by a blockage that prevents blood</a:t>
            </a:r>
          </a:p>
          <a:p>
            <a:pPr marL="0" lvl="0" indent="0">
              <a:buNone/>
            </a:pPr>
            <a:r>
              <a:rPr lang="en-GB" sz="2200" kern="0" dirty="0">
                <a:latin typeface="Trebuchet MS" panose="020B0603020202020204" pitchFamily="34" charset="0"/>
                <a:cs typeface="Arial" pitchFamily="34"/>
              </a:rPr>
              <a:t>    from flowing to the heart or brain. </a:t>
            </a:r>
          </a:p>
          <a:p>
            <a:pPr marL="0" indent="0">
              <a:buNone/>
            </a:pPr>
            <a:endParaRPr lang="en-GB" sz="1800" kern="0" dirty="0">
              <a:latin typeface="Arial" pitchFamily="34"/>
              <a:cs typeface="Arial" pitchFamily="34"/>
            </a:endParaRPr>
          </a:p>
          <a:p>
            <a:pPr marL="0" lvl="0" indent="0">
              <a:buNone/>
            </a:pPr>
            <a:r>
              <a:rPr lang="en-GB" sz="2200" kern="0" dirty="0">
                <a:latin typeface="Trebuchet MS" panose="020B0603020202020204" pitchFamily="34" charset="0"/>
                <a:cs typeface="Arial" pitchFamily="34"/>
              </a:rPr>
              <a:t>    This is usually because there is a build-up of fatty deposits</a:t>
            </a:r>
          </a:p>
          <a:p>
            <a:pPr marL="0" lvl="0" indent="0">
              <a:buNone/>
            </a:pPr>
            <a:r>
              <a:rPr lang="en-GB" sz="2200" kern="0" dirty="0">
                <a:latin typeface="Trebuchet MS" panose="020B0603020202020204" pitchFamily="34" charset="0"/>
                <a:cs typeface="Arial" pitchFamily="34"/>
              </a:rPr>
              <a:t>    on the inner walls of the blood vessels that supply the heart</a:t>
            </a:r>
          </a:p>
          <a:p>
            <a:pPr marL="0" lvl="0" indent="0">
              <a:buNone/>
            </a:pPr>
            <a:r>
              <a:rPr lang="en-GB" sz="2200" kern="0" dirty="0">
                <a:latin typeface="Trebuchet MS" panose="020B0603020202020204" pitchFamily="34" charset="0"/>
                <a:cs typeface="Arial" pitchFamily="34"/>
              </a:rPr>
              <a:t>   (heart attack) or brain (stroke).</a:t>
            </a:r>
          </a:p>
          <a:p>
            <a:pPr marL="0" indent="0">
              <a:buNone/>
            </a:pPr>
            <a:r>
              <a:rPr lang="en-GB" sz="1800" kern="0" dirty="0">
                <a:latin typeface="Arial" pitchFamily="34"/>
                <a:cs typeface="Arial" pitchFamily="34"/>
              </a:rPr>
              <a:t> </a:t>
            </a:r>
          </a:p>
          <a:p>
            <a:pPr marL="0" indent="0">
              <a:buNone/>
            </a:pPr>
            <a:r>
              <a:rPr lang="en-GB" sz="2200" kern="0" dirty="0">
                <a:latin typeface="Trebuchet MS" panose="020B0603020202020204" pitchFamily="34" charset="0"/>
                <a:cs typeface="Arial" pitchFamily="34"/>
              </a:rPr>
              <a:t>    Blood clots in the blood vessels supplying the heart or brain</a:t>
            </a:r>
          </a:p>
          <a:p>
            <a:pPr marL="0" indent="0">
              <a:buNone/>
            </a:pPr>
            <a:r>
              <a:rPr lang="en-GB" sz="2200" kern="0" dirty="0">
                <a:latin typeface="Trebuchet MS" panose="020B0603020202020204" pitchFamily="34" charset="0"/>
                <a:cs typeface="Arial" pitchFamily="34"/>
              </a:rPr>
              <a:t>    may also lead to heart attacks or stroke. </a:t>
            </a:r>
            <a:endParaRPr lang="en-GB" sz="2200" dirty="0">
              <a:latin typeface="Trebuchet MS" panose="020B0603020202020204" pitchFamily="34" charset="0"/>
              <a:cs typeface="Arial" pitchFamily="34"/>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0C76C-48C4-C321-AFD9-B0EEB379F03B}"/>
              </a:ext>
            </a:extLst>
          </p:cNvPr>
          <p:cNvSpPr txBox="1">
            <a:spLocks noGrp="1"/>
          </p:cNvSpPr>
          <p:nvPr>
            <p:ph type="title"/>
          </p:nvPr>
        </p:nvSpPr>
        <p:spPr>
          <a:xfrm>
            <a:off x="457202" y="905256"/>
            <a:ext cx="8229600" cy="1042416"/>
          </a:xfrm>
        </p:spPr>
        <p:txBody>
          <a:bodyPr/>
          <a:lstStyle/>
          <a:p>
            <a:pPr lvl="0"/>
            <a:r>
              <a:rPr lang="en-GB" sz="3000"/>
              <a:t>Risk factors for Cardio-vascular Diseases (CVD)</a:t>
            </a:r>
            <a:r>
              <a:rPr lang="en-GB" sz="3000" kern="0">
                <a:latin typeface="Arial" pitchFamily="34"/>
                <a:cs typeface="Arial" pitchFamily="34"/>
              </a:rPr>
              <a:t> </a:t>
            </a:r>
            <a:r>
              <a:rPr lang="en-GB" sz="2325" kern="0">
                <a:latin typeface="Arial" pitchFamily="34"/>
                <a:cs typeface="Arial" pitchFamily="34"/>
              </a:rPr>
              <a:t>that increase the risk of heart disease and stroke </a:t>
            </a:r>
            <a:endParaRPr lang="en-GB" sz="2325"/>
          </a:p>
        </p:txBody>
      </p:sp>
      <p:sp>
        <p:nvSpPr>
          <p:cNvPr id="3" name="Content Placeholder 2">
            <a:extLst>
              <a:ext uri="{FF2B5EF4-FFF2-40B4-BE49-F238E27FC236}">
                <a16:creationId xmlns:a16="http://schemas.microsoft.com/office/drawing/2014/main" id="{2DF399E9-8938-950F-A709-12A5133E6100}"/>
              </a:ext>
            </a:extLst>
          </p:cNvPr>
          <p:cNvSpPr txBox="1">
            <a:spLocks noGrp="1"/>
          </p:cNvSpPr>
          <p:nvPr>
            <p:ph idx="1"/>
          </p:nvPr>
        </p:nvSpPr>
        <p:spPr>
          <a:xfrm>
            <a:off x="457203" y="2359152"/>
            <a:ext cx="4038601" cy="2690030"/>
          </a:xfrm>
        </p:spPr>
        <p:txBody>
          <a:bodyPr/>
          <a:lstStyle/>
          <a:p>
            <a:pPr marL="0" indent="0">
              <a:buNone/>
            </a:pPr>
            <a:r>
              <a:rPr lang="en-GB" sz="1800" b="1" kern="0">
                <a:latin typeface="Arial" pitchFamily="34"/>
                <a:cs typeface="Arial" pitchFamily="34"/>
              </a:rPr>
              <a:t>Unhealthy behaviours</a:t>
            </a:r>
          </a:p>
          <a:p>
            <a:pPr lvl="0"/>
            <a:endParaRPr lang="en-GB" kern="0">
              <a:latin typeface="Arial" pitchFamily="34"/>
              <a:cs typeface="Arial" pitchFamily="34"/>
            </a:endParaRPr>
          </a:p>
          <a:p>
            <a:pPr lvl="0"/>
            <a:r>
              <a:rPr lang="en-GB" sz="1800" kern="0">
                <a:latin typeface="Arial" pitchFamily="34"/>
                <a:cs typeface="Arial" pitchFamily="34"/>
              </a:rPr>
              <a:t>unhealthy diet</a:t>
            </a:r>
          </a:p>
          <a:p>
            <a:pPr lvl="0"/>
            <a:r>
              <a:rPr lang="en-GB" sz="1800" kern="0">
                <a:latin typeface="Arial" pitchFamily="34"/>
                <a:cs typeface="Arial" pitchFamily="34"/>
              </a:rPr>
              <a:t>physical inactivity</a:t>
            </a:r>
          </a:p>
          <a:p>
            <a:pPr lvl="0"/>
            <a:r>
              <a:rPr lang="en-GB" sz="1800" kern="0">
                <a:latin typeface="Arial" pitchFamily="34"/>
                <a:cs typeface="Arial" pitchFamily="34"/>
              </a:rPr>
              <a:t>tobacco use </a:t>
            </a:r>
          </a:p>
          <a:p>
            <a:pPr lvl="0"/>
            <a:r>
              <a:rPr lang="en-GB" sz="1800" kern="0">
                <a:latin typeface="Arial" pitchFamily="34"/>
                <a:cs typeface="Arial" pitchFamily="34"/>
              </a:rPr>
              <a:t>harmful use of alcohol </a:t>
            </a:r>
          </a:p>
          <a:p>
            <a:pPr lvl="0"/>
            <a:endParaRPr lang="en-GB"/>
          </a:p>
        </p:txBody>
      </p:sp>
      <p:sp>
        <p:nvSpPr>
          <p:cNvPr id="4" name="Content Placeholder 3">
            <a:extLst>
              <a:ext uri="{FF2B5EF4-FFF2-40B4-BE49-F238E27FC236}">
                <a16:creationId xmlns:a16="http://schemas.microsoft.com/office/drawing/2014/main" id="{B13AB43B-1DF6-6B47-3C3E-DE216A100158}"/>
              </a:ext>
            </a:extLst>
          </p:cNvPr>
          <p:cNvSpPr txBox="1">
            <a:spLocks noGrp="1"/>
          </p:cNvSpPr>
          <p:nvPr>
            <p:ph idx="2"/>
          </p:nvPr>
        </p:nvSpPr>
        <p:spPr>
          <a:xfrm>
            <a:off x="4648202" y="2359152"/>
            <a:ext cx="4038601" cy="2690030"/>
          </a:xfrm>
        </p:spPr>
        <p:txBody>
          <a:bodyPr/>
          <a:lstStyle/>
          <a:p>
            <a:pPr marL="0" indent="0">
              <a:buNone/>
            </a:pPr>
            <a:r>
              <a:rPr lang="en-GB" sz="1800" b="1" kern="0">
                <a:latin typeface="Arial" pitchFamily="34"/>
                <a:cs typeface="Arial" pitchFamily="34"/>
              </a:rPr>
              <a:t>Impact of unhealthy behaviours </a:t>
            </a:r>
          </a:p>
          <a:p>
            <a:pPr marL="0" indent="0">
              <a:buNone/>
            </a:pPr>
            <a:endParaRPr lang="en-GB" sz="1800" b="1" kern="0">
              <a:latin typeface="Arial" pitchFamily="34"/>
              <a:cs typeface="Arial" pitchFamily="34"/>
            </a:endParaRPr>
          </a:p>
          <a:p>
            <a:pPr lvl="0"/>
            <a:r>
              <a:rPr lang="en-GB" kern="0">
                <a:latin typeface="Arial" pitchFamily="34"/>
                <a:cs typeface="Arial" pitchFamily="34"/>
              </a:rPr>
              <a:t> </a:t>
            </a:r>
            <a:r>
              <a:rPr lang="en-GB" sz="1800" kern="0">
                <a:latin typeface="Arial" pitchFamily="34"/>
                <a:cs typeface="Arial" pitchFamily="34"/>
              </a:rPr>
              <a:t>raised blood pressure</a:t>
            </a:r>
          </a:p>
          <a:p>
            <a:pPr lvl="0"/>
            <a:r>
              <a:rPr lang="en-GB" sz="1800" kern="0">
                <a:latin typeface="Arial" pitchFamily="34"/>
                <a:cs typeface="Arial" pitchFamily="34"/>
              </a:rPr>
              <a:t> raised blood glucose</a:t>
            </a:r>
          </a:p>
          <a:p>
            <a:pPr lvl="0"/>
            <a:r>
              <a:rPr lang="en-GB" sz="1800" kern="0">
                <a:latin typeface="Arial" pitchFamily="34"/>
                <a:cs typeface="Arial" pitchFamily="34"/>
              </a:rPr>
              <a:t> raised blood lipids</a:t>
            </a:r>
          </a:p>
          <a:p>
            <a:pPr lvl="0"/>
            <a:r>
              <a:rPr lang="en-GB" sz="1800" kern="0">
                <a:latin typeface="Arial" pitchFamily="34"/>
                <a:cs typeface="Arial" pitchFamily="34"/>
              </a:rPr>
              <a:t> overweight </a:t>
            </a:r>
          </a:p>
          <a:p>
            <a:pPr lvl="0"/>
            <a:r>
              <a:rPr lang="en-GB" sz="1800" kern="0">
                <a:latin typeface="Arial" pitchFamily="34"/>
                <a:cs typeface="Arial" pitchFamily="34"/>
              </a:rPr>
              <a:t> obesity</a:t>
            </a:r>
          </a:p>
          <a:p>
            <a:pPr lvl="0"/>
            <a:endParaRPr lang="en-GB"/>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4E972-6AF0-821A-9C64-BB25515128D6}"/>
              </a:ext>
            </a:extLst>
          </p:cNvPr>
          <p:cNvSpPr txBox="1">
            <a:spLocks noGrp="1"/>
          </p:cNvSpPr>
          <p:nvPr>
            <p:ph type="title"/>
          </p:nvPr>
        </p:nvSpPr>
        <p:spPr/>
        <p:txBody>
          <a:bodyPr>
            <a:normAutofit fontScale="90000"/>
          </a:bodyPr>
          <a:lstStyle/>
          <a:p>
            <a:pPr lvl="0"/>
            <a:r>
              <a:rPr lang="en-GB"/>
              <a:t>Reducing the risk of cardiovascular disease</a:t>
            </a:r>
          </a:p>
        </p:txBody>
      </p:sp>
      <p:sp>
        <p:nvSpPr>
          <p:cNvPr id="3" name="Content Placeholder 2">
            <a:extLst>
              <a:ext uri="{FF2B5EF4-FFF2-40B4-BE49-F238E27FC236}">
                <a16:creationId xmlns:a16="http://schemas.microsoft.com/office/drawing/2014/main" id="{8BCF6B11-A409-7D98-FA28-41088B18626E}"/>
              </a:ext>
            </a:extLst>
          </p:cNvPr>
          <p:cNvSpPr txBox="1">
            <a:spLocks noGrp="1"/>
          </p:cNvSpPr>
          <p:nvPr>
            <p:ph idx="1"/>
          </p:nvPr>
        </p:nvSpPr>
        <p:spPr>
          <a:xfrm>
            <a:off x="457202" y="1872234"/>
            <a:ext cx="8229600" cy="3122941"/>
          </a:xfrm>
        </p:spPr>
        <p:txBody>
          <a:bodyPr/>
          <a:lstStyle/>
          <a:p>
            <a:pPr marL="0" indent="0">
              <a:lnSpc>
                <a:spcPct val="70000"/>
              </a:lnSpc>
              <a:buNone/>
            </a:pPr>
            <a:r>
              <a:rPr lang="en-GB" sz="1350" kern="0">
                <a:latin typeface="Arial" pitchFamily="34"/>
                <a:cs typeface="Arial" pitchFamily="34"/>
              </a:rPr>
              <a:t>WHO recommendations (2021) for reducing the risk of cardiovascular disease include</a:t>
            </a:r>
          </a:p>
          <a:p>
            <a:pPr lvl="0">
              <a:lnSpc>
                <a:spcPct val="70000"/>
              </a:lnSpc>
            </a:pPr>
            <a:endParaRPr lang="en-GB" sz="1350" kern="0">
              <a:latin typeface="Arial" pitchFamily="34"/>
              <a:cs typeface="Arial" pitchFamily="34"/>
            </a:endParaRPr>
          </a:p>
          <a:p>
            <a:pPr marL="0" indent="0">
              <a:lnSpc>
                <a:spcPct val="70000"/>
              </a:lnSpc>
              <a:buNone/>
            </a:pPr>
            <a:r>
              <a:rPr lang="en-GB" sz="1350" kern="0">
                <a:latin typeface="Arial" pitchFamily="34"/>
                <a:cs typeface="Arial" pitchFamily="34"/>
              </a:rPr>
              <a:t>cessation of tobacco use (stopping smoking)</a:t>
            </a:r>
          </a:p>
          <a:p>
            <a:pPr marL="0" indent="0">
              <a:lnSpc>
                <a:spcPct val="70000"/>
              </a:lnSpc>
              <a:buNone/>
            </a:pPr>
            <a:endParaRPr lang="en-GB" sz="1350" kern="0">
              <a:latin typeface="Arial" pitchFamily="34"/>
              <a:cs typeface="Arial" pitchFamily="34"/>
            </a:endParaRPr>
          </a:p>
          <a:p>
            <a:pPr marL="0" indent="0">
              <a:lnSpc>
                <a:spcPct val="70000"/>
              </a:lnSpc>
              <a:buNone/>
            </a:pPr>
            <a:r>
              <a:rPr lang="en-GB" sz="1350" kern="0">
                <a:latin typeface="Arial" pitchFamily="34"/>
                <a:cs typeface="Arial" pitchFamily="34"/>
              </a:rPr>
              <a:t>reduction of salt in the diet </a:t>
            </a:r>
          </a:p>
          <a:p>
            <a:pPr marL="0" indent="0">
              <a:lnSpc>
                <a:spcPct val="70000"/>
              </a:lnSpc>
              <a:buNone/>
            </a:pPr>
            <a:endParaRPr lang="en-GB" sz="1350" kern="0">
              <a:latin typeface="Arial" pitchFamily="34"/>
              <a:cs typeface="Arial" pitchFamily="34"/>
            </a:endParaRPr>
          </a:p>
          <a:p>
            <a:pPr marL="0" indent="0">
              <a:lnSpc>
                <a:spcPct val="70000"/>
              </a:lnSpc>
              <a:buNone/>
            </a:pPr>
            <a:r>
              <a:rPr lang="en-GB" sz="1350" kern="0">
                <a:latin typeface="Arial" pitchFamily="34"/>
                <a:cs typeface="Arial" pitchFamily="34"/>
              </a:rPr>
              <a:t>eating more fruit and vegetables</a:t>
            </a:r>
          </a:p>
          <a:p>
            <a:pPr marL="0" indent="0">
              <a:lnSpc>
                <a:spcPct val="70000"/>
              </a:lnSpc>
              <a:buNone/>
            </a:pPr>
            <a:endParaRPr lang="en-GB" sz="1350" kern="0">
              <a:latin typeface="Arial" pitchFamily="34"/>
              <a:cs typeface="Arial" pitchFamily="34"/>
            </a:endParaRPr>
          </a:p>
          <a:p>
            <a:pPr marL="0" indent="0">
              <a:lnSpc>
                <a:spcPct val="70000"/>
              </a:lnSpc>
              <a:buNone/>
            </a:pPr>
            <a:r>
              <a:rPr lang="en-GB" sz="1350" kern="0">
                <a:latin typeface="Arial" pitchFamily="34"/>
                <a:cs typeface="Arial" pitchFamily="34"/>
              </a:rPr>
              <a:t>regular physical activity (being more active)</a:t>
            </a:r>
          </a:p>
          <a:p>
            <a:pPr marL="0" indent="0">
              <a:lnSpc>
                <a:spcPct val="70000"/>
              </a:lnSpc>
              <a:buNone/>
            </a:pPr>
            <a:endParaRPr lang="en-GB" sz="1350" kern="0">
              <a:latin typeface="Arial" pitchFamily="34"/>
              <a:cs typeface="Arial" pitchFamily="34"/>
            </a:endParaRPr>
          </a:p>
          <a:p>
            <a:pPr marL="0" indent="0">
              <a:lnSpc>
                <a:spcPct val="70000"/>
              </a:lnSpc>
              <a:buNone/>
            </a:pPr>
            <a:r>
              <a:rPr lang="en-GB" sz="1350" kern="0">
                <a:latin typeface="Arial" pitchFamily="34"/>
                <a:cs typeface="Arial" pitchFamily="34"/>
              </a:rPr>
              <a:t>health policies that help to provide environments for making healthy choices affordable and available are </a:t>
            </a:r>
          </a:p>
          <a:p>
            <a:pPr marL="0" indent="0">
              <a:lnSpc>
                <a:spcPct val="70000"/>
              </a:lnSpc>
              <a:buNone/>
            </a:pPr>
            <a:r>
              <a:rPr lang="en-GB" sz="1350" kern="0">
                <a:latin typeface="Arial" pitchFamily="34"/>
                <a:cs typeface="Arial" pitchFamily="34"/>
              </a:rPr>
              <a:t>essential for motivating people to adopt and sustain healthy behaviours.</a:t>
            </a:r>
            <a:endParaRPr lang="en-GB" sz="1350">
              <a:latin typeface="Arial" pitchFamily="34"/>
              <a:cs typeface="Arial" pitchFamily="34"/>
            </a:endParaRPr>
          </a:p>
          <a:p>
            <a:pPr lvl="0">
              <a:lnSpc>
                <a:spcPct val="70000"/>
              </a:lnSpc>
            </a:pPr>
            <a:endParaRPr lang="en-GB" sz="525"/>
          </a:p>
          <a:p>
            <a:pPr lvl="0">
              <a:lnSpc>
                <a:spcPct val="70000"/>
              </a:lnSpc>
            </a:pPr>
            <a:endParaRPr lang="en-GB" sz="600"/>
          </a:p>
          <a:p>
            <a:pPr lvl="0">
              <a:lnSpc>
                <a:spcPct val="70000"/>
              </a:lnSpc>
            </a:pPr>
            <a:r>
              <a:rPr lang="en-GB" sz="600"/>
              <a:t>                                                                           </a:t>
            </a:r>
            <a:r>
              <a:rPr lang="en-GB" sz="450"/>
              <a:t>(WHO 2021)</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81F1E-5E31-FC00-FCBB-EDC9B48FB7DB}"/>
              </a:ext>
            </a:extLst>
          </p:cNvPr>
          <p:cNvSpPr txBox="1">
            <a:spLocks noGrp="1"/>
          </p:cNvSpPr>
          <p:nvPr>
            <p:ph type="title"/>
          </p:nvPr>
        </p:nvSpPr>
        <p:spPr/>
        <p:txBody>
          <a:bodyPr/>
          <a:lstStyle/>
          <a:p>
            <a:pPr lvl="0"/>
            <a:r>
              <a:rPr lang="en-GB" dirty="0"/>
              <a:t>CVD’s - Key facts</a:t>
            </a:r>
          </a:p>
        </p:txBody>
      </p:sp>
      <p:sp>
        <p:nvSpPr>
          <p:cNvPr id="3" name="Content Placeholder 2">
            <a:extLst>
              <a:ext uri="{FF2B5EF4-FFF2-40B4-BE49-F238E27FC236}">
                <a16:creationId xmlns:a16="http://schemas.microsoft.com/office/drawing/2014/main" id="{CAA42FBD-B78B-B835-813D-C74D7828E894}"/>
              </a:ext>
            </a:extLst>
          </p:cNvPr>
          <p:cNvSpPr txBox="1">
            <a:spLocks noGrp="1"/>
          </p:cNvSpPr>
          <p:nvPr>
            <p:ph idx="1"/>
          </p:nvPr>
        </p:nvSpPr>
        <p:spPr/>
        <p:txBody>
          <a:bodyPr/>
          <a:lstStyle/>
          <a:p>
            <a:pPr lvl="0">
              <a:lnSpc>
                <a:spcPct val="80000"/>
              </a:lnSpc>
            </a:pPr>
            <a:r>
              <a:rPr lang="en-GB" sz="2250" dirty="0">
                <a:solidFill>
                  <a:srgbClr val="3C4245"/>
                </a:solidFill>
                <a:latin typeface="Noto Sans" pitchFamily="34"/>
              </a:rPr>
              <a:t>Cardiovascular diseases (CVDs) are the leading cause of</a:t>
            </a:r>
          </a:p>
          <a:p>
            <a:pPr marL="0" lvl="0" indent="0">
              <a:lnSpc>
                <a:spcPct val="80000"/>
              </a:lnSpc>
              <a:buNone/>
            </a:pPr>
            <a:r>
              <a:rPr lang="en-GB" sz="2250" dirty="0">
                <a:solidFill>
                  <a:srgbClr val="3C4245"/>
                </a:solidFill>
                <a:latin typeface="Noto Sans" pitchFamily="34"/>
              </a:rPr>
              <a:t>     death globally.</a:t>
            </a:r>
          </a:p>
          <a:p>
            <a:pPr lvl="0">
              <a:lnSpc>
                <a:spcPct val="80000"/>
              </a:lnSpc>
            </a:pPr>
            <a:endParaRPr lang="en-GB" sz="2250" dirty="0">
              <a:solidFill>
                <a:srgbClr val="3C4245"/>
              </a:solidFill>
              <a:latin typeface="Noto Sans" pitchFamily="34"/>
            </a:endParaRPr>
          </a:p>
          <a:p>
            <a:pPr marL="0" lvl="0" indent="0">
              <a:lnSpc>
                <a:spcPct val="80000"/>
              </a:lnSpc>
              <a:buNone/>
            </a:pPr>
            <a:r>
              <a:rPr lang="en-GB" sz="2250" dirty="0">
                <a:solidFill>
                  <a:srgbClr val="3C4245"/>
                </a:solidFill>
                <a:latin typeface="Noto Sans" pitchFamily="34"/>
              </a:rPr>
              <a:t>    An estimated 17.9 million people died from CVDs in 2019,</a:t>
            </a:r>
          </a:p>
          <a:p>
            <a:pPr marL="0" lvl="0" indent="0">
              <a:lnSpc>
                <a:spcPct val="80000"/>
              </a:lnSpc>
              <a:buNone/>
            </a:pPr>
            <a:r>
              <a:rPr lang="en-GB" sz="2250" dirty="0">
                <a:solidFill>
                  <a:srgbClr val="3C4245"/>
                </a:solidFill>
                <a:latin typeface="Noto Sans" pitchFamily="34"/>
              </a:rPr>
              <a:t>    representing 32% of all global deaths. Of these deaths,</a:t>
            </a:r>
          </a:p>
          <a:p>
            <a:pPr marL="0" lvl="0" indent="0">
              <a:lnSpc>
                <a:spcPct val="80000"/>
              </a:lnSpc>
              <a:buNone/>
            </a:pPr>
            <a:r>
              <a:rPr lang="en-GB" sz="2250" dirty="0">
                <a:solidFill>
                  <a:srgbClr val="3C4245"/>
                </a:solidFill>
                <a:latin typeface="Noto Sans" pitchFamily="34"/>
              </a:rPr>
              <a:t>    85% were due to heart attack and stroke.</a:t>
            </a:r>
          </a:p>
          <a:p>
            <a:pPr lvl="0">
              <a:lnSpc>
                <a:spcPct val="80000"/>
              </a:lnSpc>
            </a:pPr>
            <a:endParaRPr lang="en-GB" sz="2250" dirty="0">
              <a:solidFill>
                <a:srgbClr val="3C4245"/>
              </a:solidFill>
              <a:latin typeface="Noto Sans" pitchFamily="34"/>
            </a:endParaRPr>
          </a:p>
          <a:p>
            <a:pPr marL="0" lvl="0" indent="0">
              <a:lnSpc>
                <a:spcPct val="80000"/>
              </a:lnSpc>
              <a:buNone/>
            </a:pPr>
            <a:r>
              <a:rPr lang="en-GB" sz="2250" dirty="0">
                <a:solidFill>
                  <a:srgbClr val="3C4245"/>
                </a:solidFill>
                <a:latin typeface="Noto Sans" pitchFamily="34"/>
              </a:rPr>
              <a:t>    Over three quarters of CVD deaths take place in low and</a:t>
            </a:r>
          </a:p>
          <a:p>
            <a:pPr marL="0" lvl="0" indent="0">
              <a:lnSpc>
                <a:spcPct val="80000"/>
              </a:lnSpc>
              <a:buNone/>
            </a:pPr>
            <a:r>
              <a:rPr lang="en-GB" sz="2250" dirty="0">
                <a:solidFill>
                  <a:srgbClr val="3C4245"/>
                </a:solidFill>
                <a:latin typeface="Noto Sans" pitchFamily="34"/>
              </a:rPr>
              <a:t>     middle-income countries.</a:t>
            </a:r>
          </a:p>
          <a:p>
            <a:pPr lvl="0">
              <a:lnSpc>
                <a:spcPct val="80000"/>
              </a:lnSpc>
            </a:pPr>
            <a:endParaRPr lang="en-GB" sz="225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41DDE-AFF5-1BCA-DB6D-6B0616C5C99D}"/>
              </a:ext>
            </a:extLst>
          </p:cNvPr>
          <p:cNvSpPr txBox="1">
            <a:spLocks noGrp="1"/>
          </p:cNvSpPr>
          <p:nvPr>
            <p:ph type="title"/>
          </p:nvPr>
        </p:nvSpPr>
        <p:spPr/>
        <p:txBody>
          <a:bodyPr/>
          <a:lstStyle/>
          <a:p>
            <a:pPr lvl="0"/>
            <a:r>
              <a:rPr lang="en-GB" dirty="0">
                <a:latin typeface="Trebuchet MS" panose="020B0603020202020204" pitchFamily="34" charset="0"/>
              </a:rPr>
              <a:t>CVD’s   -  Key Facts </a:t>
            </a:r>
            <a:r>
              <a:rPr lang="en-GB" dirty="0" err="1">
                <a:latin typeface="Trebuchet MS" panose="020B0603020202020204" pitchFamily="34" charset="0"/>
              </a:rPr>
              <a:t>cont</a:t>
            </a:r>
            <a:r>
              <a:rPr lang="en-GB" dirty="0">
                <a:latin typeface="Trebuchet MS" panose="020B0603020202020204" pitchFamily="34" charset="0"/>
              </a:rPr>
              <a:t>…..</a:t>
            </a:r>
          </a:p>
        </p:txBody>
      </p:sp>
      <p:sp>
        <p:nvSpPr>
          <p:cNvPr id="3" name="Content Placeholder 2">
            <a:extLst>
              <a:ext uri="{FF2B5EF4-FFF2-40B4-BE49-F238E27FC236}">
                <a16:creationId xmlns:a16="http://schemas.microsoft.com/office/drawing/2014/main" id="{027B7045-4322-EF0B-3A71-6AD92A2D7EF7}"/>
              </a:ext>
            </a:extLst>
          </p:cNvPr>
          <p:cNvSpPr txBox="1">
            <a:spLocks noGrp="1"/>
          </p:cNvSpPr>
          <p:nvPr>
            <p:ph idx="1"/>
          </p:nvPr>
        </p:nvSpPr>
        <p:spPr>
          <a:xfrm>
            <a:off x="457202" y="1556792"/>
            <a:ext cx="8229600" cy="3816424"/>
          </a:xfrm>
        </p:spPr>
        <p:txBody>
          <a:bodyPr>
            <a:normAutofit fontScale="85000" lnSpcReduction="20000"/>
          </a:bodyPr>
          <a:lstStyle/>
          <a:p>
            <a:pPr lvl="0">
              <a:lnSpc>
                <a:spcPct val="90000"/>
              </a:lnSpc>
            </a:pPr>
            <a:r>
              <a:rPr lang="en-GB" dirty="0">
                <a:solidFill>
                  <a:srgbClr val="3C4245"/>
                </a:solidFill>
                <a:latin typeface="Noto Sans" pitchFamily="34"/>
              </a:rPr>
              <a:t>Out of the 17 million premature deaths</a:t>
            </a:r>
          </a:p>
          <a:p>
            <a:pPr marL="0" lvl="0" indent="0">
              <a:lnSpc>
                <a:spcPct val="90000"/>
              </a:lnSpc>
              <a:buNone/>
            </a:pPr>
            <a:r>
              <a:rPr lang="en-GB">
                <a:solidFill>
                  <a:srgbClr val="3C4245"/>
                </a:solidFill>
                <a:latin typeface="Noto Sans" pitchFamily="34"/>
              </a:rPr>
              <a:t>   </a:t>
            </a:r>
            <a:r>
              <a:rPr lang="en-GB" dirty="0">
                <a:solidFill>
                  <a:srgbClr val="3C4245"/>
                </a:solidFill>
                <a:latin typeface="Noto Sans" pitchFamily="34"/>
              </a:rPr>
              <a:t>(under the age of 70) due </a:t>
            </a:r>
            <a:r>
              <a:rPr lang="en-GB">
                <a:solidFill>
                  <a:srgbClr val="3C4245"/>
                </a:solidFill>
                <a:latin typeface="Noto Sans" pitchFamily="34"/>
              </a:rPr>
              <a:t>to non-communicable</a:t>
            </a:r>
          </a:p>
          <a:p>
            <a:pPr marL="0" lvl="0" indent="0">
              <a:lnSpc>
                <a:spcPct val="90000"/>
              </a:lnSpc>
              <a:buNone/>
            </a:pPr>
            <a:r>
              <a:rPr lang="en-GB">
                <a:solidFill>
                  <a:srgbClr val="3C4245"/>
                </a:solidFill>
                <a:latin typeface="Noto Sans" pitchFamily="34"/>
              </a:rPr>
              <a:t>   </a:t>
            </a:r>
            <a:r>
              <a:rPr lang="en-GB" dirty="0">
                <a:solidFill>
                  <a:srgbClr val="3C4245"/>
                </a:solidFill>
                <a:latin typeface="Noto Sans" pitchFamily="34"/>
              </a:rPr>
              <a:t>diseases in 2019, 38% were caused by CVD’s. </a:t>
            </a:r>
          </a:p>
          <a:p>
            <a:pPr marL="0" lvl="0" indent="0">
              <a:lnSpc>
                <a:spcPct val="90000"/>
              </a:lnSpc>
              <a:buNone/>
            </a:pPr>
            <a:r>
              <a:rPr lang="en-GB" dirty="0">
                <a:solidFill>
                  <a:srgbClr val="3C4245"/>
                </a:solidFill>
                <a:latin typeface="Noto Sans" pitchFamily="34"/>
              </a:rPr>
              <a:t>   </a:t>
            </a:r>
          </a:p>
          <a:p>
            <a:pPr lvl="0">
              <a:lnSpc>
                <a:spcPct val="90000"/>
              </a:lnSpc>
            </a:pPr>
            <a:endParaRPr lang="en-GB" dirty="0">
              <a:solidFill>
                <a:srgbClr val="3C4245"/>
              </a:solidFill>
              <a:latin typeface="Noto Sans" pitchFamily="34"/>
            </a:endParaRPr>
          </a:p>
          <a:p>
            <a:pPr lvl="0">
              <a:lnSpc>
                <a:spcPct val="90000"/>
              </a:lnSpc>
            </a:pPr>
            <a:r>
              <a:rPr lang="en-GB" dirty="0">
                <a:solidFill>
                  <a:srgbClr val="3C4245"/>
                </a:solidFill>
                <a:latin typeface="Noto Sans" pitchFamily="34"/>
              </a:rPr>
              <a:t>Most cardiovascular diseases can be prevented</a:t>
            </a:r>
          </a:p>
          <a:p>
            <a:pPr marL="0" lvl="0" indent="0">
              <a:lnSpc>
                <a:spcPct val="90000"/>
              </a:lnSpc>
              <a:buNone/>
            </a:pPr>
            <a:r>
              <a:rPr lang="en-GB" dirty="0">
                <a:solidFill>
                  <a:srgbClr val="3C4245"/>
                </a:solidFill>
                <a:latin typeface="Noto Sans" pitchFamily="34"/>
              </a:rPr>
              <a:t>    by addressing behavioural risk factors such as </a:t>
            </a:r>
          </a:p>
          <a:p>
            <a:pPr marL="0" lvl="0" indent="0">
              <a:lnSpc>
                <a:spcPct val="90000"/>
              </a:lnSpc>
              <a:buNone/>
            </a:pPr>
            <a:r>
              <a:rPr lang="en-GB" dirty="0">
                <a:solidFill>
                  <a:srgbClr val="3C4245"/>
                </a:solidFill>
                <a:latin typeface="Noto Sans" pitchFamily="34"/>
              </a:rPr>
              <a:t>    tobacco use, unhealthy diet and obesity,</a:t>
            </a:r>
          </a:p>
          <a:p>
            <a:pPr marL="0" lvl="0" indent="0">
              <a:lnSpc>
                <a:spcPct val="90000"/>
              </a:lnSpc>
              <a:buNone/>
            </a:pPr>
            <a:r>
              <a:rPr lang="en-GB" dirty="0">
                <a:solidFill>
                  <a:srgbClr val="3C4245"/>
                </a:solidFill>
                <a:latin typeface="Noto Sans" pitchFamily="34"/>
              </a:rPr>
              <a:t>    physical inactivity and harmful use of alcohol.</a:t>
            </a:r>
          </a:p>
          <a:p>
            <a:pPr marL="0" lvl="0" indent="0">
              <a:lnSpc>
                <a:spcPct val="90000"/>
              </a:lnSpc>
              <a:buNone/>
            </a:pPr>
            <a:r>
              <a:rPr lang="en-GB" dirty="0">
                <a:solidFill>
                  <a:srgbClr val="3C4245"/>
                </a:solidFill>
                <a:latin typeface="Noto Sans" pitchFamily="34"/>
              </a:rPr>
              <a:t>    </a:t>
            </a:r>
          </a:p>
          <a:p>
            <a:pPr lvl="0">
              <a:lnSpc>
                <a:spcPct val="90000"/>
              </a:lnSpc>
            </a:pPr>
            <a:endParaRPr lang="en-GB"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154B5-9288-02EF-430B-108F0985BC02}"/>
              </a:ext>
            </a:extLst>
          </p:cNvPr>
          <p:cNvSpPr txBox="1">
            <a:spLocks noGrp="1"/>
          </p:cNvSpPr>
          <p:nvPr>
            <p:ph type="title"/>
          </p:nvPr>
        </p:nvSpPr>
        <p:spPr/>
        <p:txBody>
          <a:bodyPr/>
          <a:lstStyle/>
          <a:p>
            <a:pPr lvl="0"/>
            <a:r>
              <a:rPr lang="en-GB" b="1"/>
              <a:t>References</a:t>
            </a:r>
          </a:p>
        </p:txBody>
      </p:sp>
      <p:sp>
        <p:nvSpPr>
          <p:cNvPr id="3" name="Content Placeholder 2">
            <a:extLst>
              <a:ext uri="{FF2B5EF4-FFF2-40B4-BE49-F238E27FC236}">
                <a16:creationId xmlns:a16="http://schemas.microsoft.com/office/drawing/2014/main" id="{34FDE80C-0518-6A59-8AD5-B4E8CD93CE65}"/>
              </a:ext>
            </a:extLst>
          </p:cNvPr>
          <p:cNvSpPr txBox="1">
            <a:spLocks noGrp="1"/>
          </p:cNvSpPr>
          <p:nvPr>
            <p:ph idx="1"/>
          </p:nvPr>
        </p:nvSpPr>
        <p:spPr/>
        <p:txBody>
          <a:bodyPr/>
          <a:lstStyle/>
          <a:p>
            <a:pPr lvl="0">
              <a:lnSpc>
                <a:spcPct val="80000"/>
              </a:lnSpc>
            </a:pPr>
            <a:r>
              <a:rPr lang="en-GB" sz="1425"/>
              <a:t>Alzheimer’s Society (2022) Dementia UK report Available at:https://www.alzheimers.org.uk/about-us/policy-and-influencing/dementia-uk-report (Accessed date 9th September 2022)</a:t>
            </a:r>
          </a:p>
          <a:p>
            <a:pPr lvl="0">
              <a:lnSpc>
                <a:spcPct val="80000"/>
              </a:lnSpc>
            </a:pPr>
            <a:r>
              <a:rPr lang="en-GB" sz="1425"/>
              <a:t>Alzheimer’s Society, 2022) Key facts and statistics on dementia and other dementia related topics. Available at: https://www.alzheimers.org.uk/about-us/news-and-media/facts-media  (Accessed date 9th September 2022)</a:t>
            </a:r>
          </a:p>
          <a:p>
            <a:pPr lvl="0">
              <a:lnSpc>
                <a:spcPct val="80000"/>
              </a:lnSpc>
            </a:pPr>
            <a:r>
              <a:rPr lang="en-GB" sz="1425"/>
              <a:t>Alzheimer’s Disease International (2018) World Alzheimer Report 2018 Available at:  https://www.alz.co.uk/research/world-report-2018 (Accessed 9th  September 2022).</a:t>
            </a:r>
          </a:p>
          <a:p>
            <a:pPr lvl="0">
              <a:lnSpc>
                <a:spcPct val="90000"/>
              </a:lnSpc>
            </a:pPr>
            <a:r>
              <a:rPr lang="en-GB" sz="1425">
                <a:hlinkClick r:id="rId2">
                  <a:extLst>
                    <a:ext uri="{A12FA001-AC4F-418D-AE19-62706E023703}">
                      <ahyp:hlinkClr xmlns:ahyp="http://schemas.microsoft.com/office/drawing/2018/hyperlinkcolor" val="tx"/>
                    </a:ext>
                  </a:extLst>
                </a:hlinkClick>
              </a:rPr>
              <a:t>British heart Foundation (2023) https://www.bhf.org.uk/-/media/files/for-professionals/research/heart-statistics/bhf-cvd-statistics-ukfactsheet.pdf?rev=98dd12be6bbf4e38b45678186f7d154e&amp;hash=F2563B62CB96459E2A90E52F2AEF0CD7</a:t>
            </a:r>
            <a:endParaRPr lang="en-GB" sz="1425"/>
          </a:p>
          <a:p>
            <a:pPr lvl="0">
              <a:lnSpc>
                <a:spcPct val="90000"/>
              </a:lnSpc>
            </a:pPr>
            <a:r>
              <a:rPr lang="en-GB" sz="1425"/>
              <a:t>World health organisation (2021) - https://www.who.int/news-room/fact-sheets/detail/cardiovascular-diseases-(cvds)</a:t>
            </a:r>
          </a:p>
          <a:p>
            <a:pPr lvl="0">
              <a:lnSpc>
                <a:spcPct val="80000"/>
              </a:lnSpc>
            </a:pPr>
            <a:endParaRPr lang="en-GB" sz="210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1451</TotalTime>
  <Words>2613</Words>
  <Application>Microsoft Office PowerPoint</Application>
  <PresentationFormat>On-screen Show (4:3)</PresentationFormat>
  <Paragraphs>388</Paragraphs>
  <Slides>56</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56</vt:i4>
      </vt:variant>
    </vt:vector>
  </HeadingPairs>
  <TitlesOfParts>
    <vt:vector size="65" baseType="lpstr">
      <vt:lpstr>Arial</vt:lpstr>
      <vt:lpstr>Calibri</vt:lpstr>
      <vt:lpstr>Myriad Pro</vt:lpstr>
      <vt:lpstr>Noto Sans</vt:lpstr>
      <vt:lpstr>SymbolMT</vt:lpstr>
      <vt:lpstr>Times New Roman</vt:lpstr>
      <vt:lpstr>Trebuchet MS</vt:lpstr>
      <vt:lpstr>Wingdings</vt:lpstr>
      <vt:lpstr>20140311PresentationUWTSDTemplate</vt:lpstr>
      <vt:lpstr>INTRODUCTION TO PUBLIC HEALTH</vt:lpstr>
      <vt:lpstr>Learning outcomes</vt:lpstr>
      <vt:lpstr>Module Summary</vt:lpstr>
      <vt:lpstr>Lesson objectives</vt:lpstr>
      <vt:lpstr>Dementia</vt:lpstr>
      <vt:lpstr>Dementia is……</vt:lpstr>
      <vt:lpstr>Dementia is…..</vt:lpstr>
      <vt:lpstr>Symptoms of Dementia</vt:lpstr>
      <vt:lpstr>Signs and symptoms of dementia…</vt:lpstr>
      <vt:lpstr>Signs and symptoms of dementia...</vt:lpstr>
      <vt:lpstr>Causes of Dementia</vt:lpstr>
      <vt:lpstr>Dementia is…..</vt:lpstr>
      <vt:lpstr>Dementia…</vt:lpstr>
      <vt:lpstr>Dementia</vt:lpstr>
      <vt:lpstr>What are the types of Dementia?</vt:lpstr>
      <vt:lpstr>Alzheimer’s disease</vt:lpstr>
      <vt:lpstr>Alzheimer’s disease</vt:lpstr>
      <vt:lpstr>Vascular dementia   15-25% of individuals with dementia have vascular dementia characterised by:</vt:lpstr>
      <vt:lpstr>Other types of dementia</vt:lpstr>
      <vt:lpstr>How big is the problem?</vt:lpstr>
      <vt:lpstr>Worldwide estimate…..</vt:lpstr>
      <vt:lpstr>Activity</vt:lpstr>
      <vt:lpstr>National Estimate  (Alzheimers Society 2022)</vt:lpstr>
      <vt:lpstr>Generally……….</vt:lpstr>
      <vt:lpstr>What are the risk factors?</vt:lpstr>
      <vt:lpstr>Risk factors for dementia include:</vt:lpstr>
      <vt:lpstr>Interventions……? </vt:lpstr>
      <vt:lpstr>Who is at risk?</vt:lpstr>
      <vt:lpstr>Non-modifiable risk factors</vt:lpstr>
      <vt:lpstr>Non-modifiable risk factors</vt:lpstr>
      <vt:lpstr>Non-modifiable risk factors</vt:lpstr>
      <vt:lpstr>Can dementia be cured? </vt:lpstr>
      <vt:lpstr> NO                                                       (Alzheimers Society 2022)</vt:lpstr>
      <vt:lpstr>Can dementia be prevented? </vt:lpstr>
      <vt:lpstr>Activity</vt:lpstr>
      <vt:lpstr>The Seven Steps for  optimal cognitive function</vt:lpstr>
      <vt:lpstr>The Seven Steps – </vt:lpstr>
      <vt:lpstr>Activity</vt:lpstr>
      <vt:lpstr>What is good for your heart ….. is also good for your brain</vt:lpstr>
      <vt:lpstr>Cont……</vt:lpstr>
      <vt:lpstr>Summary : Activity</vt:lpstr>
      <vt:lpstr>Cardiovascular Disease</vt:lpstr>
      <vt:lpstr>Cardio-vascular disease in the UK</vt:lpstr>
      <vt:lpstr>Cardio-vascular disease in the UK</vt:lpstr>
      <vt:lpstr>Cardio-vascular disease in the UK (British Heart Foundation data 2023)</vt:lpstr>
      <vt:lpstr>Activity -  20 minutes</vt:lpstr>
      <vt:lpstr>Cardiovascular diseases (CVD’s) are a group of disorders of the heart and blood vessels, including:</vt:lpstr>
      <vt:lpstr>Cardiovascular diseases cont….</vt:lpstr>
      <vt:lpstr>Cardiovascular diseases cont…</vt:lpstr>
      <vt:lpstr>Activity – 15 minutes</vt:lpstr>
      <vt:lpstr>Heart Attacks and Strokes</vt:lpstr>
      <vt:lpstr>Risk factors for Cardio-vascular Diseases (CVD) that increase the risk of heart disease and stroke </vt:lpstr>
      <vt:lpstr>Reducing the risk of cardiovascular disease</vt:lpstr>
      <vt:lpstr>CVD’s - Key facts</vt:lpstr>
      <vt:lpstr>CVD’s   -  Key Facts cont…..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Gillian Weaver</cp:lastModifiedBy>
  <cp:revision>96</cp:revision>
  <dcterms:created xsi:type="dcterms:W3CDTF">2015-04-14T15:21:28Z</dcterms:created>
  <dcterms:modified xsi:type="dcterms:W3CDTF">2025-12-29T14:59:56Z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