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handoutMasterIdLst>
    <p:handoutMasterId r:id="rId25"/>
  </p:handoutMasterIdLst>
  <p:sldIdLst>
    <p:sldId id="256" r:id="rId2"/>
    <p:sldId id="257" r:id="rId3"/>
    <p:sldId id="284" r:id="rId4"/>
    <p:sldId id="258" r:id="rId5"/>
    <p:sldId id="259" r:id="rId6"/>
    <p:sldId id="274" r:id="rId7"/>
    <p:sldId id="261" r:id="rId8"/>
    <p:sldId id="264" r:id="rId9"/>
    <p:sldId id="263" r:id="rId10"/>
    <p:sldId id="271" r:id="rId11"/>
    <p:sldId id="265" r:id="rId12"/>
    <p:sldId id="266" r:id="rId13"/>
    <p:sldId id="270" r:id="rId14"/>
    <p:sldId id="269" r:id="rId15"/>
    <p:sldId id="268" r:id="rId16"/>
    <p:sldId id="276" r:id="rId17"/>
    <p:sldId id="281" r:id="rId18"/>
    <p:sldId id="286" r:id="rId19"/>
    <p:sldId id="278" r:id="rId20"/>
    <p:sldId id="283" r:id="rId21"/>
    <p:sldId id="282" r:id="rId22"/>
    <p:sldId id="279" r:id="rId23"/>
    <p:sldId id="280"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536"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89782" tIns="44891" rIns="89782" bIns="44891" rtlCol="0"/>
          <a:lstStyle>
            <a:lvl1pPr algn="r">
              <a:defRPr sz="1200"/>
            </a:lvl1pPr>
          </a:lstStyle>
          <a:p>
            <a:fld id="{32725E99-A7E8-4910-834C-6062547A2A60}" type="datetimeFigureOut">
              <a:rPr lang="en-GB" smtClean="0"/>
              <a:pPr/>
              <a:t>12/12/2017</a:t>
            </a:fld>
            <a:endParaRPr lang="en-GB" dirty="0"/>
          </a:p>
        </p:txBody>
      </p:sp>
      <p:sp>
        <p:nvSpPr>
          <p:cNvPr id="4" name="Footer Placeholder 3"/>
          <p:cNvSpPr>
            <a:spLocks noGrp="1"/>
          </p:cNvSpPr>
          <p:nvPr>
            <p:ph type="ftr" sz="quarter" idx="2"/>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2" tIns="44891" rIns="89782" bIns="44891" rtlCol="0" anchor="b"/>
          <a:lstStyle>
            <a:lvl1pPr algn="r">
              <a:defRPr sz="1200"/>
            </a:lvl1pPr>
          </a:lstStyle>
          <a:p>
            <a:fld id="{CB09944E-A1D7-448B-8D7C-C9419BE76562}" type="slidenum">
              <a:rPr lang="en-GB" smtClean="0"/>
              <a:pPr/>
              <a:t>‹#›</a:t>
            </a:fld>
            <a:endParaRPr lang="en-GB" dirty="0"/>
          </a:p>
        </p:txBody>
      </p:sp>
    </p:spTree>
    <p:extLst>
      <p:ext uri="{BB962C8B-B14F-4D97-AF65-F5344CB8AC3E}">
        <p14:creationId xmlns:p14="http://schemas.microsoft.com/office/powerpoint/2010/main" val="22508821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9E690CF0-672F-45AF-B9CA-66A8ACCD74AE}" type="datetimeFigureOut">
              <a:rPr lang="en-GB" smtClean="0"/>
              <a:pPr/>
              <a:t>12/12/2017</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DF5CDA16-6CE8-45BD-B998-731307DD63B4}" type="slidenum">
              <a:rPr lang="en-GB" smtClean="0"/>
              <a:pPr/>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F5CDA16-6CE8-45BD-B998-731307DD63B4}" type="slidenum">
              <a:rPr lang="en-GB" smtClean="0"/>
              <a:pPr/>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9E690CF0-672F-45AF-B9CA-66A8ACCD74AE}" type="datetimeFigureOut">
              <a:rPr lang="en-GB" smtClean="0"/>
              <a:pPr/>
              <a:t>12/12/2017</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DF5CDA16-6CE8-45BD-B998-731307DD63B4}" type="slidenum">
              <a:rPr lang="en-GB" smtClean="0"/>
              <a:pPr/>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F5CDA16-6CE8-45BD-B998-731307DD63B4}" type="slidenum">
              <a:rPr lang="en-GB" smtClean="0"/>
              <a:pPr/>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F5CDA16-6CE8-45BD-B998-731307DD63B4}" type="slidenum">
              <a:rPr lang="en-GB" smtClean="0"/>
              <a:pPr/>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F5CDA16-6CE8-45BD-B998-731307DD63B4}" type="slidenum">
              <a:rPr lang="en-GB" smtClean="0"/>
              <a:pPr/>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F5CDA16-6CE8-45BD-B998-731307DD63B4}" type="slidenum">
              <a:rPr lang="en-GB" smtClean="0"/>
              <a:pPr/>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F5CDA16-6CE8-45BD-B998-731307DD63B4}" type="slidenum">
              <a:rPr lang="en-GB" smtClean="0"/>
              <a:pPr/>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F5CDA16-6CE8-45BD-B998-731307DD63B4}" type="slidenum">
              <a:rPr lang="en-GB" smtClean="0"/>
              <a:pPr/>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F5CDA16-6CE8-45BD-B998-731307DD63B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E690CF0-672F-45AF-B9CA-66A8ACCD74AE}" type="datetimeFigureOut">
              <a:rPr lang="en-GB" smtClean="0"/>
              <a:pPr/>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F5CDA16-6CE8-45BD-B998-731307DD63B4}" type="slidenum">
              <a:rPr lang="en-GB" smtClean="0"/>
              <a:pPr/>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9E690CF0-672F-45AF-B9CA-66A8ACCD74AE}" type="datetimeFigureOut">
              <a:rPr lang="en-GB" smtClean="0"/>
              <a:pPr/>
              <a:t>12/12/2017</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DF5CDA16-6CE8-45BD-B998-731307DD63B4}" type="slidenum">
              <a:rPr lang="en-GB" smtClean="0"/>
              <a:pPr/>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https://www.heacademy.ac.uk/blog/embedding-employability-student-programmes-%E2%80%93-it-starts-right-languag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uwtsd.ac.uk/enhancement-unit/professional-recognition/hea-fellowship-/" TargetMode="External"/><Relationship Id="rId2" Type="http://schemas.openxmlformats.org/officeDocument/2006/relationships/hyperlink" Target="mailto:heaapplications@uwtsd.ac.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mailto:caroline.usei@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4704"/>
            <a:ext cx="7772400" cy="2835747"/>
          </a:xfrm>
        </p:spPr>
        <p:txBody>
          <a:bodyPr>
            <a:normAutofit/>
          </a:bodyPr>
          <a:lstStyle/>
          <a:p>
            <a:r>
              <a:rPr lang="en-GB" sz="3600" b="1" dirty="0" smtClean="0"/>
              <a:t>The UK Professional Standards Framework (UKPSF)</a:t>
            </a:r>
            <a:br>
              <a:rPr lang="en-GB" sz="3600" b="1" dirty="0" smtClean="0"/>
            </a:br>
            <a:r>
              <a:rPr lang="en-GB" sz="3600" b="1" dirty="0" smtClean="0"/>
              <a:t>HEA Professional Recognition</a:t>
            </a:r>
            <a:endParaRPr lang="en-GB" sz="3600" b="1" dirty="0"/>
          </a:p>
        </p:txBody>
      </p:sp>
      <p:sp>
        <p:nvSpPr>
          <p:cNvPr id="3" name="Subtitle 2"/>
          <p:cNvSpPr>
            <a:spLocks noGrp="1"/>
          </p:cNvSpPr>
          <p:nvPr>
            <p:ph type="subTitle" idx="1"/>
          </p:nvPr>
        </p:nvSpPr>
        <p:spPr>
          <a:xfrm>
            <a:off x="755576" y="3645024"/>
            <a:ext cx="7344816" cy="1296144"/>
          </a:xfrm>
        </p:spPr>
        <p:txBody>
          <a:bodyPr>
            <a:normAutofit/>
          </a:bodyPr>
          <a:lstStyle/>
          <a:p>
            <a:r>
              <a:rPr lang="en-GB" sz="2400" b="1" dirty="0" smtClean="0">
                <a:solidFill>
                  <a:schemeClr val="tx1"/>
                </a:solidFill>
              </a:rPr>
              <a:t>Caroline </a:t>
            </a:r>
            <a:r>
              <a:rPr lang="en-GB" sz="2400" b="1" dirty="0" err="1" smtClean="0">
                <a:solidFill>
                  <a:schemeClr val="tx1"/>
                </a:solidFill>
              </a:rPr>
              <a:t>Usei</a:t>
            </a:r>
            <a:endParaRPr lang="en-GB" sz="2400" b="1" dirty="0" smtClean="0">
              <a:solidFill>
                <a:schemeClr val="tx1"/>
              </a:solidFill>
            </a:endParaRPr>
          </a:p>
          <a:p>
            <a:r>
              <a:rPr lang="en-GB" sz="2400" b="1" dirty="0" smtClean="0">
                <a:solidFill>
                  <a:schemeClr val="tx1"/>
                </a:solidFill>
              </a:rPr>
              <a:t>Head of Enhancement Unit</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52400"/>
            <a:ext cx="8363272" cy="990600"/>
          </a:xfrm>
        </p:spPr>
        <p:txBody>
          <a:bodyPr/>
          <a:lstStyle/>
          <a:p>
            <a:r>
              <a:rPr lang="en-GB" b="1" dirty="0" smtClean="0">
                <a:solidFill>
                  <a:schemeClr val="tx1"/>
                </a:solidFill>
              </a:rPr>
              <a:t>Aim of this Training Session</a:t>
            </a:r>
            <a:endParaRPr lang="en-GB" b="1" dirty="0">
              <a:solidFill>
                <a:schemeClr val="tx1"/>
              </a:solidFill>
            </a:endParaRPr>
          </a:p>
        </p:txBody>
      </p:sp>
      <p:sp>
        <p:nvSpPr>
          <p:cNvPr id="3" name="Content Placeholder 2"/>
          <p:cNvSpPr>
            <a:spLocks noGrp="1"/>
          </p:cNvSpPr>
          <p:nvPr>
            <p:ph sz="quarter" idx="1"/>
          </p:nvPr>
        </p:nvSpPr>
        <p:spPr>
          <a:xfrm>
            <a:off x="323528" y="1219200"/>
            <a:ext cx="8568952" cy="4937760"/>
          </a:xfrm>
        </p:spPr>
        <p:txBody>
          <a:bodyPr/>
          <a:lstStyle/>
          <a:p>
            <a:r>
              <a:rPr lang="en-GB" sz="3000" dirty="0" smtClean="0"/>
              <a:t>To consider the Revised UK Professional Standards Framework (PSF), including:</a:t>
            </a:r>
          </a:p>
          <a:p>
            <a:pPr lvl="1"/>
            <a:r>
              <a:rPr lang="en-GB" sz="2800" dirty="0" smtClean="0">
                <a:solidFill>
                  <a:schemeClr val="tx1"/>
                </a:solidFill>
              </a:rPr>
              <a:t>Aims of the UKPSF</a:t>
            </a:r>
          </a:p>
          <a:p>
            <a:pPr lvl="1"/>
            <a:r>
              <a:rPr lang="en-GB" sz="2800" dirty="0" smtClean="0">
                <a:solidFill>
                  <a:schemeClr val="tx1"/>
                </a:solidFill>
              </a:rPr>
              <a:t>The Dimensions</a:t>
            </a:r>
          </a:p>
          <a:p>
            <a:pPr lvl="1"/>
            <a:r>
              <a:rPr lang="en-GB" sz="2800" dirty="0" smtClean="0">
                <a:solidFill>
                  <a:schemeClr val="tx1"/>
                </a:solidFill>
              </a:rPr>
              <a:t>Alignment of Practice</a:t>
            </a:r>
          </a:p>
          <a:p>
            <a:pPr lvl="1"/>
            <a:r>
              <a:rPr lang="en-GB" sz="2800" dirty="0" smtClean="0">
                <a:solidFill>
                  <a:schemeClr val="tx1"/>
                </a:solidFill>
              </a:rPr>
              <a:t>The Descriptors</a:t>
            </a:r>
          </a:p>
          <a:p>
            <a:pPr lvl="1"/>
            <a:r>
              <a:rPr lang="en-GB" sz="2800" dirty="0" smtClean="0">
                <a:solidFill>
                  <a:schemeClr val="tx1"/>
                </a:solidFill>
              </a:rPr>
              <a:t>The UKPSF at UWTSD</a:t>
            </a:r>
          </a:p>
          <a:p>
            <a:pPr lvl="1"/>
            <a:r>
              <a:rPr lang="en-GB" sz="2800" dirty="0" smtClean="0">
                <a:solidFill>
                  <a:schemeClr val="tx1"/>
                </a:solidFill>
              </a:rPr>
              <a:t>What Next.</a:t>
            </a:r>
          </a:p>
          <a:p>
            <a:pPr lvl="1"/>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764704"/>
            <a:ext cx="8229600" cy="5392256"/>
          </a:xfrm>
        </p:spPr>
        <p:txBody>
          <a:bodyPr/>
          <a:lstStyle/>
          <a:p>
            <a:pPr marL="0" indent="0">
              <a:buNone/>
            </a:pPr>
            <a:endParaRPr lang="en-GB" b="1" dirty="0" smtClean="0"/>
          </a:p>
          <a:p>
            <a:pPr marL="0" indent="0">
              <a:buNone/>
            </a:pPr>
            <a:endParaRPr lang="en-GB" b="1" dirty="0"/>
          </a:p>
          <a:p>
            <a:pPr marL="0" indent="0" algn="ctr">
              <a:buNone/>
            </a:pPr>
            <a:r>
              <a:rPr lang="en-GB" sz="4000" b="1" dirty="0" smtClean="0"/>
              <a:t>Why </a:t>
            </a:r>
            <a:r>
              <a:rPr lang="en-GB" sz="4000" b="1" dirty="0"/>
              <a:t>are you completing your HEA Fellowship application?</a:t>
            </a:r>
            <a:endParaRPr lang="en-GB" sz="4000" dirty="0"/>
          </a:p>
        </p:txBody>
      </p:sp>
    </p:spTree>
    <p:extLst>
      <p:ext uri="{BB962C8B-B14F-4D97-AF65-F5344CB8AC3E}">
        <p14:creationId xmlns:p14="http://schemas.microsoft.com/office/powerpoint/2010/main" val="3308518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28328"/>
          </a:xfrm>
        </p:spPr>
        <p:txBody>
          <a:bodyPr>
            <a:normAutofit/>
          </a:bodyPr>
          <a:lstStyle/>
          <a:p>
            <a:r>
              <a:rPr lang="en-GB" b="1" dirty="0" smtClean="0">
                <a:solidFill>
                  <a:schemeClr val="tx1"/>
                </a:solidFill>
              </a:rPr>
              <a:t>Aims of the UKPSF:</a:t>
            </a:r>
            <a:endParaRPr lang="en-GB" b="1" dirty="0">
              <a:solidFill>
                <a:schemeClr val="tx1"/>
              </a:solidFill>
            </a:endParaRPr>
          </a:p>
        </p:txBody>
      </p:sp>
      <p:sp>
        <p:nvSpPr>
          <p:cNvPr id="3" name="Content Placeholder 2"/>
          <p:cNvSpPr>
            <a:spLocks noGrp="1"/>
          </p:cNvSpPr>
          <p:nvPr>
            <p:ph sz="quarter" idx="1"/>
          </p:nvPr>
        </p:nvSpPr>
        <p:spPr>
          <a:xfrm>
            <a:off x="395536" y="1124744"/>
            <a:ext cx="8424936" cy="5400600"/>
          </a:xfrm>
        </p:spPr>
        <p:txBody>
          <a:bodyPr/>
          <a:lstStyle/>
          <a:p>
            <a:pPr marL="514350" indent="-514350">
              <a:buFont typeface="+mj-lt"/>
              <a:buAutoNum type="arabicPeriod"/>
            </a:pPr>
            <a:r>
              <a:rPr lang="en-GB" sz="2800" b="1" dirty="0" smtClean="0"/>
              <a:t>Supports CPD </a:t>
            </a:r>
            <a:r>
              <a:rPr lang="en-GB" sz="2800" dirty="0" smtClean="0"/>
              <a:t>for staff engaged in teaching and supporting learning</a:t>
            </a:r>
          </a:p>
          <a:p>
            <a:pPr marL="514350" indent="-514350">
              <a:buFont typeface="+mj-lt"/>
              <a:buAutoNum type="arabicPeriod"/>
            </a:pPr>
            <a:r>
              <a:rPr lang="en-GB" sz="2800" b="1" dirty="0" smtClean="0"/>
              <a:t>Fosters dynamic approaches </a:t>
            </a:r>
            <a:r>
              <a:rPr lang="en-GB" sz="2800" dirty="0" smtClean="0"/>
              <a:t>to teaching and learning through creativity, innovation and CPD</a:t>
            </a:r>
          </a:p>
          <a:p>
            <a:pPr marL="514350" indent="-514350">
              <a:buFont typeface="+mj-lt"/>
              <a:buAutoNum type="arabicPeriod"/>
            </a:pPr>
            <a:r>
              <a:rPr lang="en-GB" sz="2800" b="1" dirty="0" smtClean="0"/>
              <a:t>Demonstrates the professionalism </a:t>
            </a:r>
            <a:r>
              <a:rPr lang="en-GB" sz="2800" dirty="0" smtClean="0"/>
              <a:t>of staff both internally and externally</a:t>
            </a:r>
          </a:p>
          <a:p>
            <a:pPr marL="514350" indent="-514350">
              <a:buFont typeface="+mj-lt"/>
              <a:buAutoNum type="arabicPeriod"/>
            </a:pPr>
            <a:r>
              <a:rPr lang="en-GB" sz="2800" b="1" dirty="0" smtClean="0"/>
              <a:t>Acknowledges the variety and quality </a:t>
            </a:r>
            <a:r>
              <a:rPr lang="en-GB" sz="2800" dirty="0" smtClean="0"/>
              <a:t>of teaching, learning, assessment and support</a:t>
            </a:r>
          </a:p>
          <a:p>
            <a:pPr marL="514350" indent="-514350">
              <a:buFont typeface="+mj-lt"/>
              <a:buAutoNum type="arabicPeriod"/>
            </a:pPr>
            <a:r>
              <a:rPr lang="en-GB" sz="2800" b="1" dirty="0" smtClean="0"/>
              <a:t>Facilitates</a:t>
            </a:r>
            <a:r>
              <a:rPr lang="en-GB" sz="2800" dirty="0" smtClean="0"/>
              <a:t> individuals and institutions in gaining </a:t>
            </a:r>
            <a:r>
              <a:rPr lang="en-GB" sz="2800" b="1" dirty="0" smtClean="0"/>
              <a:t>formal recognition </a:t>
            </a:r>
            <a:r>
              <a:rPr lang="en-GB" sz="2800" dirty="0" smtClean="0"/>
              <a:t>for Quality Enhancement (QE) in teaching and supporting learning.</a:t>
            </a:r>
          </a:p>
          <a:p>
            <a:pPr marL="514350" indent="-514350">
              <a:buNone/>
            </a:pP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Dimensions of the Framework</a:t>
            </a:r>
            <a:endParaRPr lang="en-GB" b="1" dirty="0">
              <a:solidFill>
                <a:schemeClr val="tx1"/>
              </a:solidFill>
            </a:endParaRPr>
          </a:p>
        </p:txBody>
      </p:sp>
      <p:sp>
        <p:nvSpPr>
          <p:cNvPr id="3" name="Content Placeholder 2"/>
          <p:cNvSpPr>
            <a:spLocks noGrp="1"/>
          </p:cNvSpPr>
          <p:nvPr>
            <p:ph sz="quarter" idx="1"/>
          </p:nvPr>
        </p:nvSpPr>
        <p:spPr>
          <a:xfrm>
            <a:off x="457200" y="1556792"/>
            <a:ext cx="8229600" cy="4600168"/>
          </a:xfrm>
        </p:spPr>
        <p:txBody>
          <a:bodyPr/>
          <a:lstStyle/>
          <a:p>
            <a:r>
              <a:rPr lang="en-GB" b="1" dirty="0" smtClean="0">
                <a:solidFill>
                  <a:schemeClr val="accent1"/>
                </a:solidFill>
              </a:rPr>
              <a:t>AREAS OF ACTIVITY</a:t>
            </a:r>
          </a:p>
          <a:p>
            <a:r>
              <a:rPr lang="en-GB" b="1" dirty="0" smtClean="0">
                <a:solidFill>
                  <a:schemeClr val="accent4">
                    <a:lumMod val="75000"/>
                  </a:schemeClr>
                </a:solidFill>
              </a:rPr>
              <a:t>CORE KNOWLEDGE</a:t>
            </a:r>
          </a:p>
          <a:p>
            <a:r>
              <a:rPr lang="en-GB" b="1" dirty="0" smtClean="0">
                <a:solidFill>
                  <a:schemeClr val="accent5">
                    <a:lumMod val="75000"/>
                  </a:schemeClr>
                </a:solidFill>
              </a:rPr>
              <a:t>PROFESSIONAL VALUES</a:t>
            </a:r>
          </a:p>
          <a:p>
            <a:endParaRPr lang="en-GB" dirty="0" smtClean="0"/>
          </a:p>
          <a:p>
            <a:pPr>
              <a:buNone/>
            </a:pPr>
            <a:r>
              <a:rPr lang="en-GB" b="1" dirty="0" smtClean="0">
                <a:solidFill>
                  <a:schemeClr val="accent1"/>
                </a:solidFill>
              </a:rPr>
              <a:t>AREAS OF ACTIVITY </a:t>
            </a:r>
            <a:r>
              <a:rPr lang="en-GB" b="1" dirty="0" smtClean="0"/>
              <a:t>ARE UNDERPINNED BY: </a:t>
            </a:r>
          </a:p>
          <a:p>
            <a:pPr>
              <a:buNone/>
            </a:pPr>
            <a:endParaRPr lang="en-GB" sz="1000" b="1" dirty="0" smtClean="0"/>
          </a:p>
          <a:p>
            <a:pPr>
              <a:buNone/>
            </a:pPr>
            <a:r>
              <a:rPr lang="en-GB" b="1" dirty="0" smtClean="0">
                <a:solidFill>
                  <a:schemeClr val="accent4">
                    <a:lumMod val="75000"/>
                  </a:schemeClr>
                </a:solidFill>
              </a:rPr>
              <a:t>CORE KNOWLEDGE </a:t>
            </a:r>
            <a:r>
              <a:rPr lang="en-GB" b="1" dirty="0" smtClean="0"/>
              <a:t>+ </a:t>
            </a:r>
            <a:r>
              <a:rPr lang="en-GB" b="1" dirty="0" smtClean="0">
                <a:solidFill>
                  <a:schemeClr val="accent5">
                    <a:lumMod val="75000"/>
                  </a:schemeClr>
                </a:solidFill>
              </a:rPr>
              <a:t>PROFESSIONAL VALUES</a:t>
            </a:r>
          </a:p>
          <a:p>
            <a:pPr>
              <a:buNone/>
            </a:pPr>
            <a:endParaRPr lang="en-GB" sz="1000" b="1" dirty="0" smtClean="0"/>
          </a:p>
          <a:p>
            <a:pPr algn="ctr">
              <a:buNone/>
            </a:pPr>
            <a:r>
              <a:rPr lang="en-GB" b="1" dirty="0" smtClean="0"/>
              <a:t>= TEACHING, LEARNING,  ASSESSMENT</a:t>
            </a:r>
          </a:p>
          <a:p>
            <a:pPr algn="ctr">
              <a:buNone/>
            </a:pPr>
            <a:r>
              <a:rPr lang="en-GB" b="1" dirty="0" smtClean="0"/>
              <a:t>AND SUPPORT</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500"/>
                                        <p:tgtEl>
                                          <p:spTgt spid="3">
                                            <p:txEl>
                                              <p:pRg st="4" end="4"/>
                                            </p:txEl>
                                          </p:spTgt>
                                        </p:tgtEl>
                                      </p:cBhvr>
                                    </p:animEffect>
                                  </p:childTnLst>
                                </p:cTn>
                              </p:par>
                              <p:par>
                                <p:cTn id="23" presetID="4" presetClass="entr" presetSubtype="16"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box(in)">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ox(in)">
                                      <p:cBhvr>
                                        <p:cTn id="30" dur="500"/>
                                        <p:tgtEl>
                                          <p:spTgt spid="3">
                                            <p:txEl>
                                              <p:pRg st="8" end="8"/>
                                            </p:txEl>
                                          </p:spTgt>
                                        </p:tgtEl>
                                      </p:cBhvr>
                                    </p:animEffect>
                                  </p:childTnLst>
                                </p:cTn>
                              </p:par>
                              <p:par>
                                <p:cTn id="31" presetID="4" presetClass="entr" presetSubtype="16"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ox(in)">
                                      <p:cBhvr>
                                        <p:cTn id="3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699792" y="620688"/>
            <a:ext cx="367240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smtClean="0">
                <a:solidFill>
                  <a:schemeClr val="tx1"/>
                </a:solidFill>
              </a:rPr>
              <a:t>Areas of Activity</a:t>
            </a:r>
            <a:endParaRPr lang="en-GB" sz="3200" b="1" dirty="0">
              <a:solidFill>
                <a:schemeClr val="tx1"/>
              </a:solidFill>
            </a:endParaRPr>
          </a:p>
        </p:txBody>
      </p:sp>
      <p:sp>
        <p:nvSpPr>
          <p:cNvPr id="4" name="Oval 3"/>
          <p:cNvSpPr/>
          <p:nvPr/>
        </p:nvSpPr>
        <p:spPr>
          <a:xfrm>
            <a:off x="251520" y="3645024"/>
            <a:ext cx="3744416" cy="2304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smtClean="0">
                <a:solidFill>
                  <a:schemeClr val="tx1"/>
                </a:solidFill>
              </a:rPr>
              <a:t>Core</a:t>
            </a:r>
          </a:p>
          <a:p>
            <a:pPr algn="ctr"/>
            <a:r>
              <a:rPr lang="en-GB" sz="3200" b="1" dirty="0" smtClean="0">
                <a:solidFill>
                  <a:schemeClr val="tx1"/>
                </a:solidFill>
              </a:rPr>
              <a:t>Knowledge</a:t>
            </a:r>
            <a:endParaRPr lang="en-GB" sz="3200" b="1" dirty="0">
              <a:solidFill>
                <a:schemeClr val="tx1"/>
              </a:solidFill>
            </a:endParaRPr>
          </a:p>
        </p:txBody>
      </p:sp>
      <p:sp>
        <p:nvSpPr>
          <p:cNvPr id="5" name="Oval 4"/>
          <p:cNvSpPr/>
          <p:nvPr/>
        </p:nvSpPr>
        <p:spPr>
          <a:xfrm>
            <a:off x="5292080" y="3717032"/>
            <a:ext cx="3600400" cy="2304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smtClean="0">
                <a:solidFill>
                  <a:schemeClr val="tx1"/>
                </a:solidFill>
              </a:rPr>
              <a:t>Professional</a:t>
            </a:r>
          </a:p>
          <a:p>
            <a:pPr algn="ctr"/>
            <a:r>
              <a:rPr lang="en-GB" sz="3200" b="1" dirty="0" smtClean="0">
                <a:solidFill>
                  <a:schemeClr val="tx1"/>
                </a:solidFill>
              </a:rPr>
              <a:t>Values</a:t>
            </a:r>
            <a:endParaRPr lang="en-GB" sz="3200" b="1" dirty="0">
              <a:solidFill>
                <a:schemeClr val="tx1"/>
              </a:solidFill>
            </a:endParaRPr>
          </a:p>
        </p:txBody>
      </p:sp>
      <p:cxnSp>
        <p:nvCxnSpPr>
          <p:cNvPr id="7" name="Straight Arrow Connector 6"/>
          <p:cNvCxnSpPr/>
          <p:nvPr/>
        </p:nvCxnSpPr>
        <p:spPr>
          <a:xfrm>
            <a:off x="6156176" y="2708920"/>
            <a:ext cx="576064" cy="792088"/>
          </a:xfrm>
          <a:prstGeom prst="straightConnector1">
            <a:avLst/>
          </a:prstGeom>
          <a:ln>
            <a:headEnd type="arrow"/>
            <a:tailEnd type="arrow"/>
          </a:ln>
        </p:spPr>
        <p:style>
          <a:lnRef idx="3">
            <a:schemeClr val="dk1"/>
          </a:lnRef>
          <a:fillRef idx="0">
            <a:schemeClr val="dk1"/>
          </a:fillRef>
          <a:effectRef idx="2">
            <a:schemeClr val="dk1"/>
          </a:effectRef>
          <a:fontRef idx="minor">
            <a:schemeClr val="tx1"/>
          </a:fontRef>
        </p:style>
      </p:cxnSp>
      <p:cxnSp>
        <p:nvCxnSpPr>
          <p:cNvPr id="8" name="Straight Arrow Connector 7"/>
          <p:cNvCxnSpPr/>
          <p:nvPr/>
        </p:nvCxnSpPr>
        <p:spPr>
          <a:xfrm>
            <a:off x="4139952" y="5301208"/>
            <a:ext cx="1080120" cy="0"/>
          </a:xfrm>
          <a:prstGeom prst="straightConnector1">
            <a:avLst/>
          </a:prstGeom>
          <a:ln>
            <a:headEnd type="arrow"/>
            <a:tailEnd type="arrow"/>
          </a:ln>
        </p:spPr>
        <p:style>
          <a:lnRef idx="3">
            <a:schemeClr val="dk1"/>
          </a:lnRef>
          <a:fillRef idx="0">
            <a:schemeClr val="dk1"/>
          </a:fillRef>
          <a:effectRef idx="2">
            <a:schemeClr val="dk1"/>
          </a:effectRef>
          <a:fontRef idx="minor">
            <a:schemeClr val="tx1"/>
          </a:fontRef>
        </p:style>
      </p:cxnSp>
      <p:cxnSp>
        <p:nvCxnSpPr>
          <p:cNvPr id="9" name="Straight Arrow Connector 8"/>
          <p:cNvCxnSpPr/>
          <p:nvPr/>
        </p:nvCxnSpPr>
        <p:spPr>
          <a:xfrm flipH="1">
            <a:off x="2195736" y="2636912"/>
            <a:ext cx="648072" cy="864096"/>
          </a:xfrm>
          <a:prstGeom prst="straightConnector1">
            <a:avLst/>
          </a:prstGeom>
          <a:ln>
            <a:headEnd type="arrow"/>
            <a:tailEnd type="arrow"/>
          </a:ln>
        </p:spPr>
        <p:style>
          <a:lnRef idx="3">
            <a:schemeClr val="dk1"/>
          </a:lnRef>
          <a:fillRef idx="0">
            <a:schemeClr val="dk1"/>
          </a:fillRef>
          <a:effectRef idx="2">
            <a:schemeClr val="dk1"/>
          </a:effectRef>
          <a:fontRef idx="minor">
            <a:schemeClr val="tx1"/>
          </a:fontRef>
        </p:style>
      </p:cxn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Areas of Activity</a:t>
            </a:r>
            <a:endParaRPr lang="en-GB" b="1" dirty="0">
              <a:solidFill>
                <a:schemeClr val="tx1"/>
              </a:solidFill>
            </a:endParaRPr>
          </a:p>
        </p:txBody>
      </p:sp>
      <p:sp>
        <p:nvSpPr>
          <p:cNvPr id="3" name="Content Placeholder 2"/>
          <p:cNvSpPr>
            <a:spLocks noGrp="1"/>
          </p:cNvSpPr>
          <p:nvPr>
            <p:ph sz="quarter" idx="1"/>
          </p:nvPr>
        </p:nvSpPr>
        <p:spPr>
          <a:xfrm>
            <a:off x="323528" y="1219200"/>
            <a:ext cx="720080" cy="4370040"/>
          </a:xfrm>
        </p:spPr>
        <p:txBody>
          <a:bodyPr>
            <a:normAutofit/>
          </a:bodyPr>
          <a:lstStyle/>
          <a:p>
            <a:pPr algn="ctr">
              <a:buNone/>
            </a:pPr>
            <a:r>
              <a:rPr lang="en-GB" sz="3000" b="1" dirty="0" smtClean="0"/>
              <a:t>A1</a:t>
            </a:r>
          </a:p>
          <a:p>
            <a:pPr algn="ctr">
              <a:buNone/>
            </a:pPr>
            <a:endParaRPr lang="en-GB" sz="3000" b="1" dirty="0" smtClean="0"/>
          </a:p>
          <a:p>
            <a:pPr algn="ctr">
              <a:buNone/>
            </a:pPr>
            <a:r>
              <a:rPr lang="en-GB" sz="3000" b="1" dirty="0" smtClean="0"/>
              <a:t>A2</a:t>
            </a:r>
          </a:p>
          <a:p>
            <a:pPr algn="ctr">
              <a:buNone/>
            </a:pPr>
            <a:r>
              <a:rPr lang="en-GB" sz="3000" b="1" dirty="0" smtClean="0"/>
              <a:t>A3</a:t>
            </a:r>
          </a:p>
          <a:p>
            <a:pPr algn="ctr">
              <a:buNone/>
            </a:pPr>
            <a:r>
              <a:rPr lang="en-GB" sz="3000" b="1" dirty="0" smtClean="0"/>
              <a:t>A4</a:t>
            </a:r>
          </a:p>
          <a:p>
            <a:pPr algn="ctr">
              <a:buNone/>
            </a:pPr>
            <a:endParaRPr lang="en-GB" sz="2400" b="1" dirty="0" smtClean="0"/>
          </a:p>
          <a:p>
            <a:pPr algn="ctr">
              <a:buNone/>
            </a:pPr>
            <a:r>
              <a:rPr lang="en-GB" sz="3000" b="1" dirty="0" smtClean="0"/>
              <a:t>A5</a:t>
            </a:r>
            <a:r>
              <a:rPr lang="en-GB" sz="3000" dirty="0" smtClean="0"/>
              <a:t>	</a:t>
            </a:r>
            <a:endParaRPr lang="en-GB" sz="3000" dirty="0"/>
          </a:p>
        </p:txBody>
      </p:sp>
      <p:sp>
        <p:nvSpPr>
          <p:cNvPr id="4" name="Content Placeholder 3"/>
          <p:cNvSpPr>
            <a:spLocks noGrp="1"/>
          </p:cNvSpPr>
          <p:nvPr>
            <p:ph sz="quarter" idx="2"/>
          </p:nvPr>
        </p:nvSpPr>
        <p:spPr>
          <a:xfrm>
            <a:off x="1043608" y="1216152"/>
            <a:ext cx="7776864" cy="4937760"/>
          </a:xfrm>
        </p:spPr>
        <p:txBody>
          <a:bodyPr>
            <a:noAutofit/>
          </a:bodyPr>
          <a:lstStyle/>
          <a:p>
            <a:r>
              <a:rPr lang="en-GB" sz="3000" dirty="0" smtClean="0"/>
              <a:t>Design and plan learning activities and/or programmes of study</a:t>
            </a:r>
          </a:p>
          <a:p>
            <a:r>
              <a:rPr lang="en-GB" sz="3000" dirty="0" smtClean="0"/>
              <a:t>Teach and/or support learning</a:t>
            </a:r>
          </a:p>
          <a:p>
            <a:r>
              <a:rPr lang="en-GB" sz="3000" dirty="0" smtClean="0"/>
              <a:t>Assess and give feedback to learners</a:t>
            </a:r>
          </a:p>
          <a:p>
            <a:r>
              <a:rPr lang="en-GB" sz="3000" dirty="0" smtClean="0"/>
              <a:t>Develop effective learning environments and approaches to student and guidance</a:t>
            </a:r>
          </a:p>
          <a:p>
            <a:r>
              <a:rPr lang="en-GB" sz="3000" dirty="0" smtClean="0"/>
              <a:t>Engage in CPD in subjects/disciplines and their pedagogy, incorporating research, scholarship and the evaluation of professional practice</a:t>
            </a:r>
            <a:endParaRPr lang="en-GB" sz="30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Core Knowledge</a:t>
            </a:r>
            <a:endParaRPr lang="en-GB" b="1" dirty="0">
              <a:solidFill>
                <a:schemeClr val="tx1"/>
              </a:solidFill>
            </a:endParaRPr>
          </a:p>
        </p:txBody>
      </p:sp>
      <p:sp>
        <p:nvSpPr>
          <p:cNvPr id="3" name="Content Placeholder 2"/>
          <p:cNvSpPr>
            <a:spLocks noGrp="1"/>
          </p:cNvSpPr>
          <p:nvPr>
            <p:ph sz="quarter" idx="1"/>
          </p:nvPr>
        </p:nvSpPr>
        <p:spPr>
          <a:xfrm>
            <a:off x="323528" y="1219200"/>
            <a:ext cx="720080" cy="4730080"/>
          </a:xfrm>
        </p:spPr>
        <p:txBody>
          <a:bodyPr>
            <a:normAutofit/>
          </a:bodyPr>
          <a:lstStyle/>
          <a:p>
            <a:pPr algn="ctr">
              <a:buNone/>
            </a:pPr>
            <a:r>
              <a:rPr lang="en-GB" b="1" dirty="0" smtClean="0"/>
              <a:t>K1</a:t>
            </a:r>
          </a:p>
          <a:p>
            <a:pPr algn="ctr">
              <a:buNone/>
            </a:pPr>
            <a:r>
              <a:rPr lang="en-GB" b="1" dirty="0" smtClean="0"/>
              <a:t>K2</a:t>
            </a:r>
          </a:p>
          <a:p>
            <a:pPr algn="ctr">
              <a:buNone/>
            </a:pPr>
            <a:endParaRPr lang="en-GB" b="1" dirty="0" smtClean="0"/>
          </a:p>
          <a:p>
            <a:pPr algn="ctr">
              <a:buNone/>
            </a:pPr>
            <a:endParaRPr lang="en-GB" sz="1800" b="1" dirty="0" smtClean="0"/>
          </a:p>
          <a:p>
            <a:pPr algn="ctr">
              <a:buNone/>
            </a:pPr>
            <a:r>
              <a:rPr lang="en-GB" b="1" dirty="0" smtClean="0"/>
              <a:t>K3</a:t>
            </a:r>
          </a:p>
          <a:p>
            <a:pPr algn="ctr">
              <a:buNone/>
            </a:pPr>
            <a:endParaRPr lang="en-GB" sz="2000" b="1" dirty="0" smtClean="0"/>
          </a:p>
          <a:p>
            <a:pPr algn="ctr">
              <a:buNone/>
            </a:pPr>
            <a:r>
              <a:rPr lang="en-GB" b="1" dirty="0" smtClean="0"/>
              <a:t>K4</a:t>
            </a:r>
          </a:p>
          <a:p>
            <a:pPr algn="ctr">
              <a:buNone/>
            </a:pPr>
            <a:r>
              <a:rPr lang="en-GB" b="1" dirty="0" smtClean="0"/>
              <a:t>K5</a:t>
            </a:r>
          </a:p>
          <a:p>
            <a:pPr algn="ctr">
              <a:buNone/>
            </a:pPr>
            <a:r>
              <a:rPr lang="en-GB" b="1" dirty="0" smtClean="0"/>
              <a:t>K6</a:t>
            </a:r>
            <a:endParaRPr lang="en-GB" b="1" dirty="0"/>
          </a:p>
        </p:txBody>
      </p:sp>
      <p:sp>
        <p:nvSpPr>
          <p:cNvPr id="4" name="Content Placeholder 3"/>
          <p:cNvSpPr>
            <a:spLocks noGrp="1"/>
          </p:cNvSpPr>
          <p:nvPr>
            <p:ph sz="quarter" idx="2"/>
          </p:nvPr>
        </p:nvSpPr>
        <p:spPr>
          <a:xfrm>
            <a:off x="1043608" y="1216152"/>
            <a:ext cx="7848872" cy="4937760"/>
          </a:xfrm>
        </p:spPr>
        <p:txBody>
          <a:bodyPr>
            <a:noAutofit/>
          </a:bodyPr>
          <a:lstStyle/>
          <a:p>
            <a:r>
              <a:rPr lang="en-GB" dirty="0" smtClean="0"/>
              <a:t>The subject material</a:t>
            </a:r>
          </a:p>
          <a:p>
            <a:r>
              <a:rPr lang="en-GB" dirty="0" smtClean="0"/>
              <a:t>Appropriate methods for teaching and learning in the subject area and at the level of the academic programme</a:t>
            </a:r>
          </a:p>
          <a:p>
            <a:r>
              <a:rPr lang="en-GB" dirty="0" smtClean="0"/>
              <a:t>How students learn, both generally and within their subject/disciplinary area(s)</a:t>
            </a:r>
          </a:p>
          <a:p>
            <a:r>
              <a:rPr lang="en-GB" dirty="0" smtClean="0"/>
              <a:t>The use and value of appropriate learning technologies</a:t>
            </a:r>
          </a:p>
          <a:p>
            <a:r>
              <a:rPr lang="en-GB" dirty="0" smtClean="0"/>
              <a:t>Methods for evaluating the effectiveness of teaching</a:t>
            </a:r>
          </a:p>
          <a:p>
            <a:r>
              <a:rPr lang="en-GB" dirty="0" smtClean="0"/>
              <a:t>The implications of quality assurance and quality enhancement for academic and professional practice with a particular focus on teaching</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Professional Values</a:t>
            </a:r>
            <a:endParaRPr lang="en-GB" b="1" dirty="0">
              <a:solidFill>
                <a:schemeClr val="tx1"/>
              </a:solidFill>
            </a:endParaRPr>
          </a:p>
        </p:txBody>
      </p:sp>
      <p:sp>
        <p:nvSpPr>
          <p:cNvPr id="3" name="Content Placeholder 2"/>
          <p:cNvSpPr>
            <a:spLocks noGrp="1"/>
          </p:cNvSpPr>
          <p:nvPr>
            <p:ph sz="quarter" idx="1"/>
          </p:nvPr>
        </p:nvSpPr>
        <p:spPr>
          <a:xfrm>
            <a:off x="323528" y="1268760"/>
            <a:ext cx="720080" cy="4248472"/>
          </a:xfrm>
        </p:spPr>
        <p:txBody>
          <a:bodyPr>
            <a:normAutofit/>
          </a:bodyPr>
          <a:lstStyle/>
          <a:p>
            <a:pPr algn="ctr">
              <a:buNone/>
            </a:pPr>
            <a:r>
              <a:rPr lang="en-GB" sz="3000" b="1" dirty="0" smtClean="0"/>
              <a:t>V1</a:t>
            </a:r>
          </a:p>
          <a:p>
            <a:pPr algn="ctr">
              <a:buNone/>
            </a:pPr>
            <a:endParaRPr lang="en-GB" sz="2400" b="1" dirty="0" smtClean="0"/>
          </a:p>
          <a:p>
            <a:pPr algn="ctr">
              <a:buNone/>
            </a:pPr>
            <a:r>
              <a:rPr lang="en-GB" sz="3000" b="1" dirty="0" smtClean="0"/>
              <a:t>V2</a:t>
            </a:r>
          </a:p>
          <a:p>
            <a:pPr algn="ctr">
              <a:buNone/>
            </a:pPr>
            <a:endParaRPr lang="en-GB" sz="2400" b="1" dirty="0" smtClean="0"/>
          </a:p>
          <a:p>
            <a:pPr algn="ctr">
              <a:buNone/>
            </a:pPr>
            <a:r>
              <a:rPr lang="en-GB" sz="3000" b="1" dirty="0" smtClean="0"/>
              <a:t>V3</a:t>
            </a:r>
          </a:p>
          <a:p>
            <a:pPr algn="ctr">
              <a:buNone/>
            </a:pPr>
            <a:endParaRPr lang="en-GB" sz="2400" b="1" dirty="0" smtClean="0"/>
          </a:p>
          <a:p>
            <a:pPr algn="ctr">
              <a:buNone/>
            </a:pPr>
            <a:r>
              <a:rPr lang="en-GB" sz="3000" b="1" dirty="0" smtClean="0"/>
              <a:t>V4</a:t>
            </a:r>
            <a:r>
              <a:rPr lang="en-GB" sz="3000" dirty="0" smtClean="0"/>
              <a:t>	</a:t>
            </a:r>
            <a:endParaRPr lang="en-GB" sz="3000" dirty="0"/>
          </a:p>
        </p:txBody>
      </p:sp>
      <p:sp>
        <p:nvSpPr>
          <p:cNvPr id="4" name="Content Placeholder 3"/>
          <p:cNvSpPr>
            <a:spLocks noGrp="1"/>
          </p:cNvSpPr>
          <p:nvPr>
            <p:ph sz="quarter" idx="2"/>
          </p:nvPr>
        </p:nvSpPr>
        <p:spPr>
          <a:xfrm>
            <a:off x="1043608" y="1216152"/>
            <a:ext cx="7776864" cy="4937760"/>
          </a:xfrm>
        </p:spPr>
        <p:txBody>
          <a:bodyPr>
            <a:noAutofit/>
          </a:bodyPr>
          <a:lstStyle/>
          <a:p>
            <a:r>
              <a:rPr lang="en-GB" sz="3000" dirty="0" smtClean="0"/>
              <a:t>Respect individual learners and diverse learning communities </a:t>
            </a:r>
          </a:p>
          <a:p>
            <a:r>
              <a:rPr lang="en-GB" sz="3000" dirty="0" smtClean="0"/>
              <a:t>Promotes participation in higher education and equality of opportunity for learners</a:t>
            </a:r>
          </a:p>
          <a:p>
            <a:r>
              <a:rPr lang="en-GB" sz="3000" dirty="0" smtClean="0"/>
              <a:t>Use evidence-informed approaches and the outcomes from research, scholarship and CPD</a:t>
            </a:r>
          </a:p>
          <a:p>
            <a:r>
              <a:rPr lang="en-GB" sz="3000" dirty="0" smtClean="0"/>
              <a:t>Acknowledge the wider context in which higher education operates recognising the implications for professional practice</a:t>
            </a:r>
            <a:endParaRPr lang="en-GB" sz="3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Alignment with the UKPSF</a:t>
            </a:r>
            <a:endParaRPr lang="en-GB" b="1" dirty="0">
              <a:solidFill>
                <a:schemeClr val="tx1"/>
              </a:solidFill>
            </a:endParaRPr>
          </a:p>
        </p:txBody>
      </p:sp>
      <p:sp>
        <p:nvSpPr>
          <p:cNvPr id="3" name="Content Placeholder 2"/>
          <p:cNvSpPr>
            <a:spLocks noGrp="1"/>
          </p:cNvSpPr>
          <p:nvPr>
            <p:ph sz="quarter" idx="1"/>
          </p:nvPr>
        </p:nvSpPr>
        <p:spPr>
          <a:xfrm>
            <a:off x="457200" y="1219200"/>
            <a:ext cx="8229600" cy="5018112"/>
          </a:xfrm>
        </p:spPr>
        <p:txBody>
          <a:bodyPr>
            <a:noAutofit/>
          </a:bodyPr>
          <a:lstStyle/>
          <a:p>
            <a:r>
              <a:rPr lang="en-GB" sz="3000" dirty="0" smtClean="0"/>
              <a:t>Applicants must demonstrate how they align their practices with the UKPSF</a:t>
            </a:r>
          </a:p>
          <a:p>
            <a:r>
              <a:rPr lang="en-GB" sz="3000" u="sng" dirty="0" smtClean="0"/>
              <a:t>Alignment</a:t>
            </a:r>
            <a:r>
              <a:rPr lang="en-GB" sz="3000" dirty="0" smtClean="0"/>
              <a:t> means that whatever the nature of the provision, whether award-bearing or not, the UKPSF should </a:t>
            </a:r>
            <a:r>
              <a:rPr lang="en-GB" sz="3000" b="1" dirty="0" smtClean="0"/>
              <a:t>permeate the provision </a:t>
            </a:r>
            <a:r>
              <a:rPr lang="en-GB" sz="3000" dirty="0" smtClean="0"/>
              <a:t>and be apparent in its:</a:t>
            </a:r>
          </a:p>
          <a:p>
            <a:pPr marL="514350" indent="-514350">
              <a:buFont typeface="+mj-lt"/>
              <a:buAutoNum type="alphaUcPeriod"/>
            </a:pPr>
            <a:r>
              <a:rPr lang="en-GB" sz="3000" dirty="0" smtClean="0"/>
              <a:t>Design</a:t>
            </a:r>
          </a:p>
          <a:p>
            <a:pPr marL="514350" indent="-514350">
              <a:buFont typeface="+mj-lt"/>
              <a:buAutoNum type="alphaUcPeriod"/>
            </a:pPr>
            <a:r>
              <a:rPr lang="en-GB" sz="3000" dirty="0" smtClean="0"/>
              <a:t>Discourse</a:t>
            </a:r>
          </a:p>
          <a:p>
            <a:pPr marL="514350" indent="-514350">
              <a:buFont typeface="+mj-lt"/>
              <a:buAutoNum type="alphaUcPeriod"/>
            </a:pPr>
            <a:r>
              <a:rPr lang="en-GB" sz="3000" dirty="0" smtClean="0"/>
              <a:t>Delivery/Experiences</a:t>
            </a:r>
          </a:p>
          <a:p>
            <a:pPr marL="514350" indent="-514350">
              <a:buFont typeface="+mj-lt"/>
              <a:buAutoNum type="alphaUcPeriod"/>
            </a:pPr>
            <a:r>
              <a:rPr lang="en-GB" sz="3000" dirty="0" smtClean="0"/>
              <a:t>Assessment.</a:t>
            </a:r>
            <a:endParaRPr lang="en-GB" sz="3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The Descriptors:</a:t>
            </a:r>
            <a:endParaRPr lang="en-GB" b="1" dirty="0">
              <a:solidFill>
                <a:schemeClr val="tx1"/>
              </a:solidFill>
            </a:endParaRPr>
          </a:p>
        </p:txBody>
      </p:sp>
      <p:sp>
        <p:nvSpPr>
          <p:cNvPr id="3" name="Content Placeholder 2"/>
          <p:cNvSpPr>
            <a:spLocks noGrp="1"/>
          </p:cNvSpPr>
          <p:nvPr>
            <p:ph sz="quarter" idx="1"/>
          </p:nvPr>
        </p:nvSpPr>
        <p:spPr/>
        <p:txBody>
          <a:bodyPr>
            <a:normAutofit/>
          </a:bodyPr>
          <a:lstStyle/>
          <a:p>
            <a:pPr>
              <a:buNone/>
            </a:pPr>
            <a:r>
              <a:rPr lang="en-GB" sz="2800" u="sng" dirty="0" smtClean="0"/>
              <a:t>There are 4 Descriptors:</a:t>
            </a:r>
          </a:p>
          <a:p>
            <a:pPr marL="514350" indent="-514350">
              <a:buFont typeface="+mj-lt"/>
              <a:buAutoNum type="arabicPeriod"/>
            </a:pPr>
            <a:r>
              <a:rPr lang="en-GB" sz="2800" dirty="0" smtClean="0"/>
              <a:t>Associate Fellow</a:t>
            </a:r>
          </a:p>
          <a:p>
            <a:pPr marL="514350" indent="-514350">
              <a:buFont typeface="+mj-lt"/>
              <a:buAutoNum type="arabicPeriod"/>
            </a:pPr>
            <a:r>
              <a:rPr lang="en-GB" sz="2800" dirty="0" smtClean="0"/>
              <a:t>Fellow</a:t>
            </a:r>
          </a:p>
          <a:p>
            <a:pPr marL="514350" indent="-514350">
              <a:buFont typeface="+mj-lt"/>
              <a:buAutoNum type="arabicPeriod"/>
            </a:pPr>
            <a:r>
              <a:rPr lang="en-GB" sz="2800" dirty="0" smtClean="0"/>
              <a:t>Senior Fellow</a:t>
            </a:r>
          </a:p>
          <a:p>
            <a:pPr marL="514350" indent="-514350">
              <a:buFont typeface="+mj-lt"/>
              <a:buAutoNum type="arabicPeriod"/>
            </a:pPr>
            <a:r>
              <a:rPr lang="en-GB" sz="2800" dirty="0" smtClean="0"/>
              <a:t>Principal Fellow (Direct Application to HEA)</a:t>
            </a:r>
          </a:p>
          <a:p>
            <a:pPr marL="514350" indent="-514350">
              <a:buFont typeface="+mj-lt"/>
              <a:buAutoNum type="arabicPeriod"/>
            </a:pPr>
            <a:endParaRPr lang="en-GB" sz="2800" dirty="0" smtClean="0"/>
          </a:p>
          <a:p>
            <a:pPr marL="514350" indent="-514350">
              <a:buNone/>
            </a:pPr>
            <a:r>
              <a:rPr lang="en-GB" sz="2800" dirty="0" smtClean="0"/>
              <a:t>	The Descriptors outline the key characteristics of four </a:t>
            </a:r>
            <a:r>
              <a:rPr lang="en-GB" sz="2800" b="1" i="1" dirty="0" smtClean="0"/>
              <a:t>broad categories</a:t>
            </a:r>
            <a:r>
              <a:rPr lang="en-GB" sz="2800" b="1" dirty="0" smtClean="0"/>
              <a:t> </a:t>
            </a:r>
            <a:r>
              <a:rPr lang="en-GB" sz="2800" dirty="0" smtClean="0"/>
              <a:t>of HE teaching, learning and support roles</a:t>
            </a:r>
          </a:p>
          <a:p>
            <a:pPr marL="514350" indent="-514350" algn="ctr">
              <a:buNone/>
            </a:pPr>
            <a:r>
              <a:rPr lang="en-GB" sz="2800" dirty="0" smtClean="0"/>
              <a:t>They are </a:t>
            </a:r>
            <a:r>
              <a:rPr lang="en-GB" sz="2800" b="1" dirty="0" smtClean="0"/>
              <a:t>NOT</a:t>
            </a:r>
            <a:r>
              <a:rPr lang="en-GB" sz="2800" dirty="0" smtClean="0"/>
              <a:t> Levels.</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box(in)">
                                      <p:cBhvr>
                                        <p:cTn id="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1"/>
                </a:solidFill>
              </a:rPr>
              <a:t>Who is an Associate Fellow? Typically ...</a:t>
            </a:r>
            <a:endParaRPr lang="en-GB" b="1" dirty="0">
              <a:solidFill>
                <a:schemeClr val="tx1"/>
              </a:solidFill>
            </a:endParaRPr>
          </a:p>
        </p:txBody>
      </p:sp>
      <p:sp>
        <p:nvSpPr>
          <p:cNvPr id="3" name="Content Placeholder 2"/>
          <p:cNvSpPr>
            <a:spLocks noGrp="1"/>
          </p:cNvSpPr>
          <p:nvPr>
            <p:ph sz="quarter" idx="1"/>
          </p:nvPr>
        </p:nvSpPr>
        <p:spPr>
          <a:xfrm>
            <a:off x="323528" y="1340768"/>
            <a:ext cx="8568952" cy="4816192"/>
          </a:xfrm>
        </p:spPr>
        <p:txBody>
          <a:bodyPr>
            <a:normAutofit fontScale="85000" lnSpcReduction="20000"/>
          </a:bodyPr>
          <a:lstStyle/>
          <a:p>
            <a:r>
              <a:rPr lang="en-GB" sz="3000" dirty="0" smtClean="0"/>
              <a:t>Staff new to teaching / part-time lecturers</a:t>
            </a:r>
          </a:p>
          <a:p>
            <a:r>
              <a:rPr lang="en-GB" sz="3000" dirty="0" smtClean="0"/>
              <a:t>Early career researchers e.g. PhD students, contract researchers</a:t>
            </a:r>
          </a:p>
          <a:p>
            <a:r>
              <a:rPr lang="en-GB" sz="3000" dirty="0" smtClean="0"/>
              <a:t>Staff who support academic provision e.g. Learning resource/library staff, learning technologists</a:t>
            </a:r>
          </a:p>
          <a:p>
            <a:r>
              <a:rPr lang="en-GB" sz="3000" dirty="0" smtClean="0"/>
              <a:t>Staff who undertake demonstrator/technician roles</a:t>
            </a:r>
          </a:p>
          <a:p>
            <a:r>
              <a:rPr lang="en-GB" sz="3000" dirty="0" smtClean="0"/>
              <a:t>Experienced professional staff who may be new to teaching and/or learning </a:t>
            </a:r>
            <a:r>
              <a:rPr lang="en-GB" sz="3000" dirty="0" smtClean="0"/>
              <a:t>support</a:t>
            </a:r>
          </a:p>
          <a:p>
            <a:r>
              <a:rPr lang="en-GB" sz="2800" b="1" u="sng" dirty="0"/>
              <a:t>Associate Fellow – Descriptor 1</a:t>
            </a:r>
          </a:p>
          <a:p>
            <a:pPr lvl="1"/>
            <a:r>
              <a:rPr lang="en-GB" sz="2600" dirty="0">
                <a:solidFill>
                  <a:schemeClr val="tx1"/>
                </a:solidFill>
              </a:rPr>
              <a:t>Address </a:t>
            </a:r>
            <a:r>
              <a:rPr lang="en-GB" sz="2600" b="1" i="1" dirty="0">
                <a:solidFill>
                  <a:schemeClr val="tx1"/>
                </a:solidFill>
              </a:rPr>
              <a:t>at least two </a:t>
            </a:r>
            <a:r>
              <a:rPr lang="en-GB" sz="2600" dirty="0">
                <a:solidFill>
                  <a:schemeClr val="tx1"/>
                </a:solidFill>
              </a:rPr>
              <a:t>of the Areas of Activity</a:t>
            </a:r>
          </a:p>
          <a:p>
            <a:pPr lvl="1"/>
            <a:r>
              <a:rPr lang="en-GB" sz="2600" dirty="0">
                <a:solidFill>
                  <a:schemeClr val="tx1"/>
                </a:solidFill>
              </a:rPr>
              <a:t>Include </a:t>
            </a:r>
            <a:r>
              <a:rPr lang="en-GB" sz="2600" b="1" i="1" dirty="0">
                <a:solidFill>
                  <a:schemeClr val="tx1"/>
                </a:solidFill>
              </a:rPr>
              <a:t>relevant</a:t>
            </a:r>
            <a:r>
              <a:rPr lang="en-GB" sz="2600" i="1" dirty="0">
                <a:solidFill>
                  <a:schemeClr val="tx1"/>
                </a:solidFill>
              </a:rPr>
              <a:t> </a:t>
            </a:r>
            <a:r>
              <a:rPr lang="en-GB" sz="2600" dirty="0">
                <a:solidFill>
                  <a:schemeClr val="tx1"/>
                </a:solidFill>
              </a:rPr>
              <a:t>areas of Core Knowledge (</a:t>
            </a:r>
            <a:r>
              <a:rPr lang="en-GB" sz="2600" b="1" i="1" dirty="0">
                <a:solidFill>
                  <a:schemeClr val="tx1"/>
                </a:solidFill>
              </a:rPr>
              <a:t>at least </a:t>
            </a:r>
            <a:r>
              <a:rPr lang="en-GB" sz="2600" dirty="0">
                <a:solidFill>
                  <a:schemeClr val="tx1"/>
                </a:solidFill>
              </a:rPr>
              <a:t>K1 and K2)</a:t>
            </a:r>
          </a:p>
          <a:p>
            <a:pPr lvl="1"/>
            <a:r>
              <a:rPr lang="en-GB" sz="2600" dirty="0">
                <a:solidFill>
                  <a:schemeClr val="tx1"/>
                </a:solidFill>
              </a:rPr>
              <a:t>Address</a:t>
            </a:r>
            <a:r>
              <a:rPr lang="en-GB" sz="2600" b="1" i="1" dirty="0">
                <a:solidFill>
                  <a:schemeClr val="tx1"/>
                </a:solidFill>
              </a:rPr>
              <a:t> all</a:t>
            </a:r>
            <a:r>
              <a:rPr lang="en-GB" sz="2600" dirty="0">
                <a:solidFill>
                  <a:schemeClr val="tx1"/>
                </a:solidFill>
              </a:rPr>
              <a:t> of the Professional Values</a:t>
            </a:r>
          </a:p>
          <a:p>
            <a:pPr lvl="1"/>
            <a:r>
              <a:rPr lang="en-GB" sz="2600" dirty="0">
                <a:solidFill>
                  <a:schemeClr val="tx1"/>
                </a:solidFill>
              </a:rPr>
              <a:t>Provide Referees to support the </a:t>
            </a:r>
            <a:r>
              <a:rPr lang="en-GB" sz="2600" dirty="0" smtClean="0">
                <a:solidFill>
                  <a:schemeClr val="tx1"/>
                </a:solidFill>
              </a:rPr>
              <a:t>application</a:t>
            </a:r>
            <a:endParaRPr lang="en-GB" sz="3000"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tx1"/>
                </a:solidFill>
              </a:rPr>
              <a:t>Who is a Fellow? Typically ...</a:t>
            </a:r>
            <a:endParaRPr lang="en-GB" b="1" dirty="0">
              <a:solidFill>
                <a:schemeClr val="tx1"/>
              </a:solidFill>
            </a:endParaRPr>
          </a:p>
        </p:txBody>
      </p:sp>
      <p:sp>
        <p:nvSpPr>
          <p:cNvPr id="3" name="Content Placeholder 2"/>
          <p:cNvSpPr>
            <a:spLocks noGrp="1"/>
          </p:cNvSpPr>
          <p:nvPr>
            <p:ph sz="quarter" idx="1"/>
          </p:nvPr>
        </p:nvSpPr>
        <p:spPr>
          <a:xfrm>
            <a:off x="323528" y="1340768"/>
            <a:ext cx="8568952" cy="4968552"/>
          </a:xfrm>
        </p:spPr>
        <p:txBody>
          <a:bodyPr>
            <a:normAutofit fontScale="85000" lnSpcReduction="20000"/>
          </a:bodyPr>
          <a:lstStyle/>
          <a:p>
            <a:r>
              <a:rPr lang="en-GB" sz="3000" dirty="0" smtClean="0"/>
              <a:t>Early career academics</a:t>
            </a:r>
          </a:p>
          <a:p>
            <a:r>
              <a:rPr lang="en-GB" sz="3000" dirty="0" smtClean="0"/>
              <a:t>Academic-related and/or support staff holding substantive teaching and learning responsibilities</a:t>
            </a:r>
          </a:p>
          <a:p>
            <a:r>
              <a:rPr lang="en-GB" sz="3000" dirty="0" smtClean="0"/>
              <a:t>Experienced academics relatively new to UK higher education</a:t>
            </a:r>
          </a:p>
          <a:p>
            <a:r>
              <a:rPr lang="en-GB" sz="3000" dirty="0" smtClean="0"/>
              <a:t>Staff with (sometimes significant) teaching-only responsibilities including, for example, within work-based </a:t>
            </a:r>
            <a:r>
              <a:rPr lang="en-GB" sz="3000" dirty="0" smtClean="0"/>
              <a:t>settings</a:t>
            </a:r>
          </a:p>
          <a:p>
            <a:r>
              <a:rPr lang="en-GB" sz="2800" b="1" u="sng" dirty="0"/>
              <a:t>Fellow – Descriptor 2</a:t>
            </a:r>
          </a:p>
          <a:p>
            <a:pPr lvl="1"/>
            <a:r>
              <a:rPr lang="en-GB" sz="2600" dirty="0">
                <a:solidFill>
                  <a:schemeClr val="tx1"/>
                </a:solidFill>
              </a:rPr>
              <a:t>Address </a:t>
            </a:r>
            <a:r>
              <a:rPr lang="en-GB" sz="2600" b="1" i="1" dirty="0">
                <a:solidFill>
                  <a:schemeClr val="tx1"/>
                </a:solidFill>
              </a:rPr>
              <a:t>all </a:t>
            </a:r>
            <a:r>
              <a:rPr lang="en-GB" sz="2600" dirty="0">
                <a:solidFill>
                  <a:schemeClr val="tx1"/>
                </a:solidFill>
              </a:rPr>
              <a:t>of the Areas of Activity</a:t>
            </a:r>
          </a:p>
          <a:p>
            <a:pPr lvl="1"/>
            <a:r>
              <a:rPr lang="en-GB" sz="2600" dirty="0">
                <a:solidFill>
                  <a:schemeClr val="tx1"/>
                </a:solidFill>
              </a:rPr>
              <a:t>Include </a:t>
            </a:r>
            <a:r>
              <a:rPr lang="en-GB" sz="2600" b="1" i="1" dirty="0">
                <a:solidFill>
                  <a:schemeClr val="tx1"/>
                </a:solidFill>
              </a:rPr>
              <a:t>all</a:t>
            </a:r>
            <a:r>
              <a:rPr lang="en-GB" sz="2600" dirty="0">
                <a:solidFill>
                  <a:schemeClr val="tx1"/>
                </a:solidFill>
              </a:rPr>
              <a:t> areas of Core Knowledge</a:t>
            </a:r>
          </a:p>
          <a:p>
            <a:pPr lvl="1"/>
            <a:r>
              <a:rPr lang="en-GB" sz="2600" dirty="0">
                <a:solidFill>
                  <a:schemeClr val="tx1"/>
                </a:solidFill>
              </a:rPr>
              <a:t>Address</a:t>
            </a:r>
            <a:r>
              <a:rPr lang="en-GB" sz="2600" b="1" i="1" dirty="0">
                <a:solidFill>
                  <a:schemeClr val="tx1"/>
                </a:solidFill>
              </a:rPr>
              <a:t> all</a:t>
            </a:r>
            <a:r>
              <a:rPr lang="en-GB" sz="2600" dirty="0">
                <a:solidFill>
                  <a:schemeClr val="tx1"/>
                </a:solidFill>
              </a:rPr>
              <a:t> of the Professional Values</a:t>
            </a:r>
          </a:p>
          <a:p>
            <a:pPr lvl="1"/>
            <a:r>
              <a:rPr lang="en-GB" sz="2600" dirty="0">
                <a:solidFill>
                  <a:schemeClr val="tx1"/>
                </a:solidFill>
              </a:rPr>
              <a:t>Provide Referees to support the application</a:t>
            </a:r>
          </a:p>
          <a:p>
            <a:pPr lvl="1"/>
            <a:r>
              <a:rPr lang="en-GB" sz="2600" dirty="0">
                <a:solidFill>
                  <a:schemeClr val="tx1"/>
                </a:solidFill>
              </a:rPr>
              <a:t>Provide Endorsement from the Institution</a:t>
            </a:r>
            <a:r>
              <a:rPr lang="en-GB" sz="2600" dirty="0" smtClean="0">
                <a:solidFill>
                  <a:schemeClr val="tx1"/>
                </a:solidFill>
              </a:rPr>
              <a:t>.</a:t>
            </a:r>
            <a:endParaRPr lang="en-GB" sz="3000" dirty="0" smtClean="0"/>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tx1"/>
                </a:solidFill>
              </a:rPr>
              <a:t>Who is a Senior Fellow? Typically ...</a:t>
            </a:r>
            <a:endParaRPr lang="en-GB" b="1" dirty="0">
              <a:solidFill>
                <a:schemeClr val="tx1"/>
              </a:solidFill>
            </a:endParaRPr>
          </a:p>
        </p:txBody>
      </p:sp>
      <p:sp>
        <p:nvSpPr>
          <p:cNvPr id="3" name="Content Placeholder 2"/>
          <p:cNvSpPr>
            <a:spLocks noGrp="1"/>
          </p:cNvSpPr>
          <p:nvPr>
            <p:ph sz="quarter" idx="1"/>
          </p:nvPr>
        </p:nvSpPr>
        <p:spPr>
          <a:xfrm>
            <a:off x="323528" y="1268760"/>
            <a:ext cx="8568952" cy="5040560"/>
          </a:xfrm>
        </p:spPr>
        <p:txBody>
          <a:bodyPr>
            <a:normAutofit fontScale="77500" lnSpcReduction="20000"/>
          </a:bodyPr>
          <a:lstStyle/>
          <a:p>
            <a:r>
              <a:rPr lang="en-GB" sz="3000" dirty="0" smtClean="0"/>
              <a:t>Experienced staff able to demonstrate impact and influence through, for example, responsibility for leading, managing or organising programmes, subjects and/or disciplinary areas</a:t>
            </a:r>
          </a:p>
          <a:p>
            <a:r>
              <a:rPr lang="en-GB" sz="3000" dirty="0" smtClean="0"/>
              <a:t>Experienced subject mentors and staff who support those new to teaching</a:t>
            </a:r>
          </a:p>
          <a:p>
            <a:r>
              <a:rPr lang="en-GB" sz="3000" dirty="0" smtClean="0"/>
              <a:t>Experienced staff with departmental and/or wider teaching and learning support advisory responsibilities within an </a:t>
            </a:r>
            <a:r>
              <a:rPr lang="en-GB" sz="3000" dirty="0" smtClean="0"/>
              <a:t>institution</a:t>
            </a:r>
          </a:p>
          <a:p>
            <a:r>
              <a:rPr lang="en-GB" sz="2800" b="1" u="sng" dirty="0"/>
              <a:t>Senior Fellow – Descriptor 3</a:t>
            </a:r>
          </a:p>
          <a:p>
            <a:pPr lvl="1"/>
            <a:r>
              <a:rPr lang="en-GB" sz="2600" dirty="0">
                <a:solidFill>
                  <a:schemeClr val="tx1"/>
                </a:solidFill>
              </a:rPr>
              <a:t>Address </a:t>
            </a:r>
            <a:r>
              <a:rPr lang="en-GB" sz="2600" b="1" i="1" dirty="0">
                <a:solidFill>
                  <a:schemeClr val="tx1"/>
                </a:solidFill>
              </a:rPr>
              <a:t>all </a:t>
            </a:r>
            <a:r>
              <a:rPr lang="en-GB" sz="2600" dirty="0">
                <a:solidFill>
                  <a:schemeClr val="tx1"/>
                </a:solidFill>
              </a:rPr>
              <a:t>of the Areas of Activity</a:t>
            </a:r>
          </a:p>
          <a:p>
            <a:pPr lvl="1"/>
            <a:r>
              <a:rPr lang="en-GB" sz="2600" dirty="0">
                <a:solidFill>
                  <a:schemeClr val="tx1"/>
                </a:solidFill>
              </a:rPr>
              <a:t>Include </a:t>
            </a:r>
            <a:r>
              <a:rPr lang="en-GB" sz="2600" b="1" i="1" dirty="0">
                <a:solidFill>
                  <a:schemeClr val="tx1"/>
                </a:solidFill>
              </a:rPr>
              <a:t>all</a:t>
            </a:r>
            <a:r>
              <a:rPr lang="en-GB" sz="2600" dirty="0">
                <a:solidFill>
                  <a:schemeClr val="tx1"/>
                </a:solidFill>
              </a:rPr>
              <a:t> areas of Core Knowledge</a:t>
            </a:r>
          </a:p>
          <a:p>
            <a:pPr lvl="1"/>
            <a:r>
              <a:rPr lang="en-GB" sz="2600" dirty="0">
                <a:solidFill>
                  <a:schemeClr val="tx1"/>
                </a:solidFill>
              </a:rPr>
              <a:t>Address</a:t>
            </a:r>
            <a:r>
              <a:rPr lang="en-GB" sz="2600" b="1" i="1" dirty="0">
                <a:solidFill>
                  <a:schemeClr val="tx1"/>
                </a:solidFill>
              </a:rPr>
              <a:t> all</a:t>
            </a:r>
            <a:r>
              <a:rPr lang="en-GB" sz="2600" dirty="0">
                <a:solidFill>
                  <a:schemeClr val="tx1"/>
                </a:solidFill>
              </a:rPr>
              <a:t> of the Professional Values</a:t>
            </a:r>
          </a:p>
          <a:p>
            <a:pPr lvl="1"/>
            <a:r>
              <a:rPr lang="en-GB" sz="2600" dirty="0">
                <a:solidFill>
                  <a:schemeClr val="tx1"/>
                </a:solidFill>
              </a:rPr>
              <a:t>Complete </a:t>
            </a:r>
            <a:r>
              <a:rPr lang="en-GB" sz="2600" b="1" i="1" dirty="0">
                <a:solidFill>
                  <a:schemeClr val="tx1"/>
                </a:solidFill>
              </a:rPr>
              <a:t>two case studies</a:t>
            </a:r>
            <a:r>
              <a:rPr lang="en-GB" sz="2600" dirty="0">
                <a:solidFill>
                  <a:schemeClr val="tx1"/>
                </a:solidFill>
              </a:rPr>
              <a:t>, demonstrating in detail how Core Knowledge has been applied to the Areas of Activity, and showing commitment to the Professional Values</a:t>
            </a:r>
          </a:p>
          <a:p>
            <a:pPr lvl="1"/>
            <a:r>
              <a:rPr lang="en-GB" sz="2600" dirty="0">
                <a:solidFill>
                  <a:schemeClr val="tx1"/>
                </a:solidFill>
              </a:rPr>
              <a:t>Provide Referees to support the application</a:t>
            </a:r>
          </a:p>
          <a:p>
            <a:pPr lvl="1"/>
            <a:r>
              <a:rPr lang="en-GB" sz="2600" dirty="0">
                <a:solidFill>
                  <a:schemeClr val="tx1"/>
                </a:solidFill>
              </a:rPr>
              <a:t>Provide Endorsement from the Institution</a:t>
            </a:r>
            <a:r>
              <a:rPr lang="en-GB" sz="2600" dirty="0" smtClean="0">
                <a:solidFill>
                  <a:schemeClr val="tx1"/>
                </a:solidFill>
              </a:rPr>
              <a:t>.</a:t>
            </a:r>
            <a:endParaRPr lang="en-GB" sz="3000" dirty="0" smtClean="0"/>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1"/>
                </a:solidFill>
              </a:rPr>
              <a:t>Who is a Principal Fellow? Typically ...</a:t>
            </a:r>
            <a:endParaRPr lang="en-GB" b="1" dirty="0">
              <a:solidFill>
                <a:schemeClr val="tx1"/>
              </a:solidFill>
            </a:endParaRPr>
          </a:p>
        </p:txBody>
      </p:sp>
      <p:sp>
        <p:nvSpPr>
          <p:cNvPr id="3" name="Content Placeholder 2"/>
          <p:cNvSpPr>
            <a:spLocks noGrp="1"/>
          </p:cNvSpPr>
          <p:nvPr>
            <p:ph sz="quarter" idx="1"/>
          </p:nvPr>
        </p:nvSpPr>
        <p:spPr>
          <a:xfrm>
            <a:off x="323528" y="1412776"/>
            <a:ext cx="8568952" cy="4744184"/>
          </a:xfrm>
        </p:spPr>
        <p:txBody>
          <a:bodyPr>
            <a:normAutofit lnSpcReduction="10000"/>
          </a:bodyPr>
          <a:lstStyle/>
          <a:p>
            <a:r>
              <a:rPr lang="en-GB" sz="3000" dirty="0" smtClean="0"/>
              <a:t>Highly experienced and/or senior staff with wide-ranging academic or academic-related strategic leadership responsibilities in connection with key aspects of teaching and supporting learning</a:t>
            </a:r>
          </a:p>
          <a:p>
            <a:r>
              <a:rPr lang="en-GB" sz="3000" dirty="0" smtClean="0"/>
              <a:t>Staff responsible for institutional strategic leadership and policy-making in the area of teaching and learning</a:t>
            </a:r>
          </a:p>
          <a:p>
            <a:r>
              <a:rPr lang="en-GB" sz="3000" dirty="0" smtClean="0"/>
              <a:t>Staff who have strategic impact and influence in relation to teaching and learning that extends beyond their own institution.</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52400"/>
            <a:ext cx="8640960" cy="990600"/>
          </a:xfrm>
        </p:spPr>
        <p:txBody>
          <a:bodyPr>
            <a:normAutofit fontScale="90000"/>
          </a:bodyPr>
          <a:lstStyle/>
          <a:p>
            <a:r>
              <a:rPr lang="en-GB" b="1" dirty="0" smtClean="0">
                <a:solidFill>
                  <a:schemeClr val="tx1"/>
                </a:solidFill>
              </a:rPr>
              <a:t>What else should the application contain?</a:t>
            </a:r>
            <a:endParaRPr lang="en-GB" b="1" dirty="0">
              <a:solidFill>
                <a:schemeClr val="tx1"/>
              </a:solidFill>
            </a:endParaRPr>
          </a:p>
        </p:txBody>
      </p:sp>
      <p:sp>
        <p:nvSpPr>
          <p:cNvPr id="3" name="Content Placeholder 2"/>
          <p:cNvSpPr>
            <a:spLocks noGrp="1"/>
          </p:cNvSpPr>
          <p:nvPr>
            <p:ph sz="quarter" idx="1"/>
          </p:nvPr>
        </p:nvSpPr>
        <p:spPr>
          <a:xfrm>
            <a:off x="457200" y="1340768"/>
            <a:ext cx="8229600" cy="4816192"/>
          </a:xfrm>
        </p:spPr>
        <p:txBody>
          <a:bodyPr>
            <a:normAutofit lnSpcReduction="10000"/>
          </a:bodyPr>
          <a:lstStyle/>
          <a:p>
            <a:r>
              <a:rPr lang="en-GB" dirty="0" smtClean="0"/>
              <a:t>Should be based on </a:t>
            </a:r>
            <a:r>
              <a:rPr lang="en-GB" b="1" dirty="0" smtClean="0"/>
              <a:t>relevant evidence</a:t>
            </a:r>
          </a:p>
          <a:p>
            <a:r>
              <a:rPr lang="en-GB" dirty="0" smtClean="0"/>
              <a:t>Should incorporate </a:t>
            </a:r>
            <a:r>
              <a:rPr lang="en-GB" b="1" dirty="0" smtClean="0"/>
              <a:t>relevant subject and pedagogic research</a:t>
            </a:r>
            <a:r>
              <a:rPr lang="en-GB" dirty="0" smtClean="0"/>
              <a:t> and/or scholarship – i.e. academic references</a:t>
            </a:r>
          </a:p>
          <a:p>
            <a:r>
              <a:rPr lang="en-GB" dirty="0" smtClean="0"/>
              <a:t>Should be inclusive of </a:t>
            </a:r>
            <a:r>
              <a:rPr lang="en-GB" b="1" dirty="0" smtClean="0"/>
              <a:t>reasons for choices </a:t>
            </a:r>
            <a:r>
              <a:rPr lang="en-GB" dirty="0" smtClean="0"/>
              <a:t>made</a:t>
            </a:r>
          </a:p>
          <a:p>
            <a:r>
              <a:rPr lang="en-GB" dirty="0" smtClean="0"/>
              <a:t>Should show </a:t>
            </a:r>
            <a:r>
              <a:rPr lang="en-GB" b="1" dirty="0" smtClean="0"/>
              <a:t>integration</a:t>
            </a:r>
            <a:r>
              <a:rPr lang="en-GB" dirty="0" smtClean="0"/>
              <a:t> of Core Knowledge and Professional Values </a:t>
            </a:r>
            <a:r>
              <a:rPr lang="en-GB" b="1" dirty="0" smtClean="0"/>
              <a:t>throughout</a:t>
            </a:r>
          </a:p>
          <a:p>
            <a:r>
              <a:rPr lang="en-GB" dirty="0" smtClean="0"/>
              <a:t>Should explicitly demonstrate </a:t>
            </a:r>
            <a:r>
              <a:rPr lang="en-GB" b="1" dirty="0" smtClean="0"/>
              <a:t>impact</a:t>
            </a:r>
            <a:r>
              <a:rPr lang="en-GB" dirty="0" smtClean="0"/>
              <a:t> on teaching and learning</a:t>
            </a:r>
          </a:p>
          <a:p>
            <a:endParaRPr lang="en-GB" dirty="0" smtClean="0"/>
          </a:p>
          <a:p>
            <a:pPr algn="ctr"/>
            <a:r>
              <a:rPr lang="en-GB" b="1" dirty="0" smtClean="0"/>
              <a:t>Should not be ‘just lists’ – Must be professionally reflective in nature.</a:t>
            </a:r>
          </a:p>
          <a:p>
            <a:endParaRPr lang="en-GB"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solidFill>
                  <a:schemeClr val="tx1"/>
                </a:solidFill>
              </a:rPr>
              <a:t>Writing Process</a:t>
            </a:r>
            <a:endParaRPr lang="en-GB" b="1" dirty="0">
              <a:solidFill>
                <a:schemeClr val="tx1"/>
              </a:solidFill>
            </a:endParaRPr>
          </a:p>
        </p:txBody>
      </p:sp>
      <p:sp>
        <p:nvSpPr>
          <p:cNvPr id="6" name="TextBox 5"/>
          <p:cNvSpPr txBox="1"/>
          <p:nvPr/>
        </p:nvSpPr>
        <p:spPr>
          <a:xfrm>
            <a:off x="3267667" y="1268760"/>
            <a:ext cx="2582951" cy="646331"/>
          </a:xfrm>
          <a:prstGeom prst="rect">
            <a:avLst/>
          </a:prstGeom>
          <a:noFill/>
        </p:spPr>
        <p:txBody>
          <a:bodyPr wrap="none" rtlCol="0">
            <a:spAutoFit/>
          </a:bodyPr>
          <a:lstStyle/>
          <a:p>
            <a:pPr algn="ctr"/>
            <a:r>
              <a:rPr lang="en-GB" b="1" dirty="0" smtClean="0"/>
              <a:t>What </a:t>
            </a:r>
            <a:r>
              <a:rPr lang="en-GB" dirty="0" smtClean="0"/>
              <a:t>you did/do in each</a:t>
            </a:r>
          </a:p>
          <a:p>
            <a:pPr algn="ctr"/>
            <a:r>
              <a:rPr lang="en-GB" dirty="0" smtClean="0"/>
              <a:t>Area of Activity</a:t>
            </a:r>
          </a:p>
        </p:txBody>
      </p:sp>
      <p:sp>
        <p:nvSpPr>
          <p:cNvPr id="7" name="TextBox 6"/>
          <p:cNvSpPr txBox="1"/>
          <p:nvPr/>
        </p:nvSpPr>
        <p:spPr>
          <a:xfrm>
            <a:off x="5724128" y="3288052"/>
            <a:ext cx="3310393" cy="1477328"/>
          </a:xfrm>
          <a:prstGeom prst="rect">
            <a:avLst/>
          </a:prstGeom>
          <a:noFill/>
        </p:spPr>
        <p:txBody>
          <a:bodyPr wrap="none" rtlCol="0">
            <a:spAutoFit/>
          </a:bodyPr>
          <a:lstStyle/>
          <a:p>
            <a:r>
              <a:rPr lang="en-GB" b="1" dirty="0" smtClean="0"/>
              <a:t>Why</a:t>
            </a:r>
            <a:r>
              <a:rPr lang="en-GB" dirty="0" smtClean="0"/>
              <a:t> you did/do it that way.</a:t>
            </a:r>
          </a:p>
          <a:p>
            <a:r>
              <a:rPr lang="en-GB" b="1" dirty="0" smtClean="0"/>
              <a:t>Why</a:t>
            </a:r>
            <a:r>
              <a:rPr lang="en-GB" dirty="0" smtClean="0"/>
              <a:t> you chose to use particular</a:t>
            </a:r>
          </a:p>
          <a:p>
            <a:r>
              <a:rPr lang="en-GB" dirty="0" smtClean="0"/>
              <a:t>subject </a:t>
            </a:r>
            <a:r>
              <a:rPr lang="en-GB" dirty="0"/>
              <a:t>material, </a:t>
            </a:r>
            <a:r>
              <a:rPr lang="en-GB" dirty="0" smtClean="0"/>
              <a:t>activities,</a:t>
            </a:r>
          </a:p>
          <a:p>
            <a:r>
              <a:rPr lang="en-GB" dirty="0" smtClean="0"/>
              <a:t>techniques, etc.</a:t>
            </a:r>
          </a:p>
          <a:p>
            <a:r>
              <a:rPr lang="en-GB" dirty="0" smtClean="0"/>
              <a:t>(Academic Research Refs)</a:t>
            </a:r>
          </a:p>
        </p:txBody>
      </p:sp>
      <p:sp>
        <p:nvSpPr>
          <p:cNvPr id="8" name="TextBox 7"/>
          <p:cNvSpPr txBox="1"/>
          <p:nvPr/>
        </p:nvSpPr>
        <p:spPr>
          <a:xfrm>
            <a:off x="343180" y="3149553"/>
            <a:ext cx="3807133" cy="1754326"/>
          </a:xfrm>
          <a:prstGeom prst="rect">
            <a:avLst/>
          </a:prstGeom>
          <a:noFill/>
        </p:spPr>
        <p:txBody>
          <a:bodyPr wrap="square" rtlCol="0">
            <a:spAutoFit/>
          </a:bodyPr>
          <a:lstStyle/>
          <a:p>
            <a:r>
              <a:rPr lang="en-GB" dirty="0" smtClean="0"/>
              <a:t>What was the </a:t>
            </a:r>
            <a:r>
              <a:rPr lang="en-GB" b="1" dirty="0" smtClean="0"/>
              <a:t>impact</a:t>
            </a:r>
            <a:r>
              <a:rPr lang="en-GB" dirty="0" smtClean="0"/>
              <a:t>? - On teaching and learning, professional practice, student experience, retention, achievement, etc.</a:t>
            </a:r>
          </a:p>
          <a:p>
            <a:r>
              <a:rPr lang="en-GB" dirty="0" smtClean="0"/>
              <a:t>What was the </a:t>
            </a:r>
            <a:r>
              <a:rPr lang="en-GB" b="1" dirty="0" smtClean="0"/>
              <a:t>extent and influence</a:t>
            </a:r>
            <a:r>
              <a:rPr lang="en-GB" dirty="0" smtClean="0"/>
              <a:t> of the impact?</a:t>
            </a:r>
          </a:p>
        </p:txBody>
      </p:sp>
      <p:sp>
        <p:nvSpPr>
          <p:cNvPr id="10" name="Curved Down Arrow 9"/>
          <p:cNvSpPr/>
          <p:nvPr/>
        </p:nvSpPr>
        <p:spPr>
          <a:xfrm rot="3633161">
            <a:off x="6067920" y="2047835"/>
            <a:ext cx="1823758" cy="564346"/>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290563">
            <a:off x="3854373" y="3957522"/>
            <a:ext cx="1605657" cy="2161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4828291">
            <a:off x="1878918" y="1433310"/>
            <a:ext cx="1122363" cy="157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590424" y="6382304"/>
            <a:ext cx="8568952" cy="369332"/>
          </a:xfrm>
          <a:prstGeom prst="rect">
            <a:avLst/>
          </a:prstGeom>
          <a:noFill/>
        </p:spPr>
        <p:txBody>
          <a:bodyPr wrap="square" rtlCol="0">
            <a:spAutoFit/>
          </a:bodyPr>
          <a:lstStyle/>
          <a:p>
            <a:r>
              <a:rPr lang="en-GB" b="1" dirty="0" smtClean="0"/>
              <a:t>Integrate </a:t>
            </a:r>
            <a:r>
              <a:rPr lang="en-GB" dirty="0" smtClean="0"/>
              <a:t>Core Knowledge, Professional Values and Academic References </a:t>
            </a:r>
            <a:r>
              <a:rPr lang="en-GB" b="1" dirty="0" smtClean="0"/>
              <a:t>throughout</a:t>
            </a:r>
            <a:endParaRPr lang="en-GB" dirty="0"/>
          </a:p>
        </p:txBody>
      </p:sp>
    </p:spTree>
    <p:extLst>
      <p:ext uri="{BB962C8B-B14F-4D97-AF65-F5344CB8AC3E}">
        <p14:creationId xmlns:p14="http://schemas.microsoft.com/office/powerpoint/2010/main" val="18745069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784976" cy="1008112"/>
          </a:xfrm>
        </p:spPr>
        <p:txBody>
          <a:bodyPr>
            <a:noAutofit/>
          </a:bodyPr>
          <a:lstStyle/>
          <a:p>
            <a:r>
              <a:rPr lang="en-GB" sz="2400" dirty="0" smtClean="0"/>
              <a:t/>
            </a:r>
            <a:br>
              <a:rPr lang="en-GB" sz="2400" dirty="0" smtClean="0"/>
            </a:br>
            <a:r>
              <a:rPr lang="en-GB" sz="2400" b="1" dirty="0" smtClean="0">
                <a:solidFill>
                  <a:schemeClr val="tx1"/>
                </a:solidFill>
              </a:rPr>
              <a:t>What does that look like?</a:t>
            </a:r>
            <a:br>
              <a:rPr lang="en-GB" sz="2400" b="1" dirty="0" smtClean="0">
                <a:solidFill>
                  <a:schemeClr val="tx1"/>
                </a:solidFill>
              </a:rPr>
            </a:br>
            <a:r>
              <a:rPr lang="en-GB" sz="2400" dirty="0" smtClean="0">
                <a:solidFill>
                  <a:schemeClr val="tx1"/>
                </a:solidFill>
              </a:rPr>
              <a:t>An Example - A1</a:t>
            </a:r>
            <a:r>
              <a:rPr lang="en-GB" sz="2400" dirty="0">
                <a:solidFill>
                  <a:schemeClr val="tx1"/>
                </a:solidFill>
              </a:rPr>
              <a:t>:  Design and plan learning </a:t>
            </a:r>
            <a:r>
              <a:rPr lang="en-GB" sz="2400" dirty="0" smtClean="0">
                <a:solidFill>
                  <a:schemeClr val="tx1"/>
                </a:solidFill>
              </a:rPr>
              <a:t>activities</a:t>
            </a:r>
            <a:endParaRPr lang="en-GB" sz="2400" dirty="0">
              <a:solidFill>
                <a:schemeClr val="tx1"/>
              </a:solidFill>
            </a:endParaRPr>
          </a:p>
        </p:txBody>
      </p:sp>
      <p:sp>
        <p:nvSpPr>
          <p:cNvPr id="3" name="Content Placeholder 2"/>
          <p:cNvSpPr>
            <a:spLocks noGrp="1"/>
          </p:cNvSpPr>
          <p:nvPr>
            <p:ph sz="quarter" idx="1"/>
          </p:nvPr>
        </p:nvSpPr>
        <p:spPr>
          <a:xfrm>
            <a:off x="323239" y="1124744"/>
            <a:ext cx="8569241" cy="5733256"/>
          </a:xfrm>
        </p:spPr>
        <p:txBody>
          <a:bodyPr>
            <a:normAutofit fontScale="70000" lnSpcReduction="20000"/>
          </a:bodyPr>
          <a:lstStyle/>
          <a:p>
            <a:pPr marL="0" indent="0">
              <a:buNone/>
            </a:pPr>
            <a:r>
              <a:rPr lang="en-GB" b="1" dirty="0" smtClean="0">
                <a:solidFill>
                  <a:srgbClr val="00B050"/>
                </a:solidFill>
              </a:rPr>
              <a:t>WHAT and WHY</a:t>
            </a:r>
          </a:p>
          <a:p>
            <a:pPr marL="0" indent="0">
              <a:buNone/>
            </a:pPr>
            <a:r>
              <a:rPr lang="en-GB" dirty="0" smtClean="0"/>
              <a:t>“In designing the Science for Engineering module, I adopted Jones’ (2016, p. 16) model of best practice for teaching and assessing STEM subjects. </a:t>
            </a:r>
          </a:p>
          <a:p>
            <a:pPr marL="0" indent="0">
              <a:buNone/>
            </a:pPr>
            <a:r>
              <a:rPr lang="en-GB" dirty="0" smtClean="0">
                <a:solidFill>
                  <a:srgbClr val="FF0000"/>
                </a:solidFill>
              </a:rPr>
              <a:t>(K2,  V3)</a:t>
            </a:r>
            <a:endParaRPr lang="en-GB" dirty="0" smtClean="0"/>
          </a:p>
          <a:p>
            <a:pPr marL="0" indent="0">
              <a:buNone/>
            </a:pPr>
            <a:r>
              <a:rPr lang="en-GB" dirty="0" smtClean="0"/>
              <a:t>I adopted a blended learning approach, ensuring that all learners had access to the online resources, and required that they identified and recorded the employability skills being developed on an ongoing basis throughout the module for use in applying for employment at a later </a:t>
            </a:r>
            <a:r>
              <a:rPr lang="en-GB" dirty="0" smtClean="0"/>
              <a:t>date, a practice that has been identified as good practice by the HEA (See Dibben and Norton, 2017).</a:t>
            </a:r>
            <a:endParaRPr lang="en-GB" dirty="0" smtClean="0"/>
          </a:p>
          <a:p>
            <a:pPr marL="0" indent="0">
              <a:buNone/>
            </a:pPr>
            <a:r>
              <a:rPr lang="en-GB" dirty="0" smtClean="0">
                <a:solidFill>
                  <a:srgbClr val="FF0000"/>
                </a:solidFill>
              </a:rPr>
              <a:t>(K4,  V1,  V4)</a:t>
            </a:r>
          </a:p>
          <a:p>
            <a:pPr marL="0" indent="0">
              <a:buNone/>
            </a:pPr>
            <a:r>
              <a:rPr lang="en-GB" b="1" dirty="0" smtClean="0">
                <a:solidFill>
                  <a:srgbClr val="00B050"/>
                </a:solidFill>
              </a:rPr>
              <a:t>IMPACT</a:t>
            </a:r>
          </a:p>
          <a:p>
            <a:pPr marL="0" indent="0">
              <a:buNone/>
            </a:pPr>
            <a:r>
              <a:rPr lang="en-GB" dirty="0" smtClean="0"/>
              <a:t>Module and programme evaluations </a:t>
            </a:r>
            <a:r>
              <a:rPr lang="en-GB" dirty="0" smtClean="0"/>
              <a:t>showed that this pedagogic approach was well received by learners, with </a:t>
            </a:r>
            <a:r>
              <a:rPr lang="en-GB" dirty="0" smtClean="0"/>
              <a:t>attendance, retention and </a:t>
            </a:r>
            <a:r>
              <a:rPr lang="en-GB" dirty="0" smtClean="0"/>
              <a:t>grades </a:t>
            </a:r>
            <a:r>
              <a:rPr lang="en-GB" dirty="0" smtClean="0"/>
              <a:t>improving significantly, and was described as “excellent experiential learning” by the External Examiner.”</a:t>
            </a:r>
          </a:p>
          <a:p>
            <a:pPr marL="0" indent="0">
              <a:buNone/>
            </a:pPr>
            <a:r>
              <a:rPr lang="en-GB" dirty="0" smtClean="0">
                <a:solidFill>
                  <a:srgbClr val="FF0000"/>
                </a:solidFill>
              </a:rPr>
              <a:t>(K5, K6)</a:t>
            </a:r>
            <a:endParaRPr lang="en-GB" dirty="0">
              <a:solidFill>
                <a:srgbClr val="FF0000"/>
              </a:solidFill>
            </a:endParaRPr>
          </a:p>
          <a:p>
            <a:pPr marL="0" indent="0">
              <a:buNone/>
            </a:pPr>
            <a:r>
              <a:rPr lang="en-GB" sz="2300" b="1" u="sng" dirty="0" smtClean="0"/>
              <a:t>References</a:t>
            </a:r>
          </a:p>
          <a:p>
            <a:pPr marL="0" indent="0">
              <a:buNone/>
            </a:pPr>
            <a:r>
              <a:rPr lang="en-GB" sz="2300" dirty="0" smtClean="0"/>
              <a:t>Dibben, M. and Norton, S. (2017) </a:t>
            </a:r>
            <a:r>
              <a:rPr lang="en-GB" sz="2300" u="sng" dirty="0" smtClean="0"/>
              <a:t>Embedding employability in student programmes – it starts with the right language</a:t>
            </a:r>
            <a:r>
              <a:rPr lang="en-GB" sz="2300" dirty="0" smtClean="0"/>
              <a:t>, Higher Education Academy, [Online]. </a:t>
            </a:r>
            <a:r>
              <a:rPr lang="en-GB" sz="2300" dirty="0"/>
              <a:t>Available: </a:t>
            </a:r>
            <a:r>
              <a:rPr lang="en-GB" sz="2300" dirty="0">
                <a:hlinkClick r:id="rId2"/>
              </a:rPr>
              <a:t>https://www.heacademy.ac.uk/blog/embedding-employability-student-programmes-%</a:t>
            </a:r>
            <a:r>
              <a:rPr lang="en-GB" sz="2300" dirty="0" smtClean="0">
                <a:hlinkClick r:id="rId2"/>
              </a:rPr>
              <a:t>E2%80%93-it-starts-right-language</a:t>
            </a:r>
            <a:endParaRPr lang="en-GB" sz="2300" dirty="0" smtClean="0"/>
          </a:p>
          <a:p>
            <a:pPr marL="0" indent="0">
              <a:buNone/>
            </a:pPr>
            <a:r>
              <a:rPr lang="en-GB" sz="2300" dirty="0" smtClean="0"/>
              <a:t>Jones</a:t>
            </a:r>
            <a:r>
              <a:rPr lang="en-GB" sz="2300" dirty="0" smtClean="0"/>
              <a:t>, D. (2016</a:t>
            </a:r>
            <a:r>
              <a:rPr lang="en-GB" sz="2300" dirty="0" smtClean="0"/>
              <a:t>), </a:t>
            </a:r>
            <a:r>
              <a:rPr lang="en-GB" sz="2300" u="sng" dirty="0" smtClean="0"/>
              <a:t>A </a:t>
            </a:r>
            <a:r>
              <a:rPr lang="en-GB" sz="2300" u="sng" dirty="0" smtClean="0"/>
              <a:t>model for Teaching Engineering Science</a:t>
            </a:r>
            <a:r>
              <a:rPr lang="en-GB" sz="2300" dirty="0" smtClean="0"/>
              <a:t>, Journal of Science and Technology, 4:11, pp. 14 – 29.</a:t>
            </a:r>
            <a:endParaRPr lang="en-GB" sz="2300" dirty="0"/>
          </a:p>
        </p:txBody>
      </p:sp>
    </p:spTree>
    <p:extLst>
      <p:ext uri="{BB962C8B-B14F-4D97-AF65-F5344CB8AC3E}">
        <p14:creationId xmlns:p14="http://schemas.microsoft.com/office/powerpoint/2010/main" val="227900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The UKPSF at UWTSD</a:t>
            </a:r>
            <a:endParaRPr lang="en-GB" b="1" dirty="0">
              <a:solidFill>
                <a:schemeClr val="tx1"/>
              </a:solidFill>
            </a:endParaRPr>
          </a:p>
        </p:txBody>
      </p:sp>
      <p:sp>
        <p:nvSpPr>
          <p:cNvPr id="3" name="Content Placeholder 2"/>
          <p:cNvSpPr>
            <a:spLocks noGrp="1"/>
          </p:cNvSpPr>
          <p:nvPr>
            <p:ph sz="quarter" idx="1"/>
          </p:nvPr>
        </p:nvSpPr>
        <p:spPr>
          <a:xfrm>
            <a:off x="457200" y="1556792"/>
            <a:ext cx="8229600" cy="4600168"/>
          </a:xfrm>
        </p:spPr>
        <p:txBody>
          <a:bodyPr/>
          <a:lstStyle/>
          <a:p>
            <a:r>
              <a:rPr lang="en-GB" b="1" dirty="0" smtClean="0"/>
              <a:t>Taught Routes</a:t>
            </a:r>
          </a:p>
          <a:p>
            <a:pPr lvl="1"/>
            <a:r>
              <a:rPr lang="en-GB" dirty="0" smtClean="0">
                <a:solidFill>
                  <a:schemeClr val="tx1"/>
                </a:solidFill>
              </a:rPr>
              <a:t>PGCE (PCET) – Full-time and Part-time</a:t>
            </a:r>
          </a:p>
          <a:p>
            <a:pPr lvl="1"/>
            <a:r>
              <a:rPr lang="en-GB" dirty="0" err="1" smtClean="0">
                <a:solidFill>
                  <a:schemeClr val="tx1"/>
                </a:solidFill>
              </a:rPr>
              <a:t>PGCert</a:t>
            </a:r>
            <a:r>
              <a:rPr lang="en-GB" dirty="0" smtClean="0">
                <a:solidFill>
                  <a:schemeClr val="tx1"/>
                </a:solidFill>
              </a:rPr>
              <a:t> tHE</a:t>
            </a:r>
          </a:p>
          <a:p>
            <a:pPr lvl="1">
              <a:buNone/>
            </a:pPr>
            <a:endParaRPr lang="en-GB" dirty="0" smtClean="0">
              <a:solidFill>
                <a:schemeClr val="tx1"/>
              </a:solidFill>
            </a:endParaRPr>
          </a:p>
          <a:p>
            <a:r>
              <a:rPr lang="en-GB" b="1" dirty="0" smtClean="0"/>
              <a:t>CPD Route</a:t>
            </a:r>
          </a:p>
          <a:p>
            <a:pPr lvl="1"/>
            <a:r>
              <a:rPr lang="en-GB" dirty="0" smtClean="0">
                <a:solidFill>
                  <a:schemeClr val="tx1"/>
                </a:solidFill>
              </a:rPr>
              <a:t>Individual Applications.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solidFill>
                  <a:schemeClr val="tx1"/>
                </a:solidFill>
              </a:rPr>
              <a:t>Activity</a:t>
            </a:r>
            <a:endParaRPr lang="en-GB" sz="3600" b="1" dirty="0">
              <a:solidFill>
                <a:schemeClr val="tx1"/>
              </a:solidFill>
            </a:endParaRPr>
          </a:p>
        </p:txBody>
      </p:sp>
      <p:sp>
        <p:nvSpPr>
          <p:cNvPr id="3" name="Content Placeholder 2"/>
          <p:cNvSpPr>
            <a:spLocks noGrp="1"/>
          </p:cNvSpPr>
          <p:nvPr>
            <p:ph sz="quarter" idx="1"/>
          </p:nvPr>
        </p:nvSpPr>
        <p:spPr>
          <a:xfrm>
            <a:off x="457200" y="1143000"/>
            <a:ext cx="8229600" cy="5454352"/>
          </a:xfrm>
        </p:spPr>
        <p:txBody>
          <a:bodyPr>
            <a:normAutofit fontScale="92500" lnSpcReduction="20000"/>
          </a:bodyPr>
          <a:lstStyle/>
          <a:p>
            <a:r>
              <a:rPr lang="en-GB" dirty="0" smtClean="0"/>
              <a:t>What do you do and what is the extent of your influence on teaching and learning?</a:t>
            </a:r>
          </a:p>
          <a:p>
            <a:r>
              <a:rPr lang="en-GB" sz="3000" dirty="0"/>
              <a:t>Work in pairs/groups to discuss </a:t>
            </a:r>
            <a:r>
              <a:rPr lang="en-GB" sz="3000" b="1" dirty="0"/>
              <a:t>one possible source of evidence</a:t>
            </a:r>
            <a:r>
              <a:rPr lang="en-GB" sz="3000" dirty="0"/>
              <a:t> that you could use to demonstrate alignment of your practices with the dimensions of the UKPSF with </a:t>
            </a:r>
            <a:r>
              <a:rPr lang="en-GB" sz="3000" b="1" dirty="0"/>
              <a:t>one area of activity</a:t>
            </a:r>
            <a:r>
              <a:rPr lang="en-GB" sz="3000" dirty="0"/>
              <a:t>.</a:t>
            </a:r>
          </a:p>
          <a:p>
            <a:r>
              <a:rPr lang="en-GB" sz="3000" dirty="0"/>
              <a:t>Which elements of Core Knowledge and Professional Values would apply?</a:t>
            </a:r>
          </a:p>
          <a:p>
            <a:r>
              <a:rPr lang="en-GB" sz="3200" dirty="0"/>
              <a:t>Looking at your evidence, illustrate</a:t>
            </a:r>
          </a:p>
          <a:p>
            <a:pPr lvl="1"/>
            <a:r>
              <a:rPr lang="en-GB" sz="2900" dirty="0">
                <a:solidFill>
                  <a:schemeClr val="tx1"/>
                </a:solidFill>
              </a:rPr>
              <a:t>(a) </a:t>
            </a:r>
            <a:r>
              <a:rPr lang="en-GB" sz="2900" b="1" dirty="0">
                <a:solidFill>
                  <a:schemeClr val="tx1"/>
                </a:solidFill>
              </a:rPr>
              <a:t>‘WHAT’ </a:t>
            </a:r>
            <a:r>
              <a:rPr lang="en-GB" sz="2900" dirty="0">
                <a:solidFill>
                  <a:schemeClr val="tx1"/>
                </a:solidFill>
              </a:rPr>
              <a:t>you do/did (short description);</a:t>
            </a:r>
          </a:p>
          <a:p>
            <a:pPr lvl="1"/>
            <a:r>
              <a:rPr lang="en-GB" sz="2900" dirty="0">
                <a:solidFill>
                  <a:schemeClr val="tx1"/>
                </a:solidFill>
              </a:rPr>
              <a:t>(b) </a:t>
            </a:r>
            <a:r>
              <a:rPr lang="en-GB" sz="2900" b="1" dirty="0">
                <a:solidFill>
                  <a:schemeClr val="tx1"/>
                </a:solidFill>
              </a:rPr>
              <a:t>‘WHY’ </a:t>
            </a:r>
            <a:r>
              <a:rPr lang="en-GB" sz="2900" dirty="0">
                <a:solidFill>
                  <a:schemeClr val="tx1"/>
                </a:solidFill>
              </a:rPr>
              <a:t>you do/did that (analysis supported by academic research); and the</a:t>
            </a:r>
          </a:p>
          <a:p>
            <a:pPr lvl="1"/>
            <a:r>
              <a:rPr lang="en-GB" sz="2900" dirty="0">
                <a:solidFill>
                  <a:schemeClr val="tx1"/>
                </a:solidFill>
              </a:rPr>
              <a:t>(c) </a:t>
            </a:r>
            <a:r>
              <a:rPr lang="en-GB" sz="2900" b="1" dirty="0">
                <a:solidFill>
                  <a:schemeClr val="tx1"/>
                </a:solidFill>
              </a:rPr>
              <a:t>‘IMPACT’ </a:t>
            </a:r>
            <a:r>
              <a:rPr lang="en-GB" sz="2900" dirty="0">
                <a:solidFill>
                  <a:schemeClr val="tx1"/>
                </a:solidFill>
              </a:rPr>
              <a:t>on Teaching and Learning (How can you evidence that impact?)</a:t>
            </a:r>
          </a:p>
          <a:p>
            <a:endParaRPr lang="en-GB" dirty="0"/>
          </a:p>
        </p:txBody>
      </p:sp>
    </p:spTree>
    <p:extLst>
      <p:ext uri="{BB962C8B-B14F-4D97-AF65-F5344CB8AC3E}">
        <p14:creationId xmlns:p14="http://schemas.microsoft.com/office/powerpoint/2010/main" val="28605858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Some Case Study Examples:</a:t>
            </a:r>
            <a:endParaRPr lang="en-GB" b="1" dirty="0">
              <a:solidFill>
                <a:schemeClr val="tx1"/>
              </a:solidFill>
            </a:endParaRPr>
          </a:p>
        </p:txBody>
      </p:sp>
      <p:sp>
        <p:nvSpPr>
          <p:cNvPr id="3" name="Content Placeholder 2"/>
          <p:cNvSpPr>
            <a:spLocks noGrp="1"/>
          </p:cNvSpPr>
          <p:nvPr>
            <p:ph sz="quarter" idx="1"/>
          </p:nvPr>
        </p:nvSpPr>
        <p:spPr/>
        <p:txBody>
          <a:bodyPr/>
          <a:lstStyle/>
          <a:p>
            <a:r>
              <a:rPr lang="en-GB" dirty="0" smtClean="0"/>
              <a:t>Widening Access and Participation</a:t>
            </a:r>
          </a:p>
          <a:p>
            <a:r>
              <a:rPr lang="en-GB" dirty="0" smtClean="0"/>
              <a:t>Embedding Employability Skills throughout the curriculum</a:t>
            </a:r>
          </a:p>
          <a:p>
            <a:r>
              <a:rPr lang="en-GB" dirty="0" smtClean="0"/>
              <a:t>Recording and </a:t>
            </a:r>
            <a:r>
              <a:rPr lang="en-GB" dirty="0" err="1" smtClean="0"/>
              <a:t>Vidcasting</a:t>
            </a:r>
            <a:r>
              <a:rPr lang="en-GB" dirty="0" smtClean="0"/>
              <a:t> of lectures and materials</a:t>
            </a:r>
          </a:p>
          <a:p>
            <a:r>
              <a:rPr lang="en-GB" dirty="0" smtClean="0"/>
              <a:t>Student engagement, experience and professional development through links with industry</a:t>
            </a:r>
          </a:p>
          <a:p>
            <a:r>
              <a:rPr lang="en-GB" dirty="0" smtClean="0"/>
              <a:t>Mentoring colleagues to achieve innovative practice in teaching and learning</a:t>
            </a:r>
          </a:p>
          <a:p>
            <a:r>
              <a:rPr lang="en-GB" dirty="0" smtClean="0"/>
              <a:t>Subject specific CPD for colleagues</a:t>
            </a:r>
          </a:p>
          <a:p>
            <a:r>
              <a:rPr lang="en-GB" dirty="0" smtClean="0"/>
              <a:t>Developing the pedagogic research capacity within a faculty.</a:t>
            </a:r>
          </a:p>
        </p:txBody>
      </p:sp>
    </p:spTree>
    <p:extLst>
      <p:ext uri="{BB962C8B-B14F-4D97-AF65-F5344CB8AC3E}">
        <p14:creationId xmlns:p14="http://schemas.microsoft.com/office/powerpoint/2010/main" val="15047307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What Happens Next?</a:t>
            </a:r>
            <a:endParaRPr lang="en-GB" b="1" dirty="0">
              <a:solidFill>
                <a:schemeClr val="tx1"/>
              </a:solidFill>
            </a:endParaRPr>
          </a:p>
        </p:txBody>
      </p:sp>
      <p:sp>
        <p:nvSpPr>
          <p:cNvPr id="3" name="Content Placeholder 2"/>
          <p:cNvSpPr>
            <a:spLocks noGrp="1"/>
          </p:cNvSpPr>
          <p:nvPr>
            <p:ph sz="quarter" idx="1"/>
          </p:nvPr>
        </p:nvSpPr>
        <p:spPr>
          <a:xfrm>
            <a:off x="457200" y="1556792"/>
            <a:ext cx="8229600" cy="4600168"/>
          </a:xfrm>
        </p:spPr>
        <p:txBody>
          <a:bodyPr>
            <a:normAutofit lnSpcReduction="10000"/>
          </a:bodyPr>
          <a:lstStyle/>
          <a:p>
            <a:r>
              <a:rPr lang="en-GB" dirty="0" smtClean="0"/>
              <a:t>Completion of application</a:t>
            </a:r>
          </a:p>
          <a:p>
            <a:r>
              <a:rPr lang="en-GB" dirty="0" smtClean="0"/>
              <a:t>Submission for review via </a:t>
            </a:r>
            <a:r>
              <a:rPr lang="en-GB" b="1" dirty="0" smtClean="0">
                <a:solidFill>
                  <a:srgbClr val="00B0F0"/>
                </a:solidFill>
                <a:hlinkClick r:id="rId2"/>
              </a:rPr>
              <a:t>heaapplications@uwtsd.ac.uk</a:t>
            </a:r>
            <a:r>
              <a:rPr lang="en-GB" dirty="0"/>
              <a:t> </a:t>
            </a:r>
            <a:r>
              <a:rPr lang="en-GB" dirty="0" smtClean="0"/>
              <a:t>(Victoria will check the word count and references and then  contact you to ask that you submit your application via TurnItIn)</a:t>
            </a:r>
          </a:p>
          <a:p>
            <a:r>
              <a:rPr lang="en-GB" dirty="0" smtClean="0"/>
              <a:t>HEA Recognition Panel held three weeks later</a:t>
            </a:r>
          </a:p>
          <a:p>
            <a:r>
              <a:rPr lang="en-GB" dirty="0" smtClean="0"/>
              <a:t>Notification of result</a:t>
            </a:r>
          </a:p>
          <a:p>
            <a:r>
              <a:rPr lang="en-GB" dirty="0" smtClean="0"/>
              <a:t>Recognition Certificate comes directly from the HEA</a:t>
            </a:r>
          </a:p>
          <a:p>
            <a:r>
              <a:rPr lang="en-GB" dirty="0" smtClean="0"/>
              <a:t>Documents can be found on the University Website: </a:t>
            </a:r>
          </a:p>
          <a:p>
            <a:pPr marL="0" indent="0">
              <a:buNone/>
            </a:pPr>
            <a:r>
              <a:rPr lang="en-GB" u="sng" dirty="0" smtClean="0">
                <a:hlinkClick r:id="rId3"/>
              </a:rPr>
              <a:t>http</a:t>
            </a:r>
            <a:r>
              <a:rPr lang="en-GB" u="sng" dirty="0">
                <a:hlinkClick r:id="rId3"/>
              </a:rPr>
              <a:t>://www.uwtsd.ac.uk/enhancement-unit/professional-recognition/hea-fellowship-</a:t>
            </a:r>
            <a:r>
              <a:rPr lang="en-GB" u="sng" dirty="0" smtClean="0">
                <a:hlinkClick r:id="rId3"/>
              </a:rPr>
              <a:t>/</a:t>
            </a: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ox(i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ox(i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ox(in)">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Any Questions?</a:t>
            </a:r>
            <a:endParaRPr lang="en-GB" b="1" dirty="0">
              <a:solidFill>
                <a:schemeClr val="tx1"/>
              </a:solidFill>
            </a:endParaRPr>
          </a:p>
        </p:txBody>
      </p:sp>
      <p:sp>
        <p:nvSpPr>
          <p:cNvPr id="3" name="Content Placeholder 2"/>
          <p:cNvSpPr>
            <a:spLocks noGrp="1"/>
          </p:cNvSpPr>
          <p:nvPr>
            <p:ph sz="quarter" idx="1"/>
          </p:nvPr>
        </p:nvSpPr>
        <p:spPr>
          <a:xfrm>
            <a:off x="457200" y="1484784"/>
            <a:ext cx="8229600" cy="4672176"/>
          </a:xfrm>
        </p:spPr>
        <p:txBody>
          <a:bodyPr/>
          <a:lstStyle/>
          <a:p>
            <a:r>
              <a:rPr lang="en-GB" b="1" u="sng" dirty="0" smtClean="0"/>
              <a:t>My Contact Details:</a:t>
            </a:r>
          </a:p>
          <a:p>
            <a:endParaRPr lang="en-GB" dirty="0" smtClean="0"/>
          </a:p>
          <a:p>
            <a:pPr lvl="1"/>
            <a:r>
              <a:rPr lang="en-GB" b="1" dirty="0" smtClean="0">
                <a:solidFill>
                  <a:schemeClr val="tx1"/>
                </a:solidFill>
              </a:rPr>
              <a:t>Email:</a:t>
            </a:r>
            <a:r>
              <a:rPr lang="en-GB" smtClean="0">
                <a:solidFill>
                  <a:schemeClr val="tx1"/>
                </a:solidFill>
              </a:rPr>
              <a:t>	</a:t>
            </a:r>
            <a:r>
              <a:rPr lang="en-GB" b="1" smtClean="0">
                <a:solidFill>
                  <a:schemeClr val="tx1"/>
                </a:solidFill>
                <a:hlinkClick r:id="rId2"/>
              </a:rPr>
              <a:t>caroline.usei@uwtsd.ac.uk</a:t>
            </a:r>
            <a:endParaRPr lang="en-GB" b="1" dirty="0" smtClean="0">
              <a:solidFill>
                <a:schemeClr val="tx1"/>
              </a:solidFill>
            </a:endParaRPr>
          </a:p>
          <a:p>
            <a:pPr lvl="1"/>
            <a:endParaRPr lang="en-GB" b="1" dirty="0" smtClean="0"/>
          </a:p>
          <a:p>
            <a:pPr lvl="1">
              <a:buNone/>
            </a:pPr>
            <a:endParaRPr lang="en-GB" sz="2600" b="1" u="sng" dirty="0" smtClean="0">
              <a:solidFill>
                <a:schemeClr val="tx1"/>
              </a:solidFill>
            </a:endParaRPr>
          </a:p>
          <a:p>
            <a:pPr lvl="1">
              <a:buNone/>
            </a:pPr>
            <a:r>
              <a:rPr lang="en-GB" sz="2600" b="1" u="sng" dirty="0" smtClean="0">
                <a:solidFill>
                  <a:schemeClr val="tx1"/>
                </a:solidFill>
              </a:rPr>
              <a:t>Welsh Language Applications contact:</a:t>
            </a:r>
          </a:p>
          <a:p>
            <a:pPr lvl="1">
              <a:buNone/>
            </a:pPr>
            <a:endParaRPr lang="en-GB" b="1" dirty="0">
              <a:solidFill>
                <a:schemeClr val="tx1"/>
              </a:solidFill>
            </a:endParaRPr>
          </a:p>
          <a:p>
            <a:pPr lvl="1"/>
            <a:r>
              <a:rPr lang="en-GB" b="1" dirty="0" smtClean="0">
                <a:solidFill>
                  <a:schemeClr val="tx1"/>
                </a:solidFill>
              </a:rPr>
              <a:t>Dr Christine Jones - </a:t>
            </a:r>
            <a:r>
              <a:rPr lang="en-GB" b="1" u="sng" dirty="0" smtClean="0">
                <a:solidFill>
                  <a:srgbClr val="00B0F0"/>
                </a:solidFill>
              </a:rPr>
              <a:t>c.m.jones@uwtsd.ac.uk</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549</TotalTime>
  <Words>1420</Words>
  <Application>Microsoft Office PowerPoint</Application>
  <PresentationFormat>On-screen Show (4:3)</PresentationFormat>
  <Paragraphs>202</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Bookman Old Style</vt:lpstr>
      <vt:lpstr>Calibri</vt:lpstr>
      <vt:lpstr>Gill Sans MT</vt:lpstr>
      <vt:lpstr>Wingdings</vt:lpstr>
      <vt:lpstr>Wingdings 3</vt:lpstr>
      <vt:lpstr>Origin</vt:lpstr>
      <vt:lpstr>The UK Professional Standards Framework (UKPSF) HEA Professional Recognition</vt:lpstr>
      <vt:lpstr>Aim of this Training Session</vt:lpstr>
      <vt:lpstr>PowerPoint Presentation</vt:lpstr>
      <vt:lpstr>Aims of the UKPSF:</vt:lpstr>
      <vt:lpstr>Dimensions of the Framework</vt:lpstr>
      <vt:lpstr>PowerPoint Presentation</vt:lpstr>
      <vt:lpstr>Areas of Activity</vt:lpstr>
      <vt:lpstr>Core Knowledge</vt:lpstr>
      <vt:lpstr>Professional Values</vt:lpstr>
      <vt:lpstr>Alignment with the UKPSF</vt:lpstr>
      <vt:lpstr>The Descriptors:</vt:lpstr>
      <vt:lpstr>Who is an Associate Fellow? Typically ...</vt:lpstr>
      <vt:lpstr>Who is a Fellow? Typically ...</vt:lpstr>
      <vt:lpstr>Who is a Senior Fellow? Typically ...</vt:lpstr>
      <vt:lpstr>Who is a Principal Fellow? Typically ...</vt:lpstr>
      <vt:lpstr>What else should the application contain?</vt:lpstr>
      <vt:lpstr>Writing Process</vt:lpstr>
      <vt:lpstr> What does that look like? An Example - A1:  Design and plan learning activities</vt:lpstr>
      <vt:lpstr>The UKPSF at UWTSD</vt:lpstr>
      <vt:lpstr>Activity</vt:lpstr>
      <vt:lpstr>Some Case Study Examples:</vt:lpstr>
      <vt:lpstr>What Happens Next?</vt:lpstr>
      <vt:lpstr>Any Questions?</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 Professional Standards Framework (PSF) HEA Professional Recognition</dc:title>
  <dc:creator>SMU</dc:creator>
  <cp:lastModifiedBy>Caroline Usei</cp:lastModifiedBy>
  <cp:revision>75</cp:revision>
  <cp:lastPrinted>2017-12-12T18:23:29Z</cp:lastPrinted>
  <dcterms:created xsi:type="dcterms:W3CDTF">2013-09-04T19:57:18Z</dcterms:created>
  <dcterms:modified xsi:type="dcterms:W3CDTF">2017-12-12T18:23:35Z</dcterms:modified>
</cp:coreProperties>
</file>