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8" r:id="rId6"/>
    <p:sldId id="421" r:id="rId7"/>
    <p:sldId id="429" r:id="rId8"/>
    <p:sldId id="389" r:id="rId9"/>
    <p:sldId id="404" r:id="rId10"/>
    <p:sldId id="391" r:id="rId11"/>
    <p:sldId id="419" r:id="rId12"/>
    <p:sldId id="392" r:id="rId13"/>
    <p:sldId id="393" r:id="rId14"/>
    <p:sldId id="395" r:id="rId15"/>
    <p:sldId id="408" r:id="rId16"/>
    <p:sldId id="400" r:id="rId17"/>
    <p:sldId id="401" r:id="rId18"/>
    <p:sldId id="412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51174-B7A5-4B92-93EC-087BC2B15DAE}" v="133" dt="2024-07-11T23:44:59.4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24C78-9DE9-4B1D-83D7-4D63A4DCB456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1ABF-3C91-4815-B611-A14377E66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3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Week 8 E-Commerce Solutions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F91ABF-3C91-4815-B611-A14377E66D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25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ACCA5019 –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Business and Web Management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547164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Mobolanle Bello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 and Ethical Issues in Web Development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Week 9: Legal and Ethical Issues In Web Development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Security in Web Development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Privacy Concerns and GDPR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Web Accessibility Guidelines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F00CC-A305-F1BF-411B-2DC26387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SECURITY IN WEB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83F15-86F2-5B27-9D82-29C0B2F3E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784976" cy="4968552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Security in web development is a critical aspect that involves protecting websites and applications from various threats such as unauthorised access,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unauthorised </a:t>
            </a: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use, modification, destruction, or disruption.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-apple-system"/>
              </a:rPr>
              <a:t>It encompasses a range of practices and measures to safeguard sensitive data and ensure the integrity and availability of web services.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GB" sz="2800" b="0" i="0" dirty="0">
              <a:solidFill>
                <a:srgbClr val="11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575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35A9C-7F9D-B4FD-84BE-8E6589E4F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76C23-9318-36DB-8C72-A10A70FD1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60" y="-186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Points to consider for Web Security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01B32-9D7C-C182-CBA9-BCCB65AE4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60" y="980728"/>
            <a:ext cx="8928992" cy="4896544"/>
          </a:xfrm>
        </p:spPr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sz="2800" b="0" i="0" dirty="0">
                <a:solidFill>
                  <a:srgbClr val="111111"/>
                </a:solidFill>
                <a:effectLst/>
                <a:latin typeface="-apple-system"/>
              </a:rPr>
              <a:t>Here are some key points to consider for web security: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latin typeface="-apple-system"/>
              </a:rPr>
              <a:t>Understanding Common Threats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-apple-system"/>
              </a:rPr>
              <a:t>: Familiarize yourself with common security threats like Cross-Site Scripting (XSS), SQL Injection, and Denial of Service (DoS) attacks.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latin typeface="-apple-system"/>
              </a:rPr>
              <a:t>Secure Coding Practices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-apple-system"/>
              </a:rPr>
              <a:t>: Write code that is secure by design, which includes validating input, sanitizing data, and using secure authentication methods.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latin typeface="-apple-system"/>
              </a:rPr>
              <a:t>Using HTTPS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-apple-system"/>
              </a:rPr>
              <a:t>: Implement HTTPS to encrypt data in transit and protect against man-in-the-middle attacks.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latin typeface="-apple-system"/>
              </a:rPr>
              <a:t>Regular Updates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-apple-system"/>
              </a:rPr>
              <a:t>: Keep your software and dependencies up-to-date to protect against known vulnerabilities.</a:t>
            </a:r>
          </a:p>
          <a:p>
            <a:pPr marL="0" indent="0" algn="l"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latin typeface="-apple-system"/>
              </a:rPr>
              <a:t>Security Tools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-apple-system"/>
              </a:rPr>
              <a:t>: Utilize security tools and scanners to detect and fix vulnerabilities in your web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6877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F00CC-A305-F1BF-411B-2DC26387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2795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Web Application Security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83F15-86F2-5B27-9D82-29C0B2F3E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490" y="1052736"/>
            <a:ext cx="9097037" cy="5688632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400" b="1" i="0" dirty="0">
                <a:solidFill>
                  <a:srgbClr val="13343B"/>
                </a:solidFill>
                <a:effectLst/>
                <a:latin typeface="__fkGroteskNeue_a82850"/>
              </a:rPr>
              <a:t>1) Cross-Site Scripting (XSS) </a:t>
            </a:r>
            <a:r>
              <a:rPr lang="en-GB" sz="2400" b="0" i="0" dirty="0">
                <a:solidFill>
                  <a:srgbClr val="13343B"/>
                </a:solidFill>
                <a:effectLst/>
                <a:latin typeface="__fkGroteskNeue_a82850"/>
              </a:rPr>
              <a:t>: Allows attackers to inject malicious scripts into web pages, which can steal user data or take over user sessions.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13343B"/>
                </a:solidFill>
                <a:effectLst/>
                <a:latin typeface="__fkGroteskNeue_a82850"/>
              </a:rPr>
              <a:t>2) Command Injection</a:t>
            </a:r>
            <a:r>
              <a:rPr lang="en-GB" sz="2400" b="0" i="0" dirty="0">
                <a:solidFill>
                  <a:srgbClr val="13343B"/>
                </a:solidFill>
                <a:effectLst/>
                <a:latin typeface="__fkGroteskNeue_a82850"/>
              </a:rPr>
              <a:t>: Allows attackers to execute arbitrary system commands on the host operating system.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13343B"/>
                </a:solidFill>
                <a:effectLst/>
                <a:latin typeface="__fkGroteskNeue_a82850"/>
              </a:rPr>
              <a:t>3) SQL Injection</a:t>
            </a:r>
            <a:r>
              <a:rPr lang="en-GB" sz="2400" b="0" i="0" dirty="0">
                <a:solidFill>
                  <a:srgbClr val="13343B"/>
                </a:solidFill>
                <a:effectLst/>
                <a:latin typeface="__fkGroteskNeue_a82850"/>
              </a:rPr>
              <a:t>: Allows attackers to execute malicious SQL queries, potentially gaining access to sensitive data.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13343B"/>
                </a:solidFill>
                <a:effectLst/>
                <a:latin typeface="__fkGroteskNeue_a82850"/>
              </a:rPr>
              <a:t>4) Cross-Site Request Forgery (CSRF) </a:t>
            </a:r>
            <a:r>
              <a:rPr lang="en-GB" sz="2400" b="0" i="0" dirty="0">
                <a:solidFill>
                  <a:srgbClr val="13343B"/>
                </a:solidFill>
                <a:effectLst/>
                <a:latin typeface="__fkGroteskNeue_a82850"/>
              </a:rPr>
              <a:t>: Allows attackers to force users to perform unwanted actions on a web application they're currently authenticated with.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13343B"/>
                </a:solidFill>
                <a:effectLst/>
                <a:latin typeface="__fkGroteskNeue_a82850"/>
              </a:rPr>
              <a:t>5) Clickjacking</a:t>
            </a:r>
            <a:r>
              <a:rPr lang="en-GB" sz="2400" b="0" i="0" dirty="0">
                <a:solidFill>
                  <a:srgbClr val="13343B"/>
                </a:solidFill>
                <a:effectLst/>
                <a:latin typeface="__fkGroteskNeue_a82850"/>
              </a:rPr>
              <a:t>: Tricks users into clicking on something different than what they think they are clicking 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684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F00CC-A305-F1BF-411B-2DC26387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71" y="-29686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SECURITY IN WEB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83F15-86F2-5B27-9D82-29C0B2F3E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548680"/>
            <a:ext cx="8640960" cy="56886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GB" sz="2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 algn="l">
              <a:lnSpc>
                <a:spcPct val="150000"/>
              </a:lnSpc>
              <a:buNone/>
            </a:pP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and brainstorm on </a:t>
            </a:r>
            <a:r>
              <a:rPr lang="en-GB" sz="280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potential legal and ethical issues in web development</a:t>
            </a:r>
          </a:p>
        </p:txBody>
      </p:sp>
    </p:spTree>
    <p:extLst>
      <p:ext uri="{BB962C8B-B14F-4D97-AF65-F5344CB8AC3E}">
        <p14:creationId xmlns:p14="http://schemas.microsoft.com/office/powerpoint/2010/main" val="1312609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964488" cy="3917032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Privacy concerns have become increasingly significant in the digital age, where vast amounts of personal data are collected, processed, and shared online.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General Data Protection Regulation (GDPR) is a comprehensive privacy law implemented by the European Union (EU) in 2018 to protect the personal data of EU citizens and residents.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3941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4824536"/>
          </a:xfrm>
        </p:spPr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Here's an overview of privacy concerns and the key aspects of GDPR: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Privacy Concerns: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Breaches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High-profile data breaches have exposed sensitive information, such as credit card numbers, passwords, and personal details, affecting millions of individuals.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Collection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Companies often collect more data than necessary for their services, leading to concerns about the extent of surveillance and profiling.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Third-Party Sharing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Data is frequently shared with third parties for targeted advertising, analytics, and other purposes, often without explicit consent from users.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Lack of Control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Users may feel they have little control over their personal data once it's collected, including how it's used, shared, and stored.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Lack of Transparency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Users are often unaware of the full scope of data collection and processing practices, leading to a lack of trust.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Profiling and Discrimination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Algorithms used for profiling may lead to discrimination based on race, gender, age, or other factors.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077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6524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General Data Protection Regulation (GDPR)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94064"/>
            <a:ext cx="8712968" cy="4423168"/>
          </a:xfrm>
        </p:spPr>
        <p:txBody>
          <a:bodyPr>
            <a:normAutofit fontScale="475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GDPR is designed to give individuals more control over their personal data and impose strict obligations on organizations handling this data. Key aspects include: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Scope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Applies to all organizations processing personal data of individuals residing in the EU, regardless of where the organization is located.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Consent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Requires clear and explicit consent for data processing. Pre-ticked boxes or vague terms are not allowed.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Minimization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Data collection should be limited to what is necessary for the intended purpose.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Right to Access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Individuals have the right to request access to their personal data and information about how it's processed.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Right to Erasure (Right to be Forgotten)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Individuals can request the deletion of their data under certain circumstances.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Portability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Individuals can request their data in a machine-readable format to transfer to another service provider.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Privacy by Design and Default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Organizations must implement data protection measures from the outset of designing systems or processes.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Protection Officers (DPO)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Some organizations are required to appoint a Data Protection Officer to oversee GDPR compliance.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Data Breach Notification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Organizations must report data breaches to the relevant authorities within 72 hours of becoming aware of the breach.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Penalties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Non-compliance can result in fines of up to €20 million or 4% of annual global turnover, whichever is higher.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093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Developers can Ensure GDPR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43000"/>
            <a:ext cx="8712968" cy="4806280"/>
          </a:xfrm>
        </p:spPr>
        <p:txBody>
          <a:bodyPr>
            <a:normAutofit fontScale="475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Data Minimization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Only collect data that is necessary for the intended purpose.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Consent Management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Ensure clear and explicit consent mechanisms, including easy ways for users to withdraw consent.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User Rights Implementation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Provide mechanisms for users to access, rectify, and delete their data.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Security Measures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Implement robust security measures to protect personal data from unauthorized access or breaches.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Privacy Impact Assessments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Conduct assessments to identify and mitigate privacy risks in new projects or features.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Data Processing Agreements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Establish agreements with third-party processors to ensure they also comply with GDPR.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Data Transfers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If transferring data outside the EU, ensure compliance with GDPR's rules on international data transfers.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Documentation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Maintain detailed records of data processing activities as required by GDPR.</a:t>
            </a:r>
          </a:p>
          <a:p>
            <a:pPr algn="l">
              <a:buFont typeface="+mj-lt"/>
              <a:buAutoNum type="arabicPeriod"/>
            </a:pPr>
            <a:r>
              <a:rPr lang="en-GB" sz="3800" b="1" i="0" dirty="0">
                <a:solidFill>
                  <a:srgbClr val="0D0D0D"/>
                </a:solidFill>
                <a:effectLst/>
                <a:latin typeface="Söhne"/>
              </a:rPr>
              <a:t>Training</a:t>
            </a:r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: Ensure all staff handling personal data are trained on GDPR requirements.</a:t>
            </a:r>
          </a:p>
          <a:p>
            <a:pPr algn="l"/>
            <a:r>
              <a:rPr lang="en-GB" sz="3800" b="0" i="0" dirty="0">
                <a:solidFill>
                  <a:srgbClr val="0D0D0D"/>
                </a:solidFill>
                <a:effectLst/>
                <a:latin typeface="Söhne"/>
              </a:rPr>
              <a:t>By understanding these privacy concerns and complying with GDPR principles, developers can contribute to a more secure and privacy-respecting digital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701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Impact and Concerns for Businesses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4824536"/>
          </a:xfrm>
        </p:spPr>
        <p:txBody>
          <a:bodyPr>
            <a:normAutofit fontScale="77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F1F1F"/>
                </a:solidFill>
                <a:effectLst/>
                <a:latin typeface="Google Sans"/>
              </a:rPr>
              <a:t>Compliance Costs: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 Implementing and maintaining GDPR compliance can be a complex and costly process for businesses, especially smaller ones.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1F1F1F"/>
                </a:solidFill>
                <a:effectLst/>
                <a:latin typeface="Google Sans"/>
              </a:rPr>
              <a:t>Legacy Systems: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 Adapting older systems to meet GDPR requirements can be a challenge.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1F1F1F"/>
                </a:solidFill>
                <a:effectLst/>
                <a:latin typeface="Google Sans"/>
              </a:rPr>
              <a:t>Global Reach: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 The GDPR applies to any organization processing the data of EU residents, regardless of the organization's location. This can add complexity for international businesses.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Overall, the GDPR has significantly increased data privacy protections for EU citizens and serves as a model for stricter data privacy regulations worldwide. While it presents challenges for businesses, it also fosters a more transparent and accountable approach to data collection and use.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977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Activity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</a:t>
            </a:r>
            <a:r>
              <a:rPr lang="en-GB" b="0" i="0" dirty="0" err="1">
                <a:solidFill>
                  <a:srgbClr val="0D0D0D"/>
                </a:solidFill>
                <a:effectLst/>
                <a:latin typeface="Söhne"/>
              </a:rPr>
              <a:t>Analyzing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 GDPR compliance scenarios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Reading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Understanding consent management and data minimization</a:t>
            </a:r>
          </a:p>
        </p:txBody>
      </p:sp>
    </p:spTree>
    <p:extLst>
      <p:ext uri="{BB962C8B-B14F-4D97-AF65-F5344CB8AC3E}">
        <p14:creationId xmlns:p14="http://schemas.microsoft.com/office/powerpoint/2010/main" val="790645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D0EF-6653-568D-25D3-E7A66532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5720" y="-171400"/>
            <a:ext cx="9875440" cy="1143000"/>
          </a:xfrm>
        </p:spPr>
        <p:txBody>
          <a:bodyPr>
            <a:normAutofit/>
          </a:bodyPr>
          <a:lstStyle/>
          <a:p>
            <a:r>
              <a:rPr lang="en-GB" dirty="0"/>
              <a:t>WEBSITE ACCESSIBILITY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126E3-DE71-8374-8511-7B5A4464F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5040560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 accessibility guidelines are standards and recommendations designed to ensure that websites and web applications are accessible to people with disabilities.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 web content accessible benefits not only users with disabilities but also enhances usability for all users.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GB" sz="2800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580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D0EF-6653-568D-25D3-E7A66532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Implementing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126E3-DE71-8374-8511-7B5A4464F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11214"/>
            <a:ext cx="8229600" cy="477802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400" dirty="0"/>
              <a:t>To ensure compliance with these guidelines, developers can take several steps:</a:t>
            </a:r>
          </a:p>
          <a:p>
            <a:pPr marL="0" indent="0">
              <a:buNone/>
            </a:pPr>
            <a:endParaRPr lang="en-GB" sz="3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Use Semantic HTML</a:t>
            </a:r>
            <a:r>
              <a:rPr lang="en-GB" sz="3400" dirty="0"/>
              <a:t>: Properly use HTML elements like headings, lists, and form inputs to convey structure and meaning.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Provide Alt Text</a:t>
            </a:r>
            <a:r>
              <a:rPr lang="en-GB" sz="3400" dirty="0"/>
              <a:t>: Use descriptive alt attributes for images and other non-text content to ensure they are accessible to screen reader users.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Keyboard Navigation</a:t>
            </a:r>
            <a:r>
              <a:rPr lang="en-GB" sz="3400" dirty="0"/>
              <a:t>: Ensure all functionality is accessible via keyboard navigation without requiring a mouse.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Colour Contrast</a:t>
            </a:r>
            <a:r>
              <a:rPr lang="en-GB" sz="3400" dirty="0"/>
              <a:t>: Ensure sufficient colour contrast between text and background to make content readable for users with low vision.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Form Labels</a:t>
            </a:r>
            <a:r>
              <a:rPr lang="en-GB" sz="3400" dirty="0"/>
              <a:t>: Use labels for form inputs to help screen reader users understand the purpose of each field.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Testing:</a:t>
            </a:r>
            <a:r>
              <a:rPr lang="en-GB" sz="3400" dirty="0"/>
              <a:t> Regularly test your website using accessibility tools and assistive technologies. There are various tools available, such as WAVE, Axe, and screen readers like NVDA or </a:t>
            </a:r>
            <a:r>
              <a:rPr lang="en-GB" sz="3400" dirty="0" err="1"/>
              <a:t>VoiceOver</a:t>
            </a:r>
            <a:r>
              <a:rPr lang="en-GB" sz="34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User Testing</a:t>
            </a:r>
            <a:r>
              <a:rPr lang="en-GB" sz="3400" dirty="0"/>
              <a:t>: Conduct usability tests with users with disabilities to gather feedback and make improvements.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By following these guidelines and best practices, developers can create web content that is more inclusive and accessible to all users, regardless of their abilities or disabilities.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201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D0EF-6653-568D-25D3-E7A665329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WEBSITE ACCESSIBILITY GUIDELINES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0352FB-C44C-3591-2506-48284762B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Activity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Group Activity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GDPR compliance checklist exercise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Ethical Dilemma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Discussing ethical considerations in user privacy and inclusive design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Debate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 Role-playing scenarios on legal and ethical dilemmas in web development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467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1459</Words>
  <Application>Microsoft Office PowerPoint</Application>
  <PresentationFormat>On-screen Show (4:3)</PresentationFormat>
  <Paragraphs>101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__fkGroteskNeue_a82850</vt:lpstr>
      <vt:lpstr>-apple-system</vt:lpstr>
      <vt:lpstr>Aptos</vt:lpstr>
      <vt:lpstr>Arial</vt:lpstr>
      <vt:lpstr>Calibri</vt:lpstr>
      <vt:lpstr>Google Sans</vt:lpstr>
      <vt:lpstr>Lato</vt:lpstr>
      <vt:lpstr>Myriad Pro</vt:lpstr>
      <vt:lpstr>Open Sans</vt:lpstr>
      <vt:lpstr>Söhne</vt:lpstr>
      <vt:lpstr>Wingdings</vt:lpstr>
      <vt:lpstr>20140311PresentationUWTSDTemplate</vt:lpstr>
      <vt:lpstr>BSc (Hons) Cloud Computing</vt:lpstr>
      <vt:lpstr>Objectives</vt:lpstr>
      <vt:lpstr>SECURITY IN WEB DEVELOPMENT</vt:lpstr>
      <vt:lpstr>Key Points to consider for Web Security </vt:lpstr>
      <vt:lpstr>Common Web Application Security Threats</vt:lpstr>
      <vt:lpstr>SECURITY IN WEB DEVELOPMENT</vt:lpstr>
      <vt:lpstr>PRIVACY CONCERNS AND GDPR</vt:lpstr>
      <vt:lpstr>Privacy Concerns and GDPR</vt:lpstr>
      <vt:lpstr>General Data Protection Regulation (GDPR)</vt:lpstr>
      <vt:lpstr>How Developers can Ensure GDPR Compliance</vt:lpstr>
      <vt:lpstr>Impact and Concerns for Businesses</vt:lpstr>
      <vt:lpstr>PRIVACY CONCERNS AND GDPR</vt:lpstr>
      <vt:lpstr>WEBSITE ACCESSIBILITY GUIDELINES</vt:lpstr>
      <vt:lpstr>Implementing Accessibility</vt:lpstr>
      <vt:lpstr>WEBSITE ACCESSIBILITY GUIDELINES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46</cp:revision>
  <dcterms:created xsi:type="dcterms:W3CDTF">2015-04-14T15:21:28Z</dcterms:created>
  <dcterms:modified xsi:type="dcterms:W3CDTF">2024-10-26T18:08:37Z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