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6"/>
  </p:notesMasterIdLst>
  <p:sldIdLst>
    <p:sldId id="325" r:id="rId2"/>
    <p:sldId id="340" r:id="rId3"/>
    <p:sldId id="310" r:id="rId4"/>
    <p:sldId id="311" r:id="rId5"/>
    <p:sldId id="330" r:id="rId6"/>
    <p:sldId id="332" r:id="rId7"/>
    <p:sldId id="312" r:id="rId8"/>
    <p:sldId id="313" r:id="rId9"/>
    <p:sldId id="322" r:id="rId10"/>
    <p:sldId id="339" r:id="rId11"/>
    <p:sldId id="323" r:id="rId12"/>
    <p:sldId id="324" r:id="rId13"/>
    <p:sldId id="314" r:id="rId14"/>
    <p:sldId id="334" r:id="rId1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1D1"/>
    <a:srgbClr val="C8CACA"/>
    <a:srgbClr val="C6CBCC"/>
    <a:srgbClr val="C0C0C0"/>
    <a:srgbClr val="DDDDDD"/>
    <a:srgbClr val="FF0000"/>
    <a:srgbClr val="0000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2" autoAdjust="0"/>
    <p:restoredTop sz="92439" autoAdjust="0"/>
  </p:normalViewPr>
  <p:slideViewPr>
    <p:cSldViewPr>
      <p:cViewPr varScale="1">
        <p:scale>
          <a:sx n="92" d="100"/>
          <a:sy n="92" d="100"/>
        </p:scale>
        <p:origin x="57" y="15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8CA4EA-ADF1-48BF-B595-86192B67AA0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6BC6D6CF-46C6-4854-BF2E-59A360FB7D6F}">
      <dgm:prSet/>
      <dgm:spPr/>
      <dgm:t>
        <a:bodyPr/>
        <a:lstStyle/>
        <a:p>
          <a:r>
            <a:rPr lang="en-GB"/>
            <a:t>A cashflow statement summarises </a:t>
          </a:r>
          <a:r>
            <a:rPr lang="en-GB" b="1"/>
            <a:t>historic</a:t>
          </a:r>
          <a:r>
            <a:rPr lang="en-GB"/>
            <a:t> cash flows</a:t>
          </a:r>
          <a:endParaRPr lang="en-US"/>
        </a:p>
      </dgm:t>
    </dgm:pt>
    <dgm:pt modelId="{2CA6A848-ACBF-46EA-8C57-ED74EDB85AC3}" type="parTrans" cxnId="{0F14EEFA-80F1-47DB-95E5-4D1BA1F20EE3}">
      <dgm:prSet/>
      <dgm:spPr/>
      <dgm:t>
        <a:bodyPr/>
        <a:lstStyle/>
        <a:p>
          <a:endParaRPr lang="en-US"/>
        </a:p>
      </dgm:t>
    </dgm:pt>
    <dgm:pt modelId="{43669EF0-3D69-4D5A-BA71-8FD354BC6AD7}" type="sibTrans" cxnId="{0F14EEFA-80F1-47DB-95E5-4D1BA1F20EE3}">
      <dgm:prSet/>
      <dgm:spPr/>
      <dgm:t>
        <a:bodyPr/>
        <a:lstStyle/>
        <a:p>
          <a:endParaRPr lang="en-US"/>
        </a:p>
      </dgm:t>
    </dgm:pt>
    <dgm:pt modelId="{E388CA93-2C67-46DA-A292-C1C0F4892C65}">
      <dgm:prSet/>
      <dgm:spPr/>
      <dgm:t>
        <a:bodyPr/>
        <a:lstStyle/>
        <a:p>
          <a:r>
            <a:rPr lang="en-GB"/>
            <a:t>A Cashflow forecast predicts </a:t>
          </a:r>
          <a:r>
            <a:rPr lang="en-GB" b="1"/>
            <a:t>future</a:t>
          </a:r>
          <a:r>
            <a:rPr lang="en-GB"/>
            <a:t> cash flows</a:t>
          </a:r>
          <a:endParaRPr lang="en-US"/>
        </a:p>
      </dgm:t>
    </dgm:pt>
    <dgm:pt modelId="{9B7B4102-A308-4D32-B348-8301D6FC0A76}" type="parTrans" cxnId="{B62E0DCB-990A-4873-BE78-6FD5559C9E5C}">
      <dgm:prSet/>
      <dgm:spPr/>
      <dgm:t>
        <a:bodyPr/>
        <a:lstStyle/>
        <a:p>
          <a:endParaRPr lang="en-US"/>
        </a:p>
      </dgm:t>
    </dgm:pt>
    <dgm:pt modelId="{5A07CE6F-32F5-4603-A103-89122D452CE0}" type="sibTrans" cxnId="{B62E0DCB-990A-4873-BE78-6FD5559C9E5C}">
      <dgm:prSet/>
      <dgm:spPr/>
      <dgm:t>
        <a:bodyPr/>
        <a:lstStyle/>
        <a:p>
          <a:endParaRPr lang="en-US"/>
        </a:p>
      </dgm:t>
    </dgm:pt>
    <dgm:pt modelId="{EE15114C-74A3-496D-953A-7DCBC1044F57}" type="pres">
      <dgm:prSet presAssocID="{948CA4EA-ADF1-48BF-B595-86192B67AA0A}" presName="root" presStyleCnt="0">
        <dgm:presLayoutVars>
          <dgm:dir/>
          <dgm:resizeHandles val="exact"/>
        </dgm:presLayoutVars>
      </dgm:prSet>
      <dgm:spPr/>
    </dgm:pt>
    <dgm:pt modelId="{22E2A7C5-E7DA-4FBA-A64E-6133D6BCBB44}" type="pres">
      <dgm:prSet presAssocID="{6BC6D6CF-46C6-4854-BF2E-59A360FB7D6F}" presName="compNode" presStyleCnt="0"/>
      <dgm:spPr/>
    </dgm:pt>
    <dgm:pt modelId="{5068B5AC-817D-4A31-8035-693EEEE6E3CE}" type="pres">
      <dgm:prSet presAssocID="{6BC6D6CF-46C6-4854-BF2E-59A360FB7D6F}" presName="bgRect" presStyleLbl="bgShp" presStyleIdx="0" presStyleCnt="2"/>
      <dgm:spPr/>
    </dgm:pt>
    <dgm:pt modelId="{F7ED13FC-E37F-4B35-9AC1-B0F0E8DC0513}" type="pres">
      <dgm:prSet presAssocID="{6BC6D6CF-46C6-4854-BF2E-59A360FB7D6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CB7E2DF-50F2-4503-90EE-A08C45975AB3}" type="pres">
      <dgm:prSet presAssocID="{6BC6D6CF-46C6-4854-BF2E-59A360FB7D6F}" presName="spaceRect" presStyleCnt="0"/>
      <dgm:spPr/>
    </dgm:pt>
    <dgm:pt modelId="{A5621E7F-95AE-466F-9D81-EDB4ED7CB1A6}" type="pres">
      <dgm:prSet presAssocID="{6BC6D6CF-46C6-4854-BF2E-59A360FB7D6F}" presName="parTx" presStyleLbl="revTx" presStyleIdx="0" presStyleCnt="2">
        <dgm:presLayoutVars>
          <dgm:chMax val="0"/>
          <dgm:chPref val="0"/>
        </dgm:presLayoutVars>
      </dgm:prSet>
      <dgm:spPr/>
    </dgm:pt>
    <dgm:pt modelId="{E67022A3-7DDA-426C-B85D-2D11F1718BEE}" type="pres">
      <dgm:prSet presAssocID="{43669EF0-3D69-4D5A-BA71-8FD354BC6AD7}" presName="sibTrans" presStyleCnt="0"/>
      <dgm:spPr/>
    </dgm:pt>
    <dgm:pt modelId="{D2F068E4-22AA-41F8-A400-747D207DE054}" type="pres">
      <dgm:prSet presAssocID="{E388CA93-2C67-46DA-A292-C1C0F4892C65}" presName="compNode" presStyleCnt="0"/>
      <dgm:spPr/>
    </dgm:pt>
    <dgm:pt modelId="{67912E3B-AAB5-4EDE-98A3-48F6CEAFBF08}" type="pres">
      <dgm:prSet presAssocID="{E388CA93-2C67-46DA-A292-C1C0F4892C65}" presName="bgRect" presStyleLbl="bgShp" presStyleIdx="1" presStyleCnt="2"/>
      <dgm:spPr/>
    </dgm:pt>
    <dgm:pt modelId="{984C9405-FAC2-4FC3-99B5-31AA1C2E4507}" type="pres">
      <dgm:prSet presAssocID="{E388CA93-2C67-46DA-A292-C1C0F4892C6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C778997-0F2E-48E2-811C-D61ECC54CC37}" type="pres">
      <dgm:prSet presAssocID="{E388CA93-2C67-46DA-A292-C1C0F4892C65}" presName="spaceRect" presStyleCnt="0"/>
      <dgm:spPr/>
    </dgm:pt>
    <dgm:pt modelId="{D53201B3-6CBE-4BB3-B561-1EFD150EF0AC}" type="pres">
      <dgm:prSet presAssocID="{E388CA93-2C67-46DA-A292-C1C0F4892C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312A59F-7637-4A20-8468-08C3B3357976}" type="presOf" srcId="{948CA4EA-ADF1-48BF-B595-86192B67AA0A}" destId="{EE15114C-74A3-496D-953A-7DCBC1044F57}" srcOrd="0" destOrd="0" presId="urn:microsoft.com/office/officeart/2018/2/layout/IconVerticalSolidList"/>
    <dgm:cxn modelId="{5A232FAC-5E42-49A4-B58A-16544A81867A}" type="presOf" srcId="{6BC6D6CF-46C6-4854-BF2E-59A360FB7D6F}" destId="{A5621E7F-95AE-466F-9D81-EDB4ED7CB1A6}" srcOrd="0" destOrd="0" presId="urn:microsoft.com/office/officeart/2018/2/layout/IconVerticalSolidList"/>
    <dgm:cxn modelId="{B62E0DCB-990A-4873-BE78-6FD5559C9E5C}" srcId="{948CA4EA-ADF1-48BF-B595-86192B67AA0A}" destId="{E388CA93-2C67-46DA-A292-C1C0F4892C65}" srcOrd="1" destOrd="0" parTransId="{9B7B4102-A308-4D32-B348-8301D6FC0A76}" sibTransId="{5A07CE6F-32F5-4603-A103-89122D452CE0}"/>
    <dgm:cxn modelId="{57FE1DF1-A519-40E2-92A3-76931AA052D5}" type="presOf" srcId="{E388CA93-2C67-46DA-A292-C1C0F4892C65}" destId="{D53201B3-6CBE-4BB3-B561-1EFD150EF0AC}" srcOrd="0" destOrd="0" presId="urn:microsoft.com/office/officeart/2018/2/layout/IconVerticalSolidList"/>
    <dgm:cxn modelId="{0F14EEFA-80F1-47DB-95E5-4D1BA1F20EE3}" srcId="{948CA4EA-ADF1-48BF-B595-86192B67AA0A}" destId="{6BC6D6CF-46C6-4854-BF2E-59A360FB7D6F}" srcOrd="0" destOrd="0" parTransId="{2CA6A848-ACBF-46EA-8C57-ED74EDB85AC3}" sibTransId="{43669EF0-3D69-4D5A-BA71-8FD354BC6AD7}"/>
    <dgm:cxn modelId="{B2F0A8B0-F454-496B-8FE9-47C39D845F94}" type="presParOf" srcId="{EE15114C-74A3-496D-953A-7DCBC1044F57}" destId="{22E2A7C5-E7DA-4FBA-A64E-6133D6BCBB44}" srcOrd="0" destOrd="0" presId="urn:microsoft.com/office/officeart/2018/2/layout/IconVerticalSolidList"/>
    <dgm:cxn modelId="{8B8C7E41-265D-4854-85E7-A056C027F710}" type="presParOf" srcId="{22E2A7C5-E7DA-4FBA-A64E-6133D6BCBB44}" destId="{5068B5AC-817D-4A31-8035-693EEEE6E3CE}" srcOrd="0" destOrd="0" presId="urn:microsoft.com/office/officeart/2018/2/layout/IconVerticalSolidList"/>
    <dgm:cxn modelId="{C8654297-3197-430B-9F9F-499D973EA491}" type="presParOf" srcId="{22E2A7C5-E7DA-4FBA-A64E-6133D6BCBB44}" destId="{F7ED13FC-E37F-4B35-9AC1-B0F0E8DC0513}" srcOrd="1" destOrd="0" presId="urn:microsoft.com/office/officeart/2018/2/layout/IconVerticalSolidList"/>
    <dgm:cxn modelId="{006F1B18-AC47-4E25-AC4A-E0514D722AF8}" type="presParOf" srcId="{22E2A7C5-E7DA-4FBA-A64E-6133D6BCBB44}" destId="{DCB7E2DF-50F2-4503-90EE-A08C45975AB3}" srcOrd="2" destOrd="0" presId="urn:microsoft.com/office/officeart/2018/2/layout/IconVerticalSolidList"/>
    <dgm:cxn modelId="{419818EC-5899-4A8D-84B4-EE6B1A1B0D1D}" type="presParOf" srcId="{22E2A7C5-E7DA-4FBA-A64E-6133D6BCBB44}" destId="{A5621E7F-95AE-466F-9D81-EDB4ED7CB1A6}" srcOrd="3" destOrd="0" presId="urn:microsoft.com/office/officeart/2018/2/layout/IconVerticalSolidList"/>
    <dgm:cxn modelId="{9F8496BA-9D9C-4E02-9C6B-73B2BB129243}" type="presParOf" srcId="{EE15114C-74A3-496D-953A-7DCBC1044F57}" destId="{E67022A3-7DDA-426C-B85D-2D11F1718BEE}" srcOrd="1" destOrd="0" presId="urn:microsoft.com/office/officeart/2018/2/layout/IconVerticalSolidList"/>
    <dgm:cxn modelId="{7CAFCF67-C84D-47E8-B7BF-73CA8220F2A5}" type="presParOf" srcId="{EE15114C-74A3-496D-953A-7DCBC1044F57}" destId="{D2F068E4-22AA-41F8-A400-747D207DE054}" srcOrd="2" destOrd="0" presId="urn:microsoft.com/office/officeart/2018/2/layout/IconVerticalSolidList"/>
    <dgm:cxn modelId="{CB21FB05-C413-4730-8B32-E63805FAC764}" type="presParOf" srcId="{D2F068E4-22AA-41F8-A400-747D207DE054}" destId="{67912E3B-AAB5-4EDE-98A3-48F6CEAFBF08}" srcOrd="0" destOrd="0" presId="urn:microsoft.com/office/officeart/2018/2/layout/IconVerticalSolidList"/>
    <dgm:cxn modelId="{F5340285-C993-45CA-852C-BC9A5441C974}" type="presParOf" srcId="{D2F068E4-22AA-41F8-A400-747D207DE054}" destId="{984C9405-FAC2-4FC3-99B5-31AA1C2E4507}" srcOrd="1" destOrd="0" presId="urn:microsoft.com/office/officeart/2018/2/layout/IconVerticalSolidList"/>
    <dgm:cxn modelId="{9DA39DC1-9B6F-4BCC-B5C4-65634701F565}" type="presParOf" srcId="{D2F068E4-22AA-41F8-A400-747D207DE054}" destId="{0C778997-0F2E-48E2-811C-D61ECC54CC37}" srcOrd="2" destOrd="0" presId="urn:microsoft.com/office/officeart/2018/2/layout/IconVerticalSolidList"/>
    <dgm:cxn modelId="{71D986E0-8385-45C1-A8D2-531C6C0835BD}" type="presParOf" srcId="{D2F068E4-22AA-41F8-A400-747D207DE054}" destId="{D53201B3-6CBE-4BB3-B561-1EFD150EF0A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8B5AC-817D-4A31-8035-693EEEE6E3CE}">
      <dsp:nvSpPr>
        <dsp:cNvPr id="0" name=""/>
        <dsp:cNvSpPr/>
      </dsp:nvSpPr>
      <dsp:spPr>
        <a:xfrm>
          <a:off x="0" y="849991"/>
          <a:ext cx="4429635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ED13FC-E37F-4B35-9AC1-B0F0E8DC0513}">
      <dsp:nvSpPr>
        <dsp:cNvPr id="0" name=""/>
        <dsp:cNvSpPr/>
      </dsp:nvSpPr>
      <dsp:spPr>
        <a:xfrm>
          <a:off x="474687" y="1203065"/>
          <a:ext cx="863068" cy="863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21E7F-95AE-466F-9D81-EDB4ED7CB1A6}">
      <dsp:nvSpPr>
        <dsp:cNvPr id="0" name=""/>
        <dsp:cNvSpPr/>
      </dsp:nvSpPr>
      <dsp:spPr>
        <a:xfrm>
          <a:off x="1812443" y="849991"/>
          <a:ext cx="2617191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cashflow statement summarises </a:t>
          </a:r>
          <a:r>
            <a:rPr lang="en-GB" sz="2000" b="1" kern="1200"/>
            <a:t>historic</a:t>
          </a:r>
          <a:r>
            <a:rPr lang="en-GB" sz="2000" kern="1200"/>
            <a:t> cash flows</a:t>
          </a:r>
          <a:endParaRPr lang="en-US" sz="2000" kern="1200"/>
        </a:p>
      </dsp:txBody>
      <dsp:txXfrm>
        <a:off x="1812443" y="849991"/>
        <a:ext cx="2617191" cy="1569215"/>
      </dsp:txXfrm>
    </dsp:sp>
    <dsp:sp modelId="{67912E3B-AAB5-4EDE-98A3-48F6CEAFBF08}">
      <dsp:nvSpPr>
        <dsp:cNvPr id="0" name=""/>
        <dsp:cNvSpPr/>
      </dsp:nvSpPr>
      <dsp:spPr>
        <a:xfrm>
          <a:off x="0" y="2811510"/>
          <a:ext cx="4429635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C9405-FAC2-4FC3-99B5-31AA1C2E4507}">
      <dsp:nvSpPr>
        <dsp:cNvPr id="0" name=""/>
        <dsp:cNvSpPr/>
      </dsp:nvSpPr>
      <dsp:spPr>
        <a:xfrm>
          <a:off x="474687" y="3164584"/>
          <a:ext cx="863068" cy="863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3201B3-6CBE-4BB3-B561-1EFD150EF0AC}">
      <dsp:nvSpPr>
        <dsp:cNvPr id="0" name=""/>
        <dsp:cNvSpPr/>
      </dsp:nvSpPr>
      <dsp:spPr>
        <a:xfrm>
          <a:off x="1812443" y="2811510"/>
          <a:ext cx="2617191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Cashflow forecast predicts </a:t>
          </a:r>
          <a:r>
            <a:rPr lang="en-GB" sz="2000" b="1" kern="1200"/>
            <a:t>future</a:t>
          </a:r>
          <a:r>
            <a:rPr lang="en-GB" sz="2000" kern="1200"/>
            <a:t> cash flows</a:t>
          </a:r>
          <a:endParaRPr lang="en-US" sz="2000" kern="1200"/>
        </a:p>
      </dsp:txBody>
      <dsp:txXfrm>
        <a:off x="1812443" y="2811510"/>
        <a:ext cx="2617191" cy="15692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0709883-1451-407B-A27E-3DFDA8DE8D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0369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201738" y="0"/>
            <a:ext cx="8959851" cy="67214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638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8973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381000" y="0"/>
            <a:ext cx="2084388" cy="15652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945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22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962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481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320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4478338" y="0"/>
            <a:ext cx="8959851" cy="67214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686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389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167450" cy="166627175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891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960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327788" cy="166746238"/>
          </a:xfrm>
          <a:ln/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355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19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0023F65-F210-488C-B32D-17617B17F5C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77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05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F0071C08-B31B-4F13-B2D1-799398D7BB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733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B0231E-F562-4190-9D4C-5E1DA02E42D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633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D1761D-9468-437E-B616-FD78BDC5EC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572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39B38-A88D-4D2F-B2FC-9701A28BFC6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9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B01EAF-D60B-4FE4-B3FB-69DF8E998C0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389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DF822C-710A-43E5-B6D9-89E01CDBB98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1416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41569E5-82AA-4A35-B7D2-7E012406F85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69759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C9ABDD-FE46-4BE1-9B29-58187BDAA2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63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ACE6C-DC2D-4F15-BB42-5A62A5914D7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326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514D9-B9DE-4F88-9007-823BE220E2BB}" type="slidenum">
              <a:rPr lang="en-US" altLang="zh-CN"/>
              <a:pPr>
                <a:defRPr/>
              </a:pPr>
              <a:t>‹#›</a:t>
            </a:fld>
            <a:endParaRPr lang="en-US" altLang="zh-CN" sz="1800"/>
          </a:p>
        </p:txBody>
      </p:sp>
    </p:spTree>
    <p:extLst>
      <p:ext uri="{BB962C8B-B14F-4D97-AF65-F5344CB8AC3E}">
        <p14:creationId xmlns:p14="http://schemas.microsoft.com/office/powerpoint/2010/main" val="478665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82FD34F-8351-404C-969B-A527695EF56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09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endscreen&amp;v=SKAmExkJZF4&amp;NR=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724299"/>
            <a:ext cx="7772400" cy="1296143"/>
          </a:xfrm>
        </p:spPr>
        <p:txBody>
          <a:bodyPr/>
          <a:lstStyle/>
          <a:p>
            <a:r>
              <a:rPr lang="en-GB" dirty="0"/>
              <a:t>Cash Flows and Cash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3F65-F210-488C-B32D-17617B17F5C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648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700" b="1"/>
              <a:t>Cashflow statements and Forecasts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08593" y="6307672"/>
            <a:ext cx="390906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205CE8C-92F6-477A-B47F-3EDE6EB923A9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1824A25-0B22-70F1-712D-C5E0C39DF8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5991314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600" dirty="0">
                <a:ea typeface="SimSun" panose="02010600030101010101" pitchFamily="2" charset="-122"/>
              </a:rPr>
              <a:t>The Cash Flow Statement</a:t>
            </a:r>
          </a:p>
        </p:txBody>
      </p:sp>
      <p:sp>
        <p:nvSpPr>
          <p:cNvPr id="1536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BFF74D-8222-46A7-84D7-A94E88DBF502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zh-CN" sz="1800"/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96875" y="1232982"/>
            <a:ext cx="8135938" cy="4895850"/>
          </a:xfrm>
          <a:extLs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>
            <a:normAutofit/>
          </a:bodyPr>
          <a:lstStyle/>
          <a:p>
            <a:pPr marL="0" indent="0" eaLnBrk="1" hangingPunct="1">
              <a:lnSpc>
                <a:spcPct val="80000"/>
              </a:lnSpc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The cash flow position is measured by a third financial statement – the Cash Flow Statement/Statement of Cash Flow</a:t>
            </a:r>
          </a:p>
          <a:p>
            <a:pPr eaLnBrk="1" hangingPunct="1">
              <a:lnSpc>
                <a:spcPct val="80000"/>
              </a:lnSpc>
            </a:pPr>
            <a:endParaRPr lang="en-US" altLang="zh-CN" sz="20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It reveals the movements from main sources and uses of cash over a time period:</a:t>
            </a:r>
          </a:p>
          <a:p>
            <a:pPr eaLnBrk="1" hangingPunct="1">
              <a:lnSpc>
                <a:spcPct val="80000"/>
              </a:lnSpc>
            </a:pPr>
            <a:endParaRPr lang="en-US" altLang="zh-CN" sz="20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from operating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from investing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from financing activities</a:t>
            </a:r>
          </a:p>
          <a:p>
            <a:pPr eaLnBrk="1" hangingPunct="1">
              <a:lnSpc>
                <a:spcPct val="80000"/>
              </a:lnSpc>
            </a:pPr>
            <a:endParaRPr lang="en-US" altLang="zh-CN" sz="2000" dirty="0"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Cash is the ‘lifeblood’ of a business - a business cannot operate without it!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1400" b="1" dirty="0">
                <a:ea typeface="SimSun" panose="02010600030101010101" pitchFamily="2" charset="-122"/>
              </a:rPr>
              <a:t>	</a:t>
            </a:r>
          </a:p>
          <a:p>
            <a:pPr eaLnBrk="1" hangingPunct="1">
              <a:lnSpc>
                <a:spcPct val="80000"/>
              </a:lnSpc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800" dirty="0">
              <a:ea typeface="SimSun" panose="02010600030101010101" pitchFamily="2" charset="-122"/>
            </a:endParaRPr>
          </a:p>
        </p:txBody>
      </p:sp>
      <p:sp>
        <p:nvSpPr>
          <p:cNvPr id="1536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2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3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431800"/>
          </a:xfrm>
          <a:extLst>
            <a:ext uri="{91240B29-F687-4F45-9708-019B960494DF}">
              <a14:hiddenLine xmlns:a14="http://schemas.microsoft.com/office/drawing/2010/main" w="9525" cap="flat" cmpd="sng">
                <a:solidFill>
                  <a:srgbClr val="000000"/>
                </a:solidFill>
                <a:bevel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Cash Flow </a:t>
            </a:r>
          </a:p>
        </p:txBody>
      </p:sp>
      <p:pic>
        <p:nvPicPr>
          <p:cNvPr id="1741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2638" y="1341438"/>
            <a:ext cx="4875212" cy="4176712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0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B43D9C6-C5F4-4711-84CA-E3D4F55D992A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zh-CN" sz="1800"/>
          </a:p>
        </p:txBody>
      </p:sp>
    </p:spTree>
    <p:extLst>
      <p:ext uri="{BB962C8B-B14F-4D97-AF65-F5344CB8AC3E}">
        <p14:creationId xmlns:p14="http://schemas.microsoft.com/office/powerpoint/2010/main" val="3926281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13" name="Picture 12" descr="World map made up of coins">
            <a:extLst>
              <a:ext uri="{FF2B5EF4-FFF2-40B4-BE49-F238E27FC236}">
                <a16:creationId xmlns:a16="http://schemas.microsoft.com/office/drawing/2014/main" id="{1D5BB7C0-9DF1-B1E8-3190-FDB8919D0E74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l="333" r="-2" b="-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Cash Flow v. Profit</a:t>
            </a:r>
          </a:p>
        </p:txBody>
      </p:sp>
      <p:sp>
        <p:nvSpPr>
          <p:cNvPr id="5" name="Rectangle 4"/>
          <p:cNvSpPr/>
          <p:nvPr/>
        </p:nvSpPr>
        <p:spPr>
          <a:xfrm>
            <a:off x="800100" y="2103120"/>
            <a:ext cx="75438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altLang="zh-CN" b="1" u="sng" dirty="0"/>
              <a:t>Cash flow and profit are different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zh-CN" u="sng" dirty="0"/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zh-CN" dirty="0"/>
              <a:t>Cash flow is the money that flows in and out of the business activities, whereas profit is what remains from revenue after all business expenses have been deducted.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zh-CN" u="sng" dirty="0"/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zh-CN" dirty="0"/>
              <a:t>A business may be profitable, but it needs cash to survive in order to pay its short-term liabilities</a:t>
            </a:r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zh-CN" dirty="0"/>
          </a:p>
          <a:p>
            <a:pPr indent="-182880" defTabSz="914400"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zh-CN" dirty="0"/>
              <a:t>While profitability </a:t>
            </a:r>
            <a:r>
              <a:rPr lang="en-US" altLang="zh-CN" u="sng" dirty="0"/>
              <a:t>usually</a:t>
            </a:r>
            <a:r>
              <a:rPr lang="en-US" altLang="zh-CN" dirty="0"/>
              <a:t> implies good cash flow in the long term, it may not hold true in the short to medium term.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spcAft>
                <a:spcPts val="600"/>
              </a:spcAft>
              <a:defRPr/>
            </a:pPr>
            <a:fld id="{FC7514D9-B9DE-4F88-9007-823BE220E2BB}" type="slidenum">
              <a:rPr lang="en-US" altLang="zh-CN" sz="1000" smtClean="0"/>
              <a:pPr defTabSz="914400">
                <a:spcAft>
                  <a:spcPts val="600"/>
                </a:spcAft>
                <a:defRPr/>
              </a:pPr>
              <a:t>5</a:t>
            </a:fld>
            <a:endParaRPr lang="en-US" altLang="zh-CN" sz="1000"/>
          </a:p>
        </p:txBody>
      </p:sp>
    </p:spTree>
    <p:extLst>
      <p:ext uri="{BB962C8B-B14F-4D97-AF65-F5344CB8AC3E}">
        <p14:creationId xmlns:p14="http://schemas.microsoft.com/office/powerpoint/2010/main" val="3924022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What is the effect on profit and cash? (increase or decrease)</a:t>
            </a: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582610597"/>
              </p:ext>
            </p:extLst>
          </p:nvPr>
        </p:nvGraphicFramePr>
        <p:xfrm>
          <a:off x="395480" y="2245234"/>
          <a:ext cx="4402832" cy="39420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3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1. Repayment of borrowings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2. Making a profitable</a:t>
                      </a:r>
                      <a:r>
                        <a:rPr lang="en-GB" baseline="0" dirty="0"/>
                        <a:t> sale on credit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3. Buying</a:t>
                      </a:r>
                      <a:r>
                        <a:rPr lang="en-GB" baseline="0" dirty="0"/>
                        <a:t> a non-current asset on credit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4. Receiving cash from a credit customer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5. Depreciating a non-current asset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6. Buying some inventories for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/>
                        <a:t>7. Making a share</a:t>
                      </a:r>
                      <a:r>
                        <a:rPr lang="en-GB" baseline="0" dirty="0"/>
                        <a:t> issue for cash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516286"/>
              </p:ext>
            </p:extLst>
          </p:nvPr>
        </p:nvGraphicFramePr>
        <p:xfrm>
          <a:off x="4875181" y="2247837"/>
          <a:ext cx="3682754" cy="879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79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Effect on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Effect on Cash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790">
                <a:tc>
                  <a:txBody>
                    <a:bodyPr/>
                    <a:lstStyle/>
                    <a:p>
                      <a:r>
                        <a:rPr lang="en-GB" dirty="0"/>
                        <a:t>none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6</a:t>
            </a:fld>
            <a:endParaRPr lang="en-GB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4632663"/>
              </p:ext>
            </p:extLst>
          </p:nvPr>
        </p:nvGraphicFramePr>
        <p:xfrm>
          <a:off x="4852520" y="3173641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221738"/>
              </p:ext>
            </p:extLst>
          </p:nvPr>
        </p:nvGraphicFramePr>
        <p:xfrm>
          <a:off x="4875181" y="3766405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5329555"/>
              </p:ext>
            </p:extLst>
          </p:nvPr>
        </p:nvGraphicFramePr>
        <p:xfrm>
          <a:off x="4847228" y="4346104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163505"/>
              </p:ext>
            </p:extLst>
          </p:nvPr>
        </p:nvGraphicFramePr>
        <p:xfrm>
          <a:off x="4860032" y="4864443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6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1427682"/>
              </p:ext>
            </p:extLst>
          </p:nvPr>
        </p:nvGraphicFramePr>
        <p:xfrm>
          <a:off x="4875181" y="5327732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1903102"/>
              </p:ext>
            </p:extLst>
          </p:nvPr>
        </p:nvGraphicFramePr>
        <p:xfrm>
          <a:off x="4860032" y="5816424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90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7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How does a Cash Flow statement work?</a:t>
            </a:r>
          </a:p>
        </p:txBody>
      </p:sp>
      <p:sp>
        <p:nvSpPr>
          <p:cNvPr id="18434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A4A08-C593-45BF-B37D-02FE6A2C7253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zh-CN" sz="1800"/>
          </a:p>
        </p:txBody>
      </p:sp>
      <p:sp>
        <p:nvSpPr>
          <p:cNvPr id="1843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1844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6412"/>
            <a:ext cx="5256583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4" name="TextBox 7"/>
          <p:cNvSpPr>
            <a:spLocks noChangeArrowheads="1"/>
          </p:cNvSpPr>
          <p:nvPr/>
        </p:nvSpPr>
        <p:spPr bwMode="auto">
          <a:xfrm>
            <a:off x="2843213" y="1196975"/>
            <a:ext cx="3024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 simple example</a:t>
            </a:r>
          </a:p>
        </p:txBody>
      </p:sp>
    </p:spTree>
    <p:extLst>
      <p:ext uri="{BB962C8B-B14F-4D97-AF65-F5344CB8AC3E}">
        <p14:creationId xmlns:p14="http://schemas.microsoft.com/office/powerpoint/2010/main" val="3204678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5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2800">
                <a:ea typeface="SimSun" panose="02010600030101010101" pitchFamily="2" charset="-122"/>
              </a:rPr>
              <a:t>Why are Cash Flow statements important?</a:t>
            </a:r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2816B9-BE6F-496B-8D26-10921F5DC9C0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zh-CN" sz="1800"/>
          </a:p>
        </p:txBody>
      </p:sp>
      <p:sp>
        <p:nvSpPr>
          <p:cNvPr id="2048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491" name="TextBox 7"/>
          <p:cNvSpPr>
            <a:spLocks noChangeArrowheads="1"/>
          </p:cNvSpPr>
          <p:nvPr/>
        </p:nvSpPr>
        <p:spPr bwMode="auto">
          <a:xfrm>
            <a:off x="223338" y="692696"/>
            <a:ext cx="8834875" cy="643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  <a:r>
              <a:rPr lang="en-US" altLang="zh-CN" sz="2000" dirty="0">
                <a:solidFill>
                  <a:srgbClr val="000000"/>
                </a:solidFill>
              </a:rPr>
              <a:t>The P&amp;L does not illustrate movements of cash 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 The </a:t>
            </a:r>
            <a:r>
              <a:rPr lang="en-US" altLang="zh-CN" sz="2000" u="sng" dirty="0">
                <a:solidFill>
                  <a:srgbClr val="000000"/>
                </a:solidFill>
              </a:rPr>
              <a:t>cash flow forecast</a:t>
            </a:r>
            <a:r>
              <a:rPr lang="en-US" altLang="zh-CN" sz="2000" dirty="0">
                <a:solidFill>
                  <a:srgbClr val="000000"/>
                </a:solidFill>
              </a:rPr>
              <a:t> is a cash flow statement that </a:t>
            </a:r>
            <a:r>
              <a:rPr lang="en-US" altLang="zh-CN" sz="2000" u="sng" dirty="0">
                <a:solidFill>
                  <a:srgbClr val="000000"/>
                </a:solidFill>
              </a:rPr>
              <a:t>predicts</a:t>
            </a:r>
            <a:r>
              <a:rPr lang="en-US" altLang="zh-CN" sz="2000" dirty="0">
                <a:solidFill>
                  <a:srgbClr val="000000"/>
                </a:solidFill>
              </a:rPr>
              <a:t> net cash flows of the business over a future period. It shows when surpluses and deficits of cash are likely to occur to allow the taking of appropriate action, for example: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surpluses may be re-invested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deficits may be mitigated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They can aid planning and decision-making for a business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Prospective investors (banks etc.) may want to know how well cash is managed for the business before investing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Remember “Cash is King” – it is the lifeblood of a business and a business cannot survive without it!!</a:t>
            </a:r>
          </a:p>
          <a:p>
            <a:pPr>
              <a:spcBef>
                <a:spcPct val="0"/>
              </a:spcBef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131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7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How to prepare a cash flow forecast</a:t>
            </a:r>
          </a:p>
        </p:txBody>
      </p:sp>
      <p:sp>
        <p:nvSpPr>
          <p:cNvPr id="3379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3804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Exercise: </a:t>
            </a:r>
            <a:r>
              <a:rPr lang="en-US" altLang="zh-CN" sz="1800" dirty="0">
                <a:solidFill>
                  <a:srgbClr val="FF0000"/>
                </a:solidFill>
              </a:rPr>
              <a:t>Practice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Practice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  <p:pic>
        <p:nvPicPr>
          <p:cNvPr id="3380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789363"/>
            <a:ext cx="2254250" cy="181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2538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14D9-B9DE-4F88-9007-823BE220E2BB}" type="slidenum">
              <a:rPr lang="en-US" altLang="zh-CN" smtClean="0"/>
              <a:pPr>
                <a:defRPr/>
              </a:pPr>
              <a:t>10</a:t>
            </a:fld>
            <a:endParaRPr lang="en-US" altLang="zh-CN" sz="18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8084886"/>
              </p:ext>
            </p:extLst>
          </p:nvPr>
        </p:nvGraphicFramePr>
        <p:xfrm>
          <a:off x="539551" y="332654"/>
          <a:ext cx="7488832" cy="5774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319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661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7038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95277">
                <a:tc>
                  <a:txBody>
                    <a:bodyPr/>
                    <a:lstStyle/>
                    <a:p>
                      <a:pPr algn="just" fontAlgn="b"/>
                      <a:r>
                        <a:rPr lang="en-GB" sz="1400" u="none" strike="noStrike">
                          <a:effectLst/>
                        </a:rPr>
                        <a:t>Practice Company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 Cash flow forecast for the four months to 31 Oct 2014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3870">
                <a:tc rowSpan="2"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 dirty="0">
                          <a:effectLst/>
                        </a:rPr>
                        <a:t>JUL</a:t>
                      </a:r>
                      <a:endParaRPr lang="en-GB" sz="1400" b="1" i="0" u="sng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AUG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SEPT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OCT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38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RECEIPTS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Cash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7437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Credit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PAYMENTS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1826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Purchases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A&amp;P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Rates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Salaries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47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Sundry Expenses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29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New vehicles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Taxation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251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243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Net Cash Flow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-173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-210.5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-279.5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B/F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C/F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-898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1366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5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Preparing a Cash Flow forecast</a:t>
            </a:r>
          </a:p>
        </p:txBody>
      </p:sp>
      <p:sp>
        <p:nvSpPr>
          <p:cNvPr id="3584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3584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D29CB84-70F4-49D0-B83B-FC36DD33D3D1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zh-CN" sz="1800"/>
          </a:p>
        </p:txBody>
      </p:sp>
      <p:sp>
        <p:nvSpPr>
          <p:cNvPr id="3584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5851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Exercise: </a:t>
            </a:r>
            <a:r>
              <a:rPr lang="en-US" altLang="zh-CN" sz="1800">
                <a:solidFill>
                  <a:srgbClr val="FF0000"/>
                </a:solidFill>
              </a:rPr>
              <a:t>ABC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ABC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Consider the problems that ABC Company may experience and make suggestions for how these could be managed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58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92600"/>
            <a:ext cx="225583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4178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3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Cash Flow forecasts</a:t>
            </a:r>
          </a:p>
        </p:txBody>
      </p:sp>
      <p:sp>
        <p:nvSpPr>
          <p:cNvPr id="3789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CFBAD6-8BC6-42E0-B344-65332D49ED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zh-CN" sz="1800"/>
          </a:p>
        </p:txBody>
      </p:sp>
      <p:sp>
        <p:nvSpPr>
          <p:cNvPr id="3789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37899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Class exercise: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In pairs, discuss how cash flow problems might arise for a business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Outline the benefits of preparing a cash flow forecast?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  <p:pic>
        <p:nvPicPr>
          <p:cNvPr id="37900" name="Picture 9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357563"/>
            <a:ext cx="2392362" cy="273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596636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3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sz="3200">
                <a:ea typeface="SimSun" panose="02010600030101010101" pitchFamily="2" charset="-122"/>
              </a:rPr>
              <a:t>Possible reasons for cash problems</a:t>
            </a:r>
          </a:p>
        </p:txBody>
      </p:sp>
      <p:sp>
        <p:nvSpPr>
          <p:cNvPr id="2253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2253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160AAC6-2161-4859-AF8A-D94ECAF787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zh-CN" sz="1800"/>
          </a:p>
        </p:txBody>
      </p:sp>
      <p:sp>
        <p:nvSpPr>
          <p:cNvPr id="2253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2539" name="TextBox 7"/>
          <p:cNvSpPr>
            <a:spLocks noChangeArrowheads="1"/>
          </p:cNvSpPr>
          <p:nvPr/>
        </p:nvSpPr>
        <p:spPr bwMode="auto">
          <a:xfrm>
            <a:off x="900113" y="1628775"/>
            <a:ext cx="748823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 Loan repayments falling due when funds are not available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 Making poor or poorly-timed investment decisions to support expanding business or replacing existing assets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High inflation affecting purchase of assets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Business running consistently at a loss erodes the cash position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  <a:r>
              <a:rPr lang="en-US" altLang="zh-CN" sz="1800" dirty="0" err="1">
                <a:solidFill>
                  <a:srgbClr val="000000"/>
                </a:solidFill>
              </a:rPr>
              <a:t>Unfavourable</a:t>
            </a:r>
            <a:r>
              <a:rPr lang="en-US" altLang="zh-CN" sz="1800" dirty="0">
                <a:solidFill>
                  <a:srgbClr val="000000"/>
                </a:solidFill>
              </a:rPr>
              <a:t> changes in terms with debtors or creditors or a need to increase stock levels</a:t>
            </a: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998343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6225"/>
            <a:ext cx="8220075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/>
              <a:t>Summary of Financial Statements</a:t>
            </a:r>
            <a:endParaRPr lang="en-US" altLang="en-US" sz="4000"/>
          </a:p>
        </p:txBody>
      </p:sp>
      <p:pic>
        <p:nvPicPr>
          <p:cNvPr id="2560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054100"/>
            <a:ext cx="5715000" cy="4895850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2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/>
              <a:t>Financial Management</a:t>
            </a:r>
            <a:endParaRPr lang="en-US" altLang="zh-CN" sz="1800"/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278114-6044-45D6-B26A-E5661764BE0C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zh-CN" sz="1800"/>
          </a:p>
        </p:txBody>
      </p:sp>
    </p:spTree>
    <p:extLst>
      <p:ext uri="{BB962C8B-B14F-4D97-AF65-F5344CB8AC3E}">
        <p14:creationId xmlns:p14="http://schemas.microsoft.com/office/powerpoint/2010/main" val="3472723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758</Words>
  <Application>Microsoft Office PowerPoint</Application>
  <PresentationFormat>On-screen Show (4:3)</PresentationFormat>
  <Paragraphs>209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SimSun</vt:lpstr>
      <vt:lpstr>Arial</vt:lpstr>
      <vt:lpstr>Calibri</vt:lpstr>
      <vt:lpstr>Century Gothic</vt:lpstr>
      <vt:lpstr>Garamond</vt:lpstr>
      <vt:lpstr>Savon</vt:lpstr>
      <vt:lpstr>Cash Flows and Cash Management</vt:lpstr>
      <vt:lpstr>Cashflow statements and Forecasts</vt:lpstr>
      <vt:lpstr>The Cash Flow Statement</vt:lpstr>
      <vt:lpstr>Cash Flow </vt:lpstr>
      <vt:lpstr>Cash Flow v. Profit</vt:lpstr>
      <vt:lpstr>What is the effect on profit and cash? (increase or decrease)</vt:lpstr>
      <vt:lpstr>How does a Cash Flow statement work?</vt:lpstr>
      <vt:lpstr>Why are Cash Flow statements important?</vt:lpstr>
      <vt:lpstr>How to prepare a cash flow forecast</vt:lpstr>
      <vt:lpstr>PowerPoint Presentation</vt:lpstr>
      <vt:lpstr>Preparing a Cash Flow forecast</vt:lpstr>
      <vt:lpstr>Cash Flow forecasts</vt:lpstr>
      <vt:lpstr>Possible reasons for cash problems</vt:lpstr>
      <vt:lpstr>Summary of Financial Statements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Marie Pitson</cp:lastModifiedBy>
  <cp:revision>187</cp:revision>
  <cp:lastPrinted>2016-03-09T08:17:10Z</cp:lastPrinted>
  <dcterms:created xsi:type="dcterms:W3CDTF">2011-01-21T19:00:12Z</dcterms:created>
  <dcterms:modified xsi:type="dcterms:W3CDTF">2024-10-23T14:53:09Z</dcterms:modified>
</cp:coreProperties>
</file>