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82" r:id="rId4"/>
    <p:sldId id="263" r:id="rId5"/>
    <p:sldId id="265" r:id="rId6"/>
    <p:sldId id="266" r:id="rId7"/>
    <p:sldId id="267" r:id="rId8"/>
    <p:sldId id="275" r:id="rId9"/>
    <p:sldId id="268" r:id="rId10"/>
    <p:sldId id="269" r:id="rId11"/>
    <p:sldId id="270" r:id="rId12"/>
    <p:sldId id="271" r:id="rId13"/>
    <p:sldId id="272" r:id="rId14"/>
    <p:sldId id="273" r:id="rId15"/>
    <p:sldId id="274" r:id="rId16"/>
    <p:sldId id="277" r:id="rId17"/>
    <p:sldId id="278" r:id="rId18"/>
    <p:sldId id="280" r:id="rId19"/>
    <p:sldId id="281" r:id="rId20"/>
    <p:sldId id="26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0" d="100"/>
          <a:sy n="80" d="100"/>
        </p:scale>
        <p:origin x="-1074" y="3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84C8C00E-56F2-4E80-972A-A5BCA65B9FF5}" type="datetimeFigureOut">
              <a:rPr lang="en-GB" smtClean="0"/>
              <a:pPr/>
              <a:t>04/02/2013</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41348B3-A046-4C0B-B832-940AB4BB48E8}" type="slidenum">
              <a:rPr lang="en-GB" smtClean="0"/>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04/02/2013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84C8C00E-56F2-4E80-972A-A5BCA65B9FF5}" type="datetimeFigureOut">
              <a:rPr lang="en-GB" smtClean="0"/>
              <a:pPr/>
              <a:t>04/02/2013</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41348B3-A046-4C0B-B832-940AB4BB48E8}" type="slidenum">
              <a:rPr lang="en-GB" smtClean="0"/>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4C8C00E-56F2-4E80-972A-A5BCA65B9FF5}" type="datetimeFigureOut">
              <a:rPr lang="en-GB" smtClean="0"/>
              <a:pPr/>
              <a:t>04/02/2013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4C8C00E-56F2-4E80-972A-A5BCA65B9FF5}" type="datetimeFigureOut">
              <a:rPr lang="en-GB" smtClean="0"/>
              <a:pPr/>
              <a:t>04/02/2013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1348B3-A046-4C0B-B832-940AB4BB48E8}" type="slidenum">
              <a:rPr lang="en-GB" smtClean="0"/>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4C8C00E-56F2-4E80-972A-A5BCA65B9FF5}" type="datetimeFigureOut">
              <a:rPr lang="en-GB" smtClean="0"/>
              <a:pPr/>
              <a:t>04/02/2013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1348B3-A046-4C0B-B832-940AB4BB48E8}" type="slidenum">
              <a:rPr lang="en-GB" smtClean="0"/>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C8C00E-56F2-4E80-972A-A5BCA65B9FF5}" type="datetimeFigureOut">
              <a:rPr lang="en-GB" smtClean="0"/>
              <a:pPr/>
              <a:t>04/02/2013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1348B3-A046-4C0B-B832-940AB4BB48E8}" type="slidenum">
              <a:rPr lang="en-GB" smtClean="0"/>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4C8C00E-56F2-4E80-972A-A5BCA65B9FF5}" type="datetimeFigureOut">
              <a:rPr lang="en-GB" smtClean="0"/>
              <a:pPr/>
              <a:t>04/02/2013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4C8C00E-56F2-4E80-972A-A5BCA65B9FF5}" type="datetimeFigureOut">
              <a:rPr lang="en-GB" smtClean="0"/>
              <a:pPr/>
              <a:t>04/02/2013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348B3-A046-4C0B-B832-940AB4BB48E8}"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04/02/2013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C8C00E-56F2-4E80-972A-A5BCA65B9FF5}" type="datetimeFigureOut">
              <a:rPr lang="en-GB" smtClean="0"/>
              <a:pPr/>
              <a:t>04/02/2013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348B3-A046-4C0B-B832-940AB4BB48E8}" type="slidenum">
              <a:rPr lang="en-GB" smtClean="0"/>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84C8C00E-56F2-4E80-972A-A5BCA65B9FF5}" type="datetimeFigureOut">
              <a:rPr lang="en-GB" smtClean="0"/>
              <a:pPr/>
              <a:t>04/02/2013</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41348B3-A046-4C0B-B832-940AB4BB48E8}" type="slidenum">
              <a:rPr lang="en-GB" smtClean="0"/>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Rich Internet Application Development</a:t>
            </a:r>
            <a:endParaRPr lang="en-GB" dirty="0"/>
          </a:p>
        </p:txBody>
      </p:sp>
      <p:sp>
        <p:nvSpPr>
          <p:cNvPr id="3" name="Subtitle 2"/>
          <p:cNvSpPr>
            <a:spLocks noGrp="1"/>
          </p:cNvSpPr>
          <p:nvPr>
            <p:ph type="subTitle" idx="1"/>
          </p:nvPr>
        </p:nvSpPr>
        <p:spPr/>
        <p:txBody>
          <a:bodyPr/>
          <a:lstStyle/>
          <a:p>
            <a:r>
              <a:rPr lang="en-GB" dirty="0" smtClean="0"/>
              <a:t>Assignment 1 - Feedback</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Appendix</a:t>
            </a:r>
            <a:endParaRPr lang="en-GB" dirty="0"/>
          </a:p>
        </p:txBody>
      </p:sp>
      <p:sp>
        <p:nvSpPr>
          <p:cNvPr id="3" name="Content Placeholder 2"/>
          <p:cNvSpPr>
            <a:spLocks noGrp="1"/>
          </p:cNvSpPr>
          <p:nvPr>
            <p:ph sz="quarter" idx="1"/>
          </p:nvPr>
        </p:nvSpPr>
        <p:spPr/>
        <p:txBody>
          <a:bodyPr/>
          <a:lstStyle/>
          <a:p>
            <a:r>
              <a:rPr lang="en-GB" dirty="0" smtClean="0"/>
              <a:t>Provide screen-shots</a:t>
            </a:r>
          </a:p>
          <a:p>
            <a:r>
              <a:rPr lang="en-GB" dirty="0" smtClean="0"/>
              <a:t>Instructions on how to run</a:t>
            </a:r>
          </a:p>
          <a:p>
            <a:r>
              <a:rPr lang="en-GB" dirty="0" smtClean="0"/>
              <a:t>Any other information</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467544" y="1628800"/>
            <a:ext cx="3343275" cy="1733550"/>
          </a:xfrm>
          <a:prstGeom prst="rect">
            <a:avLst/>
          </a:prstGeom>
          <a:ln>
            <a:noFill/>
          </a:ln>
          <a:effectLst>
            <a:outerShdw blurRad="292100" dist="139700" dir="2700000" algn="tl" rotWithShape="0">
              <a:srgbClr val="333333">
                <a:alpha val="65000"/>
              </a:srgbClr>
            </a:outerShdw>
          </a:effectLst>
        </p:spPr>
      </p:pic>
      <p:pic>
        <p:nvPicPr>
          <p:cNvPr id="1027" name="Picture 3"/>
          <p:cNvPicPr>
            <a:picLocks noChangeAspect="1" noChangeArrowheads="1"/>
          </p:cNvPicPr>
          <p:nvPr/>
        </p:nvPicPr>
        <p:blipFill>
          <a:blip r:embed="rId3" cstate="print"/>
          <a:srcRect/>
          <a:stretch>
            <a:fillRect/>
          </a:stretch>
        </p:blipFill>
        <p:spPr bwMode="auto">
          <a:xfrm>
            <a:off x="467544" y="3717032"/>
            <a:ext cx="3333750" cy="1590675"/>
          </a:xfrm>
          <a:prstGeom prst="rect">
            <a:avLst/>
          </a:prstGeom>
          <a:ln>
            <a:noFill/>
          </a:ln>
          <a:effectLst>
            <a:outerShdw blurRad="292100" dist="139700" dir="2700000" algn="tl" rotWithShape="0">
              <a:srgbClr val="333333">
                <a:alpha val="65000"/>
              </a:srgbClr>
            </a:outerShdw>
          </a:effectLst>
        </p:spPr>
      </p:pic>
      <p:pic>
        <p:nvPicPr>
          <p:cNvPr id="1028" name="Picture 4"/>
          <p:cNvPicPr>
            <a:picLocks noChangeAspect="1" noChangeArrowheads="1"/>
          </p:cNvPicPr>
          <p:nvPr/>
        </p:nvPicPr>
        <p:blipFill>
          <a:blip r:embed="rId4" cstate="print"/>
          <a:srcRect/>
          <a:stretch>
            <a:fillRect/>
          </a:stretch>
        </p:blipFill>
        <p:spPr bwMode="auto">
          <a:xfrm>
            <a:off x="4716994" y="1628800"/>
            <a:ext cx="3400425" cy="2266950"/>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4712679" y="4189203"/>
            <a:ext cx="4104137" cy="646331"/>
          </a:xfrm>
          <a:prstGeom prst="rect">
            <a:avLst/>
          </a:prstGeom>
        </p:spPr>
        <p:txBody>
          <a:bodyPr wrap="none">
            <a:spAutoFit/>
          </a:bodyPr>
          <a:lstStyle/>
          <a:p>
            <a:r>
              <a:rPr lang="en-GB" dirty="0" smtClean="0"/>
              <a:t>Avoid direct quotations, </a:t>
            </a:r>
          </a:p>
          <a:p>
            <a:r>
              <a:rPr lang="en-GB" dirty="0" err="1" smtClean="0"/>
              <a:t>eg</a:t>
            </a:r>
            <a:r>
              <a:rPr lang="en-GB" dirty="0" smtClean="0"/>
              <a:t> </a:t>
            </a:r>
            <a:r>
              <a:rPr lang="en-GB" dirty="0" err="1" smtClean="0"/>
              <a:t>Blogg’s</a:t>
            </a:r>
            <a:r>
              <a:rPr lang="en-GB" dirty="0" smtClean="0"/>
              <a:t> et al states “the use of </a:t>
            </a:r>
            <a:r>
              <a:rPr lang="en-GB" dirty="0" err="1" smtClean="0"/>
              <a:t>cuda</a:t>
            </a:r>
            <a:r>
              <a:rPr lang="en-GB" dirty="0" smtClean="0"/>
              <a: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6" name="Content Placeholder 5"/>
          <p:cNvSpPr>
            <a:spLocks noGrp="1"/>
          </p:cNvSpPr>
          <p:nvPr>
            <p:ph sz="quarter" idx="1"/>
          </p:nvPr>
        </p:nvSpPr>
        <p:spPr/>
        <p:txBody>
          <a:bodyPr/>
          <a:lstStyle/>
          <a:p>
            <a:r>
              <a:rPr lang="en-GB" dirty="0" smtClean="0"/>
              <a:t>The term ‘RIA’ first appeared in 2002 Macromedia white-paper by Jeremy </a:t>
            </a:r>
            <a:r>
              <a:rPr lang="en-GB" dirty="0" err="1" smtClean="0"/>
              <a:t>Allaire</a:t>
            </a:r>
            <a:r>
              <a:rPr lang="en-GB" dirty="0" smtClean="0"/>
              <a:t> [1]</a:t>
            </a:r>
            <a:endParaRPr lang="en-GB" sz="1800" dirty="0" smtClean="0"/>
          </a:p>
          <a:p>
            <a:endParaRPr lang="en-GB" dirty="0" smtClean="0"/>
          </a:p>
          <a:p>
            <a:r>
              <a:rPr lang="en-GB" dirty="0" smtClean="0"/>
              <a:t>Applications in a browser are nothing new – Java applets has offered this functionality for sometime (as does the Microsoft DOT-NET framework) [2]</a:t>
            </a:r>
          </a:p>
          <a:p>
            <a:endParaRPr lang="en-GB" dirty="0"/>
          </a:p>
        </p:txBody>
      </p:sp>
      <p:pic>
        <p:nvPicPr>
          <p:cNvPr id="1027" name="Picture 3"/>
          <p:cNvPicPr>
            <a:picLocks noChangeAspect="1" noChangeArrowheads="1"/>
          </p:cNvPicPr>
          <p:nvPr/>
        </p:nvPicPr>
        <p:blipFill>
          <a:blip r:embed="rId2" cstate="print"/>
          <a:srcRect/>
          <a:stretch>
            <a:fillRect/>
          </a:stretch>
        </p:blipFill>
        <p:spPr bwMode="auto">
          <a:xfrm>
            <a:off x="1835696" y="4149080"/>
            <a:ext cx="5457825" cy="16478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3" name="Content Placeholder 2"/>
          <p:cNvSpPr>
            <a:spLocks noGrp="1"/>
          </p:cNvSpPr>
          <p:nvPr>
            <p:ph sz="quarter" idx="1"/>
          </p:nvPr>
        </p:nvSpPr>
        <p:spPr/>
        <p:txBody>
          <a:bodyPr>
            <a:normAutofit fontScale="92500"/>
          </a:bodyPr>
          <a:lstStyle/>
          <a:p>
            <a:r>
              <a:rPr lang="en-GB" dirty="0" smtClean="0"/>
              <a:t>A rich-internet application is not a web-site, but an application delivered within a browser utilising the strengths of the web-based distributed computing model</a:t>
            </a:r>
          </a:p>
          <a:p>
            <a:endParaRPr lang="en-GB" dirty="0" smtClean="0"/>
          </a:p>
          <a:p>
            <a:r>
              <a:rPr lang="en-GB" dirty="0" smtClean="0"/>
              <a:t>RIA (in the form of plug-in based solution) fulfils the limitations of an aging document based web system.</a:t>
            </a:r>
          </a:p>
          <a:p>
            <a:endParaRPr lang="en-GB" dirty="0" smtClean="0"/>
          </a:p>
          <a:p>
            <a:r>
              <a:rPr lang="en-GB" dirty="0" smtClean="0"/>
              <a:t>RIA introduces new levels of interaction with full multimedia and high-definition support</a:t>
            </a:r>
          </a:p>
          <a:p>
            <a:endParaRPr lang="en-GB" dirty="0" smtClean="0"/>
          </a:p>
          <a:p>
            <a:r>
              <a:rPr lang="en-GB" dirty="0" smtClean="0"/>
              <a:t>HTML 5 is attempting to catch up with the ground taken by the RIA market (often seen as a competing technology)</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Java has a large runtime requirement, and initially came with little multimedia support – </a:t>
            </a:r>
            <a:r>
              <a:rPr lang="en-GB" dirty="0" err="1" smtClean="0"/>
              <a:t>JavaFX</a:t>
            </a:r>
            <a:r>
              <a:rPr lang="en-GB" dirty="0" smtClean="0"/>
              <a:t> attempts to address these concerns, but has failed to yet reach the same level of market share as Flash and Silverlight</a:t>
            </a:r>
          </a:p>
          <a:p>
            <a:endParaRPr lang="en-GB" dirty="0" smtClean="0"/>
          </a:p>
          <a:p>
            <a:r>
              <a:rPr lang="en-GB" dirty="0" smtClean="0"/>
              <a:t>Flash (or Flash Builder) provides a much smaller runtime requirement, uses an XML based mark-up language, has the greatest market-share, but utilises a specialised back-end language (</a:t>
            </a:r>
            <a:r>
              <a:rPr lang="en-GB" dirty="0" err="1" smtClean="0"/>
              <a:t>ActionScript</a:t>
            </a:r>
            <a:r>
              <a:rPr lang="en-GB" dirty="0" smtClean="0"/>
              <a:t>)</a:t>
            </a:r>
          </a:p>
          <a:p>
            <a:endParaRPr lang="en-GB" dirty="0" smtClean="0"/>
          </a:p>
          <a:p>
            <a:r>
              <a:rPr lang="en-GB" dirty="0" smtClean="0"/>
              <a:t>Silverlight also has a small runtime requirement, uses an XML based mark-up language, but utilises the widely used DOTNET set of languages (C#, VB etc) making it an attractive choice to developers already familiar with the technology.  Its market-share is less than Flash, but is growing (particularly for internal development)</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sp>
        <p:nvSpPr>
          <p:cNvPr id="3" name="Content Placeholder 2"/>
          <p:cNvSpPr>
            <a:spLocks noGrp="1"/>
          </p:cNvSpPr>
          <p:nvPr>
            <p:ph sz="quarter" idx="1"/>
          </p:nvPr>
        </p:nvSpPr>
        <p:spPr/>
        <p:txBody>
          <a:bodyPr/>
          <a:lstStyle/>
          <a:p>
            <a:r>
              <a:rPr lang="en-GB" dirty="0" smtClean="0"/>
              <a:t>HTML 5 is not considered a RIA technology by some, but rather a competing technology that is a reaction to the RIA plug-in solutions.  It’s advantage is that there is no plug in to install, offers much better multimedia support than previous HTML standards and will be accessible to many more clients.  The disadvantages are that it utilises a scripting (JavaScript) approach making less application like (less scalable and re-usable)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a:t>
            </a:r>
            <a:endParaRPr lang="en-GB" dirty="0"/>
          </a:p>
        </p:txBody>
      </p:sp>
      <p:pic>
        <p:nvPicPr>
          <p:cNvPr id="1027" name="Picture 3"/>
          <p:cNvPicPr>
            <a:picLocks noChangeAspect="1" noChangeArrowheads="1"/>
          </p:cNvPicPr>
          <p:nvPr/>
        </p:nvPicPr>
        <p:blipFill>
          <a:blip r:embed="rId2" cstate="print"/>
          <a:srcRect/>
          <a:stretch>
            <a:fillRect/>
          </a:stretch>
        </p:blipFill>
        <p:spPr bwMode="auto">
          <a:xfrm>
            <a:off x="1475656" y="1700808"/>
            <a:ext cx="6172200" cy="3467100"/>
          </a:xfrm>
          <a:prstGeom prst="rect">
            <a:avLst/>
          </a:prstGeom>
          <a:noFill/>
          <a:ln w="9525">
            <a:noFill/>
            <a:miter lim="800000"/>
            <a:headEnd/>
            <a:tailEnd/>
          </a:ln>
        </p:spPr>
      </p:pic>
      <p:sp>
        <p:nvSpPr>
          <p:cNvPr id="6" name="TextBox 5"/>
          <p:cNvSpPr txBox="1"/>
          <p:nvPr/>
        </p:nvSpPr>
        <p:spPr>
          <a:xfrm>
            <a:off x="1475656" y="5301208"/>
            <a:ext cx="4328429" cy="369332"/>
          </a:xfrm>
          <a:prstGeom prst="rect">
            <a:avLst/>
          </a:prstGeom>
          <a:noFill/>
        </p:spPr>
        <p:txBody>
          <a:bodyPr wrap="none" rtlCol="0">
            <a:spAutoFit/>
          </a:bodyPr>
          <a:lstStyle/>
          <a:p>
            <a:r>
              <a:rPr lang="en-GB" dirty="0" smtClean="0"/>
              <a:t>[5] Comparison of RIA technologies in 2005</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a:t>
            </a:r>
            <a:endParaRPr lang="en-GB" dirty="0"/>
          </a:p>
        </p:txBody>
      </p:sp>
      <p:sp>
        <p:nvSpPr>
          <p:cNvPr id="3" name="Content Placeholder 2"/>
          <p:cNvSpPr>
            <a:spLocks noGrp="1"/>
          </p:cNvSpPr>
          <p:nvPr>
            <p:ph sz="quarter" idx="1"/>
          </p:nvPr>
        </p:nvSpPr>
        <p:spPr/>
        <p:txBody>
          <a:bodyPr/>
          <a:lstStyle/>
          <a:p>
            <a:r>
              <a:rPr lang="en-GB" dirty="0" smtClean="0"/>
              <a:t>Requirements specification a vital piece of documentation.  It is crucial to the success of any software development project [3]</a:t>
            </a:r>
          </a:p>
          <a:p>
            <a:endParaRPr lang="en-GB" dirty="0" smtClean="0"/>
          </a:p>
          <a:p>
            <a:r>
              <a:rPr lang="en-GB" dirty="0" smtClean="0"/>
              <a:t>Functional requirement state what the system must do.  For example: </a:t>
            </a:r>
          </a:p>
          <a:p>
            <a:pPr lvl="1"/>
            <a:r>
              <a:rPr lang="en-GB" dirty="0" smtClean="0"/>
              <a:t>1. Logging onto the system</a:t>
            </a:r>
          </a:p>
          <a:p>
            <a:pPr lvl="2">
              <a:buNone/>
            </a:pPr>
            <a:r>
              <a:rPr lang="en-GB" i="1" dirty="0" smtClean="0"/>
              <a:t>The system should provide a secure logon mechanism based on email and password combination.  The password must conform to current company policy, not be visible on the screen and transmitted securely.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Functional Requirements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This can also be written as a user-story under the Agile development method [4]:</a:t>
            </a:r>
          </a:p>
          <a:p>
            <a:pPr marL="822960" lvl="4" indent="-274320">
              <a:spcBef>
                <a:spcPts val="600"/>
              </a:spcBef>
              <a:buClr>
                <a:schemeClr val="accent1"/>
              </a:buClr>
              <a:buNone/>
            </a:pPr>
            <a:r>
              <a:rPr lang="en-GB" sz="2000" i="1" dirty="0" smtClean="0"/>
              <a:t>As a user I need to log onto the system using my email and password. </a:t>
            </a:r>
          </a:p>
          <a:p>
            <a:pPr marL="822960" lvl="4" indent="-274320">
              <a:spcBef>
                <a:spcPts val="600"/>
              </a:spcBef>
              <a:buClr>
                <a:schemeClr val="accent1"/>
              </a:buClr>
              <a:buNone/>
            </a:pPr>
            <a:endParaRPr lang="en-GB" sz="2000" i="1" dirty="0" smtClean="0"/>
          </a:p>
          <a:p>
            <a:r>
              <a:rPr lang="en-GB" dirty="0" smtClean="0"/>
              <a:t>Avoid brief or vague requirements:</a:t>
            </a:r>
          </a:p>
          <a:p>
            <a:pPr marL="822960" lvl="4" indent="-274320">
              <a:spcBef>
                <a:spcPts val="600"/>
              </a:spcBef>
              <a:buClr>
                <a:schemeClr val="accent1"/>
              </a:buClr>
              <a:buNone/>
            </a:pPr>
            <a:r>
              <a:rPr lang="en-GB" sz="2000" i="1" dirty="0" smtClean="0"/>
              <a:t>1. A user must log on to access the system</a:t>
            </a:r>
          </a:p>
          <a:p>
            <a:endParaRPr lang="en-GB" dirty="0" smtClean="0"/>
          </a:p>
          <a:p>
            <a:r>
              <a:rPr lang="en-GB" dirty="0" smtClean="0"/>
              <a:t>Split lengthily requirements into smaller requirements: </a:t>
            </a:r>
          </a:p>
          <a:p>
            <a:pPr lvl="1"/>
            <a:r>
              <a:rPr lang="en-GB" sz="2100" dirty="0" smtClean="0"/>
              <a:t>1. Logging onto the system</a:t>
            </a:r>
          </a:p>
          <a:p>
            <a:pPr marL="1051560" lvl="2" indent="-457200">
              <a:buNone/>
            </a:pPr>
            <a:r>
              <a:rPr lang="en-GB" sz="1900" i="1" dirty="0" smtClean="0"/>
              <a:t>a)	The system should provide a secure logon mechanism based on email and password combination.</a:t>
            </a:r>
          </a:p>
          <a:p>
            <a:pPr lvl="1"/>
            <a:endParaRPr lang="en-GB" sz="2100" dirty="0" smtClean="0"/>
          </a:p>
          <a:p>
            <a:pPr marL="1051560" lvl="2" indent="-457200">
              <a:buNone/>
            </a:pPr>
            <a:r>
              <a:rPr lang="en-GB" sz="1900" i="1" dirty="0" smtClean="0"/>
              <a:t>b)	Password must conform to current company policy and not be visible on the screen </a:t>
            </a:r>
          </a:p>
          <a:p>
            <a:pPr marL="1051560" lvl="2" indent="-457200">
              <a:buNone/>
            </a:pPr>
            <a:endParaRPr lang="en-GB" sz="1900" i="1" dirty="0" smtClean="0"/>
          </a:p>
          <a:p>
            <a:pPr marL="1051560" lvl="2" indent="-457200">
              <a:buNone/>
            </a:pPr>
            <a:r>
              <a:rPr lang="en-GB" sz="1900" i="1" dirty="0" smtClean="0"/>
              <a:t>c)	Password must be transmitted using a suitable data encryption algorithm</a:t>
            </a:r>
          </a:p>
          <a:p>
            <a:pPr lvl="2"/>
            <a:endParaRPr lang="en-GB" i="1" dirty="0" smtClean="0"/>
          </a:p>
          <a:p>
            <a:pPr marL="274320" lvl="2" indent="-274320">
              <a:spcBef>
                <a:spcPts val="600"/>
              </a:spcBef>
              <a:buClr>
                <a:schemeClr val="accent1"/>
              </a:buClr>
              <a:buNone/>
            </a:pPr>
            <a:endParaRPr lang="en-GB"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Requirements</a:t>
            </a:r>
            <a:endParaRPr lang="en-GB" dirty="0"/>
          </a:p>
        </p:txBody>
      </p:sp>
      <p:sp>
        <p:nvSpPr>
          <p:cNvPr id="3" name="Content Placeholder 2"/>
          <p:cNvSpPr>
            <a:spLocks noGrp="1"/>
          </p:cNvSpPr>
          <p:nvPr>
            <p:ph sz="quarter" idx="1"/>
          </p:nvPr>
        </p:nvSpPr>
        <p:spPr/>
        <p:txBody>
          <a:bodyPr/>
          <a:lstStyle/>
          <a:p>
            <a:r>
              <a:rPr lang="en-GB" dirty="0" smtClean="0"/>
              <a:t>A requirement should not reflect something that cannot be implemented.  For example:</a:t>
            </a:r>
          </a:p>
          <a:p>
            <a:pPr lvl="1"/>
            <a:r>
              <a:rPr lang="en-GB" dirty="0" smtClean="0"/>
              <a:t>1. The system should be user-friendly</a:t>
            </a:r>
          </a:p>
          <a:p>
            <a:pPr lvl="1"/>
            <a:endParaRPr lang="en-GB" dirty="0" smtClean="0"/>
          </a:p>
          <a:p>
            <a:r>
              <a:rPr lang="en-GB" dirty="0" smtClean="0"/>
              <a:t>With no clear definition of what is user-friendly this requirement is open to interpretation.  Consider revising:</a:t>
            </a:r>
          </a:p>
          <a:p>
            <a:pPr lvl="1"/>
            <a:r>
              <a:rPr lang="en-GB" dirty="0" smtClean="0"/>
              <a:t>1. The system should implement a hierarchical navigation system that combines related topics into a common area.  The layout, fonts and design should all adhere to current company literature, and the user of mouse navigation over keyboard navigation is preferred.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Functional Requirements</a:t>
            </a:r>
            <a:endParaRPr lang="en-GB" dirty="0"/>
          </a:p>
        </p:txBody>
      </p:sp>
      <p:sp>
        <p:nvSpPr>
          <p:cNvPr id="3" name="Content Placeholder 2"/>
          <p:cNvSpPr>
            <a:spLocks noGrp="1"/>
          </p:cNvSpPr>
          <p:nvPr>
            <p:ph sz="quarter" idx="1"/>
          </p:nvPr>
        </p:nvSpPr>
        <p:spPr/>
        <p:txBody>
          <a:bodyPr/>
          <a:lstStyle/>
          <a:p>
            <a:r>
              <a:rPr lang="en-GB" dirty="0" smtClean="0"/>
              <a:t>Requirements that are not directly part of what is to be implemented are considered as non-functional requirements and are listed separately.  For example the client may insist the system is developed with a Microsoft SQL back-end to allow for integration with their reporting system.  This is a system constraint, but is often seen listed as a non-functional requirement of the system.</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Sample Requirements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b="1" dirty="0" smtClean="0"/>
              <a:t>1. Corporate identity</a:t>
            </a:r>
          </a:p>
          <a:p>
            <a:pPr lvl="1">
              <a:buNone/>
            </a:pPr>
            <a:r>
              <a:rPr lang="en-GB" dirty="0" err="1" smtClean="0"/>
              <a:t>Kukak</a:t>
            </a:r>
            <a:r>
              <a:rPr lang="en-GB" dirty="0" smtClean="0"/>
              <a:t> is an organisation proud of its heritage, and long history.  The web presence should clearly incorporate a style and theme in keeping with current literature and corporate identity.  Where appropriate strict adherence to font typeface should be adhered to, and appropriate colour scheme selected.</a:t>
            </a:r>
          </a:p>
          <a:p>
            <a:pPr>
              <a:buNone/>
            </a:pPr>
            <a:r>
              <a:rPr lang="en-GB" dirty="0" smtClean="0"/>
              <a:t> </a:t>
            </a:r>
          </a:p>
          <a:p>
            <a:r>
              <a:rPr lang="en-GB" b="1" dirty="0" smtClean="0"/>
              <a:t>2. Simple use of navigation</a:t>
            </a:r>
          </a:p>
          <a:p>
            <a:pPr lvl="1">
              <a:buNone/>
            </a:pPr>
            <a:r>
              <a:rPr lang="en-GB" dirty="0" smtClean="0"/>
              <a:t>It is the desire of the client that each page within the site is navigable from the currently selected content.  For example: when viewing the ‘about-us’ section of the site access to all other areas (events, video, photos etc) must be clearly visible and selectable.  This is to allow the site to appear as if it exists on a single page.</a:t>
            </a:r>
          </a:p>
          <a:p>
            <a:endParaRPr lang="en-GB" dirty="0" smtClean="0"/>
          </a:p>
          <a:p>
            <a:r>
              <a:rPr lang="en-GB" b="1" dirty="0" smtClean="0"/>
              <a:t>3. Shop</a:t>
            </a:r>
          </a:p>
          <a:p>
            <a:pPr lvl="1">
              <a:buNone/>
            </a:pPr>
            <a:r>
              <a:rPr lang="en-GB" dirty="0" smtClean="0"/>
              <a:t>One of the key requirements of the web site is the ability for customers to purchase stock.  In its initial form this should take the approach of a searchable page where stock can be added to a shopping cart.  The shopping cart will not at this point allow for credit card based transactions until the appropriate security certificates have been purchased.  It should however allow for reservations to be made for collection from store.</a:t>
            </a:r>
          </a:p>
          <a:p>
            <a:pPr>
              <a:buNone/>
            </a:pPr>
            <a:r>
              <a:rPr lang="en-GB" dirty="0" smtClean="0"/>
              <a:t> </a:t>
            </a:r>
          </a:p>
          <a:p>
            <a:r>
              <a:rPr lang="en-GB" b="1" dirty="0" smtClean="0"/>
              <a:t>4. Photos</a:t>
            </a:r>
          </a:p>
          <a:p>
            <a:pPr lvl="1">
              <a:buNone/>
            </a:pPr>
            <a:r>
              <a:rPr lang="en-GB" dirty="0" smtClean="0"/>
              <a:t>A user’s photo section is required and should allow for users to upload their own pictures to the web site in a self managed way.</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Prototypes and Navigation</a:t>
            </a:r>
            <a:endParaRPr lang="en-GB" dirty="0"/>
          </a:p>
        </p:txBody>
      </p:sp>
      <p:pic>
        <p:nvPicPr>
          <p:cNvPr id="4" name="Picture 3"/>
          <p:cNvPicPr/>
          <p:nvPr/>
        </p:nvPicPr>
        <p:blipFill>
          <a:blip r:embed="rId2" cstate="print"/>
          <a:srcRect/>
          <a:stretch>
            <a:fillRect/>
          </a:stretch>
        </p:blipFill>
        <p:spPr bwMode="auto">
          <a:xfrm>
            <a:off x="251520" y="1196752"/>
            <a:ext cx="3888432" cy="4988321"/>
          </a:xfrm>
          <a:prstGeom prst="rect">
            <a:avLst/>
          </a:prstGeom>
          <a:ln>
            <a:noFill/>
          </a:ln>
          <a:effectLst>
            <a:outerShdw blurRad="292100" dist="139700" dir="2700000" algn="tl" rotWithShape="0">
              <a:srgbClr val="333333">
                <a:alpha val="65000"/>
              </a:srgbClr>
            </a:outerShdw>
          </a:effectLst>
        </p:spPr>
      </p:pic>
      <p:pic>
        <p:nvPicPr>
          <p:cNvPr id="5" name="Picture 4"/>
          <p:cNvPicPr/>
          <p:nvPr/>
        </p:nvPicPr>
        <p:blipFill>
          <a:blip r:embed="rId3" cstate="print"/>
          <a:srcRect/>
          <a:stretch>
            <a:fillRect/>
          </a:stretch>
        </p:blipFill>
        <p:spPr bwMode="auto">
          <a:xfrm>
            <a:off x="4383326" y="1196752"/>
            <a:ext cx="4401032" cy="3024336"/>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Implementation</a:t>
            </a:r>
            <a:endParaRPr lang="en-GB" dirty="0"/>
          </a:p>
        </p:txBody>
      </p:sp>
      <p:pic>
        <p:nvPicPr>
          <p:cNvPr id="4" name="Picture 3"/>
          <p:cNvPicPr/>
          <p:nvPr/>
        </p:nvPicPr>
        <p:blipFill>
          <a:blip r:embed="rId2" cstate="print"/>
          <a:srcRect/>
          <a:stretch>
            <a:fillRect/>
          </a:stretch>
        </p:blipFill>
        <p:spPr bwMode="auto">
          <a:xfrm>
            <a:off x="2771800" y="2636912"/>
            <a:ext cx="5724525" cy="3524250"/>
          </a:xfrm>
          <a:prstGeom prst="rect">
            <a:avLst/>
          </a:prstGeom>
          <a:ln>
            <a:noFill/>
          </a:ln>
          <a:effectLst>
            <a:outerShdw blurRad="292100" dist="139700" dir="2700000" algn="tl" rotWithShape="0">
              <a:srgbClr val="333333">
                <a:alpha val="65000"/>
              </a:srgbClr>
            </a:outerShdw>
          </a:effectLst>
        </p:spPr>
      </p:pic>
      <p:pic>
        <p:nvPicPr>
          <p:cNvPr id="5" name="Picture 4"/>
          <p:cNvPicPr/>
          <p:nvPr/>
        </p:nvPicPr>
        <p:blipFill>
          <a:blip r:embed="rId3" cstate="print"/>
          <a:srcRect/>
          <a:stretch>
            <a:fillRect/>
          </a:stretch>
        </p:blipFill>
        <p:spPr bwMode="auto">
          <a:xfrm>
            <a:off x="467544" y="1412776"/>
            <a:ext cx="2619662" cy="18002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Marking Criteria</a:t>
            </a:r>
            <a:endParaRPr lang="en-GB" dirty="0"/>
          </a:p>
        </p:txBody>
      </p:sp>
      <p:sp>
        <p:nvSpPr>
          <p:cNvPr id="7" name="Content Placeholder 6"/>
          <p:cNvSpPr>
            <a:spLocks noGrp="1"/>
          </p:cNvSpPr>
          <p:nvPr>
            <p:ph sz="quarter" idx="1"/>
          </p:nvPr>
        </p:nvSpPr>
        <p:spPr/>
        <p:txBody>
          <a:bodyPr>
            <a:normAutofit lnSpcReduction="10000"/>
          </a:bodyPr>
          <a:lstStyle/>
          <a:p>
            <a:r>
              <a:rPr lang="en-GB" dirty="0" smtClean="0"/>
              <a:t>3</a:t>
            </a:r>
            <a:r>
              <a:rPr lang="en-GB" baseline="30000" dirty="0" smtClean="0"/>
              <a:t>rd</a:t>
            </a:r>
            <a:r>
              <a:rPr lang="en-GB" dirty="0" smtClean="0"/>
              <a:t> (40-49) </a:t>
            </a:r>
          </a:p>
          <a:p>
            <a:r>
              <a:rPr lang="en-GB" sz="1700" dirty="0" smtClean="0"/>
              <a:t>A mark in this range is indicative that the work is of an acceptable standard at the current the level of your Degree programme. </a:t>
            </a:r>
          </a:p>
          <a:p>
            <a:endParaRPr lang="en-GB" sz="1700" dirty="0" smtClean="0"/>
          </a:p>
          <a:p>
            <a:r>
              <a:rPr lang="en-GB" dirty="0" smtClean="0"/>
              <a:t>2:2 (50-59)</a:t>
            </a:r>
          </a:p>
          <a:p>
            <a:r>
              <a:rPr lang="en-GB" sz="1700" dirty="0" smtClean="0"/>
              <a:t>The work is of a satisfactory to very satisfactory standard at the current level of your Degree programme. </a:t>
            </a:r>
          </a:p>
          <a:p>
            <a:endParaRPr lang="en-GB" sz="1700" dirty="0" smtClean="0"/>
          </a:p>
          <a:p>
            <a:r>
              <a:rPr lang="en-GB" dirty="0" smtClean="0"/>
              <a:t>2:1 (60-69)</a:t>
            </a:r>
          </a:p>
          <a:p>
            <a:r>
              <a:rPr lang="en-GB" sz="1700" dirty="0" smtClean="0"/>
              <a:t>A mark in this range is indicative of that the work is of a very good standard for the current level of your Degree programme. </a:t>
            </a:r>
          </a:p>
          <a:p>
            <a:endParaRPr lang="en-GB" sz="1700" dirty="0" smtClean="0"/>
          </a:p>
          <a:p>
            <a:r>
              <a:rPr lang="en-GB" dirty="0" smtClean="0"/>
              <a:t>1</a:t>
            </a:r>
            <a:r>
              <a:rPr lang="en-GB" baseline="30000" dirty="0" smtClean="0"/>
              <a:t>st</a:t>
            </a:r>
            <a:r>
              <a:rPr lang="en-GB" dirty="0" smtClean="0"/>
              <a:t> (70+)</a:t>
            </a:r>
          </a:p>
          <a:p>
            <a:r>
              <a:rPr lang="en-GB" sz="1700" dirty="0" smtClean="0"/>
              <a:t>A mark in this range is indicative that the work is of an excellent standard for the current level of your Degree programme.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1st</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133485992"/>
              </p:ext>
            </p:extLst>
          </p:nvPr>
        </p:nvGraphicFramePr>
        <p:xfrm>
          <a:off x="467544" y="1268760"/>
          <a:ext cx="8218884" cy="5306225"/>
        </p:xfrm>
        <a:graphic>
          <a:graphicData uri="http://schemas.openxmlformats.org/drawingml/2006/table">
            <a:tbl>
              <a:tblPr firstRow="1" firstCol="1" bandRow="1">
                <a:tableStyleId>{5C22544A-7EE6-4342-B048-85BDC9FD1C3A}</a:tableStyleId>
              </a:tblPr>
              <a:tblGrid>
                <a:gridCol w="1349539"/>
                <a:gridCol w="981335"/>
                <a:gridCol w="981335"/>
                <a:gridCol w="981335"/>
                <a:gridCol w="981335"/>
                <a:gridCol w="981335"/>
                <a:gridCol w="981335"/>
                <a:gridCol w="981335"/>
              </a:tblGrid>
              <a:tr h="94145">
                <a:tc>
                  <a:txBody>
                    <a:bodyPr/>
                    <a:lstStyle/>
                    <a:p>
                      <a:pPr algn="ctr">
                        <a:spcAft>
                          <a:spcPts val="600"/>
                        </a:spcAft>
                      </a:pPr>
                      <a:r>
                        <a:rPr lang="en-GB" sz="600" dirty="0">
                          <a:effectLst/>
                        </a:rPr>
                        <a:t> </a:t>
                      </a:r>
                      <a:endParaRPr lang="en-GB" sz="1100" dirty="0">
                        <a:effectLst/>
                        <a:latin typeface="Times New Roman"/>
                        <a:ea typeface="Times New Roman"/>
                      </a:endParaRPr>
                    </a:p>
                  </a:txBody>
                  <a:tcPr marL="70610" marR="70610" marT="0" marB="0" anchor="ctr"/>
                </a:tc>
                <a:tc>
                  <a:txBody>
                    <a:bodyPr/>
                    <a:lstStyle/>
                    <a:p>
                      <a:pPr algn="ctr">
                        <a:spcAft>
                          <a:spcPts val="600"/>
                        </a:spcAft>
                      </a:pPr>
                      <a:r>
                        <a:rPr lang="en-GB" sz="600">
                          <a:solidFill>
                            <a:schemeClr val="bg1">
                              <a:lumMod val="50000"/>
                            </a:schemeClr>
                          </a:solidFill>
                          <a:effectLst/>
                        </a:rPr>
                        <a:t>OUTRIGHT FAIL</a:t>
                      </a:r>
                      <a:endParaRPr lang="en-GB" sz="1100">
                        <a:solidFill>
                          <a:schemeClr val="bg1">
                            <a:lumMod val="50000"/>
                          </a:schemeClr>
                        </a:solidFill>
                        <a:effectLst/>
                        <a:latin typeface="Times New Roman"/>
                        <a:ea typeface="Times New Roman"/>
                      </a:endParaRPr>
                    </a:p>
                  </a:txBody>
                  <a:tcPr marL="70610" marR="70610" marT="0" marB="0" anchor="ctr"/>
                </a:tc>
                <a:tc>
                  <a:txBody>
                    <a:bodyPr/>
                    <a:lstStyle/>
                    <a:p>
                      <a:pPr algn="ctr">
                        <a:spcAft>
                          <a:spcPts val="600"/>
                        </a:spcAft>
                      </a:pPr>
                      <a:r>
                        <a:rPr lang="en-GB" sz="600">
                          <a:solidFill>
                            <a:schemeClr val="bg1">
                              <a:lumMod val="50000"/>
                            </a:schemeClr>
                          </a:solidFill>
                          <a:effectLst/>
                        </a:rPr>
                        <a:t>UNSATISFACTORY</a:t>
                      </a:r>
                      <a:endParaRPr lang="en-GB" sz="1100">
                        <a:solidFill>
                          <a:schemeClr val="bg1">
                            <a:lumMod val="50000"/>
                          </a:schemeClr>
                        </a:solidFill>
                        <a:effectLst/>
                        <a:latin typeface="Times New Roman"/>
                        <a:ea typeface="Times New Roman"/>
                      </a:endParaRPr>
                    </a:p>
                  </a:txBody>
                  <a:tcPr marL="70610" marR="70610" marT="0" marB="0" anchor="ctr"/>
                </a:tc>
                <a:tc>
                  <a:txBody>
                    <a:bodyPr/>
                    <a:lstStyle/>
                    <a:p>
                      <a:pPr algn="ctr">
                        <a:spcAft>
                          <a:spcPts val="600"/>
                        </a:spcAft>
                      </a:pPr>
                      <a:r>
                        <a:rPr lang="en-GB" sz="600">
                          <a:effectLst/>
                        </a:rPr>
                        <a:t>SATISFACTORY</a:t>
                      </a:r>
                      <a:endParaRPr lang="en-GB" sz="1100">
                        <a:effectLst/>
                        <a:latin typeface="Times New Roman"/>
                        <a:ea typeface="Times New Roman"/>
                      </a:endParaRPr>
                    </a:p>
                  </a:txBody>
                  <a:tcPr marL="70610" marR="70610" marT="0" marB="0" anchor="ctr"/>
                </a:tc>
                <a:tc>
                  <a:txBody>
                    <a:bodyPr/>
                    <a:lstStyle/>
                    <a:p>
                      <a:pPr algn="ctr">
                        <a:spcAft>
                          <a:spcPts val="600"/>
                        </a:spcAft>
                      </a:pPr>
                      <a:r>
                        <a:rPr lang="en-GB" sz="600">
                          <a:effectLst/>
                        </a:rPr>
                        <a:t>GOOD</a:t>
                      </a:r>
                      <a:endParaRPr lang="en-GB" sz="1100">
                        <a:effectLst/>
                        <a:latin typeface="Times New Roman"/>
                        <a:ea typeface="Times New Roman"/>
                      </a:endParaRPr>
                    </a:p>
                  </a:txBody>
                  <a:tcPr marL="70610" marR="70610" marT="0" marB="0" anchor="ctr"/>
                </a:tc>
                <a:tc>
                  <a:txBody>
                    <a:bodyPr/>
                    <a:lstStyle/>
                    <a:p>
                      <a:pPr algn="ctr">
                        <a:spcAft>
                          <a:spcPts val="600"/>
                        </a:spcAft>
                      </a:pPr>
                      <a:r>
                        <a:rPr lang="en-GB" sz="600">
                          <a:solidFill>
                            <a:schemeClr val="accent3">
                              <a:lumMod val="50000"/>
                            </a:schemeClr>
                          </a:solidFill>
                          <a:effectLst/>
                        </a:rPr>
                        <a:t>VERY GOOD</a:t>
                      </a:r>
                      <a:endParaRPr lang="en-GB" sz="1100">
                        <a:solidFill>
                          <a:schemeClr val="accent3">
                            <a:lumMod val="50000"/>
                          </a:schemeClr>
                        </a:solidFill>
                        <a:effectLst/>
                        <a:latin typeface="Times New Roman"/>
                        <a:ea typeface="Times New Roman"/>
                      </a:endParaRPr>
                    </a:p>
                  </a:txBody>
                  <a:tcPr marL="70610" marR="70610" marT="0" marB="0" anchor="ctr"/>
                </a:tc>
                <a:tc>
                  <a:txBody>
                    <a:bodyPr/>
                    <a:lstStyle/>
                    <a:p>
                      <a:pPr algn="ctr">
                        <a:spcAft>
                          <a:spcPts val="600"/>
                        </a:spcAft>
                      </a:pPr>
                      <a:r>
                        <a:rPr lang="en-GB" sz="600">
                          <a:solidFill>
                            <a:srgbClr val="FF0000"/>
                          </a:solidFill>
                          <a:effectLst/>
                        </a:rPr>
                        <a:t>EXCELLENT</a:t>
                      </a:r>
                      <a:endParaRPr lang="en-GB" sz="1100">
                        <a:solidFill>
                          <a:srgbClr val="FF0000"/>
                        </a:solidFill>
                        <a:effectLst/>
                        <a:latin typeface="Times New Roman"/>
                        <a:ea typeface="Times New Roman"/>
                      </a:endParaRPr>
                    </a:p>
                  </a:txBody>
                  <a:tcPr marL="70610" marR="70610" marT="0" marB="0" anchor="ctr"/>
                </a:tc>
                <a:tc>
                  <a:txBody>
                    <a:bodyPr/>
                    <a:lstStyle/>
                    <a:p>
                      <a:pPr algn="ctr">
                        <a:spcAft>
                          <a:spcPts val="600"/>
                        </a:spcAft>
                      </a:pPr>
                      <a:r>
                        <a:rPr lang="en-GB" sz="600">
                          <a:solidFill>
                            <a:srgbClr val="FF0000"/>
                          </a:solidFill>
                          <a:effectLst/>
                        </a:rPr>
                        <a:t>EXCEPTIONAL</a:t>
                      </a:r>
                      <a:endParaRPr lang="en-GB" sz="1100">
                        <a:solidFill>
                          <a:srgbClr val="FF0000"/>
                        </a:solidFill>
                        <a:effectLst/>
                        <a:latin typeface="Times New Roman"/>
                        <a:ea typeface="Times New Roman"/>
                      </a:endParaRPr>
                    </a:p>
                  </a:txBody>
                  <a:tcPr marL="70610" marR="70610" marT="0" marB="0" anchor="ctr"/>
                </a:tc>
              </a:tr>
              <a:tr h="125527">
                <a:tc>
                  <a:txBody>
                    <a:bodyPr/>
                    <a:lstStyle/>
                    <a:p>
                      <a:pPr>
                        <a:spcBef>
                          <a:spcPts val="600"/>
                        </a:spcBef>
                        <a:spcAft>
                          <a:spcPts val="0"/>
                        </a:spcAft>
                      </a:pPr>
                      <a:r>
                        <a:rPr lang="en-GB" sz="800">
                          <a:effectLst/>
                        </a:rPr>
                        <a:t>Assessment Criteria</a:t>
                      </a:r>
                      <a:endParaRPr lang="en-GB" sz="1100">
                        <a:effectLst/>
                        <a:latin typeface="Times New Roman"/>
                        <a:ea typeface="Times New Roman"/>
                      </a:endParaRPr>
                    </a:p>
                  </a:txBody>
                  <a:tcPr marL="70610" marR="70610" marT="0" marB="0" anchor="ctr"/>
                </a:tc>
                <a:tc>
                  <a:txBody>
                    <a:bodyPr/>
                    <a:lstStyle/>
                    <a:p>
                      <a:pPr algn="ctr">
                        <a:spcBef>
                          <a:spcPts val="600"/>
                        </a:spcBef>
                        <a:spcAft>
                          <a:spcPts val="600"/>
                        </a:spcAft>
                      </a:pPr>
                      <a:r>
                        <a:rPr lang="en-GB" sz="900">
                          <a:solidFill>
                            <a:schemeClr val="bg1">
                              <a:lumMod val="50000"/>
                            </a:schemeClr>
                          </a:solidFill>
                          <a:effectLst/>
                        </a:rPr>
                        <a:t>0-29%</a:t>
                      </a:r>
                      <a:endParaRPr lang="en-GB" sz="1600">
                        <a:solidFill>
                          <a:schemeClr val="bg1">
                            <a:lumMod val="50000"/>
                          </a:schemeClr>
                        </a:solidFill>
                        <a:effectLst/>
                        <a:latin typeface="Times New Roman"/>
                        <a:ea typeface="Times New Roman"/>
                      </a:endParaRPr>
                    </a:p>
                  </a:txBody>
                  <a:tcPr marL="70610" marR="70610" marT="0" marB="0" anchor="b"/>
                </a:tc>
                <a:tc>
                  <a:txBody>
                    <a:bodyPr/>
                    <a:lstStyle/>
                    <a:p>
                      <a:pPr algn="ctr">
                        <a:spcBef>
                          <a:spcPts val="600"/>
                        </a:spcBef>
                        <a:spcAft>
                          <a:spcPts val="600"/>
                        </a:spcAft>
                      </a:pPr>
                      <a:r>
                        <a:rPr lang="en-GB" sz="900">
                          <a:solidFill>
                            <a:schemeClr val="bg1">
                              <a:lumMod val="50000"/>
                            </a:schemeClr>
                          </a:solidFill>
                          <a:effectLst/>
                        </a:rPr>
                        <a:t>30-39%*</a:t>
                      </a:r>
                      <a:endParaRPr lang="en-GB" sz="1600">
                        <a:solidFill>
                          <a:schemeClr val="bg1">
                            <a:lumMod val="50000"/>
                          </a:schemeClr>
                        </a:solidFill>
                        <a:effectLst/>
                        <a:latin typeface="Times New Roman"/>
                        <a:ea typeface="Times New Roman"/>
                      </a:endParaRPr>
                    </a:p>
                  </a:txBody>
                  <a:tcPr marL="70610" marR="70610" marT="0" marB="0" anchor="b"/>
                </a:tc>
                <a:tc>
                  <a:txBody>
                    <a:bodyPr/>
                    <a:lstStyle/>
                    <a:p>
                      <a:pPr algn="ctr">
                        <a:spcBef>
                          <a:spcPts val="600"/>
                        </a:spcBef>
                        <a:spcAft>
                          <a:spcPts val="600"/>
                        </a:spcAft>
                      </a:pPr>
                      <a:r>
                        <a:rPr lang="en-GB" sz="900">
                          <a:effectLst/>
                        </a:rPr>
                        <a:t>40-49%</a:t>
                      </a:r>
                      <a:endParaRPr lang="en-GB" sz="1600">
                        <a:effectLst/>
                        <a:latin typeface="Times New Roman"/>
                        <a:ea typeface="Times New Roman"/>
                      </a:endParaRPr>
                    </a:p>
                  </a:txBody>
                  <a:tcPr marL="70610" marR="70610" marT="0" marB="0" anchor="b"/>
                </a:tc>
                <a:tc>
                  <a:txBody>
                    <a:bodyPr/>
                    <a:lstStyle/>
                    <a:p>
                      <a:pPr algn="ctr">
                        <a:spcBef>
                          <a:spcPts val="600"/>
                        </a:spcBef>
                        <a:spcAft>
                          <a:spcPts val="600"/>
                        </a:spcAft>
                      </a:pPr>
                      <a:r>
                        <a:rPr lang="en-GB" sz="900">
                          <a:effectLst/>
                        </a:rPr>
                        <a:t>50-59%</a:t>
                      </a:r>
                      <a:endParaRPr lang="en-GB" sz="1600">
                        <a:effectLst/>
                        <a:latin typeface="Times New Roman"/>
                        <a:ea typeface="Times New Roman"/>
                      </a:endParaRPr>
                    </a:p>
                  </a:txBody>
                  <a:tcPr marL="70610" marR="70610" marT="0" marB="0" anchor="b"/>
                </a:tc>
                <a:tc>
                  <a:txBody>
                    <a:bodyPr/>
                    <a:lstStyle/>
                    <a:p>
                      <a:pPr algn="ctr">
                        <a:spcBef>
                          <a:spcPts val="600"/>
                        </a:spcBef>
                        <a:spcAft>
                          <a:spcPts val="600"/>
                        </a:spcAft>
                      </a:pPr>
                      <a:r>
                        <a:rPr lang="en-GB" sz="900">
                          <a:solidFill>
                            <a:schemeClr val="accent3">
                              <a:lumMod val="50000"/>
                            </a:schemeClr>
                          </a:solidFill>
                          <a:effectLst/>
                        </a:rPr>
                        <a:t>60-69%</a:t>
                      </a:r>
                      <a:endParaRPr lang="en-GB" sz="1600">
                        <a:solidFill>
                          <a:schemeClr val="accent3">
                            <a:lumMod val="50000"/>
                          </a:schemeClr>
                        </a:solidFill>
                        <a:effectLst/>
                        <a:latin typeface="Times New Roman"/>
                        <a:ea typeface="Times New Roman"/>
                      </a:endParaRPr>
                    </a:p>
                  </a:txBody>
                  <a:tcPr marL="70610" marR="70610" marT="0" marB="0" anchor="b"/>
                </a:tc>
                <a:tc>
                  <a:txBody>
                    <a:bodyPr/>
                    <a:lstStyle/>
                    <a:p>
                      <a:pPr algn="ctr">
                        <a:spcBef>
                          <a:spcPts val="600"/>
                        </a:spcBef>
                        <a:spcAft>
                          <a:spcPts val="600"/>
                        </a:spcAft>
                      </a:pPr>
                      <a:r>
                        <a:rPr lang="en-GB" sz="900">
                          <a:solidFill>
                            <a:srgbClr val="FF0000"/>
                          </a:solidFill>
                          <a:effectLst/>
                        </a:rPr>
                        <a:t>70-79%</a:t>
                      </a:r>
                      <a:endParaRPr lang="en-GB" sz="1600">
                        <a:solidFill>
                          <a:srgbClr val="FF0000"/>
                        </a:solidFill>
                        <a:effectLst/>
                        <a:latin typeface="Times New Roman"/>
                        <a:ea typeface="Times New Roman"/>
                      </a:endParaRPr>
                    </a:p>
                  </a:txBody>
                  <a:tcPr marL="70610" marR="70610" marT="0" marB="0" anchor="b"/>
                </a:tc>
                <a:tc>
                  <a:txBody>
                    <a:bodyPr/>
                    <a:lstStyle/>
                    <a:p>
                      <a:pPr algn="ctr">
                        <a:spcBef>
                          <a:spcPts val="600"/>
                        </a:spcBef>
                        <a:spcAft>
                          <a:spcPts val="600"/>
                        </a:spcAft>
                      </a:pPr>
                      <a:r>
                        <a:rPr lang="en-GB" sz="900">
                          <a:solidFill>
                            <a:srgbClr val="FF0000"/>
                          </a:solidFill>
                          <a:effectLst/>
                        </a:rPr>
                        <a:t>80-100%</a:t>
                      </a:r>
                      <a:endParaRPr lang="en-GB" sz="1600">
                        <a:solidFill>
                          <a:srgbClr val="FF0000"/>
                        </a:solidFill>
                        <a:effectLst/>
                        <a:latin typeface="Times New Roman"/>
                        <a:ea typeface="Times New Roman"/>
                      </a:endParaRPr>
                    </a:p>
                  </a:txBody>
                  <a:tcPr marL="70610" marR="70610" marT="0" marB="0"/>
                </a:tc>
              </a:tr>
              <a:tr h="1457290">
                <a:tc>
                  <a:txBody>
                    <a:bodyPr/>
                    <a:lstStyle/>
                    <a:p>
                      <a:pPr>
                        <a:spcAft>
                          <a:spcPts val="0"/>
                        </a:spcAft>
                      </a:pPr>
                      <a:r>
                        <a:rPr lang="en-GB" sz="800" dirty="0">
                          <a:effectLst/>
                        </a:rPr>
                        <a:t>1. Research-informed Literature </a:t>
                      </a:r>
                      <a:endParaRPr lang="en-GB" sz="1100" dirty="0">
                        <a:effectLst/>
                      </a:endParaRPr>
                    </a:p>
                    <a:p>
                      <a:pPr>
                        <a:spcAft>
                          <a:spcPts val="0"/>
                        </a:spcAft>
                      </a:pPr>
                      <a:r>
                        <a:rPr lang="en-GB" sz="800" dirty="0">
                          <a:effectLst/>
                        </a:rPr>
                        <a:t>Extent of research and/or own reading,  selection of credible sources, application of appropriate referencing conventions </a:t>
                      </a:r>
                      <a:endParaRPr lang="en-GB" sz="1100" dirty="0">
                        <a:effectLst/>
                        <a:latin typeface="Times New Roman"/>
                        <a:ea typeface="Times New Roman"/>
                      </a:endParaRPr>
                    </a:p>
                  </a:txBody>
                  <a:tcPr marL="70610" marR="70610" marT="0" marB="0"/>
                </a:tc>
                <a:tc>
                  <a:txBody>
                    <a:bodyPr/>
                    <a:lstStyle/>
                    <a:p>
                      <a:pPr>
                        <a:spcAft>
                          <a:spcPts val="0"/>
                        </a:spcAft>
                      </a:pPr>
                      <a:r>
                        <a:rPr lang="en-GB" sz="900">
                          <a:solidFill>
                            <a:schemeClr val="bg1">
                              <a:lumMod val="50000"/>
                            </a:schemeClr>
                          </a:solidFill>
                          <a:effectLst/>
                        </a:rPr>
                        <a:t>Little or no evidence of reading.</a:t>
                      </a:r>
                      <a:endParaRPr lang="en-GB" sz="1600">
                        <a:solidFill>
                          <a:schemeClr val="bg1">
                            <a:lumMod val="50000"/>
                          </a:schemeClr>
                        </a:solidFill>
                        <a:effectLst/>
                      </a:endParaRPr>
                    </a:p>
                    <a:p>
                      <a:pPr>
                        <a:spcAft>
                          <a:spcPts val="0"/>
                        </a:spcAft>
                      </a:pPr>
                      <a:r>
                        <a:rPr lang="en-GB" sz="900">
                          <a:solidFill>
                            <a:schemeClr val="bg1">
                              <a:lumMod val="50000"/>
                            </a:schemeClr>
                          </a:solidFill>
                          <a:effectLst/>
                        </a:rPr>
                        <a:t>Views and findings unsupported and non-authoritative.</a:t>
                      </a:r>
                      <a:endParaRPr lang="en-GB" sz="1600">
                        <a:solidFill>
                          <a:schemeClr val="bg1">
                            <a:lumMod val="50000"/>
                          </a:schemeClr>
                        </a:solidFill>
                        <a:effectLst/>
                      </a:endParaRPr>
                    </a:p>
                    <a:p>
                      <a:pPr>
                        <a:spcAft>
                          <a:spcPts val="0"/>
                        </a:spcAft>
                      </a:pPr>
                      <a:r>
                        <a:rPr lang="en-GB" sz="900">
                          <a:solidFill>
                            <a:schemeClr val="bg1">
                              <a:lumMod val="50000"/>
                            </a:schemeClr>
                          </a:solidFill>
                          <a:effectLst/>
                        </a:rPr>
                        <a:t>Referencing conventions largely ignored.</a:t>
                      </a:r>
                      <a:endParaRPr lang="en-GB" sz="1600">
                        <a:solidFill>
                          <a:schemeClr val="bg1">
                            <a:lumMod val="50000"/>
                          </a:schemeClr>
                        </a:solidFill>
                        <a:effectLst/>
                        <a:latin typeface="Times New Roman"/>
                        <a:ea typeface="Times New Roman"/>
                      </a:endParaRPr>
                    </a:p>
                  </a:txBody>
                  <a:tcPr marL="70610" marR="70610" marT="0" marB="0"/>
                </a:tc>
                <a:tc>
                  <a:txBody>
                    <a:bodyPr/>
                    <a:lstStyle/>
                    <a:p>
                      <a:pPr>
                        <a:spcAft>
                          <a:spcPts val="0"/>
                        </a:spcAft>
                      </a:pPr>
                      <a:r>
                        <a:rPr lang="en-GB" sz="900">
                          <a:solidFill>
                            <a:schemeClr val="bg1">
                              <a:lumMod val="50000"/>
                            </a:schemeClr>
                          </a:solidFill>
                          <a:effectLst/>
                        </a:rPr>
                        <a:t>Poor evidence of reading and/or of reliance on inappropriate sources, and/or indiscriminate use of sources.</a:t>
                      </a:r>
                      <a:endParaRPr lang="en-GB" sz="1600">
                        <a:solidFill>
                          <a:schemeClr val="bg1">
                            <a:lumMod val="50000"/>
                          </a:schemeClr>
                        </a:solidFill>
                        <a:effectLst/>
                      </a:endParaRPr>
                    </a:p>
                    <a:p>
                      <a:pPr>
                        <a:spcAft>
                          <a:spcPts val="0"/>
                        </a:spcAft>
                      </a:pPr>
                      <a:r>
                        <a:rPr lang="en-GB" sz="900">
                          <a:solidFill>
                            <a:schemeClr val="bg1">
                              <a:lumMod val="50000"/>
                            </a:schemeClr>
                          </a:solidFill>
                          <a:effectLst/>
                        </a:rPr>
                        <a:t>Referencing conventions used inconsistently.</a:t>
                      </a:r>
                      <a:endParaRPr lang="en-GB" sz="1600">
                        <a:solidFill>
                          <a:schemeClr val="bg1">
                            <a:lumMod val="50000"/>
                          </a:schemeClr>
                        </a:solidFill>
                        <a:effectLst/>
                        <a:latin typeface="Times New Roman"/>
                        <a:ea typeface="Times New Roman"/>
                      </a:endParaRPr>
                    </a:p>
                  </a:txBody>
                  <a:tcPr marL="70610" marR="70610" marT="0" marB="0"/>
                </a:tc>
                <a:tc>
                  <a:txBody>
                    <a:bodyPr/>
                    <a:lstStyle/>
                    <a:p>
                      <a:pPr>
                        <a:spcAft>
                          <a:spcPts val="0"/>
                        </a:spcAft>
                      </a:pPr>
                      <a:r>
                        <a:rPr lang="en-GB" sz="900">
                          <a:effectLst/>
                        </a:rPr>
                        <a:t>References to a limited range of mostly relevant sources. Some omissions and minor errors.</a:t>
                      </a:r>
                      <a:endParaRPr lang="en-GB" sz="1600">
                        <a:effectLst/>
                      </a:endParaRPr>
                    </a:p>
                    <a:p>
                      <a:pPr>
                        <a:spcAft>
                          <a:spcPts val="0"/>
                        </a:spcAft>
                      </a:pPr>
                      <a:r>
                        <a:rPr lang="en-GB" sz="900">
                          <a:effectLst/>
                        </a:rPr>
                        <a:t>Referencing conventions evident though not always applied consistently.</a:t>
                      </a:r>
                      <a:endParaRPr lang="en-GB" sz="1600">
                        <a:effectLst/>
                        <a:latin typeface="Times New Roman"/>
                        <a:ea typeface="Times New Roman"/>
                      </a:endParaRPr>
                    </a:p>
                  </a:txBody>
                  <a:tcPr marL="70610" marR="70610" marT="0" marB="0"/>
                </a:tc>
                <a:tc>
                  <a:txBody>
                    <a:bodyPr/>
                    <a:lstStyle/>
                    <a:p>
                      <a:pPr>
                        <a:spcAft>
                          <a:spcPts val="0"/>
                        </a:spcAft>
                      </a:pPr>
                      <a:r>
                        <a:rPr lang="en-GB" sz="900">
                          <a:effectLst/>
                        </a:rPr>
                        <a:t>Inclusion of a range of research-informed literature, including sources retrieved independently. Referencing conventions mostly consistently applied.</a:t>
                      </a:r>
                      <a:endParaRPr lang="en-GB" sz="1600">
                        <a:effectLst/>
                        <a:latin typeface="Times New Roman"/>
                        <a:ea typeface="Times New Roman"/>
                      </a:endParaRPr>
                    </a:p>
                  </a:txBody>
                  <a:tcPr marL="70610" marR="70610" marT="0" marB="0"/>
                </a:tc>
                <a:tc>
                  <a:txBody>
                    <a:bodyPr/>
                    <a:lstStyle/>
                    <a:p>
                      <a:pPr>
                        <a:spcAft>
                          <a:spcPts val="0"/>
                        </a:spcAft>
                      </a:pPr>
                      <a:r>
                        <a:rPr lang="en-GB" sz="900">
                          <a:solidFill>
                            <a:schemeClr val="accent3">
                              <a:lumMod val="50000"/>
                            </a:schemeClr>
                          </a:solidFill>
                          <a:effectLst/>
                        </a:rPr>
                        <a:t>Inclusion of a wide range of research-informed literature, including sources retrieved independently.</a:t>
                      </a:r>
                      <a:endParaRPr lang="en-GB" sz="1600">
                        <a:solidFill>
                          <a:schemeClr val="accent3">
                            <a:lumMod val="50000"/>
                          </a:schemeClr>
                        </a:solidFill>
                        <a:effectLst/>
                      </a:endParaRPr>
                    </a:p>
                    <a:p>
                      <a:pPr>
                        <a:spcAft>
                          <a:spcPts val="0"/>
                        </a:spcAft>
                      </a:pPr>
                      <a:r>
                        <a:rPr lang="en-GB" sz="900">
                          <a:solidFill>
                            <a:schemeClr val="accent3">
                              <a:lumMod val="50000"/>
                            </a:schemeClr>
                          </a:solidFill>
                          <a:effectLst/>
                        </a:rPr>
                        <a:t>Selection of relevant and credible sources.  Very good use of referencing conventions, consistently applied.</a:t>
                      </a:r>
                      <a:endParaRPr lang="en-GB" sz="1600">
                        <a:solidFill>
                          <a:schemeClr val="accent3">
                            <a:lumMod val="50000"/>
                          </a:schemeClr>
                        </a:solidFill>
                        <a:effectLst/>
                        <a:latin typeface="Times New Roman"/>
                        <a:ea typeface="Times New Roman"/>
                      </a:endParaRPr>
                    </a:p>
                  </a:txBody>
                  <a:tcPr marL="70610" marR="70610" marT="0" marB="0"/>
                </a:tc>
                <a:tc>
                  <a:txBody>
                    <a:bodyPr/>
                    <a:lstStyle/>
                    <a:p>
                      <a:pPr>
                        <a:spcAft>
                          <a:spcPts val="0"/>
                        </a:spcAft>
                      </a:pPr>
                      <a:r>
                        <a:rPr lang="en-GB" sz="900">
                          <a:solidFill>
                            <a:srgbClr val="FF0000"/>
                          </a:solidFill>
                          <a:effectLst/>
                        </a:rPr>
                        <a:t>A comprehensive range of research informed literature embedded in the work. Excellent selection of relevant and credible sources. High-level referencing skills, consistently applied.</a:t>
                      </a:r>
                      <a:endParaRPr lang="en-GB" sz="1600">
                        <a:solidFill>
                          <a:srgbClr val="FF0000"/>
                        </a:solidFill>
                        <a:effectLst/>
                        <a:latin typeface="Times New Roman"/>
                        <a:ea typeface="Times New Roman"/>
                      </a:endParaRPr>
                    </a:p>
                  </a:txBody>
                  <a:tcPr marL="70610" marR="70610" marT="0" marB="0"/>
                </a:tc>
                <a:tc>
                  <a:txBody>
                    <a:bodyPr/>
                    <a:lstStyle/>
                    <a:p>
                      <a:pPr>
                        <a:spcAft>
                          <a:spcPts val="0"/>
                        </a:spcAft>
                      </a:pPr>
                      <a:r>
                        <a:rPr lang="en-GB" sz="900" dirty="0">
                          <a:solidFill>
                            <a:srgbClr val="FF0000"/>
                          </a:solidFill>
                          <a:effectLst/>
                        </a:rPr>
                        <a:t>Outstanding knowledge of research-informed literature embedded in the work. Outstanding selection of relevant and credible sources. High-level referencing skills consistently and professionally applied.</a:t>
                      </a:r>
                      <a:endParaRPr lang="en-GB" sz="1600" dirty="0">
                        <a:solidFill>
                          <a:srgbClr val="FF0000"/>
                        </a:solidFill>
                        <a:effectLst/>
                        <a:latin typeface="Times New Roman"/>
                        <a:ea typeface="Times New Roman"/>
                      </a:endParaRPr>
                    </a:p>
                  </a:txBody>
                  <a:tcPr marL="70610" marR="70610" marT="0" marB="0"/>
                </a:tc>
              </a:tr>
              <a:tr h="1923439">
                <a:tc>
                  <a:txBody>
                    <a:bodyPr/>
                    <a:lstStyle/>
                    <a:p>
                      <a:pPr>
                        <a:spcAft>
                          <a:spcPts val="0"/>
                        </a:spcAft>
                      </a:pPr>
                      <a:r>
                        <a:rPr lang="en-GB" sz="800" dirty="0">
                          <a:effectLst/>
                        </a:rPr>
                        <a:t>4. Practical Application and Deployment</a:t>
                      </a:r>
                      <a:endParaRPr lang="en-GB" sz="1100" dirty="0">
                        <a:effectLst/>
                      </a:endParaRPr>
                    </a:p>
                    <a:p>
                      <a:pPr>
                        <a:spcAft>
                          <a:spcPts val="0"/>
                        </a:spcAft>
                      </a:pPr>
                      <a:r>
                        <a:rPr lang="en-GB" sz="800" dirty="0">
                          <a:effectLst/>
                        </a:rPr>
                        <a:t>Effective deployment of appropriate methods, materials, tools and techniques; extent of skill demonstrated in the application of concepts to a variety of processes and/or contexts; formulation of innovative and creative solutions to solve problems. </a:t>
                      </a:r>
                      <a:endParaRPr lang="en-GB" sz="1100" dirty="0">
                        <a:effectLst/>
                        <a:latin typeface="Times New Roman"/>
                        <a:ea typeface="Times New Roman"/>
                      </a:endParaRPr>
                    </a:p>
                  </a:txBody>
                  <a:tcPr marL="70610" marR="70610" marT="0" marB="0"/>
                </a:tc>
                <a:tc>
                  <a:txBody>
                    <a:bodyPr/>
                    <a:lstStyle/>
                    <a:p>
                      <a:pPr>
                        <a:spcAft>
                          <a:spcPts val="0"/>
                        </a:spcAft>
                      </a:pPr>
                      <a:r>
                        <a:rPr lang="en-GB" sz="900" dirty="0">
                          <a:solidFill>
                            <a:schemeClr val="bg1">
                              <a:lumMod val="50000"/>
                            </a:schemeClr>
                          </a:solidFill>
                          <a:effectLst/>
                        </a:rPr>
                        <a:t>Limited or no use of methods, materials, tools and/or techniques.</a:t>
                      </a:r>
                      <a:endParaRPr lang="en-GB" sz="1600" dirty="0">
                        <a:solidFill>
                          <a:schemeClr val="bg1">
                            <a:lumMod val="50000"/>
                          </a:schemeClr>
                        </a:solidFill>
                        <a:effectLst/>
                      </a:endParaRPr>
                    </a:p>
                    <a:p>
                      <a:pPr>
                        <a:spcAft>
                          <a:spcPts val="0"/>
                        </a:spcAft>
                      </a:pPr>
                      <a:r>
                        <a:rPr lang="en-GB" sz="900" dirty="0">
                          <a:solidFill>
                            <a:schemeClr val="bg1">
                              <a:lumMod val="50000"/>
                            </a:schemeClr>
                          </a:solidFill>
                          <a:effectLst/>
                        </a:rPr>
                        <a:t>Little or no appreciation of the context of the application.</a:t>
                      </a:r>
                      <a:endParaRPr lang="en-GB" sz="1600" dirty="0">
                        <a:solidFill>
                          <a:schemeClr val="bg1">
                            <a:lumMod val="50000"/>
                          </a:schemeClr>
                        </a:solidFill>
                        <a:effectLst/>
                        <a:latin typeface="Times New Roman"/>
                        <a:ea typeface="Times New Roman"/>
                      </a:endParaRPr>
                    </a:p>
                  </a:txBody>
                  <a:tcPr marL="70610" marR="70610" marT="0" marB="0"/>
                </a:tc>
                <a:tc>
                  <a:txBody>
                    <a:bodyPr/>
                    <a:lstStyle/>
                    <a:p>
                      <a:pPr>
                        <a:spcAft>
                          <a:spcPts val="0"/>
                        </a:spcAft>
                      </a:pPr>
                      <a:r>
                        <a:rPr lang="en-GB" sz="900" dirty="0">
                          <a:solidFill>
                            <a:schemeClr val="bg1">
                              <a:lumMod val="50000"/>
                            </a:schemeClr>
                          </a:solidFill>
                          <a:effectLst/>
                        </a:rPr>
                        <a:t>Rudimentary application of methods, materials, tools and/or techniques but without consideration and competence. Flawed appreciation of the context of the application.</a:t>
                      </a:r>
                      <a:endParaRPr lang="en-GB" sz="1600" dirty="0">
                        <a:solidFill>
                          <a:schemeClr val="bg1">
                            <a:lumMod val="50000"/>
                          </a:schemeClr>
                        </a:solidFill>
                        <a:effectLst/>
                      </a:endParaRPr>
                    </a:p>
                    <a:p>
                      <a:pPr>
                        <a:spcAft>
                          <a:spcPts val="0"/>
                        </a:spcAft>
                      </a:pPr>
                      <a:r>
                        <a:rPr lang="en-GB" sz="900" dirty="0">
                          <a:solidFill>
                            <a:schemeClr val="bg1">
                              <a:lumMod val="50000"/>
                            </a:schemeClr>
                          </a:solidFill>
                          <a:effectLst/>
                        </a:rPr>
                        <a:t> </a:t>
                      </a:r>
                      <a:endParaRPr lang="en-GB" sz="1600" dirty="0">
                        <a:solidFill>
                          <a:schemeClr val="bg1">
                            <a:lumMod val="50000"/>
                          </a:schemeClr>
                        </a:solidFill>
                        <a:effectLst/>
                      </a:endParaRPr>
                    </a:p>
                    <a:p>
                      <a:pPr>
                        <a:spcAft>
                          <a:spcPts val="0"/>
                        </a:spcAft>
                      </a:pPr>
                      <a:r>
                        <a:rPr lang="en-GB" sz="900" dirty="0">
                          <a:solidFill>
                            <a:schemeClr val="bg1">
                              <a:lumMod val="50000"/>
                            </a:schemeClr>
                          </a:solidFill>
                          <a:effectLst/>
                        </a:rPr>
                        <a:t> </a:t>
                      </a:r>
                      <a:endParaRPr lang="en-GB" sz="1600" dirty="0">
                        <a:solidFill>
                          <a:schemeClr val="bg1">
                            <a:lumMod val="50000"/>
                          </a:schemeClr>
                        </a:solidFill>
                        <a:effectLst/>
                        <a:latin typeface="Times New Roman"/>
                        <a:ea typeface="Times New Roman"/>
                      </a:endParaRPr>
                    </a:p>
                  </a:txBody>
                  <a:tcPr marL="70610" marR="70610" marT="0" marB="0"/>
                </a:tc>
                <a:tc>
                  <a:txBody>
                    <a:bodyPr/>
                    <a:lstStyle/>
                    <a:p>
                      <a:pPr>
                        <a:spcAft>
                          <a:spcPts val="0"/>
                        </a:spcAft>
                      </a:pPr>
                      <a:r>
                        <a:rPr lang="en-GB" sz="900">
                          <a:effectLst/>
                        </a:rPr>
                        <a:t>An adequate awareness and mostly appropriate application of well established methods, materials, tools and/or techniques.</a:t>
                      </a:r>
                      <a:endParaRPr lang="en-GB" sz="1600">
                        <a:effectLst/>
                      </a:endParaRPr>
                    </a:p>
                    <a:p>
                      <a:pPr>
                        <a:spcAft>
                          <a:spcPts val="0"/>
                        </a:spcAft>
                      </a:pPr>
                      <a:r>
                        <a:rPr lang="en-GB" sz="900">
                          <a:effectLst/>
                        </a:rPr>
                        <a:t>Basic appreciation of the context of the application.</a:t>
                      </a:r>
                      <a:endParaRPr lang="en-GB" sz="1600">
                        <a:effectLst/>
                      </a:endParaRPr>
                    </a:p>
                    <a:p>
                      <a:pPr>
                        <a:spcAft>
                          <a:spcPts val="0"/>
                        </a:spcAft>
                      </a:pPr>
                      <a:r>
                        <a:rPr lang="en-GB" sz="900">
                          <a:effectLst/>
                        </a:rPr>
                        <a:t> </a:t>
                      </a:r>
                      <a:endParaRPr lang="en-GB" sz="1600">
                        <a:effectLst/>
                        <a:latin typeface="Times New Roman"/>
                        <a:ea typeface="Times New Roman"/>
                      </a:endParaRPr>
                    </a:p>
                  </a:txBody>
                  <a:tcPr marL="70610" marR="70610" marT="0" marB="0"/>
                </a:tc>
                <a:tc>
                  <a:txBody>
                    <a:bodyPr/>
                    <a:lstStyle/>
                    <a:p>
                      <a:pPr>
                        <a:spcAft>
                          <a:spcPts val="0"/>
                        </a:spcAft>
                      </a:pPr>
                      <a:r>
                        <a:rPr lang="en-GB" sz="900" dirty="0">
                          <a:effectLst/>
                        </a:rPr>
                        <a:t>A good and appropriate application of standard methods, materials, tools and/or techniques.</a:t>
                      </a:r>
                      <a:endParaRPr lang="en-GB" sz="1600" dirty="0">
                        <a:effectLst/>
                      </a:endParaRPr>
                    </a:p>
                    <a:p>
                      <a:pPr>
                        <a:spcAft>
                          <a:spcPts val="0"/>
                        </a:spcAft>
                      </a:pPr>
                      <a:r>
                        <a:rPr lang="en-GB" sz="900" dirty="0">
                          <a:effectLst/>
                        </a:rPr>
                        <a:t>Good appreciation of the context of the application, with some use of examples, where relevant.</a:t>
                      </a:r>
                      <a:endParaRPr lang="en-GB" sz="1600" dirty="0">
                        <a:effectLst/>
                      </a:endParaRPr>
                    </a:p>
                    <a:p>
                      <a:pPr>
                        <a:spcAft>
                          <a:spcPts val="0"/>
                        </a:spcAft>
                      </a:pPr>
                      <a:r>
                        <a:rPr lang="en-GB" sz="900" dirty="0">
                          <a:effectLst/>
                        </a:rPr>
                        <a:t> </a:t>
                      </a:r>
                      <a:endParaRPr lang="en-GB" sz="1600" dirty="0">
                        <a:effectLst/>
                        <a:latin typeface="Times New Roman"/>
                        <a:ea typeface="Times New Roman"/>
                      </a:endParaRPr>
                    </a:p>
                  </a:txBody>
                  <a:tcPr marL="70610" marR="70610" marT="0" marB="0"/>
                </a:tc>
                <a:tc>
                  <a:txBody>
                    <a:bodyPr/>
                    <a:lstStyle/>
                    <a:p>
                      <a:pPr>
                        <a:spcAft>
                          <a:spcPts val="0"/>
                        </a:spcAft>
                      </a:pPr>
                      <a:r>
                        <a:rPr lang="en-GB" sz="900" dirty="0">
                          <a:solidFill>
                            <a:schemeClr val="accent3">
                              <a:lumMod val="50000"/>
                            </a:schemeClr>
                          </a:solidFill>
                          <a:effectLst/>
                        </a:rPr>
                        <a:t>A very good application of a range of methods, materials, tools and/or techniques.</a:t>
                      </a:r>
                      <a:endParaRPr lang="en-GB" sz="1600" dirty="0">
                        <a:solidFill>
                          <a:schemeClr val="accent3">
                            <a:lumMod val="50000"/>
                          </a:schemeClr>
                        </a:solidFill>
                        <a:effectLst/>
                      </a:endParaRPr>
                    </a:p>
                    <a:p>
                      <a:pPr>
                        <a:spcAft>
                          <a:spcPts val="0"/>
                        </a:spcAft>
                      </a:pPr>
                      <a:r>
                        <a:rPr lang="en-GB" sz="900" dirty="0">
                          <a:solidFill>
                            <a:schemeClr val="accent3">
                              <a:lumMod val="50000"/>
                            </a:schemeClr>
                          </a:solidFill>
                          <a:effectLst/>
                        </a:rPr>
                        <a:t>Very good consideration of the context of the application, with perceptive use of examples, where relevant.</a:t>
                      </a:r>
                      <a:endParaRPr lang="en-GB" sz="1600" dirty="0">
                        <a:solidFill>
                          <a:schemeClr val="accent3">
                            <a:lumMod val="50000"/>
                          </a:schemeClr>
                        </a:solidFill>
                        <a:effectLst/>
                      </a:endParaRPr>
                    </a:p>
                    <a:p>
                      <a:pPr>
                        <a:spcAft>
                          <a:spcPts val="0"/>
                        </a:spcAft>
                      </a:pPr>
                      <a:r>
                        <a:rPr lang="en-GB" sz="900" dirty="0">
                          <a:solidFill>
                            <a:schemeClr val="accent3">
                              <a:lumMod val="50000"/>
                            </a:schemeClr>
                          </a:solidFill>
                          <a:effectLst/>
                        </a:rPr>
                        <a:t>Evidence of some innovation and creativity. </a:t>
                      </a:r>
                      <a:endParaRPr lang="en-GB" sz="1600" dirty="0">
                        <a:solidFill>
                          <a:schemeClr val="accent3">
                            <a:lumMod val="50000"/>
                          </a:schemeClr>
                        </a:solidFill>
                        <a:effectLst/>
                        <a:latin typeface="Times New Roman"/>
                        <a:ea typeface="Times New Roman"/>
                      </a:endParaRPr>
                    </a:p>
                  </a:txBody>
                  <a:tcPr marL="70610" marR="70610" marT="0" marB="0"/>
                </a:tc>
                <a:tc>
                  <a:txBody>
                    <a:bodyPr/>
                    <a:lstStyle/>
                    <a:p>
                      <a:pPr>
                        <a:spcAft>
                          <a:spcPts val="0"/>
                        </a:spcAft>
                      </a:pPr>
                      <a:r>
                        <a:rPr lang="en-GB" sz="900" dirty="0">
                          <a:solidFill>
                            <a:srgbClr val="FF0000"/>
                          </a:solidFill>
                          <a:effectLst/>
                        </a:rPr>
                        <a:t>An advanced application of a range of methods, materials, tools and/or techniques.</a:t>
                      </a:r>
                      <a:endParaRPr lang="en-GB" sz="1600" dirty="0">
                        <a:solidFill>
                          <a:srgbClr val="FF0000"/>
                        </a:solidFill>
                        <a:effectLst/>
                      </a:endParaRPr>
                    </a:p>
                    <a:p>
                      <a:pPr>
                        <a:spcAft>
                          <a:spcPts val="0"/>
                        </a:spcAft>
                      </a:pPr>
                      <a:r>
                        <a:rPr lang="en-GB" sz="900" dirty="0">
                          <a:solidFill>
                            <a:srgbClr val="FF0000"/>
                          </a:solidFill>
                          <a:effectLst/>
                        </a:rPr>
                        <a:t>The context of the application is well considered, with extensive use of relevant examples.</a:t>
                      </a:r>
                      <a:endParaRPr lang="en-GB" sz="1600" dirty="0">
                        <a:solidFill>
                          <a:srgbClr val="FF0000"/>
                        </a:solidFill>
                        <a:effectLst/>
                      </a:endParaRPr>
                    </a:p>
                    <a:p>
                      <a:pPr>
                        <a:spcAft>
                          <a:spcPts val="0"/>
                        </a:spcAft>
                      </a:pPr>
                      <a:r>
                        <a:rPr lang="en-GB" sz="900" dirty="0">
                          <a:solidFill>
                            <a:srgbClr val="FF0000"/>
                          </a:solidFill>
                          <a:effectLst/>
                        </a:rPr>
                        <a:t>Application and deployment extend beyond established conventions.  Innovation and creativity evident throughout.</a:t>
                      </a:r>
                      <a:endParaRPr lang="en-GB" sz="1600" dirty="0">
                        <a:solidFill>
                          <a:srgbClr val="FF0000"/>
                        </a:solidFill>
                        <a:effectLst/>
                        <a:latin typeface="Times New Roman"/>
                        <a:ea typeface="Times New Roman"/>
                      </a:endParaRPr>
                    </a:p>
                  </a:txBody>
                  <a:tcPr marL="70610" marR="70610" marT="0" marB="0"/>
                </a:tc>
                <a:tc>
                  <a:txBody>
                    <a:bodyPr/>
                    <a:lstStyle/>
                    <a:p>
                      <a:pPr>
                        <a:spcAft>
                          <a:spcPts val="0"/>
                        </a:spcAft>
                      </a:pPr>
                      <a:r>
                        <a:rPr lang="en-GB" sz="900" dirty="0">
                          <a:solidFill>
                            <a:srgbClr val="FF0000"/>
                          </a:solidFill>
                          <a:effectLst/>
                        </a:rPr>
                        <a:t>Outstanding levels of application and deployment skills. Assimilation and development of cutting edge processes and techniques.</a:t>
                      </a:r>
                      <a:endParaRPr lang="en-GB" sz="1600" dirty="0">
                        <a:solidFill>
                          <a:srgbClr val="FF0000"/>
                        </a:solidFill>
                        <a:effectLst/>
                        <a:latin typeface="Times New Roman"/>
                        <a:ea typeface="Times New Roman"/>
                      </a:endParaRPr>
                    </a:p>
                  </a:txBody>
                  <a:tcPr marL="70610" marR="70610" marT="0" marB="0"/>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2</a:t>
            </a:r>
            <a:endParaRPr lang="en-GB" dirty="0"/>
          </a:p>
        </p:txBody>
      </p:sp>
      <p:sp>
        <p:nvSpPr>
          <p:cNvPr id="3" name="Content Placeholder 2"/>
          <p:cNvSpPr>
            <a:spLocks noGrp="1"/>
          </p:cNvSpPr>
          <p:nvPr>
            <p:ph sz="quarter" idx="1"/>
          </p:nvPr>
        </p:nvSpPr>
        <p:spPr/>
        <p:txBody>
          <a:bodyPr/>
          <a:lstStyle/>
          <a:p>
            <a:r>
              <a:rPr lang="en-GB" dirty="0" smtClean="0"/>
              <a:t>Database driven</a:t>
            </a:r>
          </a:p>
          <a:p>
            <a:r>
              <a:rPr lang="en-GB" dirty="0" smtClean="0"/>
              <a:t>New rich-internet application</a:t>
            </a:r>
          </a:p>
          <a:p>
            <a:r>
              <a:rPr lang="en-GB" dirty="0" smtClean="0"/>
              <a:t>Think of it like an application rather than a web site</a:t>
            </a:r>
          </a:p>
          <a:p>
            <a:r>
              <a:rPr lang="en-GB" dirty="0" smtClean="0"/>
              <a:t>Take a look at apps for </a:t>
            </a:r>
            <a:r>
              <a:rPr lang="en-GB" dirty="0" err="1" smtClean="0"/>
              <a:t>iPad</a:t>
            </a:r>
            <a:r>
              <a:rPr lang="en-GB" dirty="0" smtClean="0"/>
              <a:t>, Android or Google Chrome (</a:t>
            </a:r>
            <a:r>
              <a:rPr lang="en-GB" dirty="0" err="1" smtClean="0"/>
              <a:t>eg</a:t>
            </a:r>
            <a:r>
              <a:rPr lang="en-GB" dirty="0" smtClean="0"/>
              <a:t> Amazon </a:t>
            </a:r>
            <a:r>
              <a:rPr lang="en-GB" dirty="0" err="1" smtClean="0"/>
              <a:t>WindowShop</a:t>
            </a:r>
            <a:r>
              <a:rPr lang="en-GB" dirty="0" smtClean="0"/>
              <a:t>, </a:t>
            </a:r>
            <a:r>
              <a:rPr lang="en-GB" dirty="0" err="1" smtClean="0"/>
              <a:t>Evernote</a:t>
            </a:r>
            <a:r>
              <a:rPr lang="en-GB" dirty="0" smtClean="0"/>
              <a:t>, Sports Tracker etc)</a:t>
            </a:r>
          </a:p>
          <a:p>
            <a:r>
              <a:rPr lang="en-GB" dirty="0" smtClean="0"/>
              <a:t>More emphasis (marks allocated) for implementation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pic>
        <p:nvPicPr>
          <p:cNvPr id="31747" name="Picture 3"/>
          <p:cNvPicPr>
            <a:picLocks noChangeAspect="1" noChangeArrowheads="1"/>
          </p:cNvPicPr>
          <p:nvPr/>
        </p:nvPicPr>
        <p:blipFill>
          <a:blip r:embed="rId2" cstate="print"/>
          <a:srcRect/>
          <a:stretch>
            <a:fillRect/>
          </a:stretch>
        </p:blipFill>
        <p:spPr bwMode="auto">
          <a:xfrm>
            <a:off x="3347864" y="1196752"/>
            <a:ext cx="5327671" cy="2995352"/>
          </a:xfrm>
          <a:prstGeom prst="rect">
            <a:avLst/>
          </a:prstGeom>
          <a:noFill/>
          <a:ln w="9525">
            <a:noFill/>
            <a:miter lim="800000"/>
            <a:headEnd/>
            <a:tailEnd/>
          </a:ln>
        </p:spPr>
      </p:pic>
      <p:pic>
        <p:nvPicPr>
          <p:cNvPr id="31748" name="Picture 4"/>
          <p:cNvPicPr>
            <a:picLocks noChangeAspect="1" noChangeArrowheads="1"/>
          </p:cNvPicPr>
          <p:nvPr/>
        </p:nvPicPr>
        <p:blipFill>
          <a:blip r:embed="rId3" cstate="print"/>
          <a:srcRect/>
          <a:stretch>
            <a:fillRect/>
          </a:stretch>
        </p:blipFill>
        <p:spPr bwMode="auto">
          <a:xfrm>
            <a:off x="395536" y="3023409"/>
            <a:ext cx="4320480" cy="3183995"/>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lstStyle/>
          <a:p>
            <a:r>
              <a:rPr lang="en-GB" dirty="0" smtClean="0"/>
              <a:t>[1] </a:t>
            </a:r>
            <a:r>
              <a:rPr lang="en-GB" dirty="0" err="1" smtClean="0"/>
              <a:t>Allaire</a:t>
            </a:r>
            <a:r>
              <a:rPr lang="en-GB" dirty="0" smtClean="0"/>
              <a:t>, Jeremy</a:t>
            </a:r>
          </a:p>
          <a:p>
            <a:pPr lvl="1">
              <a:buNone/>
            </a:pPr>
            <a:r>
              <a:rPr lang="en-GB" dirty="0" smtClean="0"/>
              <a:t>Macromedia white paper,  Macromedia – 2002</a:t>
            </a:r>
          </a:p>
          <a:p>
            <a:r>
              <a:rPr lang="en-GB" dirty="0" smtClean="0"/>
              <a:t>[2] Hammond, Jeffrey and Gould, Michael</a:t>
            </a:r>
          </a:p>
          <a:p>
            <a:pPr lvl="1">
              <a:buNone/>
            </a:pPr>
            <a:r>
              <a:rPr lang="en-GB" dirty="0" smtClean="0"/>
              <a:t>RIA moves beyond the browser,  Forrester – 2007</a:t>
            </a:r>
          </a:p>
          <a:p>
            <a:r>
              <a:rPr lang="en-GB" dirty="0" smtClean="0"/>
              <a:t>[3] Bell, Douglas</a:t>
            </a:r>
          </a:p>
          <a:p>
            <a:pPr lvl="1">
              <a:buNone/>
            </a:pPr>
            <a:r>
              <a:rPr lang="en-GB" dirty="0" smtClean="0"/>
              <a:t>Software Engineering for Students,  Addison Wesley - 2005</a:t>
            </a:r>
          </a:p>
          <a:p>
            <a:r>
              <a:rPr lang="en-GB" dirty="0" smtClean="0"/>
              <a:t>[4] Stephens, Matt and Rosenberg, Doug</a:t>
            </a:r>
          </a:p>
          <a:p>
            <a:pPr lvl="1">
              <a:buNone/>
            </a:pPr>
            <a:r>
              <a:rPr lang="en-GB" dirty="0" smtClean="0"/>
              <a:t>Design Driven Testing,  </a:t>
            </a:r>
            <a:r>
              <a:rPr lang="en-GB" dirty="0" err="1" smtClean="0"/>
              <a:t>Apress</a:t>
            </a:r>
            <a:r>
              <a:rPr lang="en-GB" dirty="0" smtClean="0"/>
              <a:t> – 2010</a:t>
            </a:r>
          </a:p>
          <a:p>
            <a:r>
              <a:rPr lang="en-GB" dirty="0" smtClean="0"/>
              <a:t>[5] Noda, Tom and </a:t>
            </a:r>
            <a:r>
              <a:rPr lang="en-GB" dirty="0" err="1" smtClean="0"/>
              <a:t>Helwig</a:t>
            </a:r>
            <a:r>
              <a:rPr lang="en-GB" dirty="0" smtClean="0"/>
              <a:t>, Shawn</a:t>
            </a:r>
          </a:p>
          <a:p>
            <a:pPr lvl="1">
              <a:buNone/>
            </a:pPr>
            <a:r>
              <a:rPr lang="en-GB" dirty="0" smtClean="0"/>
              <a:t>Rich Internet Applications,  </a:t>
            </a:r>
            <a:r>
              <a:rPr lang="en-GB" dirty="0" err="1" smtClean="0"/>
              <a:t>uwebc</a:t>
            </a:r>
            <a:r>
              <a:rPr lang="en-GB" dirty="0" smtClean="0"/>
              <a:t>– 2005</a:t>
            </a:r>
          </a:p>
          <a:p>
            <a:pPr lvl="1">
              <a:buNone/>
            </a:pPr>
            <a:endParaRPr lang="en-GB"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662</TotalTime>
  <Words>1456</Words>
  <Application>Microsoft Office PowerPoint</Application>
  <PresentationFormat>On-screen Show (4:3)</PresentationFormat>
  <Paragraphs>154</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Origin</vt:lpstr>
      <vt:lpstr>Rich Internet Application Development</vt:lpstr>
      <vt:lpstr>Appendix</vt:lpstr>
      <vt:lpstr>Referencing</vt:lpstr>
      <vt:lpstr>Concepts</vt:lpstr>
      <vt:lpstr>Concepts</vt:lpstr>
      <vt:lpstr>Concepts</vt:lpstr>
      <vt:lpstr>Concepts</vt:lpstr>
      <vt:lpstr>Concepts</vt:lpstr>
      <vt:lpstr>Design</vt:lpstr>
      <vt:lpstr>Functional Requirements</vt:lpstr>
      <vt:lpstr>Requirements</vt:lpstr>
      <vt:lpstr>Non Functional Requirements</vt:lpstr>
      <vt:lpstr>Some Sample Requirements</vt:lpstr>
      <vt:lpstr>Prototypes and Navigation</vt:lpstr>
      <vt:lpstr>Implementation</vt:lpstr>
      <vt:lpstr>Marking Criteria</vt:lpstr>
      <vt:lpstr>1st</vt:lpstr>
      <vt:lpstr>Assignment 2</vt:lpstr>
      <vt:lpstr>Examples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Rich Internet Application Development</dc:title>
  <dc:creator>Mark Sutcliffe</dc:creator>
  <cp:lastModifiedBy>Daddy</cp:lastModifiedBy>
  <cp:revision>178</cp:revision>
  <dcterms:created xsi:type="dcterms:W3CDTF">2010-09-15T13:03:21Z</dcterms:created>
  <dcterms:modified xsi:type="dcterms:W3CDTF">2013-02-04T13:20:19Z</dcterms:modified>
</cp:coreProperties>
</file>