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72" r:id="rId3"/>
    <p:sldId id="257" r:id="rId4"/>
    <p:sldId id="265" r:id="rId5"/>
    <p:sldId id="273" r:id="rId6"/>
    <p:sldId id="274" r:id="rId7"/>
    <p:sldId id="275" r:id="rId8"/>
    <p:sldId id="258" r:id="rId9"/>
    <p:sldId id="259" r:id="rId10"/>
    <p:sldId id="260" r:id="rId11"/>
    <p:sldId id="261" r:id="rId12"/>
    <p:sldId id="262" r:id="rId13"/>
    <p:sldId id="263" r:id="rId14"/>
    <p:sldId id="267" r:id="rId15"/>
    <p:sldId id="270" r:id="rId16"/>
    <p:sldId id="276" r:id="rId17"/>
    <p:sldId id="271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1" d="100"/>
          <a:sy n="71" d="100"/>
        </p:scale>
        <p:origin x="-568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printerSettings" Target="printerSettings/printerSettings1.bin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C4C9CC-C92D-FB41-AA7E-D8D85E2BC4B0}" type="doc">
      <dgm:prSet loTypeId="urn:microsoft.com/office/officeart/2005/8/layout/cycle2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375D356-B4D5-7146-B669-3D83095E326D}">
      <dgm:prSet phldrT="[Text]"/>
      <dgm:spPr/>
      <dgm:t>
        <a:bodyPr/>
        <a:lstStyle/>
        <a:p>
          <a:endParaRPr lang="en-GB" dirty="0"/>
        </a:p>
      </dgm:t>
    </dgm:pt>
    <dgm:pt modelId="{E8B60F9B-7B5D-2844-A578-8E1D99E54D59}" type="parTrans" cxnId="{5D2E7FE1-AA55-5E4A-921D-BC9C257B0D26}">
      <dgm:prSet/>
      <dgm:spPr/>
      <dgm:t>
        <a:bodyPr/>
        <a:lstStyle/>
        <a:p>
          <a:endParaRPr lang="en-GB"/>
        </a:p>
      </dgm:t>
    </dgm:pt>
    <dgm:pt modelId="{01442F61-6EB3-ED4C-95EF-055C51C8C154}" type="sibTrans" cxnId="{5D2E7FE1-AA55-5E4A-921D-BC9C257B0D26}">
      <dgm:prSet/>
      <dgm:spPr/>
      <dgm:t>
        <a:bodyPr/>
        <a:lstStyle/>
        <a:p>
          <a:endParaRPr lang="en-GB"/>
        </a:p>
      </dgm:t>
    </dgm:pt>
    <dgm:pt modelId="{5220CD23-CD26-3A42-B552-00EC2F325633}">
      <dgm:prSet phldrT="[Text]"/>
      <dgm:spPr/>
      <dgm:t>
        <a:bodyPr/>
        <a:lstStyle/>
        <a:p>
          <a:endParaRPr lang="en-GB" dirty="0"/>
        </a:p>
      </dgm:t>
    </dgm:pt>
    <dgm:pt modelId="{2DE0FCC2-D230-964E-9FB6-B7967CE544C8}" type="parTrans" cxnId="{AA5A33A9-C893-C14C-AA79-5EC2FF71FA8B}">
      <dgm:prSet/>
      <dgm:spPr/>
      <dgm:t>
        <a:bodyPr/>
        <a:lstStyle/>
        <a:p>
          <a:endParaRPr lang="en-GB"/>
        </a:p>
      </dgm:t>
    </dgm:pt>
    <dgm:pt modelId="{2B4E3161-FD04-A542-BEFB-CF4CB9DDB945}" type="sibTrans" cxnId="{AA5A33A9-C893-C14C-AA79-5EC2FF71FA8B}">
      <dgm:prSet/>
      <dgm:spPr/>
      <dgm:t>
        <a:bodyPr/>
        <a:lstStyle/>
        <a:p>
          <a:endParaRPr lang="en-GB"/>
        </a:p>
      </dgm:t>
    </dgm:pt>
    <dgm:pt modelId="{EC46603E-99EE-3748-89EC-04CBB17DD9AE}">
      <dgm:prSet phldrT="[Text]"/>
      <dgm:spPr/>
      <dgm:t>
        <a:bodyPr/>
        <a:lstStyle/>
        <a:p>
          <a:endParaRPr lang="en-GB" dirty="0"/>
        </a:p>
      </dgm:t>
    </dgm:pt>
    <dgm:pt modelId="{0A2D8891-DC86-3140-B5FC-D32AA2A42EF5}" type="parTrans" cxnId="{F84AF7D1-7941-754E-9D0D-C60BF05C6582}">
      <dgm:prSet/>
      <dgm:spPr/>
      <dgm:t>
        <a:bodyPr/>
        <a:lstStyle/>
        <a:p>
          <a:endParaRPr lang="en-GB"/>
        </a:p>
      </dgm:t>
    </dgm:pt>
    <dgm:pt modelId="{0BD274BC-0822-6546-9A94-6449BBF373E5}" type="sibTrans" cxnId="{F84AF7D1-7941-754E-9D0D-C60BF05C6582}">
      <dgm:prSet/>
      <dgm:spPr/>
      <dgm:t>
        <a:bodyPr/>
        <a:lstStyle/>
        <a:p>
          <a:endParaRPr lang="en-GB"/>
        </a:p>
      </dgm:t>
    </dgm:pt>
    <dgm:pt modelId="{4D3799E6-5A02-C445-87C5-D281FC79E50D}">
      <dgm:prSet/>
      <dgm:spPr/>
      <dgm:t>
        <a:bodyPr/>
        <a:lstStyle/>
        <a:p>
          <a:endParaRPr lang="en-GB" dirty="0"/>
        </a:p>
      </dgm:t>
    </dgm:pt>
    <dgm:pt modelId="{08548199-35BA-E547-84E1-D7B58A0DE426}" type="parTrans" cxnId="{0AAD975E-C27E-8E44-A7FC-C93E86CB82DC}">
      <dgm:prSet/>
      <dgm:spPr/>
      <dgm:t>
        <a:bodyPr/>
        <a:lstStyle/>
        <a:p>
          <a:endParaRPr lang="en-GB"/>
        </a:p>
      </dgm:t>
    </dgm:pt>
    <dgm:pt modelId="{4F9F3784-9F92-114D-9FE6-197362273F88}" type="sibTrans" cxnId="{0AAD975E-C27E-8E44-A7FC-C93E86CB82DC}">
      <dgm:prSet/>
      <dgm:spPr/>
      <dgm:t>
        <a:bodyPr/>
        <a:lstStyle/>
        <a:p>
          <a:endParaRPr lang="en-GB"/>
        </a:p>
      </dgm:t>
    </dgm:pt>
    <dgm:pt modelId="{39867C52-10F5-5E4C-98A9-B070F77CA610}">
      <dgm:prSet/>
      <dgm:spPr/>
      <dgm:t>
        <a:bodyPr/>
        <a:lstStyle/>
        <a:p>
          <a:endParaRPr lang="en-GB" dirty="0"/>
        </a:p>
      </dgm:t>
    </dgm:pt>
    <dgm:pt modelId="{F86AFB10-75A7-4C48-AC7E-E0C114955D99}" type="parTrans" cxnId="{2083CA62-9F95-4944-950F-1D539C0B7330}">
      <dgm:prSet/>
      <dgm:spPr/>
      <dgm:t>
        <a:bodyPr/>
        <a:lstStyle/>
        <a:p>
          <a:endParaRPr lang="en-GB"/>
        </a:p>
      </dgm:t>
    </dgm:pt>
    <dgm:pt modelId="{B81778D7-0B87-F44F-B20E-55C8ED3C591B}" type="sibTrans" cxnId="{2083CA62-9F95-4944-950F-1D539C0B7330}">
      <dgm:prSet/>
      <dgm:spPr/>
      <dgm:t>
        <a:bodyPr/>
        <a:lstStyle/>
        <a:p>
          <a:endParaRPr lang="en-GB"/>
        </a:p>
      </dgm:t>
    </dgm:pt>
    <dgm:pt modelId="{6D039377-0144-3A45-9B85-22BA35816279}" type="pres">
      <dgm:prSet presAssocID="{BDC4C9CC-C92D-FB41-AA7E-D8D85E2BC4B0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321BA45-58C4-2A49-85DD-C5FA4F6167E3}" type="pres">
      <dgm:prSet presAssocID="{3375D356-B4D5-7146-B669-3D83095E326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27512D-9780-3144-A49B-DBDC7F5E1C0A}" type="pres">
      <dgm:prSet presAssocID="{01442F61-6EB3-ED4C-95EF-055C51C8C154}" presName="sibTrans" presStyleLbl="sibTrans2D1" presStyleIdx="0" presStyleCnt="5"/>
      <dgm:spPr/>
      <dgm:t>
        <a:bodyPr/>
        <a:lstStyle/>
        <a:p>
          <a:endParaRPr lang="en-US"/>
        </a:p>
      </dgm:t>
    </dgm:pt>
    <dgm:pt modelId="{717F0659-E48B-0C45-82CE-FA05A10BAD46}" type="pres">
      <dgm:prSet presAssocID="{01442F61-6EB3-ED4C-95EF-055C51C8C154}" presName="connectorText" presStyleLbl="sibTrans2D1" presStyleIdx="0" presStyleCnt="5"/>
      <dgm:spPr/>
      <dgm:t>
        <a:bodyPr/>
        <a:lstStyle/>
        <a:p>
          <a:endParaRPr lang="en-US"/>
        </a:p>
      </dgm:t>
    </dgm:pt>
    <dgm:pt modelId="{07604FD3-3672-E049-A475-43A7BC7296AD}" type="pres">
      <dgm:prSet presAssocID="{5220CD23-CD26-3A42-B552-00EC2F32563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8CE395E-D975-1643-8B55-A7E9F6B6852B}" type="pres">
      <dgm:prSet presAssocID="{2B4E3161-FD04-A542-BEFB-CF4CB9DDB945}" presName="sibTrans" presStyleLbl="sibTrans2D1" presStyleIdx="1" presStyleCnt="5"/>
      <dgm:spPr/>
      <dgm:t>
        <a:bodyPr/>
        <a:lstStyle/>
        <a:p>
          <a:endParaRPr lang="en-US"/>
        </a:p>
      </dgm:t>
    </dgm:pt>
    <dgm:pt modelId="{9D58C2B5-FF4E-D04F-8CEF-C07AF549C579}" type="pres">
      <dgm:prSet presAssocID="{2B4E3161-FD04-A542-BEFB-CF4CB9DDB945}" presName="connectorText" presStyleLbl="sibTrans2D1" presStyleIdx="1" presStyleCnt="5"/>
      <dgm:spPr/>
      <dgm:t>
        <a:bodyPr/>
        <a:lstStyle/>
        <a:p>
          <a:endParaRPr lang="en-US"/>
        </a:p>
      </dgm:t>
    </dgm:pt>
    <dgm:pt modelId="{72B429FB-E535-6240-93D8-A38DF2169ABB}" type="pres">
      <dgm:prSet presAssocID="{4D3799E6-5A02-C445-87C5-D281FC79E50D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5E859F-4047-8648-874E-CB0E90DEF3DE}" type="pres">
      <dgm:prSet presAssocID="{4F9F3784-9F92-114D-9FE6-197362273F88}" presName="sibTrans" presStyleLbl="sibTrans2D1" presStyleIdx="2" presStyleCnt="5"/>
      <dgm:spPr/>
      <dgm:t>
        <a:bodyPr/>
        <a:lstStyle/>
        <a:p>
          <a:endParaRPr lang="en-US"/>
        </a:p>
      </dgm:t>
    </dgm:pt>
    <dgm:pt modelId="{67402CD4-4446-1347-8425-C9BE284D5DF2}" type="pres">
      <dgm:prSet presAssocID="{4F9F3784-9F92-114D-9FE6-197362273F88}" presName="connectorText" presStyleLbl="sibTrans2D1" presStyleIdx="2" presStyleCnt="5"/>
      <dgm:spPr/>
      <dgm:t>
        <a:bodyPr/>
        <a:lstStyle/>
        <a:p>
          <a:endParaRPr lang="en-US"/>
        </a:p>
      </dgm:t>
    </dgm:pt>
    <dgm:pt modelId="{7180AF78-7533-3749-B149-DFBD2D75F9D9}" type="pres">
      <dgm:prSet presAssocID="{EC46603E-99EE-3748-89EC-04CBB17DD9A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5C9E9BB-9703-824D-986E-B7837D48FCBF}" type="pres">
      <dgm:prSet presAssocID="{0BD274BC-0822-6546-9A94-6449BBF373E5}" presName="sibTrans" presStyleLbl="sibTrans2D1" presStyleIdx="3" presStyleCnt="5"/>
      <dgm:spPr/>
      <dgm:t>
        <a:bodyPr/>
        <a:lstStyle/>
        <a:p>
          <a:endParaRPr lang="en-US"/>
        </a:p>
      </dgm:t>
    </dgm:pt>
    <dgm:pt modelId="{58CA3F01-0A16-2D48-A9B1-252909D952C5}" type="pres">
      <dgm:prSet presAssocID="{0BD274BC-0822-6546-9A94-6449BBF373E5}" presName="connectorText" presStyleLbl="sibTrans2D1" presStyleIdx="3" presStyleCnt="5"/>
      <dgm:spPr/>
      <dgm:t>
        <a:bodyPr/>
        <a:lstStyle/>
        <a:p>
          <a:endParaRPr lang="en-US"/>
        </a:p>
      </dgm:t>
    </dgm:pt>
    <dgm:pt modelId="{CB971A39-6B39-F740-B693-6F7791C87A00}" type="pres">
      <dgm:prSet presAssocID="{39867C52-10F5-5E4C-98A9-B070F77CA61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324751-71CE-2643-8EBB-864F9010D183}" type="pres">
      <dgm:prSet presAssocID="{B81778D7-0B87-F44F-B20E-55C8ED3C591B}" presName="sibTrans" presStyleLbl="sibTrans2D1" presStyleIdx="4" presStyleCnt="5"/>
      <dgm:spPr/>
      <dgm:t>
        <a:bodyPr/>
        <a:lstStyle/>
        <a:p>
          <a:endParaRPr lang="en-US"/>
        </a:p>
      </dgm:t>
    </dgm:pt>
    <dgm:pt modelId="{6FF774C6-1419-BC40-8010-97C0FC9B7C49}" type="pres">
      <dgm:prSet presAssocID="{B81778D7-0B87-F44F-B20E-55C8ED3C591B}" presName="connectorText" presStyleLbl="sibTrans2D1" presStyleIdx="4" presStyleCnt="5"/>
      <dgm:spPr/>
      <dgm:t>
        <a:bodyPr/>
        <a:lstStyle/>
        <a:p>
          <a:endParaRPr lang="en-US"/>
        </a:p>
      </dgm:t>
    </dgm:pt>
  </dgm:ptLst>
  <dgm:cxnLst>
    <dgm:cxn modelId="{35839F31-AD86-D344-9A72-08316E6447A6}" type="presOf" srcId="{01442F61-6EB3-ED4C-95EF-055C51C8C154}" destId="{717F0659-E48B-0C45-82CE-FA05A10BAD46}" srcOrd="1" destOrd="0" presId="urn:microsoft.com/office/officeart/2005/8/layout/cycle2"/>
    <dgm:cxn modelId="{F84AF7D1-7941-754E-9D0D-C60BF05C6582}" srcId="{BDC4C9CC-C92D-FB41-AA7E-D8D85E2BC4B0}" destId="{EC46603E-99EE-3748-89EC-04CBB17DD9AE}" srcOrd="3" destOrd="0" parTransId="{0A2D8891-DC86-3140-B5FC-D32AA2A42EF5}" sibTransId="{0BD274BC-0822-6546-9A94-6449BBF373E5}"/>
    <dgm:cxn modelId="{2083CA62-9F95-4944-950F-1D539C0B7330}" srcId="{BDC4C9CC-C92D-FB41-AA7E-D8D85E2BC4B0}" destId="{39867C52-10F5-5E4C-98A9-B070F77CA610}" srcOrd="4" destOrd="0" parTransId="{F86AFB10-75A7-4C48-AC7E-E0C114955D99}" sibTransId="{B81778D7-0B87-F44F-B20E-55C8ED3C591B}"/>
    <dgm:cxn modelId="{A78CA01B-9F9D-A24A-983E-48516D5F6D3D}" type="presOf" srcId="{4F9F3784-9F92-114D-9FE6-197362273F88}" destId="{67402CD4-4446-1347-8425-C9BE284D5DF2}" srcOrd="1" destOrd="0" presId="urn:microsoft.com/office/officeart/2005/8/layout/cycle2"/>
    <dgm:cxn modelId="{3C780FFD-1581-D140-ADC3-712053E25936}" type="presOf" srcId="{B81778D7-0B87-F44F-B20E-55C8ED3C591B}" destId="{6FF774C6-1419-BC40-8010-97C0FC9B7C49}" srcOrd="1" destOrd="0" presId="urn:microsoft.com/office/officeart/2005/8/layout/cycle2"/>
    <dgm:cxn modelId="{93D7031D-35C0-1C48-934D-A4B103E13005}" type="presOf" srcId="{EC46603E-99EE-3748-89EC-04CBB17DD9AE}" destId="{7180AF78-7533-3749-B149-DFBD2D75F9D9}" srcOrd="0" destOrd="0" presId="urn:microsoft.com/office/officeart/2005/8/layout/cycle2"/>
    <dgm:cxn modelId="{484845DE-7A49-574E-9AC3-DEA2A79D38BD}" type="presOf" srcId="{3375D356-B4D5-7146-B669-3D83095E326D}" destId="{4321BA45-58C4-2A49-85DD-C5FA4F6167E3}" srcOrd="0" destOrd="0" presId="urn:microsoft.com/office/officeart/2005/8/layout/cycle2"/>
    <dgm:cxn modelId="{FD76BAD7-3266-4745-9985-65190280655B}" type="presOf" srcId="{BDC4C9CC-C92D-FB41-AA7E-D8D85E2BC4B0}" destId="{6D039377-0144-3A45-9B85-22BA35816279}" srcOrd="0" destOrd="0" presId="urn:microsoft.com/office/officeart/2005/8/layout/cycle2"/>
    <dgm:cxn modelId="{5D2E7FE1-AA55-5E4A-921D-BC9C257B0D26}" srcId="{BDC4C9CC-C92D-FB41-AA7E-D8D85E2BC4B0}" destId="{3375D356-B4D5-7146-B669-3D83095E326D}" srcOrd="0" destOrd="0" parTransId="{E8B60F9B-7B5D-2844-A578-8E1D99E54D59}" sibTransId="{01442F61-6EB3-ED4C-95EF-055C51C8C154}"/>
    <dgm:cxn modelId="{AA5A33A9-C893-C14C-AA79-5EC2FF71FA8B}" srcId="{BDC4C9CC-C92D-FB41-AA7E-D8D85E2BC4B0}" destId="{5220CD23-CD26-3A42-B552-00EC2F325633}" srcOrd="1" destOrd="0" parTransId="{2DE0FCC2-D230-964E-9FB6-B7967CE544C8}" sibTransId="{2B4E3161-FD04-A542-BEFB-CF4CB9DDB945}"/>
    <dgm:cxn modelId="{25103B3F-3BD6-FA40-8486-C8FB6D3D106E}" type="presOf" srcId="{39867C52-10F5-5E4C-98A9-B070F77CA610}" destId="{CB971A39-6B39-F740-B693-6F7791C87A00}" srcOrd="0" destOrd="0" presId="urn:microsoft.com/office/officeart/2005/8/layout/cycle2"/>
    <dgm:cxn modelId="{0AAD975E-C27E-8E44-A7FC-C93E86CB82DC}" srcId="{BDC4C9CC-C92D-FB41-AA7E-D8D85E2BC4B0}" destId="{4D3799E6-5A02-C445-87C5-D281FC79E50D}" srcOrd="2" destOrd="0" parTransId="{08548199-35BA-E547-84E1-D7B58A0DE426}" sibTransId="{4F9F3784-9F92-114D-9FE6-197362273F88}"/>
    <dgm:cxn modelId="{2C0917A5-A213-2449-87E9-2A478282AD01}" type="presOf" srcId="{2B4E3161-FD04-A542-BEFB-CF4CB9DDB945}" destId="{08CE395E-D975-1643-8B55-A7E9F6B6852B}" srcOrd="0" destOrd="0" presId="urn:microsoft.com/office/officeart/2005/8/layout/cycle2"/>
    <dgm:cxn modelId="{DEF37111-0527-8E47-B0E0-4D3ADC471760}" type="presOf" srcId="{4D3799E6-5A02-C445-87C5-D281FC79E50D}" destId="{72B429FB-E535-6240-93D8-A38DF2169ABB}" srcOrd="0" destOrd="0" presId="urn:microsoft.com/office/officeart/2005/8/layout/cycle2"/>
    <dgm:cxn modelId="{4D5CA5DA-5F37-5845-941C-A128518ACA3E}" type="presOf" srcId="{5220CD23-CD26-3A42-B552-00EC2F325633}" destId="{07604FD3-3672-E049-A475-43A7BC7296AD}" srcOrd="0" destOrd="0" presId="urn:microsoft.com/office/officeart/2005/8/layout/cycle2"/>
    <dgm:cxn modelId="{0FCBCCD8-D76E-1644-A2A1-AC53B90121AD}" type="presOf" srcId="{B81778D7-0B87-F44F-B20E-55C8ED3C591B}" destId="{15324751-71CE-2643-8EBB-864F9010D183}" srcOrd="0" destOrd="0" presId="urn:microsoft.com/office/officeart/2005/8/layout/cycle2"/>
    <dgm:cxn modelId="{41A8D0F9-9B8C-714A-AF16-13209EAE9DCB}" type="presOf" srcId="{0BD274BC-0822-6546-9A94-6449BBF373E5}" destId="{58CA3F01-0A16-2D48-A9B1-252909D952C5}" srcOrd="1" destOrd="0" presId="urn:microsoft.com/office/officeart/2005/8/layout/cycle2"/>
    <dgm:cxn modelId="{B0873E4A-4FBB-B843-B03E-AC6387148442}" type="presOf" srcId="{4F9F3784-9F92-114D-9FE6-197362273F88}" destId="{935E859F-4047-8648-874E-CB0E90DEF3DE}" srcOrd="0" destOrd="0" presId="urn:microsoft.com/office/officeart/2005/8/layout/cycle2"/>
    <dgm:cxn modelId="{05E7F9CB-F4EC-184D-9948-97AB5D1DC93C}" type="presOf" srcId="{0BD274BC-0822-6546-9A94-6449BBF373E5}" destId="{55C9E9BB-9703-824D-986E-B7837D48FCBF}" srcOrd="0" destOrd="0" presId="urn:microsoft.com/office/officeart/2005/8/layout/cycle2"/>
    <dgm:cxn modelId="{A30F95F5-62B4-534A-A0B8-D79FEEA0ECDB}" type="presOf" srcId="{2B4E3161-FD04-A542-BEFB-CF4CB9DDB945}" destId="{9D58C2B5-FF4E-D04F-8CEF-C07AF549C579}" srcOrd="1" destOrd="0" presId="urn:microsoft.com/office/officeart/2005/8/layout/cycle2"/>
    <dgm:cxn modelId="{083F49FF-FDF3-EC4A-9449-6375B242F5C3}" type="presOf" srcId="{01442F61-6EB3-ED4C-95EF-055C51C8C154}" destId="{CE27512D-9780-3144-A49B-DBDC7F5E1C0A}" srcOrd="0" destOrd="0" presId="urn:microsoft.com/office/officeart/2005/8/layout/cycle2"/>
    <dgm:cxn modelId="{9B5E9950-FDD3-464F-951A-82177F270F2A}" type="presParOf" srcId="{6D039377-0144-3A45-9B85-22BA35816279}" destId="{4321BA45-58C4-2A49-85DD-C5FA4F6167E3}" srcOrd="0" destOrd="0" presId="urn:microsoft.com/office/officeart/2005/8/layout/cycle2"/>
    <dgm:cxn modelId="{8926CA20-D438-884D-A0F1-3F5E3B085317}" type="presParOf" srcId="{6D039377-0144-3A45-9B85-22BA35816279}" destId="{CE27512D-9780-3144-A49B-DBDC7F5E1C0A}" srcOrd="1" destOrd="0" presId="urn:microsoft.com/office/officeart/2005/8/layout/cycle2"/>
    <dgm:cxn modelId="{CAEB5475-1894-DC4F-AEA9-4FAC12F18BB4}" type="presParOf" srcId="{CE27512D-9780-3144-A49B-DBDC7F5E1C0A}" destId="{717F0659-E48B-0C45-82CE-FA05A10BAD46}" srcOrd="0" destOrd="0" presId="urn:microsoft.com/office/officeart/2005/8/layout/cycle2"/>
    <dgm:cxn modelId="{4153E424-C7A9-874A-A802-F8A61488C514}" type="presParOf" srcId="{6D039377-0144-3A45-9B85-22BA35816279}" destId="{07604FD3-3672-E049-A475-43A7BC7296AD}" srcOrd="2" destOrd="0" presId="urn:microsoft.com/office/officeart/2005/8/layout/cycle2"/>
    <dgm:cxn modelId="{56DCAECD-5E6D-034C-9F64-D333DB99263B}" type="presParOf" srcId="{6D039377-0144-3A45-9B85-22BA35816279}" destId="{08CE395E-D975-1643-8B55-A7E9F6B6852B}" srcOrd="3" destOrd="0" presId="urn:microsoft.com/office/officeart/2005/8/layout/cycle2"/>
    <dgm:cxn modelId="{C106EA55-984C-3740-BD33-F6CC9EED4295}" type="presParOf" srcId="{08CE395E-D975-1643-8B55-A7E9F6B6852B}" destId="{9D58C2B5-FF4E-D04F-8CEF-C07AF549C579}" srcOrd="0" destOrd="0" presId="urn:microsoft.com/office/officeart/2005/8/layout/cycle2"/>
    <dgm:cxn modelId="{439AE1F9-306F-9244-8E39-61089AF71CE3}" type="presParOf" srcId="{6D039377-0144-3A45-9B85-22BA35816279}" destId="{72B429FB-E535-6240-93D8-A38DF2169ABB}" srcOrd="4" destOrd="0" presId="urn:microsoft.com/office/officeart/2005/8/layout/cycle2"/>
    <dgm:cxn modelId="{07F3E048-7BF6-914C-BCB6-EA2B83BC7C40}" type="presParOf" srcId="{6D039377-0144-3A45-9B85-22BA35816279}" destId="{935E859F-4047-8648-874E-CB0E90DEF3DE}" srcOrd="5" destOrd="0" presId="urn:microsoft.com/office/officeart/2005/8/layout/cycle2"/>
    <dgm:cxn modelId="{FE3DE4CB-711A-9E46-B9EB-C8B4B2DFE31A}" type="presParOf" srcId="{935E859F-4047-8648-874E-CB0E90DEF3DE}" destId="{67402CD4-4446-1347-8425-C9BE284D5DF2}" srcOrd="0" destOrd="0" presId="urn:microsoft.com/office/officeart/2005/8/layout/cycle2"/>
    <dgm:cxn modelId="{0C837D30-8A6F-324E-8C19-670C6287838F}" type="presParOf" srcId="{6D039377-0144-3A45-9B85-22BA35816279}" destId="{7180AF78-7533-3749-B149-DFBD2D75F9D9}" srcOrd="6" destOrd="0" presId="urn:microsoft.com/office/officeart/2005/8/layout/cycle2"/>
    <dgm:cxn modelId="{FED3D800-680D-3D45-8D6B-103340D7AD54}" type="presParOf" srcId="{6D039377-0144-3A45-9B85-22BA35816279}" destId="{55C9E9BB-9703-824D-986E-B7837D48FCBF}" srcOrd="7" destOrd="0" presId="urn:microsoft.com/office/officeart/2005/8/layout/cycle2"/>
    <dgm:cxn modelId="{A4448071-A912-2149-A869-F5D643F022A1}" type="presParOf" srcId="{55C9E9BB-9703-824D-986E-B7837D48FCBF}" destId="{58CA3F01-0A16-2D48-A9B1-252909D952C5}" srcOrd="0" destOrd="0" presId="urn:microsoft.com/office/officeart/2005/8/layout/cycle2"/>
    <dgm:cxn modelId="{29A3A0CD-AFD7-4B45-99AB-9311416DB0F9}" type="presParOf" srcId="{6D039377-0144-3A45-9B85-22BA35816279}" destId="{CB971A39-6B39-F740-B693-6F7791C87A00}" srcOrd="8" destOrd="0" presId="urn:microsoft.com/office/officeart/2005/8/layout/cycle2"/>
    <dgm:cxn modelId="{F827FE6D-5820-E24C-9712-0153992F268A}" type="presParOf" srcId="{6D039377-0144-3A45-9B85-22BA35816279}" destId="{15324751-71CE-2643-8EBB-864F9010D183}" srcOrd="9" destOrd="0" presId="urn:microsoft.com/office/officeart/2005/8/layout/cycle2"/>
    <dgm:cxn modelId="{2AA1FF69-5471-7940-8AA4-ADD9A2501DED}" type="presParOf" srcId="{15324751-71CE-2643-8EBB-864F9010D183}" destId="{6FF774C6-1419-BC40-8010-97C0FC9B7C49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21BA45-58C4-2A49-85DD-C5FA4F6167E3}">
      <dsp:nvSpPr>
        <dsp:cNvPr id="0" name=""/>
        <dsp:cNvSpPr/>
      </dsp:nvSpPr>
      <dsp:spPr>
        <a:xfrm>
          <a:off x="2346346" y="708"/>
          <a:ext cx="1298974" cy="12989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500" kern="1200" dirty="0"/>
        </a:p>
      </dsp:txBody>
      <dsp:txXfrm>
        <a:off x="2536576" y="190938"/>
        <a:ext cx="918514" cy="918514"/>
      </dsp:txXfrm>
    </dsp:sp>
    <dsp:sp modelId="{CE27512D-9780-3144-A49B-DBDC7F5E1C0A}">
      <dsp:nvSpPr>
        <dsp:cNvPr id="0" name=""/>
        <dsp:cNvSpPr/>
      </dsp:nvSpPr>
      <dsp:spPr>
        <a:xfrm rot="2160000">
          <a:off x="3604237" y="998419"/>
          <a:ext cx="345182" cy="4384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>
        <a:off x="3614126" y="1055666"/>
        <a:ext cx="241627" cy="263042"/>
      </dsp:txXfrm>
    </dsp:sp>
    <dsp:sp modelId="{07604FD3-3672-E049-A475-43A7BC7296AD}">
      <dsp:nvSpPr>
        <dsp:cNvPr id="0" name=""/>
        <dsp:cNvSpPr/>
      </dsp:nvSpPr>
      <dsp:spPr>
        <a:xfrm>
          <a:off x="3924142" y="1147043"/>
          <a:ext cx="1298974" cy="12989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500" kern="1200" dirty="0"/>
        </a:p>
      </dsp:txBody>
      <dsp:txXfrm>
        <a:off x="4114372" y="1337273"/>
        <a:ext cx="918514" cy="918514"/>
      </dsp:txXfrm>
    </dsp:sp>
    <dsp:sp modelId="{08CE395E-D975-1643-8B55-A7E9F6B6852B}">
      <dsp:nvSpPr>
        <dsp:cNvPr id="0" name=""/>
        <dsp:cNvSpPr/>
      </dsp:nvSpPr>
      <dsp:spPr>
        <a:xfrm rot="6480000">
          <a:off x="4102725" y="2495443"/>
          <a:ext cx="345182" cy="4384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 rot="10800000">
        <a:off x="4170503" y="2533881"/>
        <a:ext cx="241627" cy="263042"/>
      </dsp:txXfrm>
    </dsp:sp>
    <dsp:sp modelId="{72B429FB-E535-6240-93D8-A38DF2169ABB}">
      <dsp:nvSpPr>
        <dsp:cNvPr id="0" name=""/>
        <dsp:cNvSpPr/>
      </dsp:nvSpPr>
      <dsp:spPr>
        <a:xfrm>
          <a:off x="3321477" y="3001853"/>
          <a:ext cx="1298974" cy="12989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500" kern="1200" dirty="0"/>
        </a:p>
      </dsp:txBody>
      <dsp:txXfrm>
        <a:off x="3511707" y="3192083"/>
        <a:ext cx="918514" cy="918514"/>
      </dsp:txXfrm>
    </dsp:sp>
    <dsp:sp modelId="{935E859F-4047-8648-874E-CB0E90DEF3DE}">
      <dsp:nvSpPr>
        <dsp:cNvPr id="0" name=""/>
        <dsp:cNvSpPr/>
      </dsp:nvSpPr>
      <dsp:spPr>
        <a:xfrm rot="10800000">
          <a:off x="2833012" y="3432139"/>
          <a:ext cx="345182" cy="4384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 rot="10800000">
        <a:off x="2936567" y="3519820"/>
        <a:ext cx="241627" cy="263042"/>
      </dsp:txXfrm>
    </dsp:sp>
    <dsp:sp modelId="{7180AF78-7533-3749-B149-DFBD2D75F9D9}">
      <dsp:nvSpPr>
        <dsp:cNvPr id="0" name=""/>
        <dsp:cNvSpPr/>
      </dsp:nvSpPr>
      <dsp:spPr>
        <a:xfrm>
          <a:off x="1371215" y="3001853"/>
          <a:ext cx="1298974" cy="12989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500" kern="1200" dirty="0"/>
        </a:p>
      </dsp:txBody>
      <dsp:txXfrm>
        <a:off x="1561445" y="3192083"/>
        <a:ext cx="918514" cy="918514"/>
      </dsp:txXfrm>
    </dsp:sp>
    <dsp:sp modelId="{55C9E9BB-9703-824D-986E-B7837D48FCBF}">
      <dsp:nvSpPr>
        <dsp:cNvPr id="0" name=""/>
        <dsp:cNvSpPr/>
      </dsp:nvSpPr>
      <dsp:spPr>
        <a:xfrm rot="15120000">
          <a:off x="1549798" y="2514025"/>
          <a:ext cx="345182" cy="4384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 rot="10800000">
        <a:off x="1617576" y="2650949"/>
        <a:ext cx="241627" cy="263042"/>
      </dsp:txXfrm>
    </dsp:sp>
    <dsp:sp modelId="{CB971A39-6B39-F740-B693-6F7791C87A00}">
      <dsp:nvSpPr>
        <dsp:cNvPr id="0" name=""/>
        <dsp:cNvSpPr/>
      </dsp:nvSpPr>
      <dsp:spPr>
        <a:xfrm>
          <a:off x="768550" y="1147043"/>
          <a:ext cx="1298974" cy="12989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0" tIns="69850" rIns="69850" bIns="698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5500" kern="1200" dirty="0"/>
        </a:p>
      </dsp:txBody>
      <dsp:txXfrm>
        <a:off x="958780" y="1337273"/>
        <a:ext cx="918514" cy="918514"/>
      </dsp:txXfrm>
    </dsp:sp>
    <dsp:sp modelId="{15324751-71CE-2643-8EBB-864F9010D183}">
      <dsp:nvSpPr>
        <dsp:cNvPr id="0" name=""/>
        <dsp:cNvSpPr/>
      </dsp:nvSpPr>
      <dsp:spPr>
        <a:xfrm rot="19440000">
          <a:off x="2026441" y="1009903"/>
          <a:ext cx="345182" cy="43840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/>
        </a:p>
      </dsp:txBody>
      <dsp:txXfrm>
        <a:off x="2036330" y="1128018"/>
        <a:ext cx="241627" cy="2630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989B2-BD06-D441-8429-49697875606D}" type="datetimeFigureOut">
              <a:rPr lang="en-US" smtClean="0"/>
              <a:t>18/02/21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E32AC3-135F-D24C-A6BC-5B5ED38688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323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www.ed.ac.uk</a:t>
            </a:r>
            <a:r>
              <a:rPr lang="en-US" dirty="0"/>
              <a:t>/reflection/reflectors-toolkit/reflecting-on-experience/</a:t>
            </a:r>
            <a:r>
              <a:rPr lang="en-US" dirty="0" err="1"/>
              <a:t>gibbs</a:t>
            </a:r>
            <a:r>
              <a:rPr lang="en-US" dirty="0"/>
              <a:t>-reflective-cycle#:~:text=One%20of%20the%20most%20famous,analysis%2C%20conclusion%20and%20action%20plan.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D69D04-34D2-114C-8BFB-B9B6E16DE66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8544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 action plan </a:t>
            </a:r>
            <a:r>
              <a:rPr lang="mr-IN" dirty="0" smtClean="0"/>
              <a:t>–</a:t>
            </a:r>
            <a:r>
              <a:rPr lang="en-US" dirty="0" smtClean="0"/>
              <a:t> typo ‘if it arose’ </a:t>
            </a:r>
            <a:r>
              <a:rPr lang="mr-IN" dirty="0" smtClean="0"/>
              <a:t>–</a:t>
            </a:r>
            <a:r>
              <a:rPr lang="en-US" dirty="0" smtClean="0"/>
              <a:t> for ‘rose’ read ‘happened’.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4E32AC3-135F-D24C-A6BC-5B5ED386884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337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8a69924137_0_97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8a69924137_0_97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3F878-F5E8-489B-AC8A-64F2A7E22C28}" type="datetimeFigureOut">
              <a:rPr lang="en-US" smtClean="0"/>
              <a:pPr/>
              <a:t>18/02/21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FC063-5EA9-49AF-AFAF-D68C9E82B23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 txBox="1">
            <a:spLocks noGrp="1"/>
          </p:cNvSpPr>
          <p:nvPr>
            <p:ph type="title"/>
          </p:nvPr>
        </p:nvSpPr>
        <p:spPr>
          <a:xfrm>
            <a:off x="311700" y="593367"/>
            <a:ext cx="8520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body" idx="1"/>
          </p:nvPr>
        </p:nvSpPr>
        <p:spPr>
          <a:xfrm>
            <a:off x="311700" y="1645433"/>
            <a:ext cx="8520600" cy="444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2" name="Google Shape;22;p4"/>
          <p:cNvSpPr txBox="1">
            <a:spLocks noGrp="1"/>
          </p:cNvSpPr>
          <p:nvPr>
            <p:ph type="sldNum" idx="12"/>
          </p:nvPr>
        </p:nvSpPr>
        <p:spPr>
          <a:xfrm>
            <a:off x="8497999" y="6251679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5459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3.jpeg"/><Relationship Id="rId15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B7C3F878-F5E8-489B-AC8A-64F2A7E22C28}" type="datetimeFigureOut">
              <a:rPr lang="en-US" smtClean="0"/>
              <a:pPr/>
              <a:t>18/02/21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51FC063-5EA9-49AF-AFAF-D68C9E82B23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4" Type="http://schemas.openxmlformats.org/officeDocument/2006/relationships/diagramQuickStyle" Target="../diagrams/quickStyle1.xml"/><Relationship Id="rId5" Type="http://schemas.openxmlformats.org/officeDocument/2006/relationships/diagramColors" Target="../diagrams/colors1.xml"/><Relationship Id="rId6" Type="http://schemas.microsoft.com/office/2007/relationships/diagramDrawing" Target="../diagrams/drawing1.xml"/><Relationship Id="rId1" Type="http://schemas.openxmlformats.org/officeDocument/2006/relationships/slideLayout" Target="../slideLayouts/slideLayout2.xml"/><Relationship Id="rId2" Type="http://schemas.openxmlformats.org/officeDocument/2006/relationships/diagramData" Target="../diagrams/data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Reflective cycle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Gibbs,</a:t>
            </a:r>
          </a:p>
          <a:p>
            <a:r>
              <a:rPr lang="en-US" dirty="0" smtClean="0"/>
              <a:t>Moon,</a:t>
            </a:r>
          </a:p>
          <a:p>
            <a:r>
              <a:rPr lang="en-US" dirty="0" smtClean="0"/>
              <a:t>You?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499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12F99C-46AC-8643-8DE9-0B3A12BBC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Gibbs' Reflective Cycle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B79E528-62EF-0345-A435-9EE9F8C14E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Gibbs' Reflective Cycle was developed by Graham Gibbs in 1988 to give structure to learning from experiences.  </a:t>
            </a:r>
          </a:p>
          <a:p>
            <a:r>
              <a:rPr lang="en-GB" dirty="0"/>
              <a:t>It offers a framework for examining experiences, and given its cyclic nature lends itself particularly well to repeated experiences (such as </a:t>
            </a:r>
            <a:r>
              <a:rPr lang="en-GB" dirty="0" smtClean="0"/>
              <a:t>creative arts </a:t>
            </a:r>
            <a:r>
              <a:rPr lang="en-GB" dirty="0"/>
              <a:t>practice), allowing you to learn and plan from things that either went well or didn’t go well.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864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gibbs_reflective_cycle.png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505" r="-35505"/>
          <a:stretch>
            <a:fillRect/>
          </a:stretch>
        </p:blipFill>
        <p:spPr>
          <a:xfrm>
            <a:off x="536196" y="961020"/>
            <a:ext cx="8187879" cy="5028199"/>
          </a:xfrm>
        </p:spPr>
      </p:pic>
    </p:spTree>
    <p:extLst>
      <p:ext uri="{BB962C8B-B14F-4D97-AF65-F5344CB8AC3E}">
        <p14:creationId xmlns:p14="http://schemas.microsoft.com/office/powerpoint/2010/main" val="2003461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Google Shape;66;p14"/>
          <p:cNvPicPr preferRelativeResize="0">
            <a:picLocks noGrp="1"/>
          </p:cNvPicPr>
          <p:nvPr>
            <p:ph idx="1"/>
          </p:nvPr>
        </p:nvPicPr>
        <p:blipFill rotWithShape="1">
          <a:blip r:embed="rId2">
            <a:alphaModFix/>
          </a:blip>
          <a:srcRect l="38036" t="12083" r="16997" b="12060"/>
          <a:stretch/>
        </p:blipFill>
        <p:spPr>
          <a:xfrm>
            <a:off x="1985300" y="661875"/>
            <a:ext cx="5508756" cy="54381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3809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Reflection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…a method of assessing our own thoughts and actions for the purpose of personal learning and continuing development</a:t>
            </a:r>
            <a:r>
              <a:rPr lang="en-GB" dirty="0" smtClean="0"/>
              <a:t>.</a:t>
            </a:r>
          </a:p>
          <a:p>
            <a:endParaRPr lang="en-US" dirty="0"/>
          </a:p>
          <a:p>
            <a:r>
              <a:rPr lang="en-US" dirty="0"/>
              <a:t>‘..evidence of learning or change of </a:t>
            </a:r>
            <a:r>
              <a:rPr lang="en-US" dirty="0" err="1"/>
              <a:t>behaviour</a:t>
            </a:r>
            <a:r>
              <a:rPr lang="en-US" dirty="0"/>
              <a:t> may be expected to result from the process of reflection.’ </a:t>
            </a:r>
            <a:r>
              <a:rPr lang="en-US" sz="1600" dirty="0"/>
              <a:t>(Moon, 2004: 83)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550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Reflection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‘</a:t>
            </a:r>
            <a:r>
              <a:rPr lang="en-US" dirty="0"/>
              <a:t>..reflection or reflective learning occurs</a:t>
            </a:r>
            <a:r>
              <a:rPr lang="en-US" dirty="0" smtClean="0"/>
              <a:t>:</a:t>
            </a:r>
          </a:p>
          <a:p>
            <a:endParaRPr lang="en-US" dirty="0"/>
          </a:p>
          <a:p>
            <a:r>
              <a:rPr lang="en-US" dirty="0"/>
              <a:t>When the learning is relatively ill-structured or is challenging to a learner;</a:t>
            </a:r>
          </a:p>
          <a:p>
            <a:endParaRPr lang="en-US" dirty="0"/>
          </a:p>
          <a:p>
            <a:r>
              <a:rPr lang="en-US" dirty="0" smtClean="0"/>
              <a:t>‘When </a:t>
            </a:r>
            <a:r>
              <a:rPr lang="en-US" dirty="0"/>
              <a:t>the learner is intent on meaningful learning/wants to understand the material for herself.’ </a:t>
            </a:r>
            <a:r>
              <a:rPr lang="en-US" sz="1600" dirty="0"/>
              <a:t>(Moon, 2004: 87)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75501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7A580F9-2872-0741-A259-32E118EC8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Gibbs' Reflective Cycle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48EDD1A-EBE8-584B-AE0A-F672283402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It covers 6 stages:</a:t>
            </a:r>
          </a:p>
          <a:p>
            <a:endParaRPr lang="en-GB" b="1" dirty="0"/>
          </a:p>
          <a:p>
            <a:r>
              <a:rPr lang="en-GB" b="1" dirty="0"/>
              <a:t>Description</a:t>
            </a:r>
            <a:r>
              <a:rPr lang="en-GB" dirty="0"/>
              <a:t> of the experience</a:t>
            </a:r>
          </a:p>
          <a:p>
            <a:r>
              <a:rPr lang="en-GB" b="1" dirty="0"/>
              <a:t>Feelings</a:t>
            </a:r>
            <a:r>
              <a:rPr lang="en-GB" dirty="0"/>
              <a:t> and thoughts about the experience</a:t>
            </a:r>
          </a:p>
          <a:p>
            <a:r>
              <a:rPr lang="en-GB" b="1" dirty="0"/>
              <a:t>Evaluation</a:t>
            </a:r>
            <a:r>
              <a:rPr lang="en-GB" dirty="0"/>
              <a:t> of the experience, both good and bad</a:t>
            </a:r>
          </a:p>
          <a:p>
            <a:r>
              <a:rPr lang="en-GB" b="1" dirty="0"/>
              <a:t>Analysis</a:t>
            </a:r>
            <a:r>
              <a:rPr lang="en-GB" dirty="0"/>
              <a:t> to make sense of the situation</a:t>
            </a:r>
          </a:p>
          <a:p>
            <a:r>
              <a:rPr lang="en-GB" b="1" dirty="0"/>
              <a:t>Conclusion</a:t>
            </a:r>
            <a:r>
              <a:rPr lang="en-GB" dirty="0"/>
              <a:t> about what you learned and what you could have done differently</a:t>
            </a:r>
          </a:p>
          <a:p>
            <a:r>
              <a:rPr lang="en-GB" b="1" dirty="0"/>
              <a:t>Action plan</a:t>
            </a:r>
            <a:r>
              <a:rPr lang="en-GB" dirty="0"/>
              <a:t> for how you would deal with similar situations in the future, or general changes you might find appropriate.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482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Description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solidFill>
                <a:schemeClr val="dk2"/>
              </a:solidFill>
            </a:endParaRPr>
          </a:p>
          <a:p>
            <a:r>
              <a:rPr lang="en" dirty="0" smtClean="0">
                <a:solidFill>
                  <a:schemeClr val="dk2"/>
                </a:solidFill>
              </a:rPr>
              <a:t>Record </a:t>
            </a:r>
            <a:r>
              <a:rPr lang="en" dirty="0">
                <a:solidFill>
                  <a:schemeClr val="dk2"/>
                </a:solidFill>
              </a:rPr>
              <a:t>the relevant details of the event using specific and objective language</a:t>
            </a:r>
            <a:r>
              <a:rPr lang="en" dirty="0" smtClean="0">
                <a:solidFill>
                  <a:schemeClr val="dk2"/>
                </a:solidFill>
              </a:rPr>
              <a:t>.</a:t>
            </a:r>
            <a:endParaRPr lang="en-GB" dirty="0" smtClean="0">
              <a:solidFill>
                <a:schemeClr val="dk2"/>
              </a:solidFill>
            </a:endParaRPr>
          </a:p>
          <a:p>
            <a:r>
              <a:rPr lang="en" dirty="0" smtClean="0">
                <a:solidFill>
                  <a:schemeClr val="dk2"/>
                </a:solidFill>
              </a:rPr>
              <a:t> </a:t>
            </a:r>
            <a:r>
              <a:rPr lang="en" dirty="0">
                <a:solidFill>
                  <a:schemeClr val="dk2"/>
                </a:solidFill>
              </a:rPr>
              <a:t>The point is simply to describe. </a:t>
            </a:r>
            <a:endParaRPr lang="en-GB" dirty="0" smtClean="0">
              <a:solidFill>
                <a:schemeClr val="dk2"/>
              </a:solidFill>
            </a:endParaRPr>
          </a:p>
          <a:p>
            <a:r>
              <a:rPr lang="en" dirty="0" smtClean="0">
                <a:solidFill>
                  <a:schemeClr val="dk2"/>
                </a:solidFill>
              </a:rPr>
              <a:t>Not </a:t>
            </a:r>
            <a:r>
              <a:rPr lang="en" dirty="0">
                <a:solidFill>
                  <a:schemeClr val="dk2"/>
                </a:solidFill>
              </a:rPr>
              <a:t>analyse.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0049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Feelings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How </a:t>
            </a:r>
            <a:r>
              <a:rPr lang="en" dirty="0">
                <a:solidFill>
                  <a:schemeClr val="dk2"/>
                </a:solidFill>
              </a:rPr>
              <a:t>did you feel during and after the experience? </a:t>
            </a:r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How </a:t>
            </a:r>
            <a:r>
              <a:rPr lang="en" dirty="0">
                <a:solidFill>
                  <a:schemeClr val="dk2"/>
                </a:solidFill>
              </a:rPr>
              <a:t>did you feel about your reactions to the experience? </a:t>
            </a:r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What </a:t>
            </a:r>
            <a:r>
              <a:rPr lang="en" dirty="0">
                <a:solidFill>
                  <a:schemeClr val="dk2"/>
                </a:solidFill>
              </a:rPr>
              <a:t>emotions were present?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8453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Evaluation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How </a:t>
            </a:r>
            <a:r>
              <a:rPr lang="en" dirty="0">
                <a:solidFill>
                  <a:schemeClr val="dk2"/>
                </a:solidFill>
              </a:rPr>
              <a:t>did the experience begin and end? </a:t>
            </a:r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What </a:t>
            </a:r>
            <a:r>
              <a:rPr lang="en" dirty="0">
                <a:solidFill>
                  <a:schemeClr val="dk2"/>
                </a:solidFill>
              </a:rPr>
              <a:t>went well during the experience? </a:t>
            </a:r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What </a:t>
            </a:r>
            <a:r>
              <a:rPr lang="en" dirty="0">
                <a:solidFill>
                  <a:schemeClr val="dk2"/>
                </a:solidFill>
              </a:rPr>
              <a:t>could have been better?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0813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Analysis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What </a:t>
            </a:r>
            <a:r>
              <a:rPr lang="en" dirty="0">
                <a:solidFill>
                  <a:schemeClr val="dk2"/>
                </a:solidFill>
              </a:rPr>
              <a:t>went well- why? </a:t>
            </a:r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Could </a:t>
            </a:r>
            <a:r>
              <a:rPr lang="en" dirty="0">
                <a:solidFill>
                  <a:schemeClr val="dk2"/>
                </a:solidFill>
              </a:rPr>
              <a:t>this be further improved? </a:t>
            </a:r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Think </a:t>
            </a:r>
            <a:r>
              <a:rPr lang="en" dirty="0">
                <a:solidFill>
                  <a:schemeClr val="dk2"/>
                </a:solidFill>
              </a:rPr>
              <a:t>about the things that didn’t go well and consider the reasons for this. </a:t>
            </a:r>
            <a:endParaRPr lang="en-GB" dirty="0" smtClean="0">
              <a:solidFill>
                <a:schemeClr val="dk2"/>
              </a:solidFill>
            </a:endParaRPr>
          </a:p>
          <a:p>
            <a:pPr lvl="0"/>
            <a:r>
              <a:rPr lang="en" dirty="0" smtClean="0">
                <a:solidFill>
                  <a:schemeClr val="dk2"/>
                </a:solidFill>
              </a:rPr>
              <a:t>What </a:t>
            </a:r>
            <a:r>
              <a:rPr lang="en" dirty="0">
                <a:solidFill>
                  <a:schemeClr val="dk2"/>
                </a:solidFill>
              </a:rPr>
              <a:t>changes could be made?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090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solidFill>
                <a:schemeClr val="dk2"/>
              </a:solidFill>
            </a:endParaRPr>
          </a:p>
          <a:p>
            <a:r>
              <a:rPr lang="en" dirty="0" smtClean="0">
                <a:solidFill>
                  <a:schemeClr val="dk2"/>
                </a:solidFill>
              </a:rPr>
              <a:t>Reconsider </a:t>
            </a:r>
            <a:r>
              <a:rPr lang="en" dirty="0">
                <a:solidFill>
                  <a:schemeClr val="dk2"/>
                </a:solidFill>
              </a:rPr>
              <a:t>the experience. </a:t>
            </a:r>
            <a:endParaRPr lang="en-GB" dirty="0" smtClean="0">
              <a:solidFill>
                <a:schemeClr val="dk2"/>
              </a:solidFill>
            </a:endParaRPr>
          </a:p>
          <a:p>
            <a:r>
              <a:rPr lang="en" dirty="0" smtClean="0">
                <a:solidFill>
                  <a:schemeClr val="dk2"/>
                </a:solidFill>
              </a:rPr>
              <a:t>What </a:t>
            </a:r>
            <a:r>
              <a:rPr lang="en" dirty="0">
                <a:solidFill>
                  <a:schemeClr val="dk2"/>
                </a:solidFill>
              </a:rPr>
              <a:t>did you learn from the experience? </a:t>
            </a:r>
            <a:endParaRPr lang="en-GB" dirty="0" smtClean="0">
              <a:solidFill>
                <a:schemeClr val="dk2"/>
              </a:solidFill>
            </a:endParaRPr>
          </a:p>
          <a:p>
            <a:r>
              <a:rPr lang="en" dirty="0" smtClean="0">
                <a:solidFill>
                  <a:schemeClr val="dk2"/>
                </a:solidFill>
              </a:rPr>
              <a:t>Think </a:t>
            </a:r>
            <a:r>
              <a:rPr lang="en" dirty="0">
                <a:solidFill>
                  <a:schemeClr val="dk2"/>
                </a:solidFill>
              </a:rPr>
              <a:t>about personal and professional learning.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6224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Action Plan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solidFill>
                <a:schemeClr val="dk2"/>
              </a:solidFill>
            </a:endParaRPr>
          </a:p>
          <a:p>
            <a:r>
              <a:rPr lang="en" dirty="0" smtClean="0">
                <a:solidFill>
                  <a:schemeClr val="dk2"/>
                </a:solidFill>
              </a:rPr>
              <a:t>What </a:t>
            </a:r>
            <a:r>
              <a:rPr lang="en" dirty="0">
                <a:solidFill>
                  <a:schemeClr val="dk2"/>
                </a:solidFill>
              </a:rPr>
              <a:t>do I need to adapt/ change? </a:t>
            </a:r>
            <a:endParaRPr lang="en-GB" dirty="0" smtClean="0">
              <a:solidFill>
                <a:schemeClr val="dk2"/>
              </a:solidFill>
            </a:endParaRPr>
          </a:p>
          <a:p>
            <a:r>
              <a:rPr lang="en" dirty="0" smtClean="0">
                <a:solidFill>
                  <a:schemeClr val="dk2"/>
                </a:solidFill>
              </a:rPr>
              <a:t>What </a:t>
            </a:r>
            <a:r>
              <a:rPr lang="en" dirty="0">
                <a:solidFill>
                  <a:schemeClr val="dk2"/>
                </a:solidFill>
              </a:rPr>
              <a:t>are the priorities? </a:t>
            </a:r>
            <a:endParaRPr lang="en-GB" dirty="0" smtClean="0">
              <a:solidFill>
                <a:schemeClr val="dk2"/>
              </a:solidFill>
            </a:endParaRPr>
          </a:p>
          <a:p>
            <a:r>
              <a:rPr lang="en" dirty="0" smtClean="0">
                <a:solidFill>
                  <a:schemeClr val="dk2"/>
                </a:solidFill>
              </a:rPr>
              <a:t>What </a:t>
            </a:r>
            <a:r>
              <a:rPr lang="en" dirty="0">
                <a:solidFill>
                  <a:schemeClr val="dk2"/>
                </a:solidFill>
              </a:rPr>
              <a:t>specific steps can be taken?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0548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5"/>
          <p:cNvSpPr/>
          <p:nvPr/>
        </p:nvSpPr>
        <p:spPr>
          <a:xfrm>
            <a:off x="4793875" y="2480200"/>
            <a:ext cx="2499000" cy="1897600"/>
          </a:xfrm>
          <a:prstGeom prst="roundRect">
            <a:avLst>
              <a:gd name="adj" fmla="val 16667"/>
            </a:avLst>
          </a:prstGeom>
          <a:solidFill>
            <a:srgbClr val="D9D2E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15"/>
          <p:cNvSpPr/>
          <p:nvPr/>
        </p:nvSpPr>
        <p:spPr>
          <a:xfrm>
            <a:off x="7068650" y="2480184"/>
            <a:ext cx="1815372" cy="1897632"/>
          </a:xfrm>
          <a:prstGeom prst="cloud">
            <a:avLst/>
          </a:prstGeom>
          <a:solidFill>
            <a:srgbClr val="D9EAD3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2"/>
                </a:solidFill>
              </a:rPr>
              <a:t>Summarise in 3 words…</a:t>
            </a: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 sz="700">
              <a:solidFill>
                <a:schemeClr val="dk2"/>
              </a:solidFill>
            </a:endParaRPr>
          </a:p>
        </p:txBody>
      </p:sp>
      <p:sp>
        <p:nvSpPr>
          <p:cNvPr id="74" name="Google Shape;74;p15"/>
          <p:cNvSpPr/>
          <p:nvPr/>
        </p:nvSpPr>
        <p:spPr>
          <a:xfrm>
            <a:off x="123275" y="2480200"/>
            <a:ext cx="2499000" cy="1897600"/>
          </a:xfrm>
          <a:prstGeom prst="roundRect">
            <a:avLst>
              <a:gd name="adj" fmla="val 16667"/>
            </a:avLst>
          </a:prstGeom>
          <a:solidFill>
            <a:srgbClr val="D9D2E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5" name="Google Shape;75;p15"/>
          <p:cNvSpPr/>
          <p:nvPr/>
        </p:nvSpPr>
        <p:spPr>
          <a:xfrm>
            <a:off x="2398050" y="2480184"/>
            <a:ext cx="1815372" cy="1897632"/>
          </a:xfrm>
          <a:prstGeom prst="cloud">
            <a:avLst/>
          </a:prstGeom>
          <a:solidFill>
            <a:srgbClr val="D9EAD3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2"/>
                </a:solidFill>
              </a:rPr>
              <a:t>Summarise in 3 words…</a:t>
            </a: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 sz="700">
              <a:solidFill>
                <a:schemeClr val="dk2"/>
              </a:solidFill>
            </a:endParaRPr>
          </a:p>
        </p:txBody>
      </p:sp>
      <p:sp>
        <p:nvSpPr>
          <p:cNvPr id="76" name="Google Shape;76;p15"/>
          <p:cNvSpPr/>
          <p:nvPr/>
        </p:nvSpPr>
        <p:spPr>
          <a:xfrm rot="10800000">
            <a:off x="4146175" y="3167500"/>
            <a:ext cx="647700" cy="4484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00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7" name="Google Shape;77;p15"/>
          <p:cNvGrpSpPr/>
          <p:nvPr/>
        </p:nvGrpSpPr>
        <p:grpSpPr>
          <a:xfrm>
            <a:off x="123275" y="4709451"/>
            <a:ext cx="4670600" cy="1897632"/>
            <a:chOff x="123275" y="100838"/>
            <a:chExt cx="4670600" cy="1423224"/>
          </a:xfrm>
        </p:grpSpPr>
        <p:sp>
          <p:nvSpPr>
            <p:cNvPr id="78" name="Google Shape;78;p15"/>
            <p:cNvSpPr/>
            <p:nvPr/>
          </p:nvSpPr>
          <p:spPr>
            <a:xfrm>
              <a:off x="123275" y="100850"/>
              <a:ext cx="2499000" cy="1423200"/>
            </a:xfrm>
            <a:prstGeom prst="roundRect">
              <a:avLst>
                <a:gd name="adj" fmla="val 16667"/>
              </a:avLst>
            </a:prstGeom>
            <a:solidFill>
              <a:srgbClr val="D9D2E9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15"/>
            <p:cNvSpPr/>
            <p:nvPr/>
          </p:nvSpPr>
          <p:spPr>
            <a:xfrm>
              <a:off x="2398050" y="100838"/>
              <a:ext cx="1815372" cy="1423224"/>
            </a:xfrm>
            <a:prstGeom prst="cloud">
              <a:avLst/>
            </a:prstGeom>
            <a:solidFill>
              <a:srgbClr val="D9EAD3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700">
                  <a:solidFill>
                    <a:schemeClr val="dk2"/>
                  </a:solidFill>
                </a:rPr>
                <a:t>Summarise in 3 words…</a:t>
              </a: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Arial"/>
                <a:buNone/>
              </a:pPr>
              <a:endParaRPr sz="700">
                <a:solidFill>
                  <a:schemeClr val="dk2"/>
                </a:solidFill>
              </a:endParaRPr>
            </a:p>
          </p:txBody>
        </p:sp>
        <p:sp>
          <p:nvSpPr>
            <p:cNvPr id="80" name="Google Shape;80;p15"/>
            <p:cNvSpPr/>
            <p:nvPr/>
          </p:nvSpPr>
          <p:spPr>
            <a:xfrm>
              <a:off x="4146175" y="616325"/>
              <a:ext cx="647700" cy="336300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000000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81" name="Google Shape;81;p15"/>
          <p:cNvGrpSpPr/>
          <p:nvPr/>
        </p:nvGrpSpPr>
        <p:grpSpPr>
          <a:xfrm>
            <a:off x="4793876" y="433218"/>
            <a:ext cx="4090147" cy="2413151"/>
            <a:chOff x="123275" y="100838"/>
            <a:chExt cx="4090147" cy="1809863"/>
          </a:xfrm>
        </p:grpSpPr>
        <p:sp>
          <p:nvSpPr>
            <p:cNvPr id="82" name="Google Shape;82;p15"/>
            <p:cNvSpPr/>
            <p:nvPr/>
          </p:nvSpPr>
          <p:spPr>
            <a:xfrm>
              <a:off x="123275" y="100850"/>
              <a:ext cx="2499000" cy="1423200"/>
            </a:xfrm>
            <a:prstGeom prst="roundRect">
              <a:avLst>
                <a:gd name="adj" fmla="val 16667"/>
              </a:avLst>
            </a:prstGeom>
            <a:solidFill>
              <a:srgbClr val="D9D2E9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15"/>
            <p:cNvSpPr/>
            <p:nvPr/>
          </p:nvSpPr>
          <p:spPr>
            <a:xfrm>
              <a:off x="2398050" y="100838"/>
              <a:ext cx="1815372" cy="1423224"/>
            </a:xfrm>
            <a:prstGeom prst="cloud">
              <a:avLst/>
            </a:prstGeom>
            <a:solidFill>
              <a:srgbClr val="D9EAD3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700">
                  <a:solidFill>
                    <a:schemeClr val="dk2"/>
                  </a:solidFill>
                </a:rPr>
                <a:t>Summarise in 3 words…</a:t>
              </a: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>
                <a:solidFill>
                  <a:schemeClr val="dk2"/>
                </a:solidFill>
              </a:endParaRPr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Clr>
                  <a:schemeClr val="dk2"/>
                </a:buClr>
                <a:buSzPts val="1100"/>
                <a:buFont typeface="Arial"/>
                <a:buNone/>
              </a:pPr>
              <a:endParaRPr sz="700">
                <a:solidFill>
                  <a:schemeClr val="dk2"/>
                </a:solidFill>
              </a:endParaRPr>
            </a:p>
          </p:txBody>
        </p:sp>
        <p:sp>
          <p:nvSpPr>
            <p:cNvPr id="84" name="Google Shape;84;p15"/>
            <p:cNvSpPr/>
            <p:nvPr/>
          </p:nvSpPr>
          <p:spPr>
            <a:xfrm rot="5400000">
              <a:off x="3065288" y="1536300"/>
              <a:ext cx="480900" cy="267900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000000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5" name="Google Shape;85;p15"/>
          <p:cNvSpPr/>
          <p:nvPr/>
        </p:nvSpPr>
        <p:spPr>
          <a:xfrm>
            <a:off x="4793875" y="4709467"/>
            <a:ext cx="2499000" cy="1897600"/>
          </a:xfrm>
          <a:prstGeom prst="roundRect">
            <a:avLst>
              <a:gd name="adj" fmla="val 16667"/>
            </a:avLst>
          </a:prstGeom>
          <a:solidFill>
            <a:srgbClr val="D9D2E9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6" name="Google Shape;86;p15"/>
          <p:cNvSpPr/>
          <p:nvPr/>
        </p:nvSpPr>
        <p:spPr>
          <a:xfrm>
            <a:off x="7113475" y="4709451"/>
            <a:ext cx="1815372" cy="1897632"/>
          </a:xfrm>
          <a:prstGeom prst="cloud">
            <a:avLst/>
          </a:prstGeom>
          <a:solidFill>
            <a:srgbClr val="D9EAD3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700">
                <a:solidFill>
                  <a:schemeClr val="dk2"/>
                </a:solidFill>
              </a:rPr>
              <a:t>Summarise in 3 words…</a:t>
            </a: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7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 sz="700">
              <a:solidFill>
                <a:schemeClr val="dk2"/>
              </a:solidFill>
            </a:endParaRPr>
          </a:p>
        </p:txBody>
      </p:sp>
      <p:sp>
        <p:nvSpPr>
          <p:cNvPr id="87" name="Google Shape;87;p15"/>
          <p:cNvSpPr/>
          <p:nvPr/>
        </p:nvSpPr>
        <p:spPr>
          <a:xfrm rot="5400000">
            <a:off x="2985125" y="4483617"/>
            <a:ext cx="641200" cy="2679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00000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8" name="Google Shape;88;p15"/>
          <p:cNvGrpSpPr/>
          <p:nvPr/>
        </p:nvGrpSpPr>
        <p:grpSpPr>
          <a:xfrm>
            <a:off x="123275" y="352551"/>
            <a:ext cx="4670600" cy="1897632"/>
            <a:chOff x="123275" y="100838"/>
            <a:chExt cx="4670600" cy="1423224"/>
          </a:xfrm>
        </p:grpSpPr>
        <p:sp>
          <p:nvSpPr>
            <p:cNvPr id="89" name="Google Shape;89;p15"/>
            <p:cNvSpPr/>
            <p:nvPr/>
          </p:nvSpPr>
          <p:spPr>
            <a:xfrm>
              <a:off x="123275" y="100850"/>
              <a:ext cx="2499000" cy="1423200"/>
            </a:xfrm>
            <a:prstGeom prst="roundRect">
              <a:avLst>
                <a:gd name="adj" fmla="val 16667"/>
              </a:avLst>
            </a:prstGeom>
            <a:solidFill>
              <a:srgbClr val="D9D2E9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15"/>
            <p:cNvSpPr/>
            <p:nvPr/>
          </p:nvSpPr>
          <p:spPr>
            <a:xfrm>
              <a:off x="2398050" y="100838"/>
              <a:ext cx="1815372" cy="1423224"/>
            </a:xfrm>
            <a:prstGeom prst="cloud">
              <a:avLst/>
            </a:prstGeom>
            <a:solidFill>
              <a:srgbClr val="D9EAD3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" sz="700"/>
                <a:t>Summarise in 3 words…</a:t>
              </a:r>
              <a:endParaRPr sz="700"/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700"/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15"/>
            <p:cNvSpPr/>
            <p:nvPr/>
          </p:nvSpPr>
          <p:spPr>
            <a:xfrm>
              <a:off x="4146175" y="616325"/>
              <a:ext cx="647700" cy="336300"/>
            </a:xfrm>
            <a:prstGeom prst="rightArrow">
              <a:avLst>
                <a:gd name="adj1" fmla="val 50000"/>
                <a:gd name="adj2" fmla="val 50000"/>
              </a:avLst>
            </a:prstGeom>
            <a:solidFill>
              <a:srgbClr val="000000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2" name="Google Shape;92;p15"/>
          <p:cNvSpPr txBox="1"/>
          <p:nvPr/>
        </p:nvSpPr>
        <p:spPr>
          <a:xfrm>
            <a:off x="179275" y="352567"/>
            <a:ext cx="1815300" cy="44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Description: What happened?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93" name="Google Shape;93;p15"/>
          <p:cNvSpPr txBox="1"/>
          <p:nvPr/>
        </p:nvSpPr>
        <p:spPr>
          <a:xfrm>
            <a:off x="4793925" y="433233"/>
            <a:ext cx="2499000" cy="107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Feelings: What were you thinking and feeling?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94" name="Google Shape;94;p15"/>
          <p:cNvSpPr txBox="1"/>
          <p:nvPr/>
        </p:nvSpPr>
        <p:spPr>
          <a:xfrm>
            <a:off x="4894825" y="2406751"/>
            <a:ext cx="2297100" cy="64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Evaluation: What was good and bad about the experience?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95" name="Google Shape;95;p15"/>
          <p:cNvSpPr txBox="1"/>
          <p:nvPr/>
        </p:nvSpPr>
        <p:spPr>
          <a:xfrm>
            <a:off x="179275" y="2406767"/>
            <a:ext cx="2297100" cy="64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Analysis: What sense can you make of the situation?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96" name="Google Shape;96;p15"/>
          <p:cNvSpPr txBox="1"/>
          <p:nvPr/>
        </p:nvSpPr>
        <p:spPr>
          <a:xfrm>
            <a:off x="179275" y="4709467"/>
            <a:ext cx="2297100" cy="64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Conclusion: What  else could you have done?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sp>
        <p:nvSpPr>
          <p:cNvPr id="97" name="Google Shape;97;p15"/>
          <p:cNvSpPr txBox="1"/>
          <p:nvPr/>
        </p:nvSpPr>
        <p:spPr>
          <a:xfrm>
            <a:off x="4894825" y="4656667"/>
            <a:ext cx="2297100" cy="74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latin typeface="Playfair Display"/>
                <a:ea typeface="Playfair Display"/>
                <a:cs typeface="Playfair Display"/>
                <a:sym typeface="Playfair Display"/>
              </a:rPr>
              <a:t>Action Plan: if it arose again what would I do?</a:t>
            </a:r>
            <a:endParaRPr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  <p:extLst>
      <p:ext uri="{BB962C8B-B14F-4D97-AF65-F5344CB8AC3E}">
        <p14:creationId xmlns:p14="http://schemas.microsoft.com/office/powerpoint/2010/main" val="4284108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AE67918-2D94-214E-90DE-B2743D795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Let’s make a </a:t>
            </a:r>
            <a:r>
              <a:rPr lang="en-US" dirty="0" smtClean="0"/>
              <a:t>new reflection </a:t>
            </a:r>
            <a:r>
              <a:rPr lang="en-US" dirty="0"/>
              <a:t>cycle…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1A0F8BD-95EC-5348-B8C3-BA38DCC91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US" dirty="0"/>
          </a:p>
          <a:p>
            <a:r>
              <a:rPr lang="en-US" dirty="0"/>
              <a:t>How do you start your work?</a:t>
            </a:r>
          </a:p>
          <a:p>
            <a:r>
              <a:rPr lang="en-US" dirty="0"/>
              <a:t>How do you know when to start your work?</a:t>
            </a:r>
          </a:p>
          <a:p>
            <a:r>
              <a:rPr lang="en-US" dirty="0"/>
              <a:t>How do you know when to stop working?</a:t>
            </a:r>
          </a:p>
          <a:p>
            <a:r>
              <a:rPr lang="en-US" dirty="0"/>
              <a:t>How do you know if you like your work?</a:t>
            </a:r>
          </a:p>
          <a:p>
            <a:r>
              <a:rPr lang="en-US" dirty="0"/>
              <a:t>How do you choose your </a:t>
            </a:r>
            <a:r>
              <a:rPr lang="en-US" dirty="0" smtClean="0"/>
              <a:t>aims </a:t>
            </a:r>
            <a:r>
              <a:rPr lang="en-US" smtClean="0"/>
              <a:t>and outcomes? </a:t>
            </a:r>
            <a:endParaRPr lang="en-US" dirty="0"/>
          </a:p>
          <a:p>
            <a:r>
              <a:rPr lang="en-US" dirty="0"/>
              <a:t>How do you react to your own answers to these questions?</a:t>
            </a:r>
          </a:p>
          <a:p>
            <a:r>
              <a:rPr lang="en-US" dirty="0"/>
              <a:t>How do you know what to do next?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2436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698A891-B989-5043-96BE-32296D88B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Your New</a:t>
            </a:r>
            <a:r>
              <a:rPr lang="en-US" dirty="0" smtClean="0"/>
              <a:t> </a:t>
            </a:r>
            <a:r>
              <a:rPr lang="en-US" dirty="0"/>
              <a:t>Reflective Cycle: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xmlns="" id="{DEA82329-DF02-4A41-AD63-5290D730AE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8133529"/>
              </p:ext>
            </p:extLst>
          </p:nvPr>
        </p:nvGraphicFramePr>
        <p:xfrm>
          <a:off x="1645473" y="1824626"/>
          <a:ext cx="5991668" cy="4301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54461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Moon, J. 2004. </a:t>
            </a:r>
            <a:r>
              <a:rPr lang="en-GB" i="1" dirty="0"/>
              <a:t>A Handbook of Reflective and Experiential Learning: Theory and Practice</a:t>
            </a:r>
            <a:r>
              <a:rPr lang="en-GB" dirty="0"/>
              <a:t>. </a:t>
            </a:r>
            <a:r>
              <a:rPr lang="en-GB" dirty="0" err="1"/>
              <a:t>RoutledgeFalmer</a:t>
            </a:r>
            <a:r>
              <a:rPr lang="en-GB" dirty="0"/>
              <a:t>, London.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7071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Pushpin.thmx</Template>
  <TotalTime>25</TotalTime>
  <Words>509</Words>
  <Application>Microsoft Macintosh PowerPoint</Application>
  <PresentationFormat>On-screen Show (4:3)</PresentationFormat>
  <Paragraphs>112</Paragraphs>
  <Slides>17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Pushpin</vt:lpstr>
      <vt:lpstr>Reflective cycle</vt:lpstr>
      <vt:lpstr>Gibbs' Reflective Cycle</vt:lpstr>
      <vt:lpstr>PowerPoint Presentation</vt:lpstr>
      <vt:lpstr>PowerPoint Presentation</vt:lpstr>
      <vt:lpstr>Reflection</vt:lpstr>
      <vt:lpstr>Reflection</vt:lpstr>
      <vt:lpstr>Gibbs' Reflective Cycle</vt:lpstr>
      <vt:lpstr>Description</vt:lpstr>
      <vt:lpstr>Feelings</vt:lpstr>
      <vt:lpstr>Evaluation</vt:lpstr>
      <vt:lpstr>Analysis</vt:lpstr>
      <vt:lpstr>Conclusion</vt:lpstr>
      <vt:lpstr>Action Plan</vt:lpstr>
      <vt:lpstr>PowerPoint Presentation</vt:lpstr>
      <vt:lpstr>Let’s make a new reflection cycle…</vt:lpstr>
      <vt:lpstr>Your New Reflective Cycle:</vt:lpstr>
      <vt:lpstr>Bibliography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Reflective cycle</dc:title>
  <dc:creator>Jonathan</dc:creator>
  <cp:lastModifiedBy>Jonathan</cp:lastModifiedBy>
  <cp:revision>4</cp:revision>
  <dcterms:created xsi:type="dcterms:W3CDTF">2021-02-18T08:53:14Z</dcterms:created>
  <dcterms:modified xsi:type="dcterms:W3CDTF">2021-02-18T09:18:44Z</dcterms:modified>
</cp:coreProperties>
</file>