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15" r:id="rId5"/>
    <p:sldId id="258" r:id="rId6"/>
    <p:sldId id="261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325" r:id="rId17"/>
    <p:sldId id="326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115" d="100"/>
          <a:sy n="115" d="100"/>
        </p:scale>
        <p:origin x="147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A8153E-7715-4BCC-9EFD-FBC90742EF4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32325"/>
            <a:ext cx="5335588" cy="43894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F2B0B-E6A7-410D-9C7D-E537EEBCC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252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buFontTx/>
              <a:buNone/>
            </a:pPr>
            <a:fld id="{6E73826F-19A6-4B87-B297-F56C1D7A040E}" type="slidenum">
              <a:rPr lang="en-US" altLang="zh-CN" smtClean="0">
                <a:latin typeface="Times New Roman" pitchFamily="18" charset="0"/>
              </a:rPr>
              <a:pPr eaLnBrk="1" hangingPunct="1">
                <a:buFontTx/>
                <a:buNone/>
              </a:pPr>
              <a:t>1</a:t>
            </a:fld>
            <a:endParaRPr lang="en-US" altLang="zh-CN" smtClean="0">
              <a:latin typeface="Times New Roman" pitchFamily="18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en-US" altLang="zh-CN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457200"/>
            <a:ext cx="7772400" cy="1143000"/>
          </a:xfrm>
        </p:spPr>
        <p:txBody>
          <a:bodyPr anchor="b" anchorCtr="1">
            <a:normAutofit/>
          </a:bodyPr>
          <a:lstStyle/>
          <a:p>
            <a:pPr eaLnBrk="1" hangingPunct="1">
              <a:defRPr/>
            </a:pPr>
            <a:r>
              <a:rPr lang="en-GB" altLang="en-US" sz="3200" b="1" kern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MS PGothic" panose="020B0600070205080204" pitchFamily="34" charset="-128"/>
              </a:rPr>
              <a:t>Hospitality Managemment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2588" y="1928813"/>
            <a:ext cx="8564562" cy="2540000"/>
          </a:xfrm>
        </p:spPr>
        <p:txBody>
          <a:bodyPr>
            <a:normAutofit/>
          </a:bodyPr>
          <a:lstStyle/>
          <a:p>
            <a:pPr marL="2286000" indent="-22860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 b="1" dirty="0">
                <a:solidFill>
                  <a:schemeClr val="tx1"/>
                </a:solidFill>
                <a:latin typeface="Arial"/>
                <a:ea typeface="Times New Roman"/>
              </a:rPr>
              <a:t>MODULE CODE:	</a:t>
            </a: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M4X01920</a:t>
            </a:r>
            <a:endParaRPr lang="en-GB" sz="2400" b="1" dirty="0">
              <a:solidFill>
                <a:schemeClr val="tx1"/>
              </a:solidFill>
              <a:latin typeface="Times New Roman"/>
              <a:ea typeface="Times New Roman"/>
            </a:endParaRPr>
          </a:p>
          <a:p>
            <a:pPr marL="1371600" indent="-13716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TITLE</a:t>
            </a:r>
            <a:r>
              <a:rPr lang="en-GB" sz="2800" b="1" dirty="0" smtClean="0">
                <a:solidFill>
                  <a:schemeClr val="tx1"/>
                </a:solidFill>
                <a:latin typeface="Arial"/>
                <a:ea typeface="Times New Roman"/>
              </a:rPr>
              <a:t>: </a:t>
            </a: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Front Office Operations</a:t>
            </a:r>
            <a:endParaRPr lang="en-GB" sz="2400" b="1" dirty="0">
              <a:solidFill>
                <a:schemeClr val="tx1"/>
              </a:solidFill>
              <a:latin typeface="Times New Roman"/>
              <a:ea typeface="Times New Roman"/>
            </a:endParaRPr>
          </a:p>
          <a:p>
            <a:pPr eaLnBrk="1" hangingPunct="1"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endParaRPr lang="en-US" altLang="zh-CN" sz="2800" b="1" dirty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ea typeface="MS PGothic" pitchFamily="34" charset="-128"/>
            </a:endParaRPr>
          </a:p>
        </p:txBody>
      </p:sp>
      <p:sp>
        <p:nvSpPr>
          <p:cNvPr id="4100" name="Line 5"/>
          <p:cNvSpPr>
            <a:spLocks noChangeShapeType="1"/>
          </p:cNvSpPr>
          <p:nvPr/>
        </p:nvSpPr>
        <p:spPr bwMode="auto">
          <a:xfrm>
            <a:off x="4267200" y="1828800"/>
            <a:ext cx="4572000" cy="0"/>
          </a:xfrm>
          <a:prstGeom prst="line">
            <a:avLst/>
          </a:prstGeom>
          <a:noFill/>
          <a:ln w="104775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1" name="Line 6"/>
          <p:cNvSpPr>
            <a:spLocks noChangeShapeType="1"/>
          </p:cNvSpPr>
          <p:nvPr/>
        </p:nvSpPr>
        <p:spPr bwMode="auto">
          <a:xfrm>
            <a:off x="762000" y="6400800"/>
            <a:ext cx="8001000" cy="0"/>
          </a:xfrm>
          <a:prstGeom prst="line">
            <a:avLst/>
          </a:prstGeom>
          <a:noFill/>
          <a:ln w="1905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41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8438"/>
            <a:ext cx="9144000" cy="266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6095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/>
          <a:lstStyle/>
          <a:p>
            <a:r>
              <a:rPr lang="en-GB" b="1" dirty="0" smtClean="0"/>
              <a:t>Week 3 AIM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 smtClean="0">
                <a:solidFill>
                  <a:srgbClr val="002060"/>
                </a:solidFill>
              </a:rPr>
              <a:t>One of the Role </a:t>
            </a:r>
            <a:r>
              <a:rPr lang="en-GB" sz="3600" dirty="0">
                <a:solidFill>
                  <a:srgbClr val="002060"/>
                </a:solidFill>
              </a:rPr>
              <a:t>of the front office in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002060"/>
                </a:solidFill>
              </a:rPr>
              <a:t>establishing and maintaining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002060"/>
                </a:solidFill>
              </a:rPr>
              <a:t>effective communications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002060"/>
                </a:solidFill>
              </a:rPr>
              <a:t>with other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002060"/>
                </a:solidFill>
              </a:rPr>
              <a:t>departments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 smtClean="0"/>
              <a:t>Discuss </a:t>
            </a:r>
            <a:r>
              <a:rPr lang="en-GB" dirty="0"/>
              <a:t>and </a:t>
            </a:r>
            <a:r>
              <a:rPr lang="en-GB" dirty="0" smtClean="0"/>
              <a:t>application of </a:t>
            </a:r>
            <a:r>
              <a:rPr lang="en-GB" dirty="0"/>
              <a:t>total quality</a:t>
            </a:r>
          </a:p>
          <a:p>
            <a:pPr marL="0" indent="0">
              <a:buNone/>
            </a:pPr>
            <a:r>
              <a:rPr lang="en-GB" dirty="0"/>
              <a:t>management </a:t>
            </a:r>
            <a:r>
              <a:rPr lang="en-GB" dirty="0" smtClean="0"/>
              <a:t>techniques used </a:t>
            </a:r>
            <a:r>
              <a:rPr lang="en-GB" dirty="0"/>
              <a:t>in improving </a:t>
            </a:r>
            <a:r>
              <a:rPr lang="en-GB" dirty="0" smtClean="0"/>
              <a:t>hotel interdepartmental communication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485" y="43212"/>
            <a:ext cx="885698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Activity</a:t>
            </a:r>
            <a:endParaRPr lang="en-GB" sz="2800" b="1" dirty="0" smtClean="0">
              <a:solidFill>
                <a:srgbClr val="FF0000"/>
              </a:solidFill>
            </a:endParaRPr>
          </a:p>
          <a:p>
            <a:r>
              <a:rPr lang="en-GB" sz="2800" b="1" dirty="0" smtClean="0"/>
              <a:t>The </a:t>
            </a:r>
            <a:r>
              <a:rPr lang="en-GB" sz="2800" b="1" dirty="0"/>
              <a:t>leader of a workshop in one of the conference rooms is </a:t>
            </a:r>
            <a:r>
              <a:rPr lang="en-GB" sz="2800" b="1" dirty="0" smtClean="0"/>
              <a:t>uneasy about </a:t>
            </a:r>
            <a:r>
              <a:rPr lang="en-GB" sz="2800" b="1" dirty="0"/>
              <a:t>his program today. After noticing the connection for </a:t>
            </a:r>
            <a:r>
              <a:rPr lang="en-GB" sz="2800" b="1" dirty="0" smtClean="0"/>
              <a:t>the teleconference </a:t>
            </a:r>
            <a:r>
              <a:rPr lang="en-GB" sz="2800" b="1" dirty="0"/>
              <a:t>is not working, he stops by the front desk and asks if </a:t>
            </a:r>
            <a:r>
              <a:rPr lang="en-GB" sz="2800" b="1" dirty="0" smtClean="0"/>
              <a:t>the convention </a:t>
            </a:r>
            <a:r>
              <a:rPr lang="en-GB" sz="2800" b="1" dirty="0"/>
              <a:t>representative could come to the conference room. The </a:t>
            </a:r>
            <a:r>
              <a:rPr lang="en-GB" sz="2800" b="1" dirty="0" smtClean="0"/>
              <a:t>desk clerk </a:t>
            </a:r>
            <a:r>
              <a:rPr lang="en-GB" sz="2800" b="1" dirty="0"/>
              <a:t>on duty offers to locate the convention representative and send</a:t>
            </a:r>
          </a:p>
          <a:p>
            <a:r>
              <a:rPr lang="en-GB" sz="2800" b="1" dirty="0"/>
              <a:t>her to the room. After the workshop leader leaves the front desk area</a:t>
            </a:r>
            <a:r>
              <a:rPr lang="en-GB" sz="2800" b="1" dirty="0" smtClean="0"/>
              <a:t>, …..</a:t>
            </a:r>
          </a:p>
          <a:p>
            <a:r>
              <a:rPr lang="en-GB" sz="2800" b="1" dirty="0" smtClean="0"/>
              <a:t>the </a:t>
            </a:r>
            <a:r>
              <a:rPr lang="en-GB" sz="2800" b="1" dirty="0"/>
              <a:t>desk clerk remarks, “You would think we have to be all things </a:t>
            </a:r>
            <a:r>
              <a:rPr lang="en-GB" sz="2800" b="1" dirty="0" smtClean="0"/>
              <a:t>to all </a:t>
            </a:r>
            <a:r>
              <a:rPr lang="en-GB" sz="2800" b="1" dirty="0"/>
              <a:t>people all the time!”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11193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563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394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Marketing and Sales Department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1125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marketing and sales department relies on the front office to provide data on guest </a:t>
            </a:r>
            <a:r>
              <a:rPr lang="en-GB" dirty="0" smtClean="0"/>
              <a:t>histories, or </a:t>
            </a:r>
            <a:r>
              <a:rPr lang="en-GB" dirty="0"/>
              <a:t>details concerning each guest’s visit. Some of the information gathered is </a:t>
            </a:r>
            <a:r>
              <a:rPr lang="en-GB" dirty="0" smtClean="0"/>
              <a:t>based on </a:t>
            </a:r>
            <a:r>
              <a:rPr lang="en-GB" dirty="0"/>
              <a:t>ZIP code, frequency of visits, corporate affiliation, special needs, and reservations </a:t>
            </a:r>
            <a:r>
              <a:rPr lang="en-GB" dirty="0" smtClean="0"/>
              <a:t>for sleeping </a:t>
            </a:r>
            <a:r>
              <a:rPr lang="en-GB" dirty="0"/>
              <a:t>rooms. It is also the front office’s job to make a good first impression on the public</a:t>
            </a:r>
            <a:r>
              <a:rPr lang="en-GB" dirty="0" smtClean="0"/>
              <a:t>, to </a:t>
            </a:r>
            <a:r>
              <a:rPr lang="en-GB" dirty="0"/>
              <a:t>relay messages, and to meet the requests of guests who are using the hotel for meetings</a:t>
            </a:r>
            <a:r>
              <a:rPr lang="en-GB" dirty="0" smtClean="0"/>
              <a:t>, seminars</a:t>
            </a:r>
            <a:r>
              <a:rPr lang="en-GB" dirty="0"/>
              <a:t>, and banquets.</a:t>
            </a:r>
          </a:p>
        </p:txBody>
      </p:sp>
    </p:spTree>
    <p:extLst>
      <p:ext uri="{BB962C8B-B14F-4D97-AF65-F5344CB8AC3E}">
        <p14:creationId xmlns:p14="http://schemas.microsoft.com/office/powerpoint/2010/main" val="2729802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House Keeping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4968553"/>
          </a:xfrm>
        </p:spPr>
        <p:txBody>
          <a:bodyPr>
            <a:normAutofit/>
          </a:bodyPr>
          <a:lstStyle/>
          <a:p>
            <a:r>
              <a:rPr lang="en-GB" sz="2000" dirty="0"/>
              <a:t>Housekeeping and the front office communicate about housekeeping room status, </a:t>
            </a:r>
            <a:r>
              <a:rPr lang="en-GB" sz="2000" dirty="0" smtClean="0"/>
              <a:t>the report </a:t>
            </a:r>
            <a:r>
              <a:rPr lang="en-GB" sz="2000" dirty="0"/>
              <a:t>on the availability of the rooms for immediate guest occupancy. </a:t>
            </a:r>
            <a:r>
              <a:rPr lang="en-GB" sz="2000" dirty="0" smtClean="0"/>
              <a:t>Housekeeping room </a:t>
            </a:r>
            <a:r>
              <a:rPr lang="en-GB" sz="2000" dirty="0"/>
              <a:t>status can be described in the following communication terms</a:t>
            </a:r>
            <a:r>
              <a:rPr lang="en-GB" sz="2000" dirty="0" smtClean="0"/>
              <a:t>:</a:t>
            </a:r>
          </a:p>
          <a:p>
            <a:pPr marL="0" indent="0">
              <a:buNone/>
            </a:pPr>
            <a:r>
              <a:rPr lang="en-GB" sz="2000" dirty="0"/>
              <a:t>Available Clean, or Ready—room is ready to be occupied</a:t>
            </a:r>
          </a:p>
          <a:p>
            <a:pPr marL="0" indent="0">
              <a:buNone/>
            </a:pPr>
            <a:r>
              <a:rPr lang="en-GB" sz="2000" dirty="0"/>
              <a:t>■ Occupied—guest or guests are already occupying a </a:t>
            </a:r>
            <a:r>
              <a:rPr lang="en-GB" sz="2000" dirty="0" smtClean="0"/>
              <a:t>room</a:t>
            </a:r>
          </a:p>
          <a:p>
            <a:r>
              <a:rPr lang="en-GB" sz="2000" dirty="0"/>
              <a:t>Stayover—guest will not be checking out of a room on the current day</a:t>
            </a:r>
          </a:p>
          <a:p>
            <a:r>
              <a:rPr lang="en-GB" sz="2000" dirty="0"/>
              <a:t>■ Dirty or On-Change—guest has checked out of the room, but the housekeeping</a:t>
            </a:r>
          </a:p>
          <a:p>
            <a:r>
              <a:rPr lang="en-GB" sz="2000" dirty="0"/>
              <a:t>staff has not released the room for occupancy</a:t>
            </a:r>
          </a:p>
          <a:p>
            <a:r>
              <a:rPr lang="en-GB" sz="2000" dirty="0"/>
              <a:t>■ Out-of-Order—room is not available for occupancy because of a mechanical</a:t>
            </a:r>
          </a:p>
          <a:p>
            <a:r>
              <a:rPr lang="en-GB" sz="2000" dirty="0"/>
              <a:t>malfunction</a:t>
            </a:r>
          </a:p>
        </p:txBody>
      </p:sp>
    </p:spTree>
    <p:extLst>
      <p:ext uri="{BB962C8B-B14F-4D97-AF65-F5344CB8AC3E}">
        <p14:creationId xmlns:p14="http://schemas.microsoft.com/office/powerpoint/2010/main" val="103415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Food &amp; Beverage Department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76672"/>
            <a:ext cx="9144000" cy="518457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between the food and beverage department and the front office is essential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Transfers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which are forms used to communicate a charge to a guest’s account, are used to relay messages and provide accurate information. Communication activities also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include reporting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predicted house counts, an estimate of the number of guests expected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register based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previous occupancy activities, and processing requests for paid-outs, forms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used to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indicate the amounts of monies paid out of the cashier’s drawer on behalf of a guest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 an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 of the hotel. These vital services help an overworked food and beverage manager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restaurant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manager, or banquet captain meet the demands of the public</a:t>
            </a:r>
          </a:p>
        </p:txBody>
      </p:sp>
    </p:spTree>
    <p:extLst>
      <p:ext uri="{BB962C8B-B14F-4D97-AF65-F5344CB8AC3E}">
        <p14:creationId xmlns:p14="http://schemas.microsoft.com/office/powerpoint/2010/main" val="4259460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Banquet Department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banquet department, which often combines the functions of a marketing and </a:t>
            </a:r>
            <a:r>
              <a:rPr lang="en-GB" sz="2400" dirty="0" smtClean="0"/>
              <a:t>sales department </a:t>
            </a:r>
            <a:r>
              <a:rPr lang="en-GB" sz="2400" dirty="0"/>
              <a:t>and a food and beverage department, requires the front office to relay </a:t>
            </a:r>
            <a:r>
              <a:rPr lang="en-GB" sz="2400" dirty="0" smtClean="0"/>
              <a:t>information to </a:t>
            </a:r>
            <a:r>
              <a:rPr lang="en-GB" sz="2400" dirty="0"/>
              <a:t>guests about scheduled events and bill payment.</a:t>
            </a:r>
          </a:p>
          <a:p>
            <a:pPr marL="0" indent="0">
              <a:buNone/>
            </a:pPr>
            <a:r>
              <a:rPr lang="en-GB" sz="2400" dirty="0"/>
              <a:t>The front desk staff may also provide </a:t>
            </a:r>
            <a:r>
              <a:rPr lang="en-GB" sz="2400" dirty="0" err="1"/>
              <a:t>labor</a:t>
            </a:r>
            <a:r>
              <a:rPr lang="en-GB" sz="2400" dirty="0"/>
              <a:t> to prepare the daily announcement </a:t>
            </a:r>
            <a:r>
              <a:rPr lang="en-GB" sz="2400" dirty="0" smtClean="0"/>
              <a:t>board, an </a:t>
            </a:r>
            <a:r>
              <a:rPr lang="en-GB" sz="2400" dirty="0"/>
              <a:t>inside listing of the daily activities of the hotel (time, group, and room assignment</a:t>
            </a:r>
            <a:r>
              <a:rPr lang="en-GB" sz="2400" dirty="0" smtClean="0"/>
              <a:t>),and </a:t>
            </a:r>
            <a:r>
              <a:rPr lang="en-GB" sz="2400" dirty="0"/>
              <a:t>marquee, the </a:t>
            </a:r>
            <a:r>
              <a:rPr lang="en-GB" sz="2400" dirty="0" smtClean="0"/>
              <a:t>curb side </a:t>
            </a:r>
            <a:r>
              <a:rPr lang="en-GB" sz="2400" dirty="0"/>
              <a:t>message board, which includes the logo of the hotel and </a:t>
            </a:r>
            <a:r>
              <a:rPr lang="en-GB" sz="2400" dirty="0" smtClean="0"/>
              <a:t>space for </a:t>
            </a:r>
            <a:r>
              <a:rPr lang="en-GB" sz="2400" dirty="0"/>
              <a:t>a message. Because the majority of banquet guests may not be registered guests in </a:t>
            </a:r>
            <a:r>
              <a:rPr lang="en-GB" sz="2400" dirty="0" smtClean="0"/>
              <a:t>the hotel</a:t>
            </a:r>
            <a:r>
              <a:rPr lang="en-GB" sz="2400" dirty="0"/>
              <a:t>, the front office is a logical communications </a:t>
            </a:r>
            <a:r>
              <a:rPr lang="en-GB" sz="2400" dirty="0" smtClean="0"/>
              <a:t>centre.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7391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CONTROLLER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0405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controller relies on the front office staff to provide a daily summary of </a:t>
            </a:r>
            <a:r>
              <a:rPr lang="en-GB" dirty="0" smtClean="0"/>
              <a:t>financial transactions </a:t>
            </a:r>
            <a:r>
              <a:rPr lang="en-GB" dirty="0"/>
              <a:t>through a well-prepared night audit. This </a:t>
            </a:r>
            <a:r>
              <a:rPr lang="en-GB" dirty="0" smtClean="0"/>
              <a:t> information </a:t>
            </a:r>
            <a:r>
              <a:rPr lang="en-GB" dirty="0"/>
              <a:t>is also used to </a:t>
            </a:r>
            <a:r>
              <a:rPr lang="en-GB" dirty="0" smtClean="0"/>
              <a:t>measure management </a:t>
            </a:r>
            <a:r>
              <a:rPr lang="en-GB" dirty="0"/>
              <a:t>ability to meet budget targets. Because the front office provides the </a:t>
            </a:r>
            <a:r>
              <a:rPr lang="en-GB" dirty="0" smtClean="0"/>
              <a:t>controller with </a:t>
            </a:r>
            <a:r>
              <a:rPr lang="en-GB" dirty="0"/>
              <a:t>financial data for billing and maintenance of credit card ledgers, these </a:t>
            </a:r>
            <a:r>
              <a:rPr lang="en-GB" dirty="0" smtClean="0"/>
              <a:t>two departments </a:t>
            </a:r>
            <a:r>
              <a:rPr lang="en-GB" dirty="0"/>
              <a:t>must relay payments and charges through the posting machine or </a:t>
            </a:r>
            <a:r>
              <a:rPr lang="en-GB" dirty="0" smtClean="0"/>
              <a:t>property management </a:t>
            </a:r>
            <a:r>
              <a:rPr lang="en-GB" dirty="0"/>
              <a:t>system.</a:t>
            </a:r>
          </a:p>
        </p:txBody>
      </p:sp>
    </p:spTree>
    <p:extLst>
      <p:ext uri="{BB962C8B-B14F-4D97-AF65-F5344CB8AC3E}">
        <p14:creationId xmlns:p14="http://schemas.microsoft.com/office/powerpoint/2010/main" val="1156887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Maintenance or Engineering Department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04664"/>
            <a:ext cx="9144000" cy="52565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maintenance or engineering department and front office communicate on room </a:t>
            </a:r>
            <a:r>
              <a:rPr lang="en-GB" dirty="0" smtClean="0"/>
              <a:t>status and </a:t>
            </a:r>
            <a:r>
              <a:rPr lang="en-GB" dirty="0"/>
              <a:t>requests for maintenance service. Maintenance employees must know the </a:t>
            </a:r>
            <a:r>
              <a:rPr lang="en-GB" dirty="0" smtClean="0"/>
              <a:t>occupancy status </a:t>
            </a:r>
            <a:r>
              <a:rPr lang="en-GB" dirty="0"/>
              <a:t>of a room before attending to plumbing, heating, or </a:t>
            </a:r>
            <a:r>
              <a:rPr lang="en-GB" dirty="0" smtClean="0"/>
              <a:t>air-conditioning problems</a:t>
            </a:r>
            <a:r>
              <a:rPr lang="en-GB" dirty="0"/>
              <a:t>. If the room is reserved, the two departments work out a time frame so </a:t>
            </a:r>
            <a:r>
              <a:rPr lang="en-GB" dirty="0" smtClean="0"/>
              <a:t>the guest </a:t>
            </a:r>
            <a:r>
              <a:rPr lang="en-GB" dirty="0"/>
              <a:t>can enter the room on arrival or be assigned to another room. Cooperative </a:t>
            </a:r>
            <a:r>
              <a:rPr lang="en-GB" dirty="0" smtClean="0"/>
              <a:t>efforts produce </a:t>
            </a:r>
            <a:r>
              <a:rPr lang="en-GB" dirty="0"/>
              <a:t>the best solutions to difficult situations</a:t>
            </a:r>
          </a:p>
        </p:txBody>
      </p:sp>
    </p:spTree>
    <p:extLst>
      <p:ext uri="{BB962C8B-B14F-4D97-AF65-F5344CB8AC3E}">
        <p14:creationId xmlns:p14="http://schemas.microsoft.com/office/powerpoint/2010/main" val="1941635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Security Department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036496" cy="5040560"/>
          </a:xfrm>
        </p:spPr>
        <p:txBody>
          <a:bodyPr>
            <a:normAutofit fontScale="92500"/>
          </a:bodyPr>
          <a:lstStyle/>
          <a:p>
            <a:r>
              <a:rPr lang="en-GB" dirty="0"/>
              <a:t>Communications between the security department and the front office are important </a:t>
            </a:r>
            <a:r>
              <a:rPr lang="en-GB" dirty="0" smtClean="0"/>
              <a:t>in providing </a:t>
            </a:r>
            <a:r>
              <a:rPr lang="en-GB" dirty="0"/>
              <a:t>hospitality to the guest. These departments work together closely in </a:t>
            </a:r>
            <a:r>
              <a:rPr lang="en-GB" dirty="0" smtClean="0"/>
              <a:t>maintaining guest </a:t>
            </a:r>
            <a:r>
              <a:rPr lang="en-GB" dirty="0"/>
              <a:t>security. Fire safety measures and emergency communication systems as well </a:t>
            </a:r>
            <a:r>
              <a:rPr lang="en-GB" dirty="0" smtClean="0"/>
              <a:t>as procedures </a:t>
            </a:r>
            <a:r>
              <a:rPr lang="en-GB" dirty="0"/>
              <a:t>for routine investigation of guest security concerns require the cooperation </a:t>
            </a:r>
            <a:r>
              <a:rPr lang="en-GB" dirty="0" smtClean="0"/>
              <a:t>of these </a:t>
            </a:r>
            <a:r>
              <a:rPr lang="en-GB" dirty="0"/>
              <a:t>departments. Because of the events of September 11, 2001, the nature of the </a:t>
            </a:r>
            <a:r>
              <a:rPr lang="en-GB" dirty="0" smtClean="0"/>
              <a:t>security hotels </a:t>
            </a:r>
            <a:r>
              <a:rPr lang="en-GB" dirty="0"/>
              <a:t>offer their guests has changed</a:t>
            </a:r>
          </a:p>
        </p:txBody>
      </p:sp>
    </p:spTree>
    <p:extLst>
      <p:ext uri="{BB962C8B-B14F-4D97-AF65-F5344CB8AC3E}">
        <p14:creationId xmlns:p14="http://schemas.microsoft.com/office/powerpoint/2010/main" val="19073836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Human Resources Management Department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human resources management department may rely on the front office staff to act </a:t>
            </a:r>
            <a:r>
              <a:rPr lang="en-GB" dirty="0" smtClean="0"/>
              <a:t>as an </a:t>
            </a:r>
            <a:r>
              <a:rPr lang="en-GB" dirty="0"/>
              <a:t>initial point of contact for potential employees in all departments. It may even ask </a:t>
            </a:r>
            <a:r>
              <a:rPr lang="en-GB" dirty="0" smtClean="0"/>
              <a:t>the front </a:t>
            </a:r>
            <a:r>
              <a:rPr lang="en-GB" dirty="0"/>
              <a:t>office to screen job candidates. If so, guidelines for and training in screening </a:t>
            </a:r>
            <a:r>
              <a:rPr lang="en-GB" dirty="0" smtClean="0"/>
              <a:t>methods must </a:t>
            </a:r>
            <a:r>
              <a:rPr lang="en-GB" dirty="0"/>
              <a:t>be provided</a:t>
            </a:r>
            <a:r>
              <a:rPr lang="en-GB" dirty="0" smtClean="0"/>
              <a:t>. Some </a:t>
            </a:r>
            <a:r>
              <a:rPr lang="en-GB" dirty="0"/>
              <a:t>directors of human resources management depend on the front office to </a:t>
            </a:r>
            <a:r>
              <a:rPr lang="en-GB" dirty="0" smtClean="0"/>
              <a:t>distribute application </a:t>
            </a:r>
            <a:r>
              <a:rPr lang="en-GB" dirty="0"/>
              <a:t>forms and other personnel-related information to job applicants. </a:t>
            </a:r>
            <a:r>
              <a:rPr lang="en-GB" dirty="0" smtClean="0"/>
              <a:t>The potential </a:t>
            </a:r>
            <a:r>
              <a:rPr lang="en-GB" dirty="0"/>
              <a:t>employee may ask for directions to the personnel office at the front desk</a:t>
            </a:r>
          </a:p>
        </p:txBody>
      </p:sp>
    </p:spTree>
    <p:extLst>
      <p:ext uri="{BB962C8B-B14F-4D97-AF65-F5344CB8AC3E}">
        <p14:creationId xmlns:p14="http://schemas.microsoft.com/office/powerpoint/2010/main" val="30773162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Q&amp;A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Give examples of how the marketing and sales department and the front </a:t>
            </a:r>
            <a:r>
              <a:rPr lang="en-GB" dirty="0" smtClean="0"/>
              <a:t>office communicate?</a:t>
            </a:r>
          </a:p>
          <a:p>
            <a:r>
              <a:rPr lang="en-GB" dirty="0"/>
              <a:t>Communications between the front office and the housekeeping </a:t>
            </a:r>
            <a:r>
              <a:rPr lang="en-GB" dirty="0" smtClean="0"/>
              <a:t>department revolve </a:t>
            </a:r>
            <a:r>
              <a:rPr lang="en-GB" dirty="0"/>
              <a:t>around room status. How can each department director ensure that </a:t>
            </a:r>
            <a:r>
              <a:rPr lang="en-GB" dirty="0" smtClean="0"/>
              <a:t>these communications </a:t>
            </a:r>
            <a:r>
              <a:rPr lang="en-GB" dirty="0"/>
              <a:t>are effective?</a:t>
            </a:r>
          </a:p>
        </p:txBody>
      </p:sp>
    </p:spTree>
    <p:extLst>
      <p:ext uri="{BB962C8B-B14F-4D97-AF65-F5344CB8AC3E}">
        <p14:creationId xmlns:p14="http://schemas.microsoft.com/office/powerpoint/2010/main" val="34410850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981</TotalTime>
  <Words>965</Words>
  <Application>Microsoft Office PowerPoint</Application>
  <PresentationFormat>On-screen Show (4:3)</PresentationFormat>
  <Paragraphs>46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MS PGothic</vt:lpstr>
      <vt:lpstr>宋体</vt:lpstr>
      <vt:lpstr>Arial</vt:lpstr>
      <vt:lpstr>Calibri</vt:lpstr>
      <vt:lpstr>Myriad Pro</vt:lpstr>
      <vt:lpstr>Times New Roman</vt:lpstr>
      <vt:lpstr>Wingdings</vt:lpstr>
      <vt:lpstr>20140311PresentationUWTSDTemplate</vt:lpstr>
      <vt:lpstr>Hospitality Managemment</vt:lpstr>
      <vt:lpstr>Week 3 AIM</vt:lpstr>
      <vt:lpstr>Learning Outcomes</vt:lpstr>
      <vt:lpstr>PowerPoint Presentation</vt:lpstr>
      <vt:lpstr>PowerPoint Presentation</vt:lpstr>
      <vt:lpstr>Marketing and Sales Department</vt:lpstr>
      <vt:lpstr>House Keeping</vt:lpstr>
      <vt:lpstr>Food &amp; Beverage Department</vt:lpstr>
      <vt:lpstr>Banquet Department</vt:lpstr>
      <vt:lpstr>CONTROLLER</vt:lpstr>
      <vt:lpstr>Maintenance or Engineering Department</vt:lpstr>
      <vt:lpstr>Security Department</vt:lpstr>
      <vt:lpstr>Human Resources Management Department</vt:lpstr>
      <vt:lpstr>Q&amp;A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Jahanzeeb Qurashi</cp:lastModifiedBy>
  <cp:revision>145</cp:revision>
  <cp:lastPrinted>2019-01-22T12:10:36Z</cp:lastPrinted>
  <dcterms:created xsi:type="dcterms:W3CDTF">2018-04-28T09:52:16Z</dcterms:created>
  <dcterms:modified xsi:type="dcterms:W3CDTF">2019-10-02T07:23:32Z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