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476" autoAdjust="0"/>
  </p:normalViewPr>
  <p:slideViewPr>
    <p:cSldViewPr snapToGrid="0">
      <p:cViewPr>
        <p:scale>
          <a:sx n="61" d="100"/>
          <a:sy n="61" d="100"/>
        </p:scale>
        <p:origin x="884"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7F8721-ABED-432F-B051-B847593B10B2}" type="datetimeFigureOut">
              <a:rPr lang="en-US" smtClean="0"/>
              <a:t>7/8/2023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C7EC7F-5113-4C54-AFD9-187ADF158B5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foodmanufacture.co.uk/Article/2022/05/11/what-is-tesco-doing-to-support-start-up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 This presentation particularly emphasises the challenges emerged as a result of the pandemic and affected the operations of Tesco in the UK. This project demonstrates the contribution of different hurdles in the business environment such as intense competitions and sheds light in the resources allocation process adopted by Tesco in the post-pandemic period. Besides, a competitive advantage in the retail industry of the UK has been identified based on the analysis of Porter five forces of Tesco. Furthermore, CSR initiatives and green market strategies utilised by Tesco in the post-pandemic to address the current challenges in retail business are also discussed in this presentation.  </a:t>
            </a:r>
          </a:p>
        </p:txBody>
      </p:sp>
      <p:sp>
        <p:nvSpPr>
          <p:cNvPr id="4" name="Slide Number Placeholder 3"/>
          <p:cNvSpPr>
            <a:spLocks noGrp="1"/>
          </p:cNvSpPr>
          <p:nvPr>
            <p:ph type="sldNum" sz="quarter" idx="10"/>
          </p:nvPr>
        </p:nvSpPr>
        <p:spPr/>
        <p:txBody>
          <a:bodyPr/>
          <a:lstStyle/>
          <a:p>
            <a:fld id="{10C7EC7F-5113-4C54-AFD9-187ADF158B58}"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Tesco is the leading multinational organisation in the retail sector of the UK, known for offering a wide range of product lines from groceries and household items to diverse food items and healthcare products. The British multinational conglomerate was founded in 1919 with its headquarters located in Hertfordshire, UK (Chen, 2022). Tesco comprises a multicultural and dynamic workforce comprising about 354,744 employees engaged in different operational segments of retail services. Despite the continuous growth for a prolonged period of time, the organisation has had a significant decline in performance due to the current trend in the retail market as a consequence of the pandemic (Monte, 2021). </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C7EC7F-5113-4C54-AFD9-187ADF158B58}"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Among the several factors that have been identified in the retail business environment, four major factors that have affected the operations of established businesses such as Tesco are presented in this slide. Advancement in automation and evolution of digitalisation has shifted the attention of customers towards e-commerce and online services (</a:t>
            </a:r>
            <a:r>
              <a:rPr lang="en-US" sz="1200" kern="1200" dirty="0" err="1">
                <a:solidFill>
                  <a:schemeClr val="tx1"/>
                </a:solidFill>
                <a:latin typeface="+mn-lt"/>
                <a:ea typeface="+mn-ea"/>
                <a:cs typeface="+mn-cs"/>
              </a:rPr>
              <a:t>Amankwah-Amoah</a:t>
            </a:r>
            <a:r>
              <a:rPr lang="en-US" sz="1200" kern="1200" dirty="0">
                <a:solidFill>
                  <a:schemeClr val="tx1"/>
                </a:solidFill>
                <a:latin typeface="+mn-lt"/>
                <a:ea typeface="+mn-ea"/>
                <a:cs typeface="+mn-cs"/>
              </a:rPr>
              <a:t>, 2021). Following the terror imposed by the pandemic, a massive alteration in the purchasing behaviour and intention of customers has been identified in the retail business environment in the post-pandemic period. With the increased participation of emerging businesses in the e-commerce sites, the environment of retail business has become highly competitive and intensified. Ease and convenience provided by online marketing and digital platforms has started to replace the physical stores and high street fashions with the online shopping and e-commerce marketing (Alfonso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2021).   </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C7EC7F-5113-4C54-AFD9-187ADF158B58}"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Rise in digitalisation such as real time view of retail products has forced individuals to rely on the smart devices such as smart phones and laptops, as a result the quality of services in physical stores of Tesco deteriorated in the retail business environment. As the customers started to consider the aspects of safety measures while purchasing products, e-commerce retail sites have provided them an alternative option to physical purchase of retail products from stores (Monte, 2021). As the online purchasing of products ensures home delivery services it has reduced the sales of retail products in the conventional stores of Tesco, resulting in decreased profitability. With the limited range of stocks and customised options available in the conventional stores of Tesco, these conditions have contributed significantly to the market failure in terms of reduced demand for offline retail products (Alfonso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2021).     </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C7EC7F-5113-4C54-AFD9-187ADF158B58}"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Resource allocation refers to the process of managing and assigning assets and resources, which supports the strategic goals of the organisation. In order to embark on the digital and online platforms Tesco has adopted the application of cloud computing and big data analytics to enhance its online operations and ensure better allocations of products and services through digital platforms such as official websites and mobile apps. Despite the crisis resulting from the pandemic, Tesco recruited about 50,000 employees and mobilised them on diverse operational units such as shop floors, distribution </a:t>
            </a:r>
            <a:r>
              <a:rPr lang="en-US" sz="1200" kern="1200" dirty="0" err="1">
                <a:solidFill>
                  <a:schemeClr val="tx1"/>
                </a:solidFill>
                <a:latin typeface="+mn-lt"/>
                <a:ea typeface="+mn-ea"/>
                <a:cs typeface="+mn-cs"/>
              </a:rPr>
              <a:t>centres</a:t>
            </a:r>
            <a:r>
              <a:rPr lang="en-US" sz="1200" kern="1200" dirty="0">
                <a:solidFill>
                  <a:schemeClr val="tx1"/>
                </a:solidFill>
                <a:latin typeface="+mn-lt"/>
                <a:ea typeface="+mn-ea"/>
                <a:cs typeface="+mn-cs"/>
              </a:rPr>
              <a:t>, and online customer services to accomplish its new strategic goals in the post-pandemic period. For instance, Tesco has allocated financial resources of about 2.2 billion to augment the process and infrastructure of ICT amidst intensified competition and volatile market. In order to ensure persistent supply of resources, Tesco has partnered with local suppliers to strengthen its supply chain in the post-pandemic period (</a:t>
            </a:r>
            <a:r>
              <a:rPr lang="en-US" sz="1200" kern="1200" dirty="0" err="1">
                <a:solidFill>
                  <a:schemeClr val="tx1"/>
                </a:solidFill>
                <a:latin typeface="+mn-lt"/>
                <a:ea typeface="+mn-ea"/>
                <a:cs typeface="+mn-cs"/>
              </a:rPr>
              <a:t>Čirjevskis</a:t>
            </a:r>
            <a:r>
              <a:rPr lang="en-US" sz="1200" kern="1200" dirty="0">
                <a:solidFill>
                  <a:schemeClr val="tx1"/>
                </a:solidFill>
                <a:latin typeface="+mn-lt"/>
                <a:ea typeface="+mn-ea"/>
                <a:cs typeface="+mn-cs"/>
              </a:rPr>
              <a:t>, 2022). </a:t>
            </a:r>
            <a:r>
              <a:rPr lang="en-US"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C7EC7F-5113-4C54-AFD9-187ADF158B58}"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Porter’s five forces acted as a framework of competitive advantages by identifying and analysing the competitive forces prevailing in the current market. As Tesco has collaborated with local suppliers during the post-pandemic it has reduced reliance on major suppliers thereby decreasing the power of suppliers in the competitive market. As the customer's perception shifted towards e-commerce for purchasing groceries and retail products it has provided several options to consumers as a result buyer’s power has increased in the post-pandemic period. With the evolution of the e-commerce market in the UK retail business environment, small scale businesses started to operate digitally and offer similar services at lower prices, which makes the threats of new entrants moderate. Strong presence of the competitors on hybrid platforms such as Sainsbury’s, ASDA, ALDI and Morrison elevated the competitive rivalry (</a:t>
            </a:r>
            <a:r>
              <a:rPr lang="en-US" sz="1200" kern="1200" dirty="0" err="1">
                <a:solidFill>
                  <a:schemeClr val="tx1"/>
                </a:solidFill>
                <a:latin typeface="+mn-lt"/>
                <a:ea typeface="+mn-ea"/>
                <a:cs typeface="+mn-cs"/>
              </a:rPr>
              <a:t>Rosnizam</a:t>
            </a:r>
            <a:r>
              <a:rPr lang="en-US" sz="1200" kern="1200" dirty="0">
                <a:solidFill>
                  <a:schemeClr val="tx1"/>
                </a:solidFill>
                <a:latin typeface="+mn-lt"/>
                <a:ea typeface="+mn-ea"/>
                <a:cs typeface="+mn-cs"/>
              </a:rPr>
              <a:t> et al. 2020). </a:t>
            </a:r>
          </a:p>
        </p:txBody>
      </p:sp>
      <p:sp>
        <p:nvSpPr>
          <p:cNvPr id="4" name="Slide Number Placeholder 3"/>
          <p:cNvSpPr>
            <a:spLocks noGrp="1"/>
          </p:cNvSpPr>
          <p:nvPr>
            <p:ph type="sldNum" sz="quarter" idx="10"/>
          </p:nvPr>
        </p:nvSpPr>
        <p:spPr/>
        <p:txBody>
          <a:bodyPr/>
          <a:lstStyle/>
          <a:p>
            <a:fld id="{10C7EC7F-5113-4C54-AFD9-187ADF158B58}"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Tesco can utilise the cost leadership competitive strategy by keeping the price of products lower than its competitors in online platforms while maintaining existing prices on stores. Cost leadership strategy will aid Tesco attract potential customers on the online platforms to form a large customer base in the initial phase. Tesco can adopt a hybrid mode of distribution strategy offering both pick up at store and delivery at door step services (Liu and </a:t>
            </a:r>
            <a:r>
              <a:rPr lang="en-US" sz="1200" kern="1200" dirty="0" err="1">
                <a:solidFill>
                  <a:schemeClr val="tx1"/>
                </a:solidFill>
                <a:latin typeface="+mn-lt"/>
                <a:ea typeface="+mn-ea"/>
                <a:cs typeface="+mn-cs"/>
              </a:rPr>
              <a:t>Atuahene-Gima</a:t>
            </a:r>
            <a:r>
              <a:rPr lang="en-US" sz="1200" kern="1200" dirty="0">
                <a:solidFill>
                  <a:schemeClr val="tx1"/>
                </a:solidFill>
                <a:latin typeface="+mn-lt"/>
                <a:ea typeface="+mn-ea"/>
                <a:cs typeface="+mn-cs"/>
              </a:rPr>
              <a:t>, 2018). </a:t>
            </a:r>
          </a:p>
        </p:txBody>
      </p:sp>
      <p:sp>
        <p:nvSpPr>
          <p:cNvPr id="4" name="Slide Number Placeholder 3"/>
          <p:cNvSpPr>
            <a:spLocks noGrp="1"/>
          </p:cNvSpPr>
          <p:nvPr>
            <p:ph type="sldNum" sz="quarter" idx="10"/>
          </p:nvPr>
        </p:nvSpPr>
        <p:spPr/>
        <p:txBody>
          <a:bodyPr/>
          <a:lstStyle/>
          <a:p>
            <a:fld id="{10C7EC7F-5113-4C54-AFD9-187ADF158B58}"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Green marketing strategy refers to promotion of environmental friendly services and products achieved through sustainable practices. Utilisation of renewable electricity for its operations directly from solar and wind farms through the PPA (Power Purchase Agreements). Installation of wind turbines and solar panels at the project sites of Tesco to accomplish net zero target by 2050. Clean Van Commitment agreement to reduce carbon emission by switching to low- emission vans (Tesco Plc., 2023).</a:t>
            </a:r>
          </a:p>
        </p:txBody>
      </p:sp>
      <p:sp>
        <p:nvSpPr>
          <p:cNvPr id="4" name="Slide Number Placeholder 3"/>
          <p:cNvSpPr>
            <a:spLocks noGrp="1"/>
          </p:cNvSpPr>
          <p:nvPr>
            <p:ph type="sldNum" sz="quarter" idx="10"/>
          </p:nvPr>
        </p:nvSpPr>
        <p:spPr/>
        <p:txBody>
          <a:bodyPr/>
          <a:lstStyle/>
          <a:p>
            <a:fld id="{10C7EC7F-5113-4C54-AFD9-187ADF158B58}"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Tesco has launched a pilot program worth</a:t>
            </a:r>
            <a:r>
              <a:rPr lang="en-US" sz="1200" u="none" strike="noStrike" kern="1200" dirty="0">
                <a:solidFill>
                  <a:schemeClr val="tx1"/>
                </a:solidFill>
                <a:latin typeface="+mn-lt"/>
                <a:ea typeface="+mn-ea"/>
                <a:cs typeface="+mn-cs"/>
                <a:hlinkClick r:id="rId3"/>
              </a:rPr>
              <a:t> £150,000</a:t>
            </a:r>
            <a:r>
              <a:rPr lang="en-US" sz="1200" kern="1200" dirty="0">
                <a:solidFill>
                  <a:schemeClr val="tx1"/>
                </a:solidFill>
                <a:latin typeface="+mn-lt"/>
                <a:ea typeface="+mn-ea"/>
                <a:cs typeface="+mn-cs"/>
              </a:rPr>
              <a:t> to efficiently track its sustainability and innovation in its supply chain in 2022. Tesco has made an announcement, which entails utilisation of 30 percent of the recycled trays in the packaging of new products. For instance, ‘Better Basket Campaign’ constitutes an effective example of Tesco towards its corporate social responsibilities. The waste reduction initiative of Tesco aims to completely eliminate the use of plastic for packaging by 2025 (Finders, 2023).</a:t>
            </a:r>
          </a:p>
        </p:txBody>
      </p:sp>
      <p:sp>
        <p:nvSpPr>
          <p:cNvPr id="4" name="Slide Number Placeholder 3"/>
          <p:cNvSpPr>
            <a:spLocks noGrp="1"/>
          </p:cNvSpPr>
          <p:nvPr>
            <p:ph type="sldNum" sz="quarter" idx="10"/>
          </p:nvPr>
        </p:nvSpPr>
        <p:spPr/>
        <p:txBody>
          <a:bodyPr/>
          <a:lstStyle/>
          <a:p>
            <a:fld id="{10C7EC7F-5113-4C54-AFD9-187ADF158B58}"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Based on the analysis, it can be concluded that Tesco has experienced several issues triggered by the pandemic such as shortage of human and financial resources, closure of stores and change in customer’s purchasing behaviours and advancement in technology. These factors have resulted in decline in sales, low profitability, and inability to cope with the current trends. Based on the analysis of Porter’s five forces, it can be recommended that utilisation of cost leadership strategy along with hybrid distribution strategy can aid the organisation to acquire competitive advantages. Tesco has also adopted various green marketing and CSR strategies such as Better Basket Campaign and Clean Van Commitment to thrive in the competitive market. </a:t>
            </a:r>
          </a:p>
        </p:txBody>
      </p:sp>
      <p:sp>
        <p:nvSpPr>
          <p:cNvPr id="4" name="Slide Number Placeholder 3"/>
          <p:cNvSpPr>
            <a:spLocks noGrp="1"/>
          </p:cNvSpPr>
          <p:nvPr>
            <p:ph type="sldNum" sz="quarter" idx="10"/>
          </p:nvPr>
        </p:nvSpPr>
        <p:spPr/>
        <p:txBody>
          <a:bodyPr/>
          <a:lstStyle/>
          <a:p>
            <a:fld id="{10C7EC7F-5113-4C54-AFD9-187ADF158B58}"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0C7EC7F-5113-4C54-AFD9-187ADF158B58}"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239A9A-B4B0-4B32-B8CD-2E25E95134C4}" type="datetimeFigureOut">
              <a:rPr lang="en-US" dirty="0"/>
              <a:pPr/>
              <a:t>7/8/2023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1E21DC-8981-44E6-BC8C-2BA8F673FFBB}" type="datetimeFigureOut">
              <a:rPr lang="en-US" dirty="0"/>
              <a:pPr/>
              <a:t>7/8/2023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B9C5D3-0140-4E75-8D7F-C0623D06DFD7}" type="datetimeFigureOut">
              <a:rPr lang="en-US" dirty="0"/>
              <a:pPr/>
              <a:t>7/8/2023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5666F9-5B40-48E0-8DFD-99EF944CDD22}"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698D6B-2C72-4E21-9893-A649C6E2A47D}" type="datetimeFigureOut">
              <a:rPr lang="en-US" dirty="0"/>
              <a:pPr/>
              <a:t>7/8/2023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6811C9-A66C-49F0-970E-F7B68D9109A0}" type="datetimeFigureOut">
              <a:rPr lang="en-US" dirty="0"/>
              <a:pPr/>
              <a:t>7/8/2023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C01AE78-96A2-4A23-B183-3B6DB4374FE7}" type="datetimeFigureOut">
              <a:rPr lang="en-US" dirty="0"/>
              <a:pPr/>
              <a:t>7/8/2023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AE0757-B101-4811-9189-10EB2F458E2D}"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BDC078-589F-40E3-816C-EE21D62B5BBA}"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25518A9-B687-4302-9395-2322403C6656}"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99A684-0CB7-41E9-A4DF-5D1C2CA5BF6F}"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DD7C35-9E19-4518-A4B2-3B09CD8CC756}"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196DA8-8897-4DDF-BFB6-5D83863C837A}" type="datetimeFigureOut">
              <a:rPr lang="en-US" dirty="0"/>
              <a:pPr/>
              <a:t>7/8/2023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CBBA708-C5F0-412D-90E2-1919F0D196AE}" type="datetimeFigureOut">
              <a:rPr lang="en-US" dirty="0"/>
              <a:pPr/>
              <a:t>7/8/2023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9C8F8FA-EF43-4642-9368-3F4E33039BD9}" type="datetimeFigureOut">
              <a:rPr lang="en-US" dirty="0"/>
              <a:pPr/>
              <a:t>7/8/2023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61E721-B01C-4D5D-A3CA-2E5518383F10}" type="datetimeFigureOut">
              <a:rPr lang="en-US" dirty="0"/>
              <a:pPr/>
              <a:t>7/8/2023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513FEF9-69D0-4F8C-A336-59491FBEDC47}" type="datetimeFigureOut">
              <a:rPr lang="en-US" dirty="0"/>
              <a:pPr/>
              <a:t>7/8/2023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004436-CA73-4D53-89B4-2A5C7347BF2F}" type="datetimeFigureOut">
              <a:rPr lang="en-US" dirty="0"/>
              <a:pPr/>
              <a:t>7/8/2023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6C42-F0E1-479E-B77F-31BA526B7E7A}"/>
              </a:ext>
            </a:extLst>
          </p:cNvPr>
          <p:cNvSpPr>
            <a:spLocks noGrp="1"/>
          </p:cNvSpPr>
          <p:nvPr>
            <p:ph type="ctrTitle"/>
          </p:nvPr>
        </p:nvSpPr>
        <p:spPr/>
        <p:txBody>
          <a:bodyPr/>
          <a:lstStyle/>
          <a:p>
            <a:pPr algn="ctr"/>
            <a:r>
              <a:rPr lang="en-US" sz="3600" b="1" dirty="0">
                <a:latin typeface="Times New Roman" pitchFamily="18" charset="0"/>
                <a:cs typeface="Times New Roman" pitchFamily="18" charset="0"/>
              </a:rPr>
              <a:t>Assignment Title: Presentation on Critical Analysis of the Global Business Environment – Post Pandemic</a:t>
            </a:r>
            <a:endParaRPr lang="en-IN" sz="3600" dirty="0">
              <a:latin typeface="Times New Roman" pitchFamily="18" charset="0"/>
              <a:cs typeface="Times New Roman" pitchFamily="18" charset="0"/>
            </a:endParaRPr>
          </a:p>
        </p:txBody>
      </p:sp>
      <p:sp>
        <p:nvSpPr>
          <p:cNvPr id="3" name="Subtitle 2">
            <a:extLst>
              <a:ext uri="{FF2B5EF4-FFF2-40B4-BE49-F238E27FC236}">
                <a16:creationId xmlns:a16="http://schemas.microsoft.com/office/drawing/2014/main" id="{1CA6EA95-7063-4B65-856B-E391EE482ECA}"/>
              </a:ext>
            </a:extLst>
          </p:cNvPr>
          <p:cNvSpPr>
            <a:spLocks noGrp="1"/>
          </p:cNvSpPr>
          <p:nvPr>
            <p:ph type="subTitle" idx="1"/>
          </p:nvPr>
        </p:nvSpPr>
        <p:spPr>
          <a:xfrm>
            <a:off x="680322" y="4394039"/>
            <a:ext cx="8144134" cy="965361"/>
          </a:xfrm>
        </p:spPr>
        <p:txBody>
          <a:bodyPr/>
          <a:lstStyle/>
          <a:p>
            <a:pPr algn="l"/>
            <a:r>
              <a:rPr lang="en-US" b="1" dirty="0"/>
              <a:t>Module Code – </a:t>
            </a:r>
            <a:r>
              <a:rPr lang="en-GB" b="1" dirty="0"/>
              <a:t>LCMB7001</a:t>
            </a:r>
            <a:endParaRPr lang="en-US" dirty="0"/>
          </a:p>
          <a:p>
            <a:pPr algn="l"/>
            <a:r>
              <a:rPr lang="en-US" b="1" dirty="0"/>
              <a:t>Module Title – </a:t>
            </a:r>
            <a:r>
              <a:rPr lang="en-GB" b="1" dirty="0"/>
              <a:t>Marketing Management</a:t>
            </a:r>
            <a:endParaRPr lang="en-US" dirty="0"/>
          </a:p>
          <a:p>
            <a:pPr algn="l"/>
            <a:endParaRPr lang="en-IN" dirty="0"/>
          </a:p>
        </p:txBody>
      </p:sp>
      <p:sp>
        <p:nvSpPr>
          <p:cNvPr id="4" name="TextBox 3"/>
          <p:cNvSpPr txBox="1"/>
          <p:nvPr/>
        </p:nvSpPr>
        <p:spPr>
          <a:xfrm>
            <a:off x="659757" y="5463251"/>
            <a:ext cx="4618299" cy="646331"/>
          </a:xfrm>
          <a:prstGeom prst="rect">
            <a:avLst/>
          </a:prstGeom>
          <a:noFill/>
        </p:spPr>
        <p:txBody>
          <a:bodyPr wrap="square" rtlCol="0">
            <a:spAutoFit/>
          </a:bodyPr>
          <a:lstStyle/>
          <a:p>
            <a:r>
              <a:rPr lang="en-US" b="1" dirty="0">
                <a:latin typeface="Times New Roman" pitchFamily="18" charset="0"/>
                <a:cs typeface="Times New Roman" pitchFamily="18" charset="0"/>
              </a:rPr>
              <a:t>Student Name – </a:t>
            </a:r>
            <a:r>
              <a:rPr lang="en-US" b="1" dirty="0" err="1">
                <a:latin typeface="Times New Roman" pitchFamily="18" charset="0"/>
                <a:cs typeface="Times New Roman" pitchFamily="18" charset="0"/>
              </a:rPr>
              <a:t>Reeyalkumar</a:t>
            </a:r>
            <a:r>
              <a:rPr lang="en-US" b="1" dirty="0">
                <a:latin typeface="Times New Roman" pitchFamily="18" charset="0"/>
                <a:cs typeface="Times New Roman" pitchFamily="18" charset="0"/>
              </a:rPr>
              <a:t> Patel</a:t>
            </a:r>
          </a:p>
          <a:p>
            <a:r>
              <a:rPr lang="en-US" b="1" dirty="0">
                <a:latin typeface="Times New Roman" pitchFamily="18" charset="0"/>
                <a:cs typeface="Times New Roman" pitchFamily="18" charset="0"/>
              </a:rPr>
              <a:t>Student ID –      2244445</a:t>
            </a:r>
          </a:p>
        </p:txBody>
      </p:sp>
    </p:spTree>
    <p:extLst>
      <p:ext uri="{BB962C8B-B14F-4D97-AF65-F5344CB8AC3E}">
        <p14:creationId xmlns:p14="http://schemas.microsoft.com/office/powerpoint/2010/main" val="1075213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25AAD-180C-4D3C-8D5C-4B249E611F83}"/>
              </a:ext>
            </a:extLst>
          </p:cNvPr>
          <p:cNvSpPr>
            <a:spLocks noGrp="1"/>
          </p:cNvSpPr>
          <p:nvPr>
            <p:ph type="title"/>
          </p:nvPr>
        </p:nvSpPr>
        <p:spPr/>
        <p:txBody>
          <a:bodyPr/>
          <a:lstStyle/>
          <a:p>
            <a:pPr algn="ctr"/>
            <a:r>
              <a:rPr lang="en-US" b="1" dirty="0"/>
              <a:t> Introduction</a:t>
            </a:r>
            <a:endParaRPr lang="en-IN" dirty="0"/>
          </a:p>
        </p:txBody>
      </p:sp>
      <p:sp>
        <p:nvSpPr>
          <p:cNvPr id="3" name="Content Placeholder 2">
            <a:extLst>
              <a:ext uri="{FF2B5EF4-FFF2-40B4-BE49-F238E27FC236}">
                <a16:creationId xmlns:a16="http://schemas.microsoft.com/office/drawing/2014/main" id="{EC927067-091B-480E-9D05-458153563F00}"/>
              </a:ext>
            </a:extLst>
          </p:cNvPr>
          <p:cNvSpPr>
            <a:spLocks noGrp="1"/>
          </p:cNvSpPr>
          <p:nvPr>
            <p:ph idx="1"/>
          </p:nvPr>
        </p:nvSpPr>
        <p:spPr>
          <a:xfrm>
            <a:off x="680321" y="2108272"/>
            <a:ext cx="9613861" cy="3784527"/>
          </a:xfrm>
        </p:spPr>
        <p:txBody>
          <a:bodyPr>
            <a:noAutofit/>
          </a:bodyPr>
          <a:lstStyle/>
          <a:p>
            <a:pPr marL="0" marR="0" algn="just">
              <a:lnSpc>
                <a:spcPct val="150000"/>
              </a:lnSpc>
              <a:spcBef>
                <a:spcPts val="1200"/>
              </a:spcBef>
              <a:spcAft>
                <a:spcPts val="1200"/>
              </a:spcAft>
            </a:pPr>
            <a:r>
              <a:rPr lang="en-US" sz="2000" dirty="0">
                <a:latin typeface="Arial"/>
                <a:ea typeface="Arial"/>
              </a:rPr>
              <a:t>This presentation focuses on the challenges associated with business in the post-pandemic era in concert with Tesco.</a:t>
            </a:r>
          </a:p>
          <a:p>
            <a:pPr marL="0" marR="0" algn="just">
              <a:lnSpc>
                <a:spcPct val="150000"/>
              </a:lnSpc>
              <a:spcBef>
                <a:spcPts val="1200"/>
              </a:spcBef>
              <a:spcAft>
                <a:spcPts val="1200"/>
              </a:spcAft>
            </a:pPr>
            <a:r>
              <a:rPr lang="en-US" sz="2000" dirty="0">
                <a:latin typeface="Arial"/>
                <a:ea typeface="Arial"/>
              </a:rPr>
              <a:t>Highlights the contributions of challenges to market failure and stresses on the resource allocation process of Tesco.</a:t>
            </a:r>
          </a:p>
          <a:p>
            <a:pPr marL="0" marR="0" algn="just">
              <a:lnSpc>
                <a:spcPct val="150000"/>
              </a:lnSpc>
              <a:spcBef>
                <a:spcPts val="1200"/>
              </a:spcBef>
              <a:spcAft>
                <a:spcPts val="1200"/>
              </a:spcAft>
            </a:pPr>
            <a:r>
              <a:rPr lang="en-US" sz="2000" dirty="0">
                <a:latin typeface="Arial"/>
                <a:ea typeface="Arial"/>
              </a:rPr>
              <a:t>Competitive strategies for Tesco has been recommended based on analysis competitive advantages</a:t>
            </a:r>
          </a:p>
          <a:p>
            <a:pPr marL="0" marR="0" algn="just">
              <a:lnSpc>
                <a:spcPct val="150000"/>
              </a:lnSpc>
              <a:spcBef>
                <a:spcPts val="1200"/>
              </a:spcBef>
              <a:spcAft>
                <a:spcPts val="1200"/>
              </a:spcAft>
            </a:pPr>
            <a:r>
              <a:rPr lang="en-US" sz="2000" dirty="0">
                <a:latin typeface="Arial"/>
                <a:ea typeface="Arial"/>
              </a:rPr>
              <a:t>Green marketing and CSR strategies utilised by Tesco in the era of post-pandemic are discussed.</a:t>
            </a:r>
          </a:p>
          <a:p>
            <a:pPr>
              <a:lnSpc>
                <a:spcPct val="150000"/>
              </a:lnSpc>
              <a:buNone/>
            </a:pPr>
            <a:endParaRPr lang="en-IN" sz="2000" dirty="0"/>
          </a:p>
        </p:txBody>
      </p:sp>
    </p:spTree>
    <p:extLst>
      <p:ext uri="{BB962C8B-B14F-4D97-AF65-F5344CB8AC3E}">
        <p14:creationId xmlns:p14="http://schemas.microsoft.com/office/powerpoint/2010/main" val="1457477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16B52-E0C1-47F8-9DE2-CF6AB4C3D37B}"/>
              </a:ext>
            </a:extLst>
          </p:cNvPr>
          <p:cNvSpPr>
            <a:spLocks noGrp="1"/>
          </p:cNvSpPr>
          <p:nvPr>
            <p:ph type="title"/>
          </p:nvPr>
        </p:nvSpPr>
        <p:spPr/>
        <p:txBody>
          <a:bodyPr>
            <a:normAutofit fontScale="90000"/>
          </a:bodyPr>
          <a:lstStyle/>
          <a:p>
            <a:pPr algn="ctr">
              <a:lnSpc>
                <a:spcPct val="150000"/>
              </a:lnSpc>
            </a:pPr>
            <a:r>
              <a:rPr lang="en-US" sz="3200" b="1" dirty="0">
                <a:latin typeface="Arial"/>
                <a:ea typeface="Arial"/>
              </a:rPr>
              <a:t>Background of the selected organisation – Tesco plc</a:t>
            </a:r>
            <a:endParaRPr lang="en-IN" sz="3200" dirty="0"/>
          </a:p>
        </p:txBody>
      </p:sp>
      <p:sp>
        <p:nvSpPr>
          <p:cNvPr id="3" name="Content Placeholder 2">
            <a:extLst>
              <a:ext uri="{FF2B5EF4-FFF2-40B4-BE49-F238E27FC236}">
                <a16:creationId xmlns:a16="http://schemas.microsoft.com/office/drawing/2014/main" id="{BCA221C2-5B36-4ECE-80B2-A36DE4232701}"/>
              </a:ext>
            </a:extLst>
          </p:cNvPr>
          <p:cNvSpPr>
            <a:spLocks noGrp="1"/>
          </p:cNvSpPr>
          <p:nvPr>
            <p:ph idx="1"/>
          </p:nvPr>
        </p:nvSpPr>
        <p:spPr>
          <a:xfrm>
            <a:off x="553321" y="2540072"/>
            <a:ext cx="7600079" cy="3936927"/>
          </a:xfrm>
        </p:spPr>
        <p:txBody>
          <a:bodyPr>
            <a:normAutofit fontScale="77500" lnSpcReduction="20000"/>
          </a:bodyPr>
          <a:lstStyle/>
          <a:p>
            <a:pPr algn="just">
              <a:lnSpc>
                <a:spcPct val="150000"/>
              </a:lnSpc>
            </a:pPr>
            <a:r>
              <a:rPr lang="en-US" b="1" i="1" dirty="0">
                <a:latin typeface="Arial" pitchFamily="34" charset="0"/>
                <a:cs typeface="Arial" pitchFamily="34" charset="0"/>
              </a:rPr>
              <a:t>Tesco </a:t>
            </a:r>
            <a:r>
              <a:rPr lang="en-US" dirty="0">
                <a:latin typeface="Arial" pitchFamily="34" charset="0"/>
                <a:cs typeface="Arial" pitchFamily="34" charset="0"/>
              </a:rPr>
              <a:t>is a UK-based multinational company, founded in 1919, and operates in the UK  retail sector (Chen, 2022).</a:t>
            </a:r>
          </a:p>
          <a:p>
            <a:pPr algn="just">
              <a:lnSpc>
                <a:spcPct val="150000"/>
              </a:lnSpc>
            </a:pPr>
            <a:r>
              <a:rPr lang="en-US" dirty="0">
                <a:latin typeface="Arial" pitchFamily="34" charset="0"/>
                <a:cs typeface="Arial" pitchFamily="34" charset="0"/>
              </a:rPr>
              <a:t>Tesco comprises a multicultural workforce of 354,744 individuals with headquarter located in Hertfordshire, UK (Tesco Plc., 2023).</a:t>
            </a:r>
          </a:p>
          <a:p>
            <a:pPr algn="just">
              <a:lnSpc>
                <a:spcPct val="150000"/>
              </a:lnSpc>
            </a:pPr>
            <a:r>
              <a:rPr lang="en-US" dirty="0">
                <a:latin typeface="Arial" pitchFamily="34" charset="0"/>
                <a:cs typeface="Arial" pitchFamily="34" charset="0"/>
              </a:rPr>
              <a:t>The organisation offers a wide range of </a:t>
            </a:r>
            <a:r>
              <a:rPr lang="en-US" b="1" i="1" dirty="0">
                <a:latin typeface="Arial" pitchFamily="34" charset="0"/>
                <a:cs typeface="Arial" pitchFamily="34" charset="0"/>
              </a:rPr>
              <a:t>groceries </a:t>
            </a:r>
            <a:r>
              <a:rPr lang="en-US" dirty="0">
                <a:latin typeface="Arial" pitchFamily="34" charset="0"/>
                <a:cs typeface="Arial" pitchFamily="34" charset="0"/>
              </a:rPr>
              <a:t>and </a:t>
            </a:r>
            <a:r>
              <a:rPr lang="en-US" b="1" i="1" dirty="0">
                <a:latin typeface="Arial" pitchFamily="34" charset="0"/>
                <a:cs typeface="Arial" pitchFamily="34" charset="0"/>
              </a:rPr>
              <a:t>household products</a:t>
            </a:r>
            <a:r>
              <a:rPr lang="en-US" dirty="0">
                <a:latin typeface="Arial" pitchFamily="34" charset="0"/>
                <a:cs typeface="Arial" pitchFamily="34" charset="0"/>
              </a:rPr>
              <a:t>, </a:t>
            </a:r>
            <a:r>
              <a:rPr lang="en-US" b="1" i="1" dirty="0">
                <a:latin typeface="Arial" pitchFamily="34" charset="0"/>
                <a:cs typeface="Arial" pitchFamily="34" charset="0"/>
              </a:rPr>
              <a:t>food items</a:t>
            </a:r>
            <a:r>
              <a:rPr lang="en-US" dirty="0">
                <a:latin typeface="Arial" pitchFamily="34" charset="0"/>
                <a:cs typeface="Arial" pitchFamily="34" charset="0"/>
              </a:rPr>
              <a:t> and </a:t>
            </a:r>
            <a:r>
              <a:rPr lang="en-US" b="1" i="1" dirty="0">
                <a:latin typeface="Arial" pitchFamily="34" charset="0"/>
                <a:cs typeface="Arial" pitchFamily="34" charset="0"/>
              </a:rPr>
              <a:t>beauty products</a:t>
            </a:r>
            <a:r>
              <a:rPr lang="en-US" dirty="0">
                <a:latin typeface="Arial" pitchFamily="34" charset="0"/>
                <a:cs typeface="Arial" pitchFamily="34" charset="0"/>
              </a:rPr>
              <a:t>.</a:t>
            </a:r>
          </a:p>
          <a:p>
            <a:pPr algn="just">
              <a:lnSpc>
                <a:spcPct val="150000"/>
              </a:lnSpc>
            </a:pPr>
            <a:r>
              <a:rPr lang="en-US" dirty="0">
                <a:latin typeface="Arial" pitchFamily="34" charset="0"/>
                <a:cs typeface="Arial" pitchFamily="34" charset="0"/>
              </a:rPr>
              <a:t>Restrictions imposed due to pandemic affected the services and profitability of the business r (Monte, 2021).</a:t>
            </a:r>
          </a:p>
          <a:p>
            <a:pPr>
              <a:lnSpc>
                <a:spcPct val="150000"/>
              </a:lnSpc>
              <a:buNone/>
            </a:pPr>
            <a:endParaRPr lang="en-IN" dirty="0"/>
          </a:p>
        </p:txBody>
      </p:sp>
      <p:pic>
        <p:nvPicPr>
          <p:cNvPr id="1026" name="Picture 2"/>
          <p:cNvPicPr>
            <a:picLocks noChangeAspect="1" noChangeArrowheads="1"/>
          </p:cNvPicPr>
          <p:nvPr/>
        </p:nvPicPr>
        <p:blipFill>
          <a:blip r:embed="rId3"/>
          <a:srcRect/>
          <a:stretch>
            <a:fillRect/>
          </a:stretch>
        </p:blipFill>
        <p:spPr bwMode="auto">
          <a:xfrm>
            <a:off x="8493124" y="2535239"/>
            <a:ext cx="3368675" cy="1020762"/>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8483600" y="3543300"/>
            <a:ext cx="3378200" cy="2552700"/>
          </a:xfrm>
          <a:prstGeom prst="rect">
            <a:avLst/>
          </a:prstGeom>
          <a:noFill/>
          <a:ln w="9525">
            <a:noFill/>
            <a:miter lim="800000"/>
            <a:headEnd/>
            <a:tailEnd/>
          </a:ln>
          <a:effectLst/>
        </p:spPr>
      </p:pic>
    </p:spTree>
    <p:extLst>
      <p:ext uri="{BB962C8B-B14F-4D97-AF65-F5344CB8AC3E}">
        <p14:creationId xmlns:p14="http://schemas.microsoft.com/office/powerpoint/2010/main" val="1255203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DBD4-E3C2-41AD-9CE6-ADCC0B1C9A4E}"/>
              </a:ext>
            </a:extLst>
          </p:cNvPr>
          <p:cNvSpPr>
            <a:spLocks noGrp="1"/>
          </p:cNvSpPr>
          <p:nvPr>
            <p:ph type="title"/>
          </p:nvPr>
        </p:nvSpPr>
        <p:spPr>
          <a:xfrm>
            <a:off x="781921" y="702428"/>
            <a:ext cx="9613861" cy="1080938"/>
          </a:xfrm>
        </p:spPr>
        <p:txBody>
          <a:bodyPr>
            <a:noAutofit/>
          </a:bodyPr>
          <a:lstStyle/>
          <a:p>
            <a:pPr marL="0" marR="0" algn="ctr">
              <a:lnSpc>
                <a:spcPct val="150000"/>
              </a:lnSpc>
              <a:spcBef>
                <a:spcPts val="1200"/>
              </a:spcBef>
              <a:spcAft>
                <a:spcPts val="1200"/>
              </a:spcAft>
            </a:pPr>
            <a:r>
              <a:rPr lang="en-US" sz="3000" b="1" dirty="0">
                <a:latin typeface="Arial"/>
                <a:ea typeface="Arial"/>
              </a:rPr>
              <a:t>Identification of key factors within business environment in the post-pandemic era</a:t>
            </a:r>
            <a:endParaRPr lang="en-IN" sz="3000" dirty="0"/>
          </a:p>
        </p:txBody>
      </p:sp>
      <p:sp>
        <p:nvSpPr>
          <p:cNvPr id="3" name="Content Placeholder 2">
            <a:extLst>
              <a:ext uri="{FF2B5EF4-FFF2-40B4-BE49-F238E27FC236}">
                <a16:creationId xmlns:a16="http://schemas.microsoft.com/office/drawing/2014/main" id="{1E96C087-7B7E-467F-A464-D9616F3602E2}"/>
              </a:ext>
            </a:extLst>
          </p:cNvPr>
          <p:cNvSpPr>
            <a:spLocks noGrp="1"/>
          </p:cNvSpPr>
          <p:nvPr>
            <p:ph idx="1"/>
          </p:nvPr>
        </p:nvSpPr>
        <p:spPr>
          <a:xfrm>
            <a:off x="680321" y="2336872"/>
            <a:ext cx="7346079" cy="3682927"/>
          </a:xfrm>
        </p:spPr>
        <p:txBody>
          <a:bodyPr>
            <a:normAutofit fontScale="70000" lnSpcReduction="20000"/>
          </a:bodyPr>
          <a:lstStyle/>
          <a:p>
            <a:pPr algn="just">
              <a:lnSpc>
                <a:spcPct val="160000"/>
              </a:lnSpc>
            </a:pPr>
            <a:r>
              <a:rPr lang="en-US" dirty="0">
                <a:latin typeface="Arial" pitchFamily="34" charset="0"/>
                <a:cs typeface="Arial" pitchFamily="34" charset="0"/>
              </a:rPr>
              <a:t>Increased focus towards </a:t>
            </a:r>
            <a:r>
              <a:rPr lang="en-US" b="1" i="1" dirty="0">
                <a:latin typeface="Arial" pitchFamily="34" charset="0"/>
                <a:cs typeface="Arial" pitchFamily="34" charset="0"/>
              </a:rPr>
              <a:t>digitalisation </a:t>
            </a:r>
            <a:r>
              <a:rPr lang="en-US" dirty="0">
                <a:latin typeface="Arial" pitchFamily="34" charset="0"/>
                <a:cs typeface="Arial" pitchFamily="34" charset="0"/>
              </a:rPr>
              <a:t>and </a:t>
            </a:r>
            <a:r>
              <a:rPr lang="en-US" b="1" i="1" dirty="0">
                <a:latin typeface="Arial" pitchFamily="34" charset="0"/>
                <a:cs typeface="Arial" pitchFamily="34" charset="0"/>
              </a:rPr>
              <a:t>automation</a:t>
            </a:r>
            <a:r>
              <a:rPr lang="en-US" dirty="0">
                <a:latin typeface="Arial" pitchFamily="34" charset="0"/>
                <a:cs typeface="Arial" pitchFamily="34" charset="0"/>
              </a:rPr>
              <a:t> in the retail  business (</a:t>
            </a:r>
            <a:r>
              <a:rPr lang="en-US" dirty="0" err="1">
                <a:latin typeface="Arial" pitchFamily="34" charset="0"/>
                <a:cs typeface="Arial" pitchFamily="34" charset="0"/>
              </a:rPr>
              <a:t>Amankwah-Amoah</a:t>
            </a:r>
            <a:r>
              <a:rPr lang="en-US" dirty="0">
                <a:latin typeface="Arial" pitchFamily="34" charset="0"/>
                <a:cs typeface="Arial" pitchFamily="34" charset="0"/>
              </a:rPr>
              <a:t>, 2021).</a:t>
            </a:r>
          </a:p>
          <a:p>
            <a:pPr algn="just">
              <a:lnSpc>
                <a:spcPct val="160000"/>
              </a:lnSpc>
            </a:pPr>
            <a:r>
              <a:rPr lang="en-US" b="1" i="1" dirty="0">
                <a:latin typeface="Arial" pitchFamily="34" charset="0"/>
                <a:cs typeface="Arial" pitchFamily="34" charset="0"/>
              </a:rPr>
              <a:t>Transformation in the purchasing intentions</a:t>
            </a:r>
            <a:r>
              <a:rPr lang="en-US" dirty="0">
                <a:latin typeface="Arial" pitchFamily="34" charset="0"/>
                <a:cs typeface="Arial" pitchFamily="34" charset="0"/>
              </a:rPr>
              <a:t> and </a:t>
            </a:r>
            <a:r>
              <a:rPr lang="en-US" b="1" i="1" dirty="0">
                <a:latin typeface="Arial" pitchFamily="34" charset="0"/>
                <a:cs typeface="Arial" pitchFamily="34" charset="0"/>
              </a:rPr>
              <a:t>behaviours</a:t>
            </a:r>
            <a:r>
              <a:rPr lang="en-US" dirty="0">
                <a:latin typeface="Arial" pitchFamily="34" charset="0"/>
                <a:cs typeface="Arial" pitchFamily="34" charset="0"/>
              </a:rPr>
              <a:t> of customers following the pandemic.</a:t>
            </a:r>
          </a:p>
          <a:p>
            <a:pPr algn="just">
              <a:lnSpc>
                <a:spcPct val="160000"/>
              </a:lnSpc>
            </a:pPr>
            <a:r>
              <a:rPr lang="en-US" b="1" i="1" dirty="0">
                <a:latin typeface="Arial" pitchFamily="34" charset="0"/>
                <a:cs typeface="Arial" pitchFamily="34" charset="0"/>
              </a:rPr>
              <a:t>Intensified competition</a:t>
            </a:r>
            <a:r>
              <a:rPr lang="en-US" dirty="0">
                <a:latin typeface="Arial" pitchFamily="34" charset="0"/>
                <a:cs typeface="Arial" pitchFamily="34" charset="0"/>
              </a:rPr>
              <a:t> in the retail market , development of strong brand awareness augmented by digital media.</a:t>
            </a:r>
          </a:p>
          <a:p>
            <a:pPr algn="just">
              <a:lnSpc>
                <a:spcPct val="160000"/>
              </a:lnSpc>
            </a:pPr>
            <a:r>
              <a:rPr lang="en-US" b="1" i="1" dirty="0">
                <a:latin typeface="Arial" pitchFamily="34" charset="0"/>
                <a:cs typeface="Arial" pitchFamily="34" charset="0"/>
              </a:rPr>
              <a:t>Replacement of high street </a:t>
            </a:r>
            <a:r>
              <a:rPr lang="en-US" dirty="0">
                <a:latin typeface="Arial" pitchFamily="34" charset="0"/>
                <a:cs typeface="Arial" pitchFamily="34" charset="0"/>
              </a:rPr>
              <a:t>and </a:t>
            </a:r>
            <a:r>
              <a:rPr lang="en-US" b="1" i="1" dirty="0">
                <a:latin typeface="Arial" pitchFamily="34" charset="0"/>
                <a:cs typeface="Arial" pitchFamily="34" charset="0"/>
              </a:rPr>
              <a:t>physical store</a:t>
            </a:r>
            <a:r>
              <a:rPr lang="en-US" dirty="0">
                <a:latin typeface="Arial" pitchFamily="34" charset="0"/>
                <a:cs typeface="Arial" pitchFamily="34" charset="0"/>
              </a:rPr>
              <a:t> visits with the trend of online shopping in the post-pandemic period (Alfonso </a:t>
            </a:r>
            <a:r>
              <a:rPr lang="en-US" i="1" dirty="0">
                <a:latin typeface="Arial" pitchFamily="34" charset="0"/>
                <a:cs typeface="Arial" pitchFamily="34" charset="0"/>
              </a:rPr>
              <a:t>et al</a:t>
            </a:r>
            <a:r>
              <a:rPr lang="en-US" dirty="0">
                <a:latin typeface="Arial" pitchFamily="34" charset="0"/>
                <a:cs typeface="Arial" pitchFamily="34" charset="0"/>
              </a:rPr>
              <a:t>., 2021).</a:t>
            </a:r>
          </a:p>
        </p:txBody>
      </p:sp>
      <p:pic>
        <p:nvPicPr>
          <p:cNvPr id="2050" name="Picture 2"/>
          <p:cNvPicPr>
            <a:picLocks noChangeAspect="1" noChangeArrowheads="1"/>
          </p:cNvPicPr>
          <p:nvPr/>
        </p:nvPicPr>
        <p:blipFill>
          <a:blip r:embed="rId3"/>
          <a:srcRect/>
          <a:stretch>
            <a:fillRect/>
          </a:stretch>
        </p:blipFill>
        <p:spPr bwMode="auto">
          <a:xfrm>
            <a:off x="8356600" y="2463800"/>
            <a:ext cx="3403599" cy="3225800"/>
          </a:xfrm>
          <a:prstGeom prst="rect">
            <a:avLst/>
          </a:prstGeom>
          <a:noFill/>
          <a:ln w="9525">
            <a:noFill/>
            <a:miter lim="800000"/>
            <a:headEnd/>
            <a:tailEnd/>
          </a:ln>
          <a:effectLst/>
        </p:spPr>
      </p:pic>
    </p:spTree>
    <p:extLst>
      <p:ext uri="{BB962C8B-B14F-4D97-AF65-F5344CB8AC3E}">
        <p14:creationId xmlns:p14="http://schemas.microsoft.com/office/powerpoint/2010/main" val="4091984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F915-2E2F-47EE-BDD1-2C58B97BE3FA}"/>
              </a:ext>
            </a:extLst>
          </p:cNvPr>
          <p:cNvSpPr>
            <a:spLocks noGrp="1"/>
          </p:cNvSpPr>
          <p:nvPr>
            <p:ph type="title"/>
          </p:nvPr>
        </p:nvSpPr>
        <p:spPr/>
        <p:txBody>
          <a:bodyPr>
            <a:normAutofit fontScale="90000"/>
          </a:bodyPr>
          <a:lstStyle/>
          <a:p>
            <a:pPr algn="ctr">
              <a:lnSpc>
                <a:spcPct val="150000"/>
              </a:lnSpc>
            </a:pPr>
            <a:r>
              <a:rPr lang="en-US" sz="3200" b="1" dirty="0">
                <a:latin typeface="Arial"/>
                <a:ea typeface="Arial"/>
              </a:rPr>
              <a:t>Identified factors within business environment contributing to its market failure</a:t>
            </a:r>
            <a:endParaRPr lang="en-IN" sz="3200" dirty="0"/>
          </a:p>
        </p:txBody>
      </p:sp>
      <p:sp>
        <p:nvSpPr>
          <p:cNvPr id="3" name="Content Placeholder 2">
            <a:extLst>
              <a:ext uri="{FF2B5EF4-FFF2-40B4-BE49-F238E27FC236}">
                <a16:creationId xmlns:a16="http://schemas.microsoft.com/office/drawing/2014/main" id="{1AC4C37F-4490-48AA-85B1-86D3281CAF16}"/>
              </a:ext>
            </a:extLst>
          </p:cNvPr>
          <p:cNvSpPr>
            <a:spLocks noGrp="1"/>
          </p:cNvSpPr>
          <p:nvPr>
            <p:ph idx="1"/>
          </p:nvPr>
        </p:nvSpPr>
        <p:spPr>
          <a:xfrm>
            <a:off x="680321" y="2336872"/>
            <a:ext cx="9613861" cy="3784527"/>
          </a:xfrm>
        </p:spPr>
        <p:txBody>
          <a:bodyPr>
            <a:normAutofit fontScale="85000" lnSpcReduction="20000"/>
          </a:bodyPr>
          <a:lstStyle/>
          <a:p>
            <a:pPr algn="just">
              <a:lnSpc>
                <a:spcPct val="150000"/>
              </a:lnSpc>
            </a:pPr>
            <a:r>
              <a:rPr lang="en-US" dirty="0">
                <a:latin typeface="Arial" pitchFamily="34" charset="0"/>
                <a:cs typeface="Arial" pitchFamily="34" charset="0"/>
              </a:rPr>
              <a:t>Digitalisation has raised the dependencies of customers on technology, deteriorating the quality of retail services (Monte, 2021).</a:t>
            </a:r>
          </a:p>
          <a:p>
            <a:pPr algn="just">
              <a:lnSpc>
                <a:spcPct val="150000"/>
              </a:lnSpc>
            </a:pPr>
            <a:r>
              <a:rPr lang="en-US" dirty="0">
                <a:latin typeface="Arial" pitchFamily="34" charset="0"/>
                <a:cs typeface="Arial" pitchFamily="34" charset="0"/>
              </a:rPr>
              <a:t>Change in the consumer’s purchasing behaviour has shifted the attention towards online marketing.</a:t>
            </a:r>
          </a:p>
          <a:p>
            <a:pPr algn="just">
              <a:lnSpc>
                <a:spcPct val="150000"/>
              </a:lnSpc>
            </a:pPr>
            <a:r>
              <a:rPr lang="en-US" dirty="0">
                <a:latin typeface="Arial" pitchFamily="34" charset="0"/>
                <a:cs typeface="Arial" pitchFamily="34" charset="0"/>
              </a:rPr>
              <a:t>E-commerce platform has marked the emergence of several retail businesses, lowering the profitability of Tesco (Alfonso </a:t>
            </a:r>
            <a:r>
              <a:rPr lang="en-US" i="1" dirty="0">
                <a:latin typeface="Arial" pitchFamily="34" charset="0"/>
                <a:cs typeface="Arial" pitchFamily="34" charset="0"/>
              </a:rPr>
              <a:t>et al</a:t>
            </a:r>
            <a:r>
              <a:rPr lang="en-US" dirty="0">
                <a:latin typeface="Arial" pitchFamily="34" charset="0"/>
                <a:cs typeface="Arial" pitchFamily="34" charset="0"/>
              </a:rPr>
              <a:t>., 2021).</a:t>
            </a:r>
          </a:p>
          <a:p>
            <a:pPr algn="just">
              <a:lnSpc>
                <a:spcPct val="150000"/>
              </a:lnSpc>
            </a:pPr>
            <a:r>
              <a:rPr lang="en-US" dirty="0">
                <a:latin typeface="Arial" pitchFamily="34" charset="0"/>
                <a:cs typeface="Arial" pitchFamily="34" charset="0"/>
              </a:rPr>
              <a:t>With the rise in the e-commerce industry, reduced demand for retail products in conventional stores such as Tesco is identified.</a:t>
            </a:r>
          </a:p>
          <a:p>
            <a:pPr>
              <a:buNone/>
            </a:pPr>
            <a:endParaRPr lang="en-IN" dirty="0"/>
          </a:p>
        </p:txBody>
      </p:sp>
    </p:spTree>
    <p:extLst>
      <p:ext uri="{BB962C8B-B14F-4D97-AF65-F5344CB8AC3E}">
        <p14:creationId xmlns:p14="http://schemas.microsoft.com/office/powerpoint/2010/main" val="3431315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53A7D-B042-4C7E-896E-12CF07BCA72B}"/>
              </a:ext>
            </a:extLst>
          </p:cNvPr>
          <p:cNvSpPr>
            <a:spLocks noGrp="1"/>
          </p:cNvSpPr>
          <p:nvPr>
            <p:ph type="title"/>
          </p:nvPr>
        </p:nvSpPr>
        <p:spPr/>
        <p:txBody>
          <a:bodyPr>
            <a:normAutofit fontScale="90000"/>
          </a:bodyPr>
          <a:lstStyle/>
          <a:p>
            <a:pPr marL="0" marR="0" algn="ctr">
              <a:lnSpc>
                <a:spcPct val="150000"/>
              </a:lnSpc>
              <a:spcBef>
                <a:spcPts val="1200"/>
              </a:spcBef>
              <a:spcAft>
                <a:spcPts val="1200"/>
              </a:spcAft>
            </a:pPr>
            <a:r>
              <a:rPr lang="en-US" b="1" dirty="0">
                <a:latin typeface="Arial"/>
                <a:ea typeface="Arial"/>
              </a:rPr>
              <a:t>Resource allocation of Tesco to address current challenges within its environment</a:t>
            </a:r>
            <a:endParaRPr lang="en-IN" dirty="0"/>
          </a:p>
        </p:txBody>
      </p:sp>
      <p:sp>
        <p:nvSpPr>
          <p:cNvPr id="3" name="Content Placeholder 2">
            <a:extLst>
              <a:ext uri="{FF2B5EF4-FFF2-40B4-BE49-F238E27FC236}">
                <a16:creationId xmlns:a16="http://schemas.microsoft.com/office/drawing/2014/main" id="{0BEC4041-7B8B-44BF-A986-8F9C84DD5440}"/>
              </a:ext>
            </a:extLst>
          </p:cNvPr>
          <p:cNvSpPr>
            <a:spLocks noGrp="1"/>
          </p:cNvSpPr>
          <p:nvPr>
            <p:ph idx="1"/>
          </p:nvPr>
        </p:nvSpPr>
        <p:spPr>
          <a:xfrm>
            <a:off x="680321" y="2336873"/>
            <a:ext cx="7574679" cy="3599316"/>
          </a:xfrm>
        </p:spPr>
        <p:txBody>
          <a:bodyPr>
            <a:normAutofit fontScale="77500" lnSpcReduction="20000"/>
          </a:bodyPr>
          <a:lstStyle/>
          <a:p>
            <a:pPr algn="just">
              <a:lnSpc>
                <a:spcPct val="150000"/>
              </a:lnSpc>
            </a:pPr>
            <a:r>
              <a:rPr lang="en-US" dirty="0">
                <a:latin typeface="Arial" pitchFamily="34" charset="0"/>
                <a:cs typeface="Arial" pitchFamily="34" charset="0"/>
              </a:rPr>
              <a:t>Tesco’s marketing team shifted its attention towards Big data and Cloud computing to allocate its resources.</a:t>
            </a:r>
          </a:p>
          <a:p>
            <a:pPr algn="just">
              <a:lnSpc>
                <a:spcPct val="150000"/>
              </a:lnSpc>
            </a:pPr>
            <a:r>
              <a:rPr lang="en-US" dirty="0">
                <a:latin typeface="Arial" pitchFamily="34" charset="0"/>
                <a:cs typeface="Arial" pitchFamily="34" charset="0"/>
              </a:rPr>
              <a:t>Tesco recruited about 50,000 temporary staff to allocate human resources to shops and distribution </a:t>
            </a:r>
            <a:r>
              <a:rPr lang="en-US" dirty="0" err="1">
                <a:latin typeface="Arial" pitchFamily="34" charset="0"/>
                <a:cs typeface="Arial" pitchFamily="34" charset="0"/>
              </a:rPr>
              <a:t>centres</a:t>
            </a:r>
            <a:r>
              <a:rPr lang="en-US" dirty="0">
                <a:latin typeface="Arial" pitchFamily="34" charset="0"/>
                <a:cs typeface="Arial" pitchFamily="34" charset="0"/>
              </a:rPr>
              <a:t>.</a:t>
            </a:r>
          </a:p>
          <a:p>
            <a:pPr algn="just">
              <a:lnSpc>
                <a:spcPct val="150000"/>
              </a:lnSpc>
            </a:pPr>
            <a:r>
              <a:rPr lang="en-US" dirty="0">
                <a:latin typeface="Arial" pitchFamily="34" charset="0"/>
                <a:cs typeface="Arial" pitchFamily="34" charset="0"/>
              </a:rPr>
              <a:t>Tesco invested about 2.2 billion to support the development of ICT infrastructure in the post-pandemic period (</a:t>
            </a:r>
            <a:r>
              <a:rPr lang="en-US" dirty="0" err="1">
                <a:latin typeface="Arial" pitchFamily="34" charset="0"/>
                <a:cs typeface="Arial" pitchFamily="34" charset="0"/>
              </a:rPr>
              <a:t>Čirjevskis</a:t>
            </a:r>
            <a:r>
              <a:rPr lang="en-US" dirty="0">
                <a:latin typeface="Arial" pitchFamily="34" charset="0"/>
                <a:cs typeface="Arial" pitchFamily="34" charset="0"/>
              </a:rPr>
              <a:t>, 2022).</a:t>
            </a:r>
          </a:p>
          <a:p>
            <a:pPr algn="just">
              <a:lnSpc>
                <a:spcPct val="150000"/>
              </a:lnSpc>
            </a:pPr>
            <a:r>
              <a:rPr lang="en-US" dirty="0">
                <a:latin typeface="Arial" pitchFamily="34" charset="0"/>
                <a:cs typeface="Arial" pitchFamily="34" charset="0"/>
              </a:rPr>
              <a:t>Tesco has collaborated with small scale suppliers across the UK to ensure constant supply of raw materials. </a:t>
            </a:r>
            <a:r>
              <a:rPr lang="en-US" b="1" dirty="0">
                <a:latin typeface="Arial" pitchFamily="34" charset="0"/>
                <a:cs typeface="Arial" pitchFamily="34" charset="0"/>
              </a:rPr>
              <a:t> </a:t>
            </a:r>
            <a:endParaRPr lang="en-US" dirty="0">
              <a:latin typeface="Arial" pitchFamily="34" charset="0"/>
              <a:cs typeface="Arial" pitchFamily="34" charset="0"/>
            </a:endParaRPr>
          </a:p>
        </p:txBody>
      </p:sp>
      <p:pic>
        <p:nvPicPr>
          <p:cNvPr id="3074" name="Picture 2"/>
          <p:cNvPicPr>
            <a:picLocks noChangeAspect="1" noChangeArrowheads="1"/>
          </p:cNvPicPr>
          <p:nvPr/>
        </p:nvPicPr>
        <p:blipFill>
          <a:blip r:embed="rId3"/>
          <a:srcRect/>
          <a:stretch>
            <a:fillRect/>
          </a:stretch>
        </p:blipFill>
        <p:spPr bwMode="auto">
          <a:xfrm>
            <a:off x="8353424" y="2462213"/>
            <a:ext cx="3330575" cy="1652587"/>
          </a:xfrm>
          <a:prstGeom prst="rect">
            <a:avLst/>
          </a:prstGeom>
          <a:noFill/>
          <a:ln w="9525">
            <a:noFill/>
            <a:miter lim="800000"/>
            <a:headEnd/>
            <a:tailEnd/>
          </a:ln>
          <a:effectLst/>
        </p:spPr>
      </p:pic>
      <p:pic>
        <p:nvPicPr>
          <p:cNvPr id="3075" name="Picture 3"/>
          <p:cNvPicPr>
            <a:picLocks noChangeAspect="1" noChangeArrowheads="1"/>
          </p:cNvPicPr>
          <p:nvPr/>
        </p:nvPicPr>
        <p:blipFill>
          <a:blip r:embed="rId4"/>
          <a:srcRect/>
          <a:stretch>
            <a:fillRect/>
          </a:stretch>
        </p:blipFill>
        <p:spPr bwMode="auto">
          <a:xfrm>
            <a:off x="8331200" y="4089400"/>
            <a:ext cx="3352800" cy="1803400"/>
          </a:xfrm>
          <a:prstGeom prst="rect">
            <a:avLst/>
          </a:prstGeom>
          <a:noFill/>
          <a:ln w="9525">
            <a:noFill/>
            <a:miter lim="800000"/>
            <a:headEnd/>
            <a:tailEnd/>
          </a:ln>
          <a:effectLst/>
        </p:spPr>
      </p:pic>
    </p:spTree>
    <p:extLst>
      <p:ext uri="{BB962C8B-B14F-4D97-AF65-F5344CB8AC3E}">
        <p14:creationId xmlns:p14="http://schemas.microsoft.com/office/powerpoint/2010/main" val="402807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E5BFC-69F0-4EA6-B0AB-23F3D54C97F4}"/>
              </a:ext>
            </a:extLst>
          </p:cNvPr>
          <p:cNvSpPr>
            <a:spLocks noGrp="1"/>
          </p:cNvSpPr>
          <p:nvPr>
            <p:ph type="title"/>
          </p:nvPr>
        </p:nvSpPr>
        <p:spPr/>
        <p:txBody>
          <a:bodyPr>
            <a:normAutofit fontScale="90000"/>
          </a:bodyPr>
          <a:lstStyle/>
          <a:p>
            <a:pPr algn="ctr">
              <a:lnSpc>
                <a:spcPct val="150000"/>
              </a:lnSpc>
            </a:pPr>
            <a:r>
              <a:rPr lang="en-US" sz="3200" b="1" dirty="0">
                <a:latin typeface="Arial"/>
                <a:ea typeface="Arial"/>
              </a:rPr>
              <a:t>Competitive advantages of Tesco using Porter’s five forces</a:t>
            </a:r>
            <a:endParaRPr lang="en-IN" sz="3200" dirty="0"/>
          </a:p>
        </p:txBody>
      </p:sp>
      <p:sp>
        <p:nvSpPr>
          <p:cNvPr id="3" name="Content Placeholder 2">
            <a:extLst>
              <a:ext uri="{FF2B5EF4-FFF2-40B4-BE49-F238E27FC236}">
                <a16:creationId xmlns:a16="http://schemas.microsoft.com/office/drawing/2014/main" id="{F0455971-C7C1-4C2F-8FE1-ABA2796EC576}"/>
              </a:ext>
            </a:extLst>
          </p:cNvPr>
          <p:cNvSpPr>
            <a:spLocks noGrp="1"/>
          </p:cNvSpPr>
          <p:nvPr>
            <p:ph idx="1"/>
          </p:nvPr>
        </p:nvSpPr>
        <p:spPr>
          <a:xfrm>
            <a:off x="680321" y="2336873"/>
            <a:ext cx="7727079" cy="4521127"/>
          </a:xfrm>
        </p:spPr>
        <p:txBody>
          <a:bodyPr>
            <a:noAutofit/>
          </a:bodyPr>
          <a:lstStyle/>
          <a:p>
            <a:pPr marL="0" marR="0" algn="just">
              <a:lnSpc>
                <a:spcPct val="100000"/>
              </a:lnSpc>
              <a:spcBef>
                <a:spcPts val="1200"/>
              </a:spcBef>
              <a:spcAft>
                <a:spcPts val="1200"/>
              </a:spcAft>
            </a:pPr>
            <a:r>
              <a:rPr lang="en-US" sz="1600" b="1" dirty="0">
                <a:latin typeface="Arial"/>
                <a:ea typeface="Arial"/>
              </a:rPr>
              <a:t>Bargaining power of supplier:</a:t>
            </a:r>
            <a:r>
              <a:rPr lang="en-US" sz="1600" b="1" i="1" dirty="0">
                <a:latin typeface="Arial"/>
                <a:ea typeface="Arial"/>
              </a:rPr>
              <a:t> </a:t>
            </a:r>
            <a:r>
              <a:rPr lang="en-US" sz="1600" dirty="0">
                <a:latin typeface="Arial"/>
                <a:ea typeface="Arial"/>
              </a:rPr>
              <a:t>Low due to presence of several suppliers</a:t>
            </a:r>
          </a:p>
          <a:p>
            <a:pPr marL="0" marR="0" algn="just">
              <a:lnSpc>
                <a:spcPct val="100000"/>
              </a:lnSpc>
              <a:spcBef>
                <a:spcPts val="1200"/>
              </a:spcBef>
              <a:spcAft>
                <a:spcPts val="1200"/>
              </a:spcAft>
            </a:pPr>
            <a:r>
              <a:rPr lang="en-US" sz="1600" b="1" dirty="0">
                <a:latin typeface="Arial"/>
                <a:ea typeface="Arial"/>
              </a:rPr>
              <a:t>Bargaining power of buyers:</a:t>
            </a:r>
            <a:r>
              <a:rPr lang="en-US" sz="1600" b="1" i="1" dirty="0">
                <a:latin typeface="Arial"/>
                <a:ea typeface="Arial"/>
              </a:rPr>
              <a:t> </a:t>
            </a:r>
            <a:r>
              <a:rPr lang="en-US" sz="1600" dirty="0">
                <a:latin typeface="Arial"/>
                <a:ea typeface="Arial"/>
              </a:rPr>
              <a:t>High due to the presence of alternative options on digital platform</a:t>
            </a:r>
          </a:p>
          <a:p>
            <a:pPr marL="0" marR="0" algn="just">
              <a:lnSpc>
                <a:spcPct val="100000"/>
              </a:lnSpc>
              <a:spcBef>
                <a:spcPts val="1200"/>
              </a:spcBef>
              <a:spcAft>
                <a:spcPts val="1200"/>
              </a:spcAft>
            </a:pPr>
            <a:r>
              <a:rPr lang="en-US" sz="1600" b="1" dirty="0">
                <a:latin typeface="Arial"/>
                <a:ea typeface="Arial"/>
              </a:rPr>
              <a:t>Threats of new entrants:</a:t>
            </a:r>
            <a:r>
              <a:rPr lang="en-US" sz="1600" b="1" i="1" dirty="0">
                <a:latin typeface="Arial"/>
                <a:ea typeface="Arial"/>
              </a:rPr>
              <a:t> </a:t>
            </a:r>
            <a:r>
              <a:rPr lang="en-US" sz="1600" dirty="0">
                <a:latin typeface="Arial"/>
                <a:ea typeface="Arial"/>
              </a:rPr>
              <a:t>Moderate due to the emergence of e-commerce sites</a:t>
            </a:r>
          </a:p>
          <a:p>
            <a:pPr marL="0" marR="0" algn="just">
              <a:lnSpc>
                <a:spcPct val="100000"/>
              </a:lnSpc>
              <a:spcBef>
                <a:spcPts val="1200"/>
              </a:spcBef>
              <a:spcAft>
                <a:spcPts val="1200"/>
              </a:spcAft>
            </a:pPr>
            <a:r>
              <a:rPr lang="en-US" sz="1600" b="1" dirty="0">
                <a:latin typeface="Arial"/>
                <a:ea typeface="Arial"/>
              </a:rPr>
              <a:t>Threats of substitutes:</a:t>
            </a:r>
            <a:r>
              <a:rPr lang="en-US" sz="1600" b="1" i="1" dirty="0">
                <a:latin typeface="Arial"/>
                <a:ea typeface="Arial"/>
              </a:rPr>
              <a:t> </a:t>
            </a:r>
            <a:r>
              <a:rPr lang="en-US" sz="1600" dirty="0">
                <a:latin typeface="Arial"/>
                <a:ea typeface="Arial"/>
              </a:rPr>
              <a:t>Moderate due to easy availability of products in the era of digitalisation</a:t>
            </a:r>
          </a:p>
          <a:p>
            <a:pPr marL="0" marR="0" algn="just">
              <a:lnSpc>
                <a:spcPct val="100000"/>
              </a:lnSpc>
              <a:spcBef>
                <a:spcPts val="1200"/>
              </a:spcBef>
              <a:spcAft>
                <a:spcPts val="1200"/>
              </a:spcAft>
            </a:pPr>
            <a:r>
              <a:rPr lang="en-US" sz="1600" b="1" dirty="0">
                <a:latin typeface="Arial"/>
                <a:ea typeface="Arial"/>
              </a:rPr>
              <a:t>Competitive rivalry:</a:t>
            </a:r>
            <a:r>
              <a:rPr lang="en-US" sz="1600" b="1" i="1" dirty="0">
                <a:latin typeface="Arial"/>
                <a:ea typeface="Arial"/>
              </a:rPr>
              <a:t> </a:t>
            </a:r>
            <a:r>
              <a:rPr lang="en-US" sz="1600" dirty="0">
                <a:latin typeface="Arial"/>
                <a:ea typeface="Arial"/>
              </a:rPr>
              <a:t>High due to presence of strong competitors such as </a:t>
            </a:r>
            <a:r>
              <a:rPr lang="en-US" sz="1600" b="1" i="1" dirty="0">
                <a:latin typeface="Arial"/>
                <a:ea typeface="Arial"/>
              </a:rPr>
              <a:t>Sainsbury’s, ASDA, ALDI </a:t>
            </a:r>
            <a:r>
              <a:rPr lang="en-US" sz="1600" b="1" dirty="0">
                <a:latin typeface="Arial"/>
                <a:ea typeface="Arial"/>
              </a:rPr>
              <a:t>and</a:t>
            </a:r>
            <a:r>
              <a:rPr lang="en-US" sz="1600" b="1" i="1" dirty="0">
                <a:latin typeface="Arial"/>
                <a:ea typeface="Arial"/>
              </a:rPr>
              <a:t> Morrison </a:t>
            </a:r>
            <a:r>
              <a:rPr lang="en-US" sz="1600" dirty="0">
                <a:latin typeface="Arial"/>
                <a:ea typeface="Arial"/>
              </a:rPr>
              <a:t>(</a:t>
            </a:r>
            <a:r>
              <a:rPr lang="en-US" sz="1600" dirty="0" err="1">
                <a:latin typeface="Arial"/>
                <a:ea typeface="Arial"/>
              </a:rPr>
              <a:t>Rosnizam</a:t>
            </a:r>
            <a:r>
              <a:rPr lang="en-US" sz="1600" dirty="0">
                <a:latin typeface="Arial"/>
                <a:ea typeface="Arial"/>
              </a:rPr>
              <a:t> et al. 2020)</a:t>
            </a:r>
            <a:r>
              <a:rPr lang="en-US" sz="1600" b="1" i="1" dirty="0">
                <a:latin typeface="Arial"/>
                <a:ea typeface="Arial"/>
              </a:rPr>
              <a:t>. </a:t>
            </a:r>
            <a:r>
              <a:rPr lang="en-US" sz="1600" dirty="0">
                <a:latin typeface="Arial"/>
                <a:ea typeface="Arial"/>
              </a:rPr>
              <a:t> </a:t>
            </a:r>
          </a:p>
        </p:txBody>
      </p:sp>
      <p:pic>
        <p:nvPicPr>
          <p:cNvPr id="4098" name="Picture 2"/>
          <p:cNvPicPr>
            <a:picLocks noChangeAspect="1" noChangeArrowheads="1"/>
          </p:cNvPicPr>
          <p:nvPr/>
        </p:nvPicPr>
        <p:blipFill>
          <a:blip r:embed="rId3"/>
          <a:srcRect/>
          <a:stretch>
            <a:fillRect/>
          </a:stretch>
        </p:blipFill>
        <p:spPr bwMode="auto">
          <a:xfrm>
            <a:off x="8589963" y="2462213"/>
            <a:ext cx="3348037" cy="3074987"/>
          </a:xfrm>
          <a:prstGeom prst="rect">
            <a:avLst/>
          </a:prstGeom>
          <a:noFill/>
          <a:ln w="9525">
            <a:noFill/>
            <a:miter lim="800000"/>
            <a:headEnd/>
            <a:tailEnd/>
          </a:ln>
          <a:effectLst/>
        </p:spPr>
      </p:pic>
    </p:spTree>
    <p:extLst>
      <p:ext uri="{BB962C8B-B14F-4D97-AF65-F5344CB8AC3E}">
        <p14:creationId xmlns:p14="http://schemas.microsoft.com/office/powerpoint/2010/main" val="1244889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C3B31-2C56-4EDD-BD2A-0DDF48CF92C6}"/>
              </a:ext>
            </a:extLst>
          </p:cNvPr>
          <p:cNvSpPr>
            <a:spLocks noGrp="1"/>
          </p:cNvSpPr>
          <p:nvPr>
            <p:ph type="title"/>
          </p:nvPr>
        </p:nvSpPr>
        <p:spPr/>
        <p:txBody>
          <a:bodyPr>
            <a:normAutofit fontScale="90000"/>
          </a:bodyPr>
          <a:lstStyle/>
          <a:p>
            <a:pPr algn="ctr">
              <a:lnSpc>
                <a:spcPct val="150000"/>
              </a:lnSpc>
            </a:pPr>
            <a:r>
              <a:rPr lang="en-US" sz="3200" b="1" dirty="0">
                <a:latin typeface="Arial"/>
                <a:ea typeface="Arial"/>
              </a:rPr>
              <a:t>Formulation of competitive strategies based on competitive advantages</a:t>
            </a:r>
            <a:endParaRPr lang="en-IN" sz="3200" dirty="0"/>
          </a:p>
        </p:txBody>
      </p:sp>
      <p:sp>
        <p:nvSpPr>
          <p:cNvPr id="3" name="Content Placeholder 2">
            <a:extLst>
              <a:ext uri="{FF2B5EF4-FFF2-40B4-BE49-F238E27FC236}">
                <a16:creationId xmlns:a16="http://schemas.microsoft.com/office/drawing/2014/main" id="{2D9A95C8-7F65-48E2-926E-8336F39B5106}"/>
              </a:ext>
            </a:extLst>
          </p:cNvPr>
          <p:cNvSpPr>
            <a:spLocks noGrp="1"/>
          </p:cNvSpPr>
          <p:nvPr>
            <p:ph idx="1"/>
          </p:nvPr>
        </p:nvSpPr>
        <p:spPr>
          <a:xfrm>
            <a:off x="680321" y="2336873"/>
            <a:ext cx="7015879" cy="3599316"/>
          </a:xfrm>
        </p:spPr>
        <p:txBody>
          <a:bodyPr>
            <a:normAutofit fontScale="85000" lnSpcReduction="20000"/>
          </a:bodyPr>
          <a:lstStyle/>
          <a:p>
            <a:pPr marL="0" marR="0" algn="just">
              <a:lnSpc>
                <a:spcPct val="150000"/>
              </a:lnSpc>
              <a:spcBef>
                <a:spcPts val="1200"/>
              </a:spcBef>
              <a:spcAft>
                <a:spcPts val="1200"/>
              </a:spcAft>
            </a:pPr>
            <a:r>
              <a:rPr lang="en-US" dirty="0">
                <a:latin typeface="Arial"/>
                <a:ea typeface="Arial"/>
              </a:rPr>
              <a:t>Tesco can adopt a</a:t>
            </a:r>
            <a:r>
              <a:rPr lang="en-US" b="1" i="1" dirty="0">
                <a:latin typeface="Arial"/>
                <a:ea typeface="Arial"/>
              </a:rPr>
              <a:t> cost leadership competitive strategy</a:t>
            </a:r>
            <a:r>
              <a:rPr lang="en-US" dirty="0">
                <a:latin typeface="Arial"/>
                <a:ea typeface="Arial"/>
              </a:rPr>
              <a:t> to gain competitive advantages (Liu and </a:t>
            </a:r>
            <a:r>
              <a:rPr lang="en-US" dirty="0" err="1">
                <a:latin typeface="Arial"/>
                <a:ea typeface="Arial"/>
              </a:rPr>
              <a:t>Atuahene-Gima</a:t>
            </a:r>
            <a:r>
              <a:rPr lang="en-US" dirty="0">
                <a:latin typeface="Arial"/>
                <a:ea typeface="Arial"/>
              </a:rPr>
              <a:t>, 2018).</a:t>
            </a:r>
          </a:p>
          <a:p>
            <a:pPr marL="0" marR="0" algn="just">
              <a:lnSpc>
                <a:spcPct val="150000"/>
              </a:lnSpc>
              <a:spcBef>
                <a:spcPts val="1200"/>
              </a:spcBef>
              <a:spcAft>
                <a:spcPts val="1200"/>
              </a:spcAft>
            </a:pPr>
            <a:r>
              <a:rPr lang="en-US" dirty="0">
                <a:latin typeface="Arial"/>
                <a:ea typeface="Arial"/>
              </a:rPr>
              <a:t>Cost leadership strategy will attract potential customers and generate higher revenue.</a:t>
            </a:r>
          </a:p>
          <a:p>
            <a:pPr marL="0" marR="0" algn="just">
              <a:lnSpc>
                <a:spcPct val="150000"/>
              </a:lnSpc>
              <a:spcBef>
                <a:spcPts val="1200"/>
              </a:spcBef>
              <a:spcAft>
                <a:spcPts val="1200"/>
              </a:spcAft>
            </a:pPr>
            <a:r>
              <a:rPr lang="en-US" b="1" i="1" dirty="0">
                <a:latin typeface="Arial"/>
                <a:ea typeface="Arial"/>
              </a:rPr>
              <a:t>Hybrid distribution strategy</a:t>
            </a:r>
            <a:r>
              <a:rPr lang="en-US" dirty="0">
                <a:latin typeface="Arial"/>
                <a:ea typeface="Arial"/>
              </a:rPr>
              <a:t> will aid Tesco to provide better customer experience. </a:t>
            </a:r>
          </a:p>
        </p:txBody>
      </p:sp>
      <p:pic>
        <p:nvPicPr>
          <p:cNvPr id="5122" name="Picture 2"/>
          <p:cNvPicPr>
            <a:picLocks noChangeAspect="1" noChangeArrowheads="1"/>
          </p:cNvPicPr>
          <p:nvPr/>
        </p:nvPicPr>
        <p:blipFill>
          <a:blip r:embed="rId3"/>
          <a:srcRect/>
          <a:stretch>
            <a:fillRect/>
          </a:stretch>
        </p:blipFill>
        <p:spPr bwMode="auto">
          <a:xfrm>
            <a:off x="8008938" y="2473324"/>
            <a:ext cx="3827462" cy="3292475"/>
          </a:xfrm>
          <a:prstGeom prst="rect">
            <a:avLst/>
          </a:prstGeom>
          <a:noFill/>
          <a:ln w="9525">
            <a:noFill/>
            <a:miter lim="800000"/>
            <a:headEnd/>
            <a:tailEnd/>
          </a:ln>
          <a:effectLst/>
        </p:spPr>
      </p:pic>
      <p:pic>
        <p:nvPicPr>
          <p:cNvPr id="5" name="Picture 2"/>
          <p:cNvPicPr>
            <a:picLocks noChangeAspect="1" noChangeArrowheads="1"/>
          </p:cNvPicPr>
          <p:nvPr/>
        </p:nvPicPr>
        <p:blipFill>
          <a:blip r:embed="rId4"/>
          <a:srcRect/>
          <a:stretch>
            <a:fillRect/>
          </a:stretch>
        </p:blipFill>
        <p:spPr bwMode="auto">
          <a:xfrm>
            <a:off x="8239127" y="3800475"/>
            <a:ext cx="566738" cy="161926"/>
          </a:xfrm>
          <a:prstGeom prst="rect">
            <a:avLst/>
          </a:prstGeom>
          <a:noFill/>
          <a:ln w="9525">
            <a:noFill/>
            <a:miter lim="800000"/>
            <a:headEnd/>
            <a:tailEnd/>
          </a:ln>
          <a:effectLst/>
        </p:spPr>
      </p:pic>
      <p:pic>
        <p:nvPicPr>
          <p:cNvPr id="5123" name="Picture 3"/>
          <p:cNvPicPr>
            <a:picLocks noChangeAspect="1" noChangeArrowheads="1"/>
          </p:cNvPicPr>
          <p:nvPr/>
        </p:nvPicPr>
        <p:blipFill>
          <a:blip r:embed="rId5"/>
          <a:srcRect/>
          <a:stretch>
            <a:fillRect/>
          </a:stretch>
        </p:blipFill>
        <p:spPr bwMode="auto">
          <a:xfrm>
            <a:off x="10069969" y="3781424"/>
            <a:ext cx="645656" cy="200026"/>
          </a:xfrm>
          <a:prstGeom prst="rect">
            <a:avLst/>
          </a:prstGeom>
          <a:noFill/>
          <a:ln w="9525">
            <a:noFill/>
            <a:miter lim="800000"/>
            <a:headEnd/>
            <a:tailEnd/>
          </a:ln>
          <a:effectLst/>
        </p:spPr>
      </p:pic>
      <p:pic>
        <p:nvPicPr>
          <p:cNvPr id="5124" name="Picture 4"/>
          <p:cNvPicPr>
            <a:picLocks noChangeAspect="1" noChangeArrowheads="1"/>
          </p:cNvPicPr>
          <p:nvPr/>
        </p:nvPicPr>
        <p:blipFill>
          <a:blip r:embed="rId6"/>
          <a:srcRect/>
          <a:stretch>
            <a:fillRect/>
          </a:stretch>
        </p:blipFill>
        <p:spPr bwMode="auto">
          <a:xfrm>
            <a:off x="8239125" y="5343525"/>
            <a:ext cx="552449" cy="161924"/>
          </a:xfrm>
          <a:prstGeom prst="rect">
            <a:avLst/>
          </a:prstGeom>
          <a:noFill/>
          <a:ln w="9525">
            <a:noFill/>
            <a:miter lim="800000"/>
            <a:headEnd/>
            <a:tailEnd/>
          </a:ln>
          <a:effectLst/>
        </p:spPr>
      </p:pic>
    </p:spTree>
    <p:extLst>
      <p:ext uri="{BB962C8B-B14F-4D97-AF65-F5344CB8AC3E}">
        <p14:creationId xmlns:p14="http://schemas.microsoft.com/office/powerpoint/2010/main" val="2419167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80175-5A5B-4350-A11B-10BA738127BF}"/>
              </a:ext>
            </a:extLst>
          </p:cNvPr>
          <p:cNvSpPr>
            <a:spLocks noGrp="1"/>
          </p:cNvSpPr>
          <p:nvPr>
            <p:ph type="title"/>
          </p:nvPr>
        </p:nvSpPr>
        <p:spPr/>
        <p:txBody>
          <a:bodyPr>
            <a:normAutofit fontScale="90000"/>
          </a:bodyPr>
          <a:lstStyle/>
          <a:p>
            <a:pPr algn="ctr">
              <a:lnSpc>
                <a:spcPct val="150000"/>
              </a:lnSpc>
            </a:pPr>
            <a:r>
              <a:rPr lang="en-US" sz="3200" b="1" dirty="0">
                <a:latin typeface="Arial"/>
                <a:ea typeface="Arial"/>
              </a:rPr>
              <a:t>Green marketing strategy used by Tesco to withstand the challenges</a:t>
            </a:r>
            <a:endParaRPr lang="en-IN" sz="3200" dirty="0"/>
          </a:p>
        </p:txBody>
      </p:sp>
      <p:sp>
        <p:nvSpPr>
          <p:cNvPr id="3" name="Content Placeholder 2">
            <a:extLst>
              <a:ext uri="{FF2B5EF4-FFF2-40B4-BE49-F238E27FC236}">
                <a16:creationId xmlns:a16="http://schemas.microsoft.com/office/drawing/2014/main" id="{CCC18DDA-9783-4DF3-ABE7-914A3C05BA3C}"/>
              </a:ext>
            </a:extLst>
          </p:cNvPr>
          <p:cNvSpPr>
            <a:spLocks noGrp="1"/>
          </p:cNvSpPr>
          <p:nvPr>
            <p:ph idx="1"/>
          </p:nvPr>
        </p:nvSpPr>
        <p:spPr>
          <a:xfrm>
            <a:off x="680321" y="2336873"/>
            <a:ext cx="7142879" cy="3599316"/>
          </a:xfrm>
        </p:spPr>
        <p:txBody>
          <a:bodyPr>
            <a:normAutofit fontScale="92500" lnSpcReduction="10000"/>
          </a:bodyPr>
          <a:lstStyle/>
          <a:p>
            <a:pPr marL="0" marR="0" algn="just">
              <a:lnSpc>
                <a:spcPct val="150000"/>
              </a:lnSpc>
              <a:spcBef>
                <a:spcPts val="1200"/>
              </a:spcBef>
              <a:spcAft>
                <a:spcPts val="1200"/>
              </a:spcAft>
            </a:pPr>
            <a:r>
              <a:rPr lang="en-US" dirty="0">
                <a:latin typeface="Arial"/>
                <a:ea typeface="Arial"/>
              </a:rPr>
              <a:t>Source renewable electricity directly from solar and wind farms through the </a:t>
            </a:r>
            <a:r>
              <a:rPr lang="en-US" b="1" i="1" dirty="0">
                <a:latin typeface="Arial"/>
                <a:ea typeface="Arial"/>
              </a:rPr>
              <a:t>PPA </a:t>
            </a:r>
            <a:r>
              <a:rPr lang="en-US" dirty="0">
                <a:latin typeface="Arial"/>
                <a:ea typeface="Arial"/>
              </a:rPr>
              <a:t>(Tesco Plc., 2023)</a:t>
            </a:r>
            <a:r>
              <a:rPr lang="en-US" b="1" i="1" dirty="0">
                <a:latin typeface="Arial"/>
                <a:ea typeface="Arial"/>
              </a:rPr>
              <a:t>.</a:t>
            </a:r>
            <a:endParaRPr lang="en-US" dirty="0">
              <a:latin typeface="Arial"/>
              <a:ea typeface="Arial"/>
            </a:endParaRPr>
          </a:p>
          <a:p>
            <a:pPr marL="0" marR="0" algn="just">
              <a:lnSpc>
                <a:spcPct val="150000"/>
              </a:lnSpc>
              <a:spcBef>
                <a:spcPts val="1200"/>
              </a:spcBef>
              <a:spcAft>
                <a:spcPts val="1200"/>
              </a:spcAft>
            </a:pPr>
            <a:r>
              <a:rPr lang="en-US" dirty="0">
                <a:latin typeface="Arial"/>
                <a:ea typeface="Arial"/>
              </a:rPr>
              <a:t>Installation of solar panels by Tesco to accomplish </a:t>
            </a:r>
            <a:r>
              <a:rPr lang="en-US" b="1" i="1" dirty="0">
                <a:latin typeface="Arial"/>
                <a:ea typeface="Arial"/>
              </a:rPr>
              <a:t>net zero </a:t>
            </a:r>
            <a:r>
              <a:rPr lang="en-US" dirty="0">
                <a:latin typeface="Arial"/>
                <a:ea typeface="Arial"/>
              </a:rPr>
              <a:t>target by</a:t>
            </a:r>
            <a:r>
              <a:rPr lang="en-US" b="1" i="1" dirty="0">
                <a:latin typeface="Arial"/>
                <a:ea typeface="Arial"/>
              </a:rPr>
              <a:t> 2050 </a:t>
            </a:r>
            <a:r>
              <a:rPr lang="en-US" dirty="0">
                <a:latin typeface="Arial"/>
                <a:ea typeface="Arial"/>
              </a:rPr>
              <a:t>(Finders, 2023).</a:t>
            </a:r>
          </a:p>
          <a:p>
            <a:pPr marL="0" marR="0" algn="just">
              <a:lnSpc>
                <a:spcPct val="150000"/>
              </a:lnSpc>
              <a:spcBef>
                <a:spcPts val="1200"/>
              </a:spcBef>
              <a:spcAft>
                <a:spcPts val="1200"/>
              </a:spcAft>
            </a:pPr>
            <a:r>
              <a:rPr lang="en-US" b="1" i="1" dirty="0">
                <a:latin typeface="Arial"/>
                <a:ea typeface="Arial"/>
              </a:rPr>
              <a:t>Clean Van Commitment agreement</a:t>
            </a:r>
            <a:r>
              <a:rPr lang="en-US" dirty="0">
                <a:latin typeface="Arial"/>
                <a:ea typeface="Arial"/>
              </a:rPr>
              <a:t> by switching to low- emission vans.</a:t>
            </a:r>
          </a:p>
        </p:txBody>
      </p:sp>
      <p:pic>
        <p:nvPicPr>
          <p:cNvPr id="7170" name="Picture 2"/>
          <p:cNvPicPr>
            <a:picLocks noChangeAspect="1" noChangeArrowheads="1"/>
          </p:cNvPicPr>
          <p:nvPr/>
        </p:nvPicPr>
        <p:blipFill>
          <a:blip r:embed="rId3"/>
          <a:srcRect/>
          <a:stretch>
            <a:fillRect/>
          </a:stretch>
        </p:blipFill>
        <p:spPr bwMode="auto">
          <a:xfrm>
            <a:off x="7975600" y="4114800"/>
            <a:ext cx="3784600" cy="1803400"/>
          </a:xfrm>
          <a:prstGeom prst="rect">
            <a:avLst/>
          </a:prstGeom>
          <a:noFill/>
          <a:ln w="9525">
            <a:noFill/>
            <a:miter lim="800000"/>
            <a:headEnd/>
            <a:tailEnd/>
          </a:ln>
          <a:effectLst/>
        </p:spPr>
      </p:pic>
      <p:pic>
        <p:nvPicPr>
          <p:cNvPr id="7171" name="Picture 3"/>
          <p:cNvPicPr>
            <a:picLocks noChangeAspect="1" noChangeArrowheads="1"/>
          </p:cNvPicPr>
          <p:nvPr/>
        </p:nvPicPr>
        <p:blipFill>
          <a:blip r:embed="rId4"/>
          <a:srcRect/>
          <a:stretch>
            <a:fillRect/>
          </a:stretch>
        </p:blipFill>
        <p:spPr bwMode="auto">
          <a:xfrm>
            <a:off x="8001000" y="2484439"/>
            <a:ext cx="3733799" cy="1630362"/>
          </a:xfrm>
          <a:prstGeom prst="rect">
            <a:avLst/>
          </a:prstGeom>
          <a:noFill/>
          <a:ln w="9525">
            <a:noFill/>
            <a:miter lim="800000"/>
            <a:headEnd/>
            <a:tailEnd/>
          </a:ln>
          <a:effectLst/>
        </p:spPr>
      </p:pic>
    </p:spTree>
    <p:extLst>
      <p:ext uri="{BB962C8B-B14F-4D97-AF65-F5344CB8AC3E}">
        <p14:creationId xmlns:p14="http://schemas.microsoft.com/office/powerpoint/2010/main" val="3058212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47E60-D6D3-48DE-BAAA-508924BF430A}"/>
              </a:ext>
            </a:extLst>
          </p:cNvPr>
          <p:cNvSpPr>
            <a:spLocks noGrp="1"/>
          </p:cNvSpPr>
          <p:nvPr>
            <p:ph type="title"/>
          </p:nvPr>
        </p:nvSpPr>
        <p:spPr/>
        <p:txBody>
          <a:bodyPr>
            <a:normAutofit fontScale="90000"/>
          </a:bodyPr>
          <a:lstStyle/>
          <a:p>
            <a:pPr algn="ctr">
              <a:lnSpc>
                <a:spcPct val="150000"/>
              </a:lnSpc>
            </a:pPr>
            <a:r>
              <a:rPr lang="en-US" sz="3200" b="1" dirty="0">
                <a:latin typeface="Arial" pitchFamily="34" charset="0"/>
                <a:cs typeface="Arial" pitchFamily="34" charset="0"/>
              </a:rPr>
              <a:t>CSR strategies considered by Tesco to thrive in its business environment</a:t>
            </a:r>
            <a:endParaRPr lang="en-IN" sz="3200" dirty="0">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CEF275D1-F0E8-4138-8797-2080D5AA58EA}"/>
              </a:ext>
            </a:extLst>
          </p:cNvPr>
          <p:cNvSpPr>
            <a:spLocks noGrp="1"/>
          </p:cNvSpPr>
          <p:nvPr>
            <p:ph idx="1"/>
          </p:nvPr>
        </p:nvSpPr>
        <p:spPr>
          <a:xfrm>
            <a:off x="680321" y="2336872"/>
            <a:ext cx="7574679" cy="3936927"/>
          </a:xfrm>
        </p:spPr>
        <p:txBody>
          <a:bodyPr>
            <a:normAutofit fontScale="92500" lnSpcReduction="10000"/>
          </a:bodyPr>
          <a:lstStyle/>
          <a:p>
            <a:pPr marL="0" marR="0" algn="just">
              <a:lnSpc>
                <a:spcPct val="150000"/>
              </a:lnSpc>
              <a:spcBef>
                <a:spcPts val="1200"/>
              </a:spcBef>
              <a:spcAft>
                <a:spcPts val="1200"/>
              </a:spcAft>
            </a:pPr>
            <a:r>
              <a:rPr lang="en-US" sz="1800" dirty="0">
                <a:latin typeface="Arial"/>
                <a:ea typeface="Arial"/>
              </a:rPr>
              <a:t>Tesco’s </a:t>
            </a:r>
            <a:r>
              <a:rPr lang="en-US" sz="1800" b="1" dirty="0">
                <a:latin typeface="Arial"/>
                <a:ea typeface="Arial"/>
              </a:rPr>
              <a:t>Pilot Program</a:t>
            </a:r>
            <a:r>
              <a:rPr lang="en-US" sz="1800" dirty="0">
                <a:latin typeface="Arial"/>
                <a:ea typeface="Arial"/>
              </a:rPr>
              <a:t> worth </a:t>
            </a:r>
            <a:r>
              <a:rPr lang="en-US" sz="1800" b="1" i="1" dirty="0">
                <a:latin typeface="Arial"/>
                <a:ea typeface="Arial"/>
              </a:rPr>
              <a:t>£150,000</a:t>
            </a:r>
            <a:r>
              <a:rPr lang="en-US" sz="1800" dirty="0">
                <a:latin typeface="Arial"/>
                <a:ea typeface="Arial"/>
              </a:rPr>
              <a:t> for tracking sustainability of its supply chain.</a:t>
            </a:r>
          </a:p>
          <a:p>
            <a:pPr marL="0" marR="0" algn="just">
              <a:lnSpc>
                <a:spcPct val="150000"/>
              </a:lnSpc>
              <a:spcBef>
                <a:spcPts val="1200"/>
              </a:spcBef>
              <a:spcAft>
                <a:spcPts val="1200"/>
              </a:spcAft>
            </a:pPr>
            <a:r>
              <a:rPr lang="en-US" sz="1800" dirty="0">
                <a:latin typeface="Arial"/>
                <a:ea typeface="Arial"/>
              </a:rPr>
              <a:t>Application of </a:t>
            </a:r>
            <a:r>
              <a:rPr lang="en-US" sz="1800" b="1" i="1" dirty="0">
                <a:latin typeface="Arial"/>
                <a:ea typeface="Arial"/>
              </a:rPr>
              <a:t>30 percent recycled trays</a:t>
            </a:r>
            <a:r>
              <a:rPr lang="en-US" sz="1800" dirty="0">
                <a:latin typeface="Arial"/>
                <a:ea typeface="Arial"/>
              </a:rPr>
              <a:t> in product packaging purposes (Finders, 2023).</a:t>
            </a:r>
          </a:p>
          <a:p>
            <a:pPr marL="0" marR="0" algn="just">
              <a:lnSpc>
                <a:spcPct val="150000"/>
              </a:lnSpc>
              <a:spcBef>
                <a:spcPts val="1200"/>
              </a:spcBef>
              <a:spcAft>
                <a:spcPts val="1200"/>
              </a:spcAft>
            </a:pPr>
            <a:r>
              <a:rPr lang="en-US" sz="1800" dirty="0">
                <a:latin typeface="Arial"/>
                <a:ea typeface="Arial"/>
              </a:rPr>
              <a:t>Electric vehicles in shipments and supply purposes to minimise the emission of carbon footprints by 2025.</a:t>
            </a:r>
          </a:p>
          <a:p>
            <a:pPr marL="0" marR="0" algn="just">
              <a:lnSpc>
                <a:spcPct val="150000"/>
              </a:lnSpc>
              <a:spcBef>
                <a:spcPts val="1200"/>
              </a:spcBef>
              <a:spcAft>
                <a:spcPts val="1200"/>
              </a:spcAft>
            </a:pPr>
            <a:r>
              <a:rPr lang="en-US" sz="1800" dirty="0">
                <a:latin typeface="Arial"/>
                <a:ea typeface="Arial"/>
              </a:rPr>
              <a:t>The</a:t>
            </a:r>
            <a:r>
              <a:rPr lang="en-US" sz="1800" b="1" i="1" dirty="0">
                <a:latin typeface="Arial"/>
                <a:ea typeface="Arial"/>
              </a:rPr>
              <a:t> Better Basket Campaign</a:t>
            </a:r>
            <a:r>
              <a:rPr lang="en-US" sz="1800" dirty="0">
                <a:latin typeface="Arial"/>
                <a:ea typeface="Arial"/>
              </a:rPr>
              <a:t> by Tesco reduced the use of plastics in packaging products (Finders, 2023).</a:t>
            </a:r>
          </a:p>
        </p:txBody>
      </p:sp>
      <p:pic>
        <p:nvPicPr>
          <p:cNvPr id="6146" name="Picture 2"/>
          <p:cNvPicPr>
            <a:picLocks noChangeAspect="1" noChangeArrowheads="1"/>
          </p:cNvPicPr>
          <p:nvPr/>
        </p:nvPicPr>
        <p:blipFill>
          <a:blip r:embed="rId3"/>
          <a:srcRect/>
          <a:stretch>
            <a:fillRect/>
          </a:stretch>
        </p:blipFill>
        <p:spPr bwMode="auto">
          <a:xfrm>
            <a:off x="8588374" y="2366963"/>
            <a:ext cx="3222625" cy="3652837"/>
          </a:xfrm>
          <a:prstGeom prst="rect">
            <a:avLst/>
          </a:prstGeom>
          <a:noFill/>
          <a:ln w="9525">
            <a:noFill/>
            <a:miter lim="800000"/>
            <a:headEnd/>
            <a:tailEnd/>
          </a:ln>
          <a:effectLst/>
        </p:spPr>
      </p:pic>
    </p:spTree>
    <p:extLst>
      <p:ext uri="{BB962C8B-B14F-4D97-AF65-F5344CB8AC3E}">
        <p14:creationId xmlns:p14="http://schemas.microsoft.com/office/powerpoint/2010/main" val="3045124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07D4B-B49B-4D21-AFC5-C5DBE9774A60}"/>
              </a:ext>
            </a:extLst>
          </p:cNvPr>
          <p:cNvSpPr>
            <a:spLocks noGrp="1"/>
          </p:cNvSpPr>
          <p:nvPr>
            <p:ph type="title"/>
          </p:nvPr>
        </p:nvSpPr>
        <p:spPr/>
        <p:txBody>
          <a:bodyPr/>
          <a:lstStyle/>
          <a:p>
            <a:pPr algn="ctr"/>
            <a:r>
              <a:rPr lang="en-US" b="1" dirty="0">
                <a:latin typeface="Arial"/>
                <a:ea typeface="Arial"/>
              </a:rPr>
              <a:t>Conclusion</a:t>
            </a:r>
            <a:endParaRPr lang="en-IN" dirty="0"/>
          </a:p>
        </p:txBody>
      </p:sp>
      <p:sp>
        <p:nvSpPr>
          <p:cNvPr id="3" name="Content Placeholder 2">
            <a:extLst>
              <a:ext uri="{FF2B5EF4-FFF2-40B4-BE49-F238E27FC236}">
                <a16:creationId xmlns:a16="http://schemas.microsoft.com/office/drawing/2014/main" id="{BC5F54F3-EE71-4C80-A123-3CDA8FC756B1}"/>
              </a:ext>
            </a:extLst>
          </p:cNvPr>
          <p:cNvSpPr>
            <a:spLocks noGrp="1"/>
          </p:cNvSpPr>
          <p:nvPr>
            <p:ph idx="1"/>
          </p:nvPr>
        </p:nvSpPr>
        <p:spPr/>
        <p:txBody>
          <a:bodyPr>
            <a:normAutofit fontScale="70000" lnSpcReduction="20000"/>
          </a:bodyPr>
          <a:lstStyle/>
          <a:p>
            <a:pPr marL="0" marR="0" algn="just">
              <a:lnSpc>
                <a:spcPct val="150000"/>
              </a:lnSpc>
              <a:spcBef>
                <a:spcPts val="1200"/>
              </a:spcBef>
              <a:spcAft>
                <a:spcPts val="1200"/>
              </a:spcAft>
            </a:pPr>
            <a:r>
              <a:rPr lang="en-US" dirty="0">
                <a:latin typeface="Arial"/>
                <a:ea typeface="Arial"/>
              </a:rPr>
              <a:t>It can be concluded that Tesco has experienced several issues triggered by the pandemic such as shortage of resources.</a:t>
            </a:r>
          </a:p>
          <a:p>
            <a:pPr marL="0" marR="0" algn="just">
              <a:lnSpc>
                <a:spcPct val="150000"/>
              </a:lnSpc>
              <a:spcBef>
                <a:spcPts val="1200"/>
              </a:spcBef>
              <a:spcAft>
                <a:spcPts val="1200"/>
              </a:spcAft>
            </a:pPr>
            <a:r>
              <a:rPr lang="en-US" dirty="0">
                <a:latin typeface="Arial"/>
                <a:ea typeface="Arial"/>
              </a:rPr>
              <a:t>Resulted in low profitability, sales decline and drive the attention of customers.</a:t>
            </a:r>
          </a:p>
          <a:p>
            <a:pPr marL="0" marR="0" algn="just">
              <a:lnSpc>
                <a:spcPct val="150000"/>
              </a:lnSpc>
              <a:spcBef>
                <a:spcPts val="1200"/>
              </a:spcBef>
              <a:spcAft>
                <a:spcPts val="1200"/>
              </a:spcAft>
            </a:pPr>
            <a:r>
              <a:rPr lang="en-US" dirty="0">
                <a:latin typeface="Arial"/>
                <a:ea typeface="Arial"/>
              </a:rPr>
              <a:t>Incorporation of cost leadership and hybrid distribution strategy can induce competitive advantages.</a:t>
            </a:r>
          </a:p>
          <a:p>
            <a:pPr marL="0" marR="0" algn="just">
              <a:lnSpc>
                <a:spcPct val="150000"/>
              </a:lnSpc>
              <a:spcBef>
                <a:spcPts val="1200"/>
              </a:spcBef>
              <a:spcAft>
                <a:spcPts val="1200"/>
              </a:spcAft>
            </a:pPr>
            <a:r>
              <a:rPr lang="en-US" dirty="0">
                <a:latin typeface="Arial"/>
                <a:ea typeface="Arial"/>
              </a:rPr>
              <a:t>Green marketing and CSR strategies such as Better Basket Campaign aided Tesco to sustain in the dynamic business environment.</a:t>
            </a:r>
          </a:p>
        </p:txBody>
      </p:sp>
    </p:spTree>
    <p:extLst>
      <p:ext uri="{BB962C8B-B14F-4D97-AF65-F5344CB8AC3E}">
        <p14:creationId xmlns:p14="http://schemas.microsoft.com/office/powerpoint/2010/main" val="3780199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A039-4ABD-48F5-9F80-58AFA19AB94D}"/>
              </a:ext>
            </a:extLst>
          </p:cNvPr>
          <p:cNvSpPr>
            <a:spLocks noGrp="1"/>
          </p:cNvSpPr>
          <p:nvPr>
            <p:ph type="title"/>
          </p:nvPr>
        </p:nvSpPr>
        <p:spPr/>
        <p:txBody>
          <a:bodyPr/>
          <a:lstStyle/>
          <a:p>
            <a:pPr algn="ctr"/>
            <a:r>
              <a:rPr lang="en-US" b="1" dirty="0"/>
              <a:t>References</a:t>
            </a:r>
            <a:r>
              <a:rPr lang="en-US" dirty="0"/>
              <a:t> </a:t>
            </a:r>
            <a:endParaRPr lang="en-IN" dirty="0"/>
          </a:p>
        </p:txBody>
      </p:sp>
      <p:sp>
        <p:nvSpPr>
          <p:cNvPr id="3" name="Content Placeholder 2">
            <a:extLst>
              <a:ext uri="{FF2B5EF4-FFF2-40B4-BE49-F238E27FC236}">
                <a16:creationId xmlns:a16="http://schemas.microsoft.com/office/drawing/2014/main" id="{A023DDB5-F174-440A-A14B-99934D19F9C6}"/>
              </a:ext>
            </a:extLst>
          </p:cNvPr>
          <p:cNvSpPr>
            <a:spLocks noGrp="1"/>
          </p:cNvSpPr>
          <p:nvPr>
            <p:ph idx="1"/>
          </p:nvPr>
        </p:nvSpPr>
        <p:spPr/>
        <p:txBody>
          <a:bodyPr>
            <a:normAutofit fontScale="47500" lnSpcReduction="20000"/>
          </a:bodyPr>
          <a:lstStyle/>
          <a:p>
            <a:pPr algn="just"/>
            <a:r>
              <a:rPr lang="en-US" sz="2500" dirty="0">
                <a:latin typeface="Arial" pitchFamily="34" charset="0"/>
                <a:cs typeface="Arial" pitchFamily="34" charset="0"/>
              </a:rPr>
              <a:t>Alfonso, V., Boar, C., Frost, J., </a:t>
            </a:r>
            <a:r>
              <a:rPr lang="en-US" sz="2500" dirty="0" err="1">
                <a:latin typeface="Arial" pitchFamily="34" charset="0"/>
                <a:cs typeface="Arial" pitchFamily="34" charset="0"/>
              </a:rPr>
              <a:t>Gambacorta</a:t>
            </a:r>
            <a:r>
              <a:rPr lang="en-US" sz="2500" dirty="0">
                <a:latin typeface="Arial" pitchFamily="34" charset="0"/>
                <a:cs typeface="Arial" pitchFamily="34" charset="0"/>
              </a:rPr>
              <a:t>, L. and Liu, J., (2021). E-commerce in the pandemic and beyond. </a:t>
            </a:r>
            <a:r>
              <a:rPr lang="en-US" sz="2500" i="1" dirty="0">
                <a:latin typeface="Arial" pitchFamily="34" charset="0"/>
                <a:cs typeface="Arial" pitchFamily="34" charset="0"/>
              </a:rPr>
              <a:t>BIS bulletin</a:t>
            </a:r>
            <a:r>
              <a:rPr lang="en-US" sz="2500" dirty="0">
                <a:latin typeface="Arial" pitchFamily="34" charset="0"/>
                <a:cs typeface="Arial" pitchFamily="34" charset="0"/>
              </a:rPr>
              <a:t>, </a:t>
            </a:r>
            <a:r>
              <a:rPr lang="en-US" sz="2500" i="1" dirty="0">
                <a:latin typeface="Arial" pitchFamily="34" charset="0"/>
                <a:cs typeface="Arial" pitchFamily="34" charset="0"/>
              </a:rPr>
              <a:t>36</a:t>
            </a:r>
            <a:r>
              <a:rPr lang="en-US" sz="2500" dirty="0">
                <a:latin typeface="Arial" pitchFamily="34" charset="0"/>
                <a:cs typeface="Arial" pitchFamily="34" charset="0"/>
              </a:rPr>
              <a:t>(9), pp.1-9.</a:t>
            </a:r>
          </a:p>
          <a:p>
            <a:pPr algn="just"/>
            <a:r>
              <a:rPr lang="en-US" sz="2500" dirty="0" err="1">
                <a:latin typeface="Arial" pitchFamily="34" charset="0"/>
                <a:cs typeface="Arial" pitchFamily="34" charset="0"/>
              </a:rPr>
              <a:t>Amankwah-Amoah</a:t>
            </a:r>
            <a:r>
              <a:rPr lang="en-US" sz="2500" dirty="0">
                <a:latin typeface="Arial" pitchFamily="34" charset="0"/>
                <a:cs typeface="Arial" pitchFamily="34" charset="0"/>
              </a:rPr>
              <a:t>, J., Khan, Z. and Wood, G., (2021). COVID-19 and business failures: The paradoxes of experience, scale, and scope for theory and practice. </a:t>
            </a:r>
            <a:r>
              <a:rPr lang="en-US" sz="2500" i="1" dirty="0">
                <a:latin typeface="Arial" pitchFamily="34" charset="0"/>
                <a:cs typeface="Arial" pitchFamily="34" charset="0"/>
              </a:rPr>
              <a:t>European Management Journal</a:t>
            </a:r>
            <a:r>
              <a:rPr lang="en-US" sz="2500" dirty="0">
                <a:latin typeface="Arial" pitchFamily="34" charset="0"/>
                <a:cs typeface="Arial" pitchFamily="34" charset="0"/>
              </a:rPr>
              <a:t>, </a:t>
            </a:r>
            <a:r>
              <a:rPr lang="en-US" sz="2500" i="1" dirty="0">
                <a:latin typeface="Arial" pitchFamily="34" charset="0"/>
                <a:cs typeface="Arial" pitchFamily="34" charset="0"/>
              </a:rPr>
              <a:t>39</a:t>
            </a:r>
            <a:r>
              <a:rPr lang="en-US" sz="2500" dirty="0">
                <a:latin typeface="Arial" pitchFamily="34" charset="0"/>
                <a:cs typeface="Arial" pitchFamily="34" charset="0"/>
              </a:rPr>
              <a:t>(2), pp.179-184.</a:t>
            </a:r>
          </a:p>
          <a:p>
            <a:pPr algn="just"/>
            <a:r>
              <a:rPr lang="en-US" sz="2500" dirty="0">
                <a:latin typeface="Arial" pitchFamily="34" charset="0"/>
                <a:cs typeface="Arial" pitchFamily="34" charset="0"/>
              </a:rPr>
              <a:t>Chen, J.J., (2022). Tesco Plc. In </a:t>
            </a:r>
            <a:r>
              <a:rPr lang="en-US" sz="2500" i="1" dirty="0">
                <a:latin typeface="Arial" pitchFamily="34" charset="0"/>
                <a:cs typeface="Arial" pitchFamily="34" charset="0"/>
              </a:rPr>
              <a:t>International Cases of Corporate Governance</a:t>
            </a:r>
            <a:r>
              <a:rPr lang="en-US" sz="2500" dirty="0">
                <a:latin typeface="Arial" pitchFamily="34" charset="0"/>
                <a:cs typeface="Arial" pitchFamily="34" charset="0"/>
              </a:rPr>
              <a:t> (pp. 27-44). Singapore: Springer Nature Singapore.</a:t>
            </a:r>
          </a:p>
          <a:p>
            <a:pPr algn="just"/>
            <a:r>
              <a:rPr lang="en-US" sz="2500" dirty="0" err="1">
                <a:latin typeface="Arial" pitchFamily="34" charset="0"/>
                <a:cs typeface="Arial" pitchFamily="34" charset="0"/>
              </a:rPr>
              <a:t>Čirjevskis</a:t>
            </a:r>
            <a:r>
              <a:rPr lang="en-US" sz="2500" dirty="0">
                <a:latin typeface="Arial" pitchFamily="34" charset="0"/>
                <a:cs typeface="Arial" pitchFamily="34" charset="0"/>
              </a:rPr>
              <a:t>, A., (2022). A Discourse on Foresight and the Valuation of Explicit and Tacit Synergies in Strategic Collaborations. </a:t>
            </a:r>
            <a:r>
              <a:rPr lang="en-US" sz="2500" i="1" dirty="0">
                <a:latin typeface="Arial" pitchFamily="34" charset="0"/>
                <a:cs typeface="Arial" pitchFamily="34" charset="0"/>
              </a:rPr>
              <a:t>Journal of Risk and Financial Management</a:t>
            </a:r>
            <a:r>
              <a:rPr lang="en-US" sz="2500" dirty="0">
                <a:latin typeface="Arial" pitchFamily="34" charset="0"/>
                <a:cs typeface="Arial" pitchFamily="34" charset="0"/>
              </a:rPr>
              <a:t>, </a:t>
            </a:r>
            <a:r>
              <a:rPr lang="en-US" sz="2500" i="1" dirty="0">
                <a:latin typeface="Arial" pitchFamily="34" charset="0"/>
                <a:cs typeface="Arial" pitchFamily="34" charset="0"/>
              </a:rPr>
              <a:t>15</a:t>
            </a:r>
            <a:r>
              <a:rPr lang="en-US" sz="2500" dirty="0">
                <a:latin typeface="Arial" pitchFamily="34" charset="0"/>
                <a:cs typeface="Arial" pitchFamily="34" charset="0"/>
              </a:rPr>
              <a:t>(7), p.305.</a:t>
            </a:r>
          </a:p>
          <a:p>
            <a:pPr algn="just"/>
            <a:r>
              <a:rPr lang="en-US" sz="2500" dirty="0">
                <a:latin typeface="Arial" pitchFamily="34" charset="0"/>
                <a:cs typeface="Arial" pitchFamily="34" charset="0"/>
              </a:rPr>
              <a:t>Finders, S. (2023) </a:t>
            </a:r>
            <a:r>
              <a:rPr lang="en-US" sz="2500" i="1" dirty="0">
                <a:latin typeface="Arial" pitchFamily="34" charset="0"/>
                <a:cs typeface="Arial" pitchFamily="34" charset="0"/>
              </a:rPr>
              <a:t>Tesco Corporate Social Responsibility – Case Analysis 2023</a:t>
            </a:r>
            <a:r>
              <a:rPr lang="en-US" sz="2500" dirty="0">
                <a:latin typeface="Arial" pitchFamily="34" charset="0"/>
                <a:cs typeface="Arial" pitchFamily="34" charset="0"/>
              </a:rPr>
              <a:t>, </a:t>
            </a:r>
            <a:r>
              <a:rPr lang="en-US" sz="2500" i="1" dirty="0">
                <a:latin typeface="Arial" pitchFamily="34" charset="0"/>
                <a:cs typeface="Arial" pitchFamily="34" charset="0"/>
              </a:rPr>
              <a:t>Strategy Finders</a:t>
            </a:r>
            <a:r>
              <a:rPr lang="en-US" sz="2500" dirty="0">
                <a:latin typeface="Arial" pitchFamily="34" charset="0"/>
                <a:cs typeface="Arial" pitchFamily="34" charset="0"/>
              </a:rPr>
              <a:t>. Available at: https://www.strategyfinders.com/tesco-corporate-social-responsibility/ (Accessed: 06 July 2023). </a:t>
            </a:r>
          </a:p>
          <a:p>
            <a:pPr algn="just"/>
            <a:r>
              <a:rPr lang="en-US" sz="2500" dirty="0">
                <a:latin typeface="Arial" pitchFamily="34" charset="0"/>
                <a:cs typeface="Arial" pitchFamily="34" charset="0"/>
              </a:rPr>
              <a:t>Liu, W. and </a:t>
            </a:r>
            <a:r>
              <a:rPr lang="en-US" sz="2500" dirty="0" err="1">
                <a:latin typeface="Arial" pitchFamily="34" charset="0"/>
                <a:cs typeface="Arial" pitchFamily="34" charset="0"/>
              </a:rPr>
              <a:t>Atuahene-Gima</a:t>
            </a:r>
            <a:r>
              <a:rPr lang="en-US" sz="2500" dirty="0">
                <a:latin typeface="Arial" pitchFamily="34" charset="0"/>
                <a:cs typeface="Arial" pitchFamily="34" charset="0"/>
              </a:rPr>
              <a:t>, K., (2018). Enhancing product innovation performance in a dysfunctional competitive environment: The roles of competitive strategies and market-based assets. </a:t>
            </a:r>
            <a:r>
              <a:rPr lang="en-US" sz="2500" i="1" dirty="0">
                <a:latin typeface="Arial" pitchFamily="34" charset="0"/>
                <a:cs typeface="Arial" pitchFamily="34" charset="0"/>
              </a:rPr>
              <a:t>Industrial Marketing Management</a:t>
            </a:r>
            <a:r>
              <a:rPr lang="en-US" sz="2500" dirty="0">
                <a:latin typeface="Arial" pitchFamily="34" charset="0"/>
                <a:cs typeface="Arial" pitchFamily="34" charset="0"/>
              </a:rPr>
              <a:t>, </a:t>
            </a:r>
            <a:r>
              <a:rPr lang="en-US" sz="2500" i="1" dirty="0">
                <a:latin typeface="Arial" pitchFamily="34" charset="0"/>
                <a:cs typeface="Arial" pitchFamily="34" charset="0"/>
              </a:rPr>
              <a:t>73</a:t>
            </a:r>
            <a:r>
              <a:rPr lang="en-US" sz="2500" dirty="0">
                <a:latin typeface="Arial" pitchFamily="34" charset="0"/>
                <a:cs typeface="Arial" pitchFamily="34" charset="0"/>
              </a:rPr>
              <a:t>, pp.7-20.</a:t>
            </a:r>
          </a:p>
          <a:p>
            <a:pPr algn="just"/>
            <a:r>
              <a:rPr lang="en-US" sz="2500" dirty="0">
                <a:latin typeface="Arial" pitchFamily="34" charset="0"/>
                <a:cs typeface="Arial" pitchFamily="34" charset="0"/>
              </a:rPr>
              <a:t>Monte, A., (2021). A study of value chain reconfiguration processes under Covid-19 pressures: the case of Tesco PLC in the United Kingdom.</a:t>
            </a:r>
          </a:p>
          <a:p>
            <a:pPr algn="just"/>
            <a:r>
              <a:rPr lang="en-US" sz="2500" dirty="0" err="1">
                <a:latin typeface="Arial" pitchFamily="34" charset="0"/>
                <a:cs typeface="Arial" pitchFamily="34" charset="0"/>
              </a:rPr>
              <a:t>Rosnizam</a:t>
            </a:r>
            <a:r>
              <a:rPr lang="en-US" sz="2500" dirty="0">
                <a:latin typeface="Arial" pitchFamily="34" charset="0"/>
                <a:cs typeface="Arial" pitchFamily="34" charset="0"/>
              </a:rPr>
              <a:t>, M.R.A.B., </a:t>
            </a:r>
            <a:r>
              <a:rPr lang="en-US" sz="2500" dirty="0" err="1">
                <a:latin typeface="Arial" pitchFamily="34" charset="0"/>
                <a:cs typeface="Arial" pitchFamily="34" charset="0"/>
              </a:rPr>
              <a:t>Kee</a:t>
            </a:r>
            <a:r>
              <a:rPr lang="en-US" sz="2500" dirty="0">
                <a:latin typeface="Arial" pitchFamily="34" charset="0"/>
                <a:cs typeface="Arial" pitchFamily="34" charset="0"/>
              </a:rPr>
              <a:t>, D.M.H., </a:t>
            </a:r>
            <a:r>
              <a:rPr lang="en-US" sz="2500" dirty="0" err="1">
                <a:latin typeface="Arial" pitchFamily="34" charset="0"/>
                <a:cs typeface="Arial" pitchFamily="34" charset="0"/>
              </a:rPr>
              <a:t>Akhir</a:t>
            </a:r>
            <a:r>
              <a:rPr lang="en-US" sz="2500" dirty="0">
                <a:latin typeface="Arial" pitchFamily="34" charset="0"/>
                <a:cs typeface="Arial" pitchFamily="34" charset="0"/>
              </a:rPr>
              <a:t>, M.E.H.B.M., </a:t>
            </a:r>
            <a:r>
              <a:rPr lang="en-US" sz="2500" dirty="0" err="1">
                <a:latin typeface="Arial" pitchFamily="34" charset="0"/>
                <a:cs typeface="Arial" pitchFamily="34" charset="0"/>
              </a:rPr>
              <a:t>Shahqira</a:t>
            </a:r>
            <a:r>
              <a:rPr lang="en-US" sz="2500" dirty="0">
                <a:latin typeface="Arial" pitchFamily="34" charset="0"/>
                <a:cs typeface="Arial" pitchFamily="34" charset="0"/>
              </a:rPr>
              <a:t>, M., </a:t>
            </a:r>
            <a:r>
              <a:rPr lang="en-US" sz="2500" dirty="0" err="1">
                <a:latin typeface="Arial" pitchFamily="34" charset="0"/>
                <a:cs typeface="Arial" pitchFamily="34" charset="0"/>
              </a:rPr>
              <a:t>Yusoff</a:t>
            </a:r>
            <a:r>
              <a:rPr lang="en-US" sz="2500" dirty="0">
                <a:latin typeface="Arial" pitchFamily="34" charset="0"/>
                <a:cs typeface="Arial" pitchFamily="34" charset="0"/>
              </a:rPr>
              <a:t>, M.A.H.B.M., </a:t>
            </a:r>
            <a:r>
              <a:rPr lang="en-US" sz="2500" dirty="0" err="1">
                <a:latin typeface="Arial" pitchFamily="34" charset="0"/>
                <a:cs typeface="Arial" pitchFamily="34" charset="0"/>
              </a:rPr>
              <a:t>Budiman</a:t>
            </a:r>
            <a:r>
              <a:rPr lang="en-US" sz="2500" dirty="0">
                <a:latin typeface="Arial" pitchFamily="34" charset="0"/>
                <a:cs typeface="Arial" pitchFamily="34" charset="0"/>
              </a:rPr>
              <a:t>, R.S. and </a:t>
            </a:r>
            <a:r>
              <a:rPr lang="en-US" sz="2500" dirty="0" err="1">
                <a:latin typeface="Arial" pitchFamily="34" charset="0"/>
                <a:cs typeface="Arial" pitchFamily="34" charset="0"/>
              </a:rPr>
              <a:t>Alajmi</a:t>
            </a:r>
            <a:r>
              <a:rPr lang="en-US" sz="2500" dirty="0">
                <a:latin typeface="Arial" pitchFamily="34" charset="0"/>
                <a:cs typeface="Arial" pitchFamily="34" charset="0"/>
              </a:rPr>
              <a:t>, A.M., (2020). Market opportunities and challenges: A case study of Tesco. </a:t>
            </a:r>
            <a:r>
              <a:rPr lang="en-US" sz="2500" i="1" dirty="0">
                <a:latin typeface="Arial" pitchFamily="34" charset="0"/>
                <a:cs typeface="Arial" pitchFamily="34" charset="0"/>
              </a:rPr>
              <a:t>Journal of the community development in Asia</a:t>
            </a:r>
            <a:r>
              <a:rPr lang="en-US" sz="2500" dirty="0">
                <a:latin typeface="Arial" pitchFamily="34" charset="0"/>
                <a:cs typeface="Arial" pitchFamily="34" charset="0"/>
              </a:rPr>
              <a:t>, </a:t>
            </a:r>
            <a:r>
              <a:rPr lang="en-US" sz="2500" i="1" dirty="0">
                <a:latin typeface="Arial" pitchFamily="34" charset="0"/>
                <a:cs typeface="Arial" pitchFamily="34" charset="0"/>
              </a:rPr>
              <a:t>3</a:t>
            </a:r>
            <a:r>
              <a:rPr lang="en-US" sz="2500" dirty="0">
                <a:latin typeface="Arial" pitchFamily="34" charset="0"/>
                <a:cs typeface="Arial" pitchFamily="34" charset="0"/>
              </a:rPr>
              <a:t>(2), pp.18-27.</a:t>
            </a:r>
          </a:p>
          <a:p>
            <a:pPr algn="just"/>
            <a:r>
              <a:rPr lang="en-US" sz="2500" dirty="0">
                <a:latin typeface="Arial" pitchFamily="34" charset="0"/>
                <a:cs typeface="Arial" pitchFamily="34" charset="0"/>
              </a:rPr>
              <a:t>Tesco Plc (2023) </a:t>
            </a:r>
            <a:r>
              <a:rPr lang="en-US" sz="2500" i="1" dirty="0">
                <a:latin typeface="Arial" pitchFamily="34" charset="0"/>
                <a:cs typeface="Arial" pitchFamily="34" charset="0"/>
              </a:rPr>
              <a:t>Climate change - Sustainable actions and Green strategy</a:t>
            </a:r>
            <a:r>
              <a:rPr lang="en-US" sz="2500" dirty="0">
                <a:latin typeface="Arial" pitchFamily="34" charset="0"/>
                <a:cs typeface="Arial" pitchFamily="34" charset="0"/>
              </a:rPr>
              <a:t>, </a:t>
            </a:r>
            <a:r>
              <a:rPr lang="en-US" sz="2500" i="1" dirty="0">
                <a:latin typeface="Arial" pitchFamily="34" charset="0"/>
                <a:cs typeface="Arial" pitchFamily="34" charset="0"/>
              </a:rPr>
              <a:t>Home</a:t>
            </a:r>
            <a:r>
              <a:rPr lang="en-US" sz="2500" dirty="0">
                <a:latin typeface="Arial" pitchFamily="34" charset="0"/>
                <a:cs typeface="Arial" pitchFamily="34" charset="0"/>
              </a:rPr>
              <a:t>. Available at: https://www.tescoplc.com/sustainability/planet/climate-change</a:t>
            </a:r>
            <a:r>
              <a:rPr lang="en-US" dirty="0"/>
              <a:t>#:~:text=We%20continuously%20gather%20emissions%20data,customers%20using%20what%20they%20buy. (Accessed: 06 July 2023). </a:t>
            </a:r>
          </a:p>
        </p:txBody>
      </p:sp>
    </p:spTree>
    <p:extLst>
      <p:ext uri="{BB962C8B-B14F-4D97-AF65-F5344CB8AC3E}">
        <p14:creationId xmlns:p14="http://schemas.microsoft.com/office/powerpoint/2010/main" val="2163361920"/>
      </p:ext>
    </p:extLst>
  </p:cSld>
  <p:clrMapOvr>
    <a:masterClrMapping/>
  </p:clrMapOvr>
</p:sld>
</file>

<file path=ppt/theme/theme1.xml><?xml version="1.0" encoding="utf-8"?>
<a:theme xmlns:a="http://schemas.openxmlformats.org/drawingml/2006/main" name="Berli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Berlin</Template>
  <TotalTime>43</TotalTime>
  <Words>2422</Words>
  <Application>Microsoft Office PowerPoint</Application>
  <PresentationFormat>Widescreen</PresentationFormat>
  <Paragraphs>85</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Trebuchet MS</vt:lpstr>
      <vt:lpstr>Berlin</vt:lpstr>
      <vt:lpstr>Assignment Title: Presentation on Critical Analysis of the Global Business Environment – Post Pandemic</vt:lpstr>
      <vt:lpstr> Introduction</vt:lpstr>
      <vt:lpstr>Background of the selected organisation – Tesco plc</vt:lpstr>
      <vt:lpstr>Identification of key factors within business environment in the post-pandemic era</vt:lpstr>
      <vt:lpstr>Identified factors within business environment contributing to its market failure</vt:lpstr>
      <vt:lpstr>Resource allocation of Tesco to address current challenges within its environment</vt:lpstr>
      <vt:lpstr>Competitive advantages of Tesco using Porter’s five forces</vt:lpstr>
      <vt:lpstr>Formulation of competitive strategies based on competitive advantages</vt:lpstr>
      <vt:lpstr>Green marketing strategy used by Tesco to withstand the challenges</vt:lpstr>
      <vt:lpstr>CSR strategies considered by Tesco to thrive in its business environment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Presentation on Critical Analysis of the Global Business Environment – Post Pandemic</dc:title>
  <cp:lastModifiedBy>Mehul Tanchak</cp:lastModifiedBy>
  <cp:revision>1</cp:revision>
  <dcterms:created xsi:type="dcterms:W3CDTF">2020-08-31T10:33:55Z</dcterms:created>
  <dcterms:modified xsi:type="dcterms:W3CDTF">2023-07-08T12:49:45Z</dcterms:modified>
</cp:coreProperties>
</file>