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0" r:id="rId3"/>
    <p:sldId id="298" r:id="rId4"/>
    <p:sldId id="299" r:id="rId5"/>
    <p:sldId id="300" r:id="rId6"/>
    <p:sldId id="301" r:id="rId7"/>
    <p:sldId id="261" r:id="rId8"/>
    <p:sldId id="262" r:id="rId9"/>
    <p:sldId id="30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3" r:id="rId29"/>
    <p:sldId id="302" r:id="rId30"/>
    <p:sldId id="282"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beel Masih" initials="NM" lastIdx="1" clrIdx="0">
    <p:extLst>
      <p:ext uri="{19B8F6BF-5375-455C-9EA6-DF929625EA0E}">
        <p15:presenceInfo xmlns:p15="http://schemas.microsoft.com/office/powerpoint/2012/main" userId="S::n.masih@uwtsd.ac.uk::3b4867f3-4bea-4354-93d5-4848f7105c6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D0A04A-2075-474C-B776-6B50C7997D3F}" v="30" dt="2021-09-29T08:10:23.6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2" autoAdjust="0"/>
    <p:restoredTop sz="94660"/>
  </p:normalViewPr>
  <p:slideViewPr>
    <p:cSldViewPr snapToGrid="0">
      <p:cViewPr varScale="1">
        <p:scale>
          <a:sx n="115" d="100"/>
          <a:sy n="115" d="100"/>
        </p:scale>
        <p:origin x="232" y="1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AABC6CF-E57E-48D8-BC1F-491E8707E923}" type="datetimeFigureOut">
              <a:rPr lang="en-GB" smtClean="0"/>
              <a:t>02/10/2024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666165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ABC6CF-E57E-48D8-BC1F-491E8707E923}"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427746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3903255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ABC6CF-E57E-48D8-BC1F-491E8707E923}" type="datetimeFigureOut">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654622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ABC6CF-E57E-48D8-BC1F-491E8707E923}" type="datetimeFigureOut">
              <a:rPr lang="en-GB" smtClean="0"/>
              <a:t>02/10/2024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615391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ABC6CF-E57E-48D8-BC1F-491E8707E923}" type="datetimeFigureOut">
              <a:rPr lang="en-GB" smtClean="0"/>
              <a:t>02/10/2024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370540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ABC6CF-E57E-48D8-BC1F-491E8707E923}" type="datetimeFigureOut">
              <a:rPr lang="en-GB" smtClean="0"/>
              <a:t>02/10/2024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5319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30013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4112143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ABC6CF-E57E-48D8-BC1F-491E8707E923}" type="datetimeFigureOut">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414892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325286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743714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BC6CF-E57E-48D8-BC1F-491E8707E923}"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992107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AABC6CF-E57E-48D8-BC1F-491E8707E923}" type="datetimeFigureOut">
              <a:rPr lang="en-GB" smtClean="0"/>
              <a:t>02/10/2024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703812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AABC6CF-E57E-48D8-BC1F-491E8707E923}" type="datetimeFigureOut">
              <a:rPr lang="en-GB" smtClean="0"/>
              <a:t>02/10/2024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845731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AABC6CF-E57E-48D8-BC1F-491E8707E923}"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1220485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AABC6CF-E57E-48D8-BC1F-491E8707E923}" type="datetimeFigureOut">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4A7097-36FB-4C40-9C7C-ABCE5CDE5905}" type="slidenum">
              <a:rPr lang="en-GB" smtClean="0"/>
              <a:t>‹#›</a:t>
            </a:fld>
            <a:endParaRPr lang="en-GB"/>
          </a:p>
        </p:txBody>
      </p:sp>
    </p:spTree>
    <p:extLst>
      <p:ext uri="{BB962C8B-B14F-4D97-AF65-F5344CB8AC3E}">
        <p14:creationId xmlns:p14="http://schemas.microsoft.com/office/powerpoint/2010/main" val="2782022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AABC6CF-E57E-48D8-BC1F-491E8707E923}" type="datetimeFigureOut">
              <a:rPr lang="en-GB" smtClean="0"/>
              <a:t>02/10/2024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94A7097-36FB-4C40-9C7C-ABCE5CDE5905}" type="slidenum">
              <a:rPr lang="en-GB" smtClean="0"/>
              <a:t>‹#›</a:t>
            </a:fld>
            <a:endParaRPr lang="en-GB"/>
          </a:p>
        </p:txBody>
      </p:sp>
    </p:spTree>
    <p:extLst>
      <p:ext uri="{BB962C8B-B14F-4D97-AF65-F5344CB8AC3E}">
        <p14:creationId xmlns:p14="http://schemas.microsoft.com/office/powerpoint/2010/main" val="113113070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video" Target="https://www.youtube.com/embed/SbvQCE1ZL2o?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ru0tQRJ4qKs?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YnyINfHxtAE?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www.cgspectrum.com/blog/the-visual-effects-pipelineQ" TargetMode="External"/><Relationship Id="rId2" Type="http://schemas.openxmlformats.org/officeDocument/2006/relationships/hyperlink" Target="https://www.youtube.com/watch?v=TvijHOVdpB" TargetMode="External"/><Relationship Id="rId1" Type="http://schemas.openxmlformats.org/officeDocument/2006/relationships/slideLayout" Target="../slideLayouts/slideLayout2.xml"/><Relationship Id="rId5" Type="http://schemas.openxmlformats.org/officeDocument/2006/relationships/hyperlink" Target="http://www.learninganimation.co.uk/production_manage/" TargetMode="External"/><Relationship Id="rId4" Type="http://schemas.openxmlformats.org/officeDocument/2006/relationships/hyperlink" Target="https://prism-pipelin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4E1BE-D387-433E-95D2-1D201087DFF5}"/>
              </a:ext>
            </a:extLst>
          </p:cNvPr>
          <p:cNvSpPr>
            <a:spLocks noGrp="1"/>
          </p:cNvSpPr>
          <p:nvPr>
            <p:ph type="ctrTitle"/>
          </p:nvPr>
        </p:nvSpPr>
        <p:spPr>
          <a:xfrm>
            <a:off x="688428" y="472537"/>
            <a:ext cx="10725805" cy="2677648"/>
          </a:xfrm>
        </p:spPr>
        <p:txBody>
          <a:bodyPr/>
          <a:lstStyle/>
          <a:p>
            <a:pPr algn="ctr"/>
            <a:r>
              <a:rPr lang="en-GB" dirty="0"/>
              <a:t>Welcome to MA </a:t>
            </a:r>
            <a:br>
              <a:rPr lang="en-GB" dirty="0"/>
            </a:br>
            <a:r>
              <a:rPr lang="en-GB" dirty="0"/>
              <a:t>3D Computer Animation</a:t>
            </a:r>
            <a:br>
              <a:rPr lang="en-GB" dirty="0"/>
            </a:br>
            <a:endParaRPr lang="en-GB" sz="2800" dirty="0"/>
          </a:p>
        </p:txBody>
      </p:sp>
      <p:sp>
        <p:nvSpPr>
          <p:cNvPr id="3" name="Subtitle 2">
            <a:extLst>
              <a:ext uri="{FF2B5EF4-FFF2-40B4-BE49-F238E27FC236}">
                <a16:creationId xmlns:a16="http://schemas.microsoft.com/office/drawing/2014/main" id="{A5928238-5AC4-4B21-AA56-1AE7BE79AE62}"/>
              </a:ext>
            </a:extLst>
          </p:cNvPr>
          <p:cNvSpPr>
            <a:spLocks noGrp="1"/>
          </p:cNvSpPr>
          <p:nvPr>
            <p:ph type="subTitle" idx="1"/>
          </p:nvPr>
        </p:nvSpPr>
        <p:spPr>
          <a:xfrm>
            <a:off x="1186486" y="3244779"/>
            <a:ext cx="8825658" cy="861420"/>
          </a:xfrm>
        </p:spPr>
        <p:txBody>
          <a:bodyPr>
            <a:noAutofit/>
          </a:bodyPr>
          <a:lstStyle/>
          <a:p>
            <a:pPr algn="ctr"/>
            <a:r>
              <a:rPr lang="en-GB" sz="2000" b="1" dirty="0">
                <a:solidFill>
                  <a:schemeClr val="bg1"/>
                </a:solidFill>
              </a:rPr>
              <a:t>Advanced Studio Workflow and Techniques (ACCA7036)</a:t>
            </a:r>
          </a:p>
          <a:p>
            <a:pPr algn="ctr"/>
            <a:endParaRPr lang="en-GB" sz="2000" cap="none" dirty="0">
              <a:solidFill>
                <a:schemeClr val="bg1"/>
              </a:solidFill>
            </a:endParaRPr>
          </a:p>
          <a:p>
            <a:pPr algn="ctr"/>
            <a:r>
              <a:rPr lang="en-GB" altLang="en-US" sz="3000" cap="none" dirty="0">
                <a:solidFill>
                  <a:schemeClr val="bg1"/>
                </a:solidFill>
                <a:latin typeface="Century Gothic" panose="020B0502020202020204" pitchFamily="34" charset="0"/>
                <a:cs typeface="Arial" panose="020B0604020202020204" pitchFamily="34" charset="0"/>
              </a:rPr>
              <a:t>Nabeel Masih</a:t>
            </a:r>
            <a:br>
              <a:rPr lang="en-GB" altLang="en-US" sz="2000" cap="none" dirty="0">
                <a:solidFill>
                  <a:schemeClr val="bg1"/>
                </a:solidFill>
                <a:latin typeface="Century Gothic" panose="020B0502020202020204" pitchFamily="34" charset="0"/>
                <a:cs typeface="Arial" panose="020B0604020202020204" pitchFamily="34" charset="0"/>
              </a:rPr>
            </a:br>
            <a:br>
              <a:rPr lang="en-GB" altLang="en-US" sz="2000" cap="none" dirty="0">
                <a:solidFill>
                  <a:schemeClr val="bg1"/>
                </a:solidFill>
                <a:latin typeface="Century Gothic" panose="020B0502020202020204" pitchFamily="34" charset="0"/>
                <a:cs typeface="Arial" panose="020B0604020202020204" pitchFamily="34" charset="0"/>
              </a:rPr>
            </a:br>
            <a:r>
              <a:rPr lang="en-GB" sz="2000" cap="none" dirty="0">
                <a:solidFill>
                  <a:schemeClr val="bg1"/>
                </a:solidFill>
                <a:latin typeface="Century Gothic" panose="020B0502020202020204" pitchFamily="34" charset="0"/>
              </a:rPr>
              <a:t>Lecturer VFX and Animation </a:t>
            </a:r>
          </a:p>
          <a:p>
            <a:pPr algn="ctr"/>
            <a:r>
              <a:rPr lang="en-GB" sz="2000" cap="none" dirty="0" err="1">
                <a:solidFill>
                  <a:schemeClr val="bg1"/>
                </a:solidFill>
              </a:rPr>
              <a:t>n.masih@uwtsd.ac.uk</a:t>
            </a:r>
            <a:endParaRPr lang="en-GB" sz="2000" cap="none" dirty="0">
              <a:solidFill>
                <a:schemeClr val="bg1"/>
              </a:solidFill>
            </a:endParaRPr>
          </a:p>
        </p:txBody>
      </p:sp>
    </p:spTree>
    <p:extLst>
      <p:ext uri="{BB962C8B-B14F-4D97-AF65-F5344CB8AC3E}">
        <p14:creationId xmlns:p14="http://schemas.microsoft.com/office/powerpoint/2010/main" val="2708553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p:txBody>
          <a:bodyPr>
            <a:noAutofit/>
          </a:bodyPr>
          <a:lstStyle/>
          <a:p>
            <a:r>
              <a:rPr lang="en-GB" sz="3000" b="1" dirty="0"/>
              <a:t>The VFX pipeline </a:t>
            </a:r>
            <a:r>
              <a:rPr lang="en-GB" sz="3000" dirty="0"/>
              <a:t>refers to the various stages of production required to add visual effects to a film. The pipeline helps to organise each department so that every artist knows their role, and a production can move along within the allocated timeline.</a:t>
            </a:r>
            <a:endParaRPr lang="en-US" sz="3000" dirty="0"/>
          </a:p>
        </p:txBody>
      </p:sp>
      <p:sp>
        <p:nvSpPr>
          <p:cNvPr id="6" name="TextBox 5">
            <a:extLst>
              <a:ext uri="{FF2B5EF4-FFF2-40B4-BE49-F238E27FC236}">
                <a16:creationId xmlns:a16="http://schemas.microsoft.com/office/drawing/2014/main" id="{6EB37F89-E16D-BF66-9F99-9356F1ED28D5}"/>
              </a:ext>
            </a:extLst>
          </p:cNvPr>
          <p:cNvSpPr txBox="1"/>
          <p:nvPr/>
        </p:nvSpPr>
        <p:spPr>
          <a:xfrm>
            <a:off x="208723" y="6301409"/>
            <a:ext cx="6497291" cy="646331"/>
          </a:xfrm>
          <a:prstGeom prst="rect">
            <a:avLst/>
          </a:prstGeom>
          <a:noFill/>
        </p:spPr>
        <p:txBody>
          <a:bodyPr wrap="none" rtlCol="0">
            <a:spAutoFit/>
          </a:bodyPr>
          <a:lstStyle/>
          <a:p>
            <a:r>
              <a:rPr lang="en-GB" b="1" dirty="0"/>
              <a:t>Advanced Studio Workflow and Techniques (ACCA7036)</a:t>
            </a:r>
          </a:p>
          <a:p>
            <a:endParaRPr lang="en-US" dirty="0"/>
          </a:p>
        </p:txBody>
      </p:sp>
    </p:spTree>
    <p:extLst>
      <p:ext uri="{BB962C8B-B14F-4D97-AF65-F5344CB8AC3E}">
        <p14:creationId xmlns:p14="http://schemas.microsoft.com/office/powerpoint/2010/main" val="3751423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he Animation Pipeline - Infographic">
            <a:hlinkClick r:id="" action="ppaction://media"/>
            <a:extLst>
              <a:ext uri="{FF2B5EF4-FFF2-40B4-BE49-F238E27FC236}">
                <a16:creationId xmlns:a16="http://schemas.microsoft.com/office/drawing/2014/main" id="{20B9E36C-32AE-0C45-9860-1E259A3A5C90}"/>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324737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968CCB-78B2-9E42-9DF2-A4C1A8B58C41}"/>
              </a:ext>
            </a:extLst>
          </p:cNvPr>
          <p:cNvPicPr>
            <a:picLocks noChangeAspect="1"/>
          </p:cNvPicPr>
          <p:nvPr/>
        </p:nvPicPr>
        <p:blipFill>
          <a:blip r:embed="rId2"/>
          <a:stretch>
            <a:fillRect/>
          </a:stretch>
        </p:blipFill>
        <p:spPr>
          <a:xfrm>
            <a:off x="1654987" y="0"/>
            <a:ext cx="8882025" cy="6858000"/>
          </a:xfrm>
          <a:prstGeom prst="rect">
            <a:avLst/>
          </a:prstGeom>
        </p:spPr>
      </p:pic>
    </p:spTree>
    <p:extLst>
      <p:ext uri="{BB962C8B-B14F-4D97-AF65-F5344CB8AC3E}">
        <p14:creationId xmlns:p14="http://schemas.microsoft.com/office/powerpoint/2010/main" val="3418488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5FB8E4-34D5-7A4C-95DE-91ED7A2FFFDE}"/>
              </a:ext>
            </a:extLst>
          </p:cNvPr>
          <p:cNvPicPr>
            <a:picLocks noChangeAspect="1"/>
          </p:cNvPicPr>
          <p:nvPr/>
        </p:nvPicPr>
        <p:blipFill>
          <a:blip r:embed="rId2"/>
          <a:stretch>
            <a:fillRect/>
          </a:stretch>
        </p:blipFill>
        <p:spPr>
          <a:xfrm>
            <a:off x="1094415" y="923330"/>
            <a:ext cx="10003169" cy="5626783"/>
          </a:xfrm>
          <a:prstGeom prst="rect">
            <a:avLst/>
          </a:prstGeom>
        </p:spPr>
      </p:pic>
      <p:sp>
        <p:nvSpPr>
          <p:cNvPr id="4" name="TextBox 3">
            <a:extLst>
              <a:ext uri="{FF2B5EF4-FFF2-40B4-BE49-F238E27FC236}">
                <a16:creationId xmlns:a16="http://schemas.microsoft.com/office/drawing/2014/main" id="{B2122A41-2B6A-A747-9BAB-0822F42E02A9}"/>
              </a:ext>
            </a:extLst>
          </p:cNvPr>
          <p:cNvSpPr txBox="1"/>
          <p:nvPr/>
        </p:nvSpPr>
        <p:spPr>
          <a:xfrm>
            <a:off x="300625" y="0"/>
            <a:ext cx="6100174" cy="923330"/>
          </a:xfrm>
          <a:prstGeom prst="rect">
            <a:avLst/>
          </a:prstGeom>
          <a:noFill/>
        </p:spPr>
        <p:txBody>
          <a:bodyPr wrap="square">
            <a:spAutoFit/>
          </a:bodyPr>
          <a:lstStyle/>
          <a:p>
            <a:r>
              <a:rPr lang="en-GB" dirty="0"/>
              <a:t>A view of the production pipeline integrating a multitude of workflow departments that</a:t>
            </a:r>
          </a:p>
          <a:p>
            <a:r>
              <a:rPr lang="en-GB" dirty="0"/>
              <a:t>can exist in modern studio environments.</a:t>
            </a:r>
          </a:p>
        </p:txBody>
      </p:sp>
    </p:spTree>
    <p:extLst>
      <p:ext uri="{BB962C8B-B14F-4D97-AF65-F5344CB8AC3E}">
        <p14:creationId xmlns:p14="http://schemas.microsoft.com/office/powerpoint/2010/main" val="3819593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7AE367-15A1-0441-B082-BCDBC570732A}"/>
              </a:ext>
            </a:extLst>
          </p:cNvPr>
          <p:cNvPicPr>
            <a:picLocks noChangeAspect="1"/>
          </p:cNvPicPr>
          <p:nvPr/>
        </p:nvPicPr>
        <p:blipFill>
          <a:blip r:embed="rId2"/>
          <a:stretch>
            <a:fillRect/>
          </a:stretch>
        </p:blipFill>
        <p:spPr>
          <a:xfrm>
            <a:off x="880947" y="765485"/>
            <a:ext cx="9324992" cy="5327030"/>
          </a:xfrm>
          <a:prstGeom prst="rect">
            <a:avLst/>
          </a:prstGeom>
        </p:spPr>
      </p:pic>
    </p:spTree>
    <p:extLst>
      <p:ext uri="{BB962C8B-B14F-4D97-AF65-F5344CB8AC3E}">
        <p14:creationId xmlns:p14="http://schemas.microsoft.com/office/powerpoint/2010/main" val="3979687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p:txBody>
          <a:bodyPr/>
          <a:lstStyle/>
          <a:p>
            <a:r>
              <a:rPr lang="en-GB" sz="3000" b="1" dirty="0"/>
              <a:t>Pre-production:</a:t>
            </a:r>
            <a:r>
              <a:rPr lang="en-GB" sz="3000" dirty="0"/>
              <a:t> The idea for the film is developed, scripts are written (and re-written!), budgets and timelines are determined, financing is secured, actors are cast and locations are sourced.</a:t>
            </a:r>
          </a:p>
          <a:p>
            <a:endParaRPr lang="en-US" dirty="0"/>
          </a:p>
        </p:txBody>
      </p:sp>
      <p:sp>
        <p:nvSpPr>
          <p:cNvPr id="4" name="Title 3">
            <a:extLst>
              <a:ext uri="{FF2B5EF4-FFF2-40B4-BE49-F238E27FC236}">
                <a16:creationId xmlns:a16="http://schemas.microsoft.com/office/drawing/2014/main" id="{9D8FCBA7-255D-A260-B20D-5042533F0CB8}"/>
              </a:ext>
            </a:extLst>
          </p:cNvPr>
          <p:cNvSpPr>
            <a:spLocks noGrp="1"/>
          </p:cNvSpPr>
          <p:nvPr>
            <p:ph type="title"/>
          </p:nvPr>
        </p:nvSpPr>
        <p:spPr>
          <a:xfrm>
            <a:off x="4010722" y="618533"/>
            <a:ext cx="8761413" cy="706964"/>
          </a:xfrm>
        </p:spPr>
        <p:txBody>
          <a:bodyPr/>
          <a:lstStyle/>
          <a:p>
            <a:r>
              <a:rPr lang="en-GB" sz="2800" dirty="0"/>
              <a:t>Advanced Studio Workflow and Techniques</a:t>
            </a:r>
            <a:br>
              <a:rPr lang="en-GB" sz="2800" dirty="0"/>
            </a:br>
            <a:endParaRPr lang="en-US" sz="2800" dirty="0"/>
          </a:p>
        </p:txBody>
      </p:sp>
      <p:sp>
        <p:nvSpPr>
          <p:cNvPr id="7" name="TextBox 6">
            <a:extLst>
              <a:ext uri="{FF2B5EF4-FFF2-40B4-BE49-F238E27FC236}">
                <a16:creationId xmlns:a16="http://schemas.microsoft.com/office/drawing/2014/main" id="{A4822F6D-1DE2-E7AE-546C-B793A2F2AD0C}"/>
              </a:ext>
            </a:extLst>
          </p:cNvPr>
          <p:cNvSpPr txBox="1"/>
          <p:nvPr/>
        </p:nvSpPr>
        <p:spPr>
          <a:xfrm>
            <a:off x="216176" y="6127331"/>
            <a:ext cx="6097656" cy="646331"/>
          </a:xfrm>
          <a:prstGeom prst="rect">
            <a:avLst/>
          </a:prstGeom>
          <a:noFill/>
        </p:spPr>
        <p:txBody>
          <a:bodyPr wrap="square">
            <a:spAutoFit/>
          </a:bodyPr>
          <a:lstStyle/>
          <a:p>
            <a:r>
              <a:rPr lang="en-GB" b="1" dirty="0"/>
              <a:t>Advanced Studio Workflow and Techniques (ACCA7036)</a:t>
            </a:r>
          </a:p>
        </p:txBody>
      </p:sp>
    </p:spTree>
    <p:extLst>
      <p:ext uri="{BB962C8B-B14F-4D97-AF65-F5344CB8AC3E}">
        <p14:creationId xmlns:p14="http://schemas.microsoft.com/office/powerpoint/2010/main" val="3558446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p:txBody>
          <a:bodyPr>
            <a:normAutofit/>
          </a:bodyPr>
          <a:lstStyle/>
          <a:p>
            <a:r>
              <a:rPr lang="en-GB" sz="3000" b="1" dirty="0"/>
              <a:t>Production:</a:t>
            </a:r>
            <a:r>
              <a:rPr lang="en-GB" sz="3000" dirty="0"/>
              <a:t> Filming takes place on set - on location, in a studio, usually both are used.</a:t>
            </a:r>
          </a:p>
          <a:p>
            <a:r>
              <a:rPr lang="en-GB" sz="3000" b="1" dirty="0"/>
              <a:t>Post-production:</a:t>
            </a:r>
            <a:r>
              <a:rPr lang="en-GB" sz="3000" dirty="0"/>
              <a:t> Visual effects are applied to the footage, sound, editing and colour grading take place, and the film is ready for distribution.</a:t>
            </a:r>
          </a:p>
          <a:p>
            <a:endParaRPr lang="en-US" sz="3000" dirty="0"/>
          </a:p>
        </p:txBody>
      </p:sp>
      <p:sp>
        <p:nvSpPr>
          <p:cNvPr id="6" name="Title 3">
            <a:extLst>
              <a:ext uri="{FF2B5EF4-FFF2-40B4-BE49-F238E27FC236}">
                <a16:creationId xmlns:a16="http://schemas.microsoft.com/office/drawing/2014/main" id="{E6A9C72F-A510-4DF5-4B5C-4739F4132054}"/>
              </a:ext>
            </a:extLst>
          </p:cNvPr>
          <p:cNvSpPr>
            <a:spLocks noGrp="1"/>
          </p:cNvSpPr>
          <p:nvPr>
            <p:ph type="title"/>
          </p:nvPr>
        </p:nvSpPr>
        <p:spPr>
          <a:xfrm>
            <a:off x="3976213" y="650283"/>
            <a:ext cx="8761413" cy="706964"/>
          </a:xfrm>
        </p:spPr>
        <p:txBody>
          <a:bodyPr/>
          <a:lstStyle/>
          <a:p>
            <a:r>
              <a:rPr lang="en-GB" sz="2800" dirty="0"/>
              <a:t>Advanced Studio Workflow and Techniques</a:t>
            </a:r>
            <a:br>
              <a:rPr lang="en-GB" sz="2800" dirty="0"/>
            </a:br>
            <a:endParaRPr lang="en-US" sz="2800" dirty="0"/>
          </a:p>
        </p:txBody>
      </p:sp>
    </p:spTree>
    <p:extLst>
      <p:ext uri="{BB962C8B-B14F-4D97-AF65-F5344CB8AC3E}">
        <p14:creationId xmlns:p14="http://schemas.microsoft.com/office/powerpoint/2010/main" val="1107233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a:xfrm>
            <a:off x="612390" y="2727505"/>
            <a:ext cx="6937922" cy="3416300"/>
          </a:xfrm>
        </p:spPr>
        <p:txBody>
          <a:bodyPr>
            <a:normAutofit fontScale="92500" lnSpcReduction="10000"/>
          </a:bodyPr>
          <a:lstStyle/>
          <a:p>
            <a:r>
              <a:rPr lang="en-GB" sz="2500" b="1" dirty="0"/>
              <a:t>1. Storyboarding and Animatics</a:t>
            </a:r>
          </a:p>
          <a:p>
            <a:pPr marL="0" indent="0">
              <a:buNone/>
            </a:pPr>
            <a:r>
              <a:rPr lang="en-GB" sz="2500" dirty="0"/>
              <a:t>An artist or team of artists creates visual representations of the script's actions throughout the storyboarding and animatics process. They examine the movement of the characters and the locations in the storyline, and they utilise simple drawings to establish framing from shot to shot. The findings are subject to alter in the future, but these images allow the production team to begin planning.</a:t>
            </a:r>
            <a:endParaRPr lang="en-US" sz="2500" dirty="0"/>
          </a:p>
        </p:txBody>
      </p:sp>
      <p:pic>
        <p:nvPicPr>
          <p:cNvPr id="3" name="Picture 2">
            <a:extLst>
              <a:ext uri="{FF2B5EF4-FFF2-40B4-BE49-F238E27FC236}">
                <a16:creationId xmlns:a16="http://schemas.microsoft.com/office/drawing/2014/main" id="{5B12A006-3EEA-704C-810F-A62DEA874B7B}"/>
              </a:ext>
            </a:extLst>
          </p:cNvPr>
          <p:cNvPicPr>
            <a:picLocks noChangeAspect="1"/>
          </p:cNvPicPr>
          <p:nvPr/>
        </p:nvPicPr>
        <p:blipFill>
          <a:blip r:embed="rId2"/>
          <a:stretch>
            <a:fillRect/>
          </a:stretch>
        </p:blipFill>
        <p:spPr>
          <a:xfrm>
            <a:off x="7627434" y="2727506"/>
            <a:ext cx="3952176" cy="3416299"/>
          </a:xfrm>
          <a:prstGeom prst="rect">
            <a:avLst/>
          </a:prstGeom>
        </p:spPr>
      </p:pic>
    </p:spTree>
    <p:extLst>
      <p:ext uri="{BB962C8B-B14F-4D97-AF65-F5344CB8AC3E}">
        <p14:creationId xmlns:p14="http://schemas.microsoft.com/office/powerpoint/2010/main" val="2860524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1C34A40-30C4-4146-8418-B697E0FFBD45}"/>
              </a:ext>
            </a:extLst>
          </p:cNvPr>
          <p:cNvSpPr txBox="1"/>
          <p:nvPr/>
        </p:nvSpPr>
        <p:spPr>
          <a:xfrm>
            <a:off x="739036" y="2304447"/>
            <a:ext cx="3743754" cy="3416320"/>
          </a:xfrm>
          <a:prstGeom prst="rect">
            <a:avLst/>
          </a:prstGeom>
          <a:noFill/>
        </p:spPr>
        <p:txBody>
          <a:bodyPr wrap="square">
            <a:spAutoFit/>
          </a:bodyPr>
          <a:lstStyle/>
          <a:p>
            <a:pPr algn="l"/>
            <a:r>
              <a:rPr lang="en-GB" b="1" i="0" u="none" strike="noStrike" dirty="0">
                <a:solidFill>
                  <a:srgbClr val="7E57C2"/>
                </a:solidFill>
                <a:effectLst/>
                <a:latin typeface="+mj-lt"/>
              </a:rPr>
              <a:t>2. Pre-Vis</a:t>
            </a:r>
          </a:p>
          <a:p>
            <a:pPr algn="l"/>
            <a:endParaRPr lang="en-GB" b="1" i="0" u="none" strike="noStrike" dirty="0">
              <a:solidFill>
                <a:srgbClr val="7E57C2"/>
              </a:solidFill>
              <a:effectLst/>
              <a:latin typeface="+mj-lt"/>
            </a:endParaRPr>
          </a:p>
          <a:p>
            <a:r>
              <a:rPr lang="en-GB" dirty="0">
                <a:solidFill>
                  <a:srgbClr val="231F20"/>
                </a:solidFill>
                <a:latin typeface="+mj-lt"/>
              </a:rPr>
              <a:t>Pre-vis takes storyboarding to the next level. Low poly models and representations of the locations where scenes take place are created by 3D artists. They collaborate with the production crew to pre-plan camera angles and difficult sequences, saving time and money on site.</a:t>
            </a:r>
            <a:endParaRPr lang="en-GB" b="0" i="0" u="none" strike="noStrike" dirty="0">
              <a:solidFill>
                <a:srgbClr val="231F20"/>
              </a:solidFill>
              <a:effectLst/>
              <a:latin typeface="+mj-lt"/>
            </a:endParaRPr>
          </a:p>
        </p:txBody>
      </p:sp>
      <p:pic>
        <p:nvPicPr>
          <p:cNvPr id="8" name="Picture 7">
            <a:extLst>
              <a:ext uri="{FF2B5EF4-FFF2-40B4-BE49-F238E27FC236}">
                <a16:creationId xmlns:a16="http://schemas.microsoft.com/office/drawing/2014/main" id="{D9F42C00-41C8-2D4C-B33B-A1ED41768575}"/>
              </a:ext>
            </a:extLst>
          </p:cNvPr>
          <p:cNvPicPr>
            <a:picLocks noChangeAspect="1"/>
          </p:cNvPicPr>
          <p:nvPr/>
        </p:nvPicPr>
        <p:blipFill>
          <a:blip r:embed="rId2"/>
          <a:stretch>
            <a:fillRect/>
          </a:stretch>
        </p:blipFill>
        <p:spPr>
          <a:xfrm>
            <a:off x="6400306" y="2977567"/>
            <a:ext cx="4889500" cy="2743200"/>
          </a:xfrm>
          <a:prstGeom prst="rect">
            <a:avLst/>
          </a:prstGeom>
        </p:spPr>
      </p:pic>
      <p:sp>
        <p:nvSpPr>
          <p:cNvPr id="4" name="Title 3">
            <a:extLst>
              <a:ext uri="{FF2B5EF4-FFF2-40B4-BE49-F238E27FC236}">
                <a16:creationId xmlns:a16="http://schemas.microsoft.com/office/drawing/2014/main" id="{30DDCFFF-FA5D-054B-C162-0A4641BC66DB}"/>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523117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B57181C-81B2-2441-8C6A-C7258EF929FA}"/>
              </a:ext>
            </a:extLst>
          </p:cNvPr>
          <p:cNvSpPr txBox="1"/>
          <p:nvPr/>
        </p:nvSpPr>
        <p:spPr>
          <a:xfrm>
            <a:off x="628390" y="2553542"/>
            <a:ext cx="4501172" cy="3693319"/>
          </a:xfrm>
          <a:prstGeom prst="rect">
            <a:avLst/>
          </a:prstGeom>
          <a:noFill/>
        </p:spPr>
        <p:txBody>
          <a:bodyPr wrap="square">
            <a:spAutoFit/>
          </a:bodyPr>
          <a:lstStyle/>
          <a:p>
            <a:pPr algn="l"/>
            <a:r>
              <a:rPr lang="en-GB" b="1" i="0" u="none" strike="noStrike" dirty="0">
                <a:solidFill>
                  <a:srgbClr val="7E57C2"/>
                </a:solidFill>
                <a:effectLst/>
                <a:latin typeface="+mj-lt"/>
              </a:rPr>
              <a:t>3. Concept Art and Design</a:t>
            </a:r>
          </a:p>
          <a:p>
            <a:pPr algn="l"/>
            <a:endParaRPr lang="en-GB" b="1" i="0" u="none" strike="noStrike" dirty="0">
              <a:solidFill>
                <a:srgbClr val="7E57C2"/>
              </a:solidFill>
              <a:effectLst/>
              <a:latin typeface="+mj-lt"/>
            </a:endParaRPr>
          </a:p>
          <a:p>
            <a:r>
              <a:rPr lang="en-GB" dirty="0">
                <a:solidFill>
                  <a:srgbClr val="231F20"/>
                </a:solidFill>
                <a:latin typeface="+mj-lt"/>
              </a:rPr>
              <a:t>One of the most essential aspects of pre-production is concept art and design. A concept artist or team of artists creates the look and feel of a film by sketching completely fleshed-out pictures that describe sets, characters, props, costumes, lighting, colour, and other details. What is developed during the concept art process typically defines the atmosphere and aesthetic of a film.</a:t>
            </a:r>
            <a:endParaRPr lang="en-GB" b="0" i="0" u="none" strike="noStrike" dirty="0">
              <a:solidFill>
                <a:srgbClr val="231F20"/>
              </a:solidFill>
              <a:effectLst/>
              <a:latin typeface="+mj-lt"/>
            </a:endParaRPr>
          </a:p>
        </p:txBody>
      </p:sp>
      <p:pic>
        <p:nvPicPr>
          <p:cNvPr id="8" name="Picture 7">
            <a:extLst>
              <a:ext uri="{FF2B5EF4-FFF2-40B4-BE49-F238E27FC236}">
                <a16:creationId xmlns:a16="http://schemas.microsoft.com/office/drawing/2014/main" id="{7ACD765B-322A-1946-BC04-B764A0B61D22}"/>
              </a:ext>
            </a:extLst>
          </p:cNvPr>
          <p:cNvPicPr>
            <a:picLocks noChangeAspect="1"/>
          </p:cNvPicPr>
          <p:nvPr/>
        </p:nvPicPr>
        <p:blipFill>
          <a:blip r:embed="rId2"/>
          <a:stretch>
            <a:fillRect/>
          </a:stretch>
        </p:blipFill>
        <p:spPr>
          <a:xfrm>
            <a:off x="5758674" y="3072276"/>
            <a:ext cx="5715000" cy="2812056"/>
          </a:xfrm>
          <a:prstGeom prst="rect">
            <a:avLst/>
          </a:prstGeom>
        </p:spPr>
      </p:pic>
      <p:sp>
        <p:nvSpPr>
          <p:cNvPr id="4" name="Title 3">
            <a:extLst>
              <a:ext uri="{FF2B5EF4-FFF2-40B4-BE49-F238E27FC236}">
                <a16:creationId xmlns:a16="http://schemas.microsoft.com/office/drawing/2014/main" id="{DAE16EAB-829E-5563-877C-E2DC6F71D2E1}"/>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714020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a:xfrm>
            <a:off x="678965" y="2378031"/>
            <a:ext cx="5755289" cy="3416300"/>
          </a:xfrm>
        </p:spPr>
        <p:txBody>
          <a:bodyPr>
            <a:normAutofit fontScale="92500" lnSpcReduction="10000"/>
          </a:bodyPr>
          <a:lstStyle/>
          <a:p>
            <a:pPr marL="0" indent="0">
              <a:buNone/>
            </a:pPr>
            <a:endParaRPr lang="en-GB" sz="2500" b="1" dirty="0"/>
          </a:p>
          <a:p>
            <a:pPr marL="0" indent="0">
              <a:buNone/>
            </a:pPr>
            <a:r>
              <a:rPr lang="en-GB" sz="2500" b="1" dirty="0"/>
              <a:t>4. </a:t>
            </a:r>
            <a:r>
              <a:rPr lang="en-GB" sz="2500" b="1" dirty="0" err="1"/>
              <a:t>Matchmove</a:t>
            </a:r>
            <a:r>
              <a:rPr lang="en-GB" sz="2500" b="1" dirty="0"/>
              <a:t> and Camera Tracking </a:t>
            </a:r>
          </a:p>
          <a:p>
            <a:pPr marL="0" indent="0">
              <a:buNone/>
            </a:pPr>
            <a:r>
              <a:rPr lang="en-GB" sz="2500" dirty="0"/>
              <a:t>A 3D camera is created so that the VFX team can create the 3D characters and objects that will be used in the video. </a:t>
            </a:r>
            <a:r>
              <a:rPr lang="en-GB" sz="2500" dirty="0" err="1"/>
              <a:t>Rotomation</a:t>
            </a:r>
            <a:r>
              <a:rPr lang="en-GB" sz="2500" dirty="0"/>
              <a:t> is the technique of matching the movements of a character or object to video.</a:t>
            </a:r>
            <a:endParaRPr lang="en-US" dirty="0"/>
          </a:p>
        </p:txBody>
      </p:sp>
      <p:pic>
        <p:nvPicPr>
          <p:cNvPr id="3" name="Picture 2">
            <a:extLst>
              <a:ext uri="{FF2B5EF4-FFF2-40B4-BE49-F238E27FC236}">
                <a16:creationId xmlns:a16="http://schemas.microsoft.com/office/drawing/2014/main" id="{80C132A5-2044-2F43-BC99-258A062951C3}"/>
              </a:ext>
            </a:extLst>
          </p:cNvPr>
          <p:cNvPicPr>
            <a:picLocks noChangeAspect="1"/>
          </p:cNvPicPr>
          <p:nvPr/>
        </p:nvPicPr>
        <p:blipFill rotWithShape="1">
          <a:blip r:embed="rId2"/>
          <a:srcRect l="11619" t="14068" r="18970" b="17060"/>
          <a:stretch/>
        </p:blipFill>
        <p:spPr>
          <a:xfrm>
            <a:off x="6434254" y="2592491"/>
            <a:ext cx="5837873" cy="3291841"/>
          </a:xfrm>
          <a:prstGeom prst="rect">
            <a:avLst/>
          </a:prstGeom>
        </p:spPr>
      </p:pic>
      <p:sp>
        <p:nvSpPr>
          <p:cNvPr id="6" name="Title 5">
            <a:extLst>
              <a:ext uri="{FF2B5EF4-FFF2-40B4-BE49-F238E27FC236}">
                <a16:creationId xmlns:a16="http://schemas.microsoft.com/office/drawing/2014/main" id="{2C78F977-E9DB-C678-0504-2B634FE5BFD1}"/>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584623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a:xfrm>
            <a:off x="716280" y="2603500"/>
            <a:ext cx="11125200" cy="3416300"/>
          </a:xfrm>
        </p:spPr>
        <p:txBody>
          <a:bodyPr>
            <a:normAutofit fontScale="92500" lnSpcReduction="20000"/>
          </a:bodyPr>
          <a:lstStyle/>
          <a:p>
            <a:r>
              <a:rPr lang="en-GB" sz="2000" b="1" dirty="0"/>
              <a:t>5. Layout and Production Design</a:t>
            </a:r>
          </a:p>
          <a:p>
            <a:pPr marL="0" indent="0">
              <a:buNone/>
            </a:pPr>
            <a:endParaRPr lang="en-GB" sz="2500" b="1" dirty="0"/>
          </a:p>
          <a:p>
            <a:pPr marL="0" indent="0">
              <a:buNone/>
            </a:pPr>
            <a:r>
              <a:rPr lang="en-GB" sz="2500" dirty="0"/>
              <a:t>Layout, often known as production design, means different things to different teams. The ultimate objective is to have a visual depiction of how the finished sets will appear. This assists physical set builders in determining and communicating to directors and producers what is physically possible and what may require a digital set construction. It outlines how digital set constructions may have to be included for the VFX team. To complete the sets, the layout crew and production designers may employ sketches, photographs, and 3D renderings.</a:t>
            </a:r>
            <a:endParaRPr lang="en-US" sz="2500" dirty="0"/>
          </a:p>
        </p:txBody>
      </p:sp>
      <p:sp>
        <p:nvSpPr>
          <p:cNvPr id="4" name="Title 3">
            <a:extLst>
              <a:ext uri="{FF2B5EF4-FFF2-40B4-BE49-F238E27FC236}">
                <a16:creationId xmlns:a16="http://schemas.microsoft.com/office/drawing/2014/main" id="{23C2A9DC-6D0A-BEFB-0A41-675699FEEC74}"/>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340127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F45158F-27D0-8E47-9742-43197D490AA8}"/>
              </a:ext>
            </a:extLst>
          </p:cNvPr>
          <p:cNvPicPr>
            <a:picLocks noGrp="1" noChangeAspect="1"/>
          </p:cNvPicPr>
          <p:nvPr>
            <p:ph idx="1"/>
          </p:nvPr>
        </p:nvPicPr>
        <p:blipFill>
          <a:blip r:embed="rId2"/>
          <a:stretch>
            <a:fillRect/>
          </a:stretch>
        </p:blipFill>
        <p:spPr>
          <a:xfrm>
            <a:off x="1387392" y="2416392"/>
            <a:ext cx="9417215" cy="3934303"/>
          </a:xfrm>
        </p:spPr>
      </p:pic>
      <p:sp>
        <p:nvSpPr>
          <p:cNvPr id="5" name="Title 4">
            <a:extLst>
              <a:ext uri="{FF2B5EF4-FFF2-40B4-BE49-F238E27FC236}">
                <a16:creationId xmlns:a16="http://schemas.microsoft.com/office/drawing/2014/main" id="{32854A67-AC2A-407B-67CD-B82E5B162C7B}"/>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555465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a:xfrm>
            <a:off x="1034677" y="2468032"/>
            <a:ext cx="10122646" cy="3416300"/>
          </a:xfrm>
        </p:spPr>
        <p:txBody>
          <a:bodyPr>
            <a:noAutofit/>
          </a:bodyPr>
          <a:lstStyle/>
          <a:p>
            <a:r>
              <a:rPr lang="en-GB" sz="2500" b="1" dirty="0"/>
              <a:t>6. </a:t>
            </a:r>
            <a:r>
              <a:rPr lang="en-GB" sz="2500" b="1" dirty="0" err="1"/>
              <a:t>Modeling</a:t>
            </a:r>
            <a:r>
              <a:rPr lang="en-GB" sz="2500" b="1" dirty="0"/>
              <a:t> and Asset Creation</a:t>
            </a:r>
          </a:p>
          <a:p>
            <a:pPr marL="0" indent="0">
              <a:buNone/>
            </a:pPr>
            <a:r>
              <a:rPr lang="en-GB" sz="2500" dirty="0"/>
              <a:t>The 3D modelling and texturing teams are critical in producing items that would be impractical or expensive to have on site. They may be required to model assets like as props, buildings, vehicles, and weaponry as one of the first groups participating in the post-production process. 3D models can also be utilised to supplement what is being shot on set. Some of these are basic and may be used to adjust lighting and shadows. Other items may require complete realisation and texture, especially if they will be destroyed or changed.</a:t>
            </a:r>
            <a:endParaRPr lang="en-US" sz="2500" dirty="0"/>
          </a:p>
        </p:txBody>
      </p:sp>
      <p:sp>
        <p:nvSpPr>
          <p:cNvPr id="4" name="Title 3">
            <a:extLst>
              <a:ext uri="{FF2B5EF4-FFF2-40B4-BE49-F238E27FC236}">
                <a16:creationId xmlns:a16="http://schemas.microsoft.com/office/drawing/2014/main" id="{94B8871E-7A58-1A72-A5EA-FB61A617EE22}"/>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018959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FD7437C1-E878-9049-99EA-9DA2E5965C4E}"/>
              </a:ext>
            </a:extLst>
          </p:cNvPr>
          <p:cNvPicPr>
            <a:picLocks noGrp="1" noChangeAspect="1"/>
          </p:cNvPicPr>
          <p:nvPr>
            <p:ph idx="1"/>
          </p:nvPr>
        </p:nvPicPr>
        <p:blipFill>
          <a:blip r:embed="rId2"/>
          <a:stretch>
            <a:fillRect/>
          </a:stretch>
        </p:blipFill>
        <p:spPr>
          <a:xfrm>
            <a:off x="1751813" y="2325404"/>
            <a:ext cx="8688373" cy="4363494"/>
          </a:xfrm>
        </p:spPr>
      </p:pic>
      <p:sp>
        <p:nvSpPr>
          <p:cNvPr id="5" name="Title 4">
            <a:extLst>
              <a:ext uri="{FF2B5EF4-FFF2-40B4-BE49-F238E27FC236}">
                <a16:creationId xmlns:a16="http://schemas.microsoft.com/office/drawing/2014/main" id="{031B12F6-C8D1-AFE8-FE8B-601E9DC0338D}"/>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964132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a:xfrm>
            <a:off x="897517" y="2313940"/>
            <a:ext cx="10396966" cy="3416300"/>
          </a:xfrm>
        </p:spPr>
        <p:txBody>
          <a:bodyPr>
            <a:noAutofit/>
          </a:bodyPr>
          <a:lstStyle/>
          <a:p>
            <a:r>
              <a:rPr lang="en-GB" sz="2500" b="1" dirty="0"/>
              <a:t>7. Research and Development (R&amp;D)</a:t>
            </a:r>
          </a:p>
          <a:p>
            <a:pPr marL="0" indent="0">
              <a:buNone/>
            </a:pPr>
            <a:r>
              <a:rPr lang="en-GB" sz="2500" dirty="0"/>
              <a:t>R&amp;D is becoming increasingly vital as filmmaking becomes more complex. VFX supervisors collaborate with directors throughout this stage to determine how certain shots may be achieved. Meanwhile, the VFX artists, technical directors, modellers, animators, and compositors do independent research. For example, if a film requires explosions from a certain source, such as a missile, VFX artists and technical directors will examine films and pictures to understand how the flames and smoke behave. They then build tools within a software to work on the final pictures more effectively.</a:t>
            </a:r>
            <a:endParaRPr lang="en-US" sz="2500" dirty="0"/>
          </a:p>
        </p:txBody>
      </p:sp>
      <p:sp>
        <p:nvSpPr>
          <p:cNvPr id="4" name="Title 3">
            <a:extLst>
              <a:ext uri="{FF2B5EF4-FFF2-40B4-BE49-F238E27FC236}">
                <a16:creationId xmlns:a16="http://schemas.microsoft.com/office/drawing/2014/main" id="{A710F2BB-9087-8B58-1EEE-E5228F046589}"/>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054481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p:txBody>
          <a:bodyPr>
            <a:normAutofit/>
          </a:bodyPr>
          <a:lstStyle/>
          <a:p>
            <a:r>
              <a:rPr lang="en-GB" sz="2500" b="1" dirty="0"/>
              <a:t>8. Rigging</a:t>
            </a:r>
          </a:p>
          <a:p>
            <a:pPr marL="0" indent="0">
              <a:buNone/>
            </a:pPr>
            <a:r>
              <a:rPr lang="en-GB" sz="2500" dirty="0"/>
              <a:t>A rigging team must create a system of controls, or a digital skeleton, for animators to use before an item or character can be animated. This basically involves adding bones, calculating and applying skin weights, and adding muscles to simulate a character's natural movement.</a:t>
            </a:r>
            <a:endParaRPr lang="en-US" sz="2500" dirty="0"/>
          </a:p>
        </p:txBody>
      </p:sp>
      <p:sp>
        <p:nvSpPr>
          <p:cNvPr id="4" name="Title 3">
            <a:extLst>
              <a:ext uri="{FF2B5EF4-FFF2-40B4-BE49-F238E27FC236}">
                <a16:creationId xmlns:a16="http://schemas.microsoft.com/office/drawing/2014/main" id="{7DE22B83-481C-812E-CDD4-64FCCD985BF3}"/>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4266568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p:txBody>
          <a:bodyPr>
            <a:noAutofit/>
          </a:bodyPr>
          <a:lstStyle/>
          <a:p>
            <a:r>
              <a:rPr lang="en-GB" sz="2500" b="1" dirty="0"/>
              <a:t>9. Animation</a:t>
            </a:r>
          </a:p>
          <a:p>
            <a:r>
              <a:rPr lang="en-GB" sz="2500" dirty="0"/>
              <a:t>Animators then add a texture as an outer layer and use the custom controls of the rig to bring the character, prop, or vehicle to life. Its motion is mathematically mapped out and arranged by software, which produces the final animation. They also deal with motion capture data that has to be modified before it can be used.</a:t>
            </a:r>
            <a:br>
              <a:rPr lang="en-GB" sz="2500" dirty="0"/>
            </a:br>
            <a:endParaRPr lang="en-US" sz="2500" dirty="0"/>
          </a:p>
        </p:txBody>
      </p:sp>
      <p:sp>
        <p:nvSpPr>
          <p:cNvPr id="4" name="Title 3">
            <a:extLst>
              <a:ext uri="{FF2B5EF4-FFF2-40B4-BE49-F238E27FC236}">
                <a16:creationId xmlns:a16="http://schemas.microsoft.com/office/drawing/2014/main" id="{80E15B9D-F65E-912F-7033-7FB9C4B81503}"/>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458108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A4DCC5D6-DEA2-9040-9595-90F24EE3F4E6}"/>
              </a:ext>
            </a:extLst>
          </p:cNvPr>
          <p:cNvPicPr>
            <a:picLocks noGrp="1" noChangeAspect="1"/>
          </p:cNvPicPr>
          <p:nvPr>
            <p:ph idx="1"/>
          </p:nvPr>
        </p:nvPicPr>
        <p:blipFill>
          <a:blip r:embed="rId2"/>
          <a:stretch>
            <a:fillRect/>
          </a:stretch>
        </p:blipFill>
        <p:spPr>
          <a:xfrm>
            <a:off x="1814279" y="2388034"/>
            <a:ext cx="8563442" cy="4300751"/>
          </a:xfrm>
        </p:spPr>
      </p:pic>
      <p:sp>
        <p:nvSpPr>
          <p:cNvPr id="5" name="Title 4">
            <a:extLst>
              <a:ext uri="{FF2B5EF4-FFF2-40B4-BE49-F238E27FC236}">
                <a16:creationId xmlns:a16="http://schemas.microsoft.com/office/drawing/2014/main" id="{0FF9E738-56B2-264A-E102-1ED5216A22A0}"/>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8570588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a:xfrm>
            <a:off x="1154954" y="2603500"/>
            <a:ext cx="10031206" cy="3416300"/>
          </a:xfrm>
        </p:spPr>
        <p:txBody>
          <a:bodyPr>
            <a:noAutofit/>
          </a:bodyPr>
          <a:lstStyle/>
          <a:p>
            <a:r>
              <a:rPr lang="en-GB" sz="2400" b="1" dirty="0"/>
              <a:t>10. FX and Simulation</a:t>
            </a:r>
          </a:p>
          <a:p>
            <a:pPr marL="0" indent="0">
              <a:buNone/>
            </a:pPr>
            <a:r>
              <a:rPr lang="en-GB" sz="2400" dirty="0"/>
              <a:t>An FX artist's duty is to add simulated components to a film that blend in with the director's vision. This contains simulations and other abstract activities that don't fit anyplace else in the pipeline. An FX artist may be working on destruction, fire, liquids, smoke, or particle simulations at any one time. They may also be giving a character hair or making footprints in the snow. They'll frequently collaborate with animators and modellers to guarantee natural movement and interaction with collision FX elements.</a:t>
            </a:r>
            <a:endParaRPr lang="en-US" sz="2400" dirty="0"/>
          </a:p>
        </p:txBody>
      </p:sp>
      <p:sp>
        <p:nvSpPr>
          <p:cNvPr id="4" name="Title 3">
            <a:extLst>
              <a:ext uri="{FF2B5EF4-FFF2-40B4-BE49-F238E27FC236}">
                <a16:creationId xmlns:a16="http://schemas.microsoft.com/office/drawing/2014/main" id="{DCBF4337-31E3-AAD9-4B97-0D3D308B075B}"/>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009142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03DD9AE4-5E7E-B44E-926A-312BD0F5C4AA}"/>
              </a:ext>
            </a:extLst>
          </p:cNvPr>
          <p:cNvPicPr>
            <a:picLocks noGrp="1" noChangeAspect="1"/>
          </p:cNvPicPr>
          <p:nvPr>
            <p:ph idx="1"/>
          </p:nvPr>
        </p:nvPicPr>
        <p:blipFill>
          <a:blip r:embed="rId2"/>
          <a:stretch>
            <a:fillRect/>
          </a:stretch>
        </p:blipFill>
        <p:spPr>
          <a:xfrm>
            <a:off x="1390378" y="2455100"/>
            <a:ext cx="8887902" cy="4033381"/>
          </a:xfrm>
        </p:spPr>
      </p:pic>
      <p:sp>
        <p:nvSpPr>
          <p:cNvPr id="5" name="Title 4">
            <a:extLst>
              <a:ext uri="{FF2B5EF4-FFF2-40B4-BE49-F238E27FC236}">
                <a16:creationId xmlns:a16="http://schemas.microsoft.com/office/drawing/2014/main" id="{637B0727-64AC-0CBA-120C-95B2F780FBB6}"/>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619912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a:xfrm>
            <a:off x="1154954" y="2603500"/>
            <a:ext cx="10259806" cy="3416300"/>
          </a:xfrm>
        </p:spPr>
        <p:txBody>
          <a:bodyPr>
            <a:noAutofit/>
          </a:bodyPr>
          <a:lstStyle/>
          <a:p>
            <a:r>
              <a:rPr lang="en-GB" sz="2400" b="1" dirty="0"/>
              <a:t>11. Lighting and Rendering</a:t>
            </a:r>
          </a:p>
          <a:p>
            <a:pPr marL="0" indent="0">
              <a:buNone/>
            </a:pPr>
            <a:r>
              <a:rPr lang="en-GB" sz="2400" dirty="0"/>
              <a:t>After the animation and effects teams have finished their work, the 3D pieces must be lighted to mix into the backgrounds. A lighting artist, or team of lighting artists, carefully places lights throughout the 3D scene to ensure that the light hue, intensity, and shadows match the piece that was originally filmed. Each frame sequence is then produced from the required camera angles and handed off to the compositor.</a:t>
            </a:r>
            <a:endParaRPr lang="en-US" sz="2400" dirty="0"/>
          </a:p>
        </p:txBody>
      </p:sp>
      <p:sp>
        <p:nvSpPr>
          <p:cNvPr id="4" name="Title 3">
            <a:extLst>
              <a:ext uri="{FF2B5EF4-FFF2-40B4-BE49-F238E27FC236}">
                <a16:creationId xmlns:a16="http://schemas.microsoft.com/office/drawing/2014/main" id="{7701CF98-8E44-D88F-460E-593EADBDC86B}"/>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0229636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EFB3388-0DC9-1D41-A688-EB8F9412193E}"/>
              </a:ext>
            </a:extLst>
          </p:cNvPr>
          <p:cNvPicPr>
            <a:picLocks noGrp="1" noChangeAspect="1"/>
          </p:cNvPicPr>
          <p:nvPr>
            <p:ph idx="1"/>
          </p:nvPr>
        </p:nvPicPr>
        <p:blipFill>
          <a:blip r:embed="rId2"/>
          <a:stretch>
            <a:fillRect/>
          </a:stretch>
        </p:blipFill>
        <p:spPr>
          <a:xfrm>
            <a:off x="1518558" y="2541652"/>
            <a:ext cx="8397809" cy="3508418"/>
          </a:xfrm>
        </p:spPr>
      </p:pic>
      <p:sp>
        <p:nvSpPr>
          <p:cNvPr id="5" name="Title 4">
            <a:extLst>
              <a:ext uri="{FF2B5EF4-FFF2-40B4-BE49-F238E27FC236}">
                <a16:creationId xmlns:a16="http://schemas.microsoft.com/office/drawing/2014/main" id="{481A4502-584E-6D14-847D-B7139A7D08C8}"/>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174108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a:xfrm>
            <a:off x="1154954" y="2603500"/>
            <a:ext cx="10579846" cy="3416300"/>
          </a:xfrm>
        </p:spPr>
        <p:txBody>
          <a:bodyPr>
            <a:noAutofit/>
          </a:bodyPr>
          <a:lstStyle/>
          <a:p>
            <a:r>
              <a:rPr lang="en-GB" sz="2500" b="1" dirty="0"/>
              <a:t>12. Compositing</a:t>
            </a:r>
          </a:p>
          <a:p>
            <a:pPr marL="0" indent="0">
              <a:buNone/>
            </a:pPr>
            <a:r>
              <a:rPr lang="en-GB" sz="2500" dirty="0"/>
              <a:t>The visual effects pipeline finishes with this process. A compositor puts all of the film's components on top of one another. They combine colour correction, masking, and other techniques to give the appearance that all parts belong together organically. They might be inserting an animated figure into a live-action picture, superimposing damage on a structure, or even superimposing a simulated wave over a photo of a city street. The possibilities for what a compositor may be working on are limitless, and they often use The Foundry's Nuke's complex tools to finish their task.</a:t>
            </a:r>
            <a:endParaRPr lang="en-US" sz="2500" dirty="0"/>
          </a:p>
        </p:txBody>
      </p:sp>
      <p:sp>
        <p:nvSpPr>
          <p:cNvPr id="4" name="Title 3">
            <a:extLst>
              <a:ext uri="{FF2B5EF4-FFF2-40B4-BE49-F238E27FC236}">
                <a16:creationId xmlns:a16="http://schemas.microsoft.com/office/drawing/2014/main" id="{6A13C7FF-341C-A386-F65D-D9CA02A496CC}"/>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8603492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D22A9A1-886D-FF40-B1EC-57559B2DEEB7}"/>
              </a:ext>
            </a:extLst>
          </p:cNvPr>
          <p:cNvPicPr>
            <a:picLocks noGrp="1" noChangeAspect="1"/>
          </p:cNvPicPr>
          <p:nvPr>
            <p:ph idx="1"/>
          </p:nvPr>
        </p:nvPicPr>
        <p:blipFill>
          <a:blip r:embed="rId2"/>
          <a:stretch>
            <a:fillRect/>
          </a:stretch>
        </p:blipFill>
        <p:spPr>
          <a:xfrm>
            <a:off x="1390920" y="2304789"/>
            <a:ext cx="9063952" cy="4028423"/>
          </a:xfrm>
        </p:spPr>
      </p:pic>
      <p:sp>
        <p:nvSpPr>
          <p:cNvPr id="5" name="Title 4">
            <a:extLst>
              <a:ext uri="{FF2B5EF4-FFF2-40B4-BE49-F238E27FC236}">
                <a16:creationId xmlns:a16="http://schemas.microsoft.com/office/drawing/2014/main" id="{2E9D4DC8-BAA7-EA66-9D1A-733615F1E2E3}"/>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9528123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p:txBody>
          <a:bodyPr/>
          <a:lstStyle/>
          <a:p>
            <a:r>
              <a:rPr lang="en-GB" dirty="0"/>
              <a:t>Production Management – ADGD7005</a:t>
            </a:r>
          </a:p>
        </p:txBody>
      </p:sp>
      <p:pic>
        <p:nvPicPr>
          <p:cNvPr id="3" name="Online Media 2" descr="CGI Dreamworks Animation Studio Pipeline | CGMeetup">
            <a:hlinkClick r:id="" action="ppaction://media"/>
            <a:extLst>
              <a:ext uri="{FF2B5EF4-FFF2-40B4-BE49-F238E27FC236}">
                <a16:creationId xmlns:a16="http://schemas.microsoft.com/office/drawing/2014/main" id="{7B4A75E2-A5FC-4047-9E71-65020411331D}"/>
              </a:ext>
            </a:extLst>
          </p:cNvPr>
          <p:cNvPicPr>
            <a:picLocks noGrp="1" noRot="1" noChangeAspect="1"/>
          </p:cNvPicPr>
          <p:nvPr>
            <p:ph idx="1"/>
            <a:videoFile r:link="rId1"/>
          </p:nvPr>
        </p:nvPicPr>
        <p:blipFill>
          <a:blip r:embed="rId3"/>
          <a:stretch>
            <a:fillRect/>
          </a:stretch>
        </p:blipFill>
        <p:spPr>
          <a:xfrm>
            <a:off x="0" y="-27518"/>
            <a:ext cx="12192000" cy="6888208"/>
          </a:xfrm>
          <a:prstGeom prst="rect">
            <a:avLst/>
          </a:prstGeom>
        </p:spPr>
      </p:pic>
    </p:spTree>
    <p:extLst>
      <p:ext uri="{BB962C8B-B14F-4D97-AF65-F5344CB8AC3E}">
        <p14:creationId xmlns:p14="http://schemas.microsoft.com/office/powerpoint/2010/main" val="227436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p:txBody>
          <a:bodyPr/>
          <a:lstStyle/>
          <a:p>
            <a:r>
              <a:rPr lang="en-GB" dirty="0"/>
              <a:t>Production Management – ADGD7005</a:t>
            </a:r>
          </a:p>
        </p:txBody>
      </p:sp>
      <p:pic>
        <p:nvPicPr>
          <p:cNvPr id="3" name="Online Media 2" descr="The Pixar Production Process - Toy Story Behind the Scenes">
            <a:hlinkClick r:id="" action="ppaction://media"/>
            <a:extLst>
              <a:ext uri="{FF2B5EF4-FFF2-40B4-BE49-F238E27FC236}">
                <a16:creationId xmlns:a16="http://schemas.microsoft.com/office/drawing/2014/main" id="{0F2A9E8C-08C9-0347-8D89-9371602010E4}"/>
              </a:ext>
            </a:extLst>
          </p:cNvPr>
          <p:cNvPicPr>
            <a:picLocks noGrp="1" noRot="1" noChangeAspect="1"/>
          </p:cNvPicPr>
          <p:nvPr>
            <p:ph idx="1"/>
            <a:videoFile r:link="rId1"/>
          </p:nvPr>
        </p:nvPicPr>
        <p:blipFill>
          <a:blip r:embed="rId3"/>
          <a:stretch>
            <a:fillRect/>
          </a:stretch>
        </p:blipFill>
        <p:spPr>
          <a:xfrm>
            <a:off x="-1636" y="-27518"/>
            <a:ext cx="12193636" cy="6885518"/>
          </a:xfrm>
          <a:prstGeom prst="rect">
            <a:avLst/>
          </a:prstGeom>
        </p:spPr>
      </p:pic>
    </p:spTree>
    <p:extLst>
      <p:ext uri="{BB962C8B-B14F-4D97-AF65-F5344CB8AC3E}">
        <p14:creationId xmlns:p14="http://schemas.microsoft.com/office/powerpoint/2010/main" val="216197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914A4B-90EB-DD4E-9DB6-ABC5619D5C26}"/>
              </a:ext>
            </a:extLst>
          </p:cNvPr>
          <p:cNvSpPr txBox="1"/>
          <p:nvPr/>
        </p:nvSpPr>
        <p:spPr>
          <a:xfrm>
            <a:off x="1088636" y="3468496"/>
            <a:ext cx="4706747" cy="2246769"/>
          </a:xfrm>
          <a:prstGeom prst="rect">
            <a:avLst/>
          </a:prstGeom>
          <a:noFill/>
        </p:spPr>
        <p:txBody>
          <a:bodyPr wrap="square" rtlCol="0">
            <a:spAutoFit/>
          </a:bodyPr>
          <a:lstStyle/>
          <a:p>
            <a:r>
              <a:rPr lang="en-US" sz="2800" dirty="0">
                <a:solidFill>
                  <a:schemeClr val="bg1"/>
                </a:solidFill>
              </a:rPr>
              <a:t>https://</a:t>
            </a:r>
            <a:r>
              <a:rPr lang="en-US" sz="2800" dirty="0" err="1">
                <a:solidFill>
                  <a:schemeClr val="bg1"/>
                </a:solidFill>
              </a:rPr>
              <a:t>padlet.com</a:t>
            </a:r>
            <a:r>
              <a:rPr lang="en-US" sz="2800" dirty="0">
                <a:solidFill>
                  <a:schemeClr val="bg1"/>
                </a:solidFill>
              </a:rPr>
              <a:t>/</a:t>
            </a:r>
            <a:r>
              <a:rPr lang="en-US" sz="2800" dirty="0" err="1">
                <a:solidFill>
                  <a:schemeClr val="bg1"/>
                </a:solidFill>
              </a:rPr>
              <a:t>nabeelsadiqmasih</a:t>
            </a:r>
            <a:r>
              <a:rPr lang="en-US" sz="2800" dirty="0">
                <a:solidFill>
                  <a:schemeClr val="bg1"/>
                </a:solidFill>
              </a:rPr>
              <a:t>/list-any-cgi-vfx-2d-films-that-you-enjoyed-s7mmefnemy00rgn2</a:t>
            </a:r>
          </a:p>
        </p:txBody>
      </p:sp>
      <p:sp>
        <p:nvSpPr>
          <p:cNvPr id="5" name="TextBox 4">
            <a:extLst>
              <a:ext uri="{FF2B5EF4-FFF2-40B4-BE49-F238E27FC236}">
                <a16:creationId xmlns:a16="http://schemas.microsoft.com/office/drawing/2014/main" id="{35F6A60B-8653-1345-BDF5-5520D772A133}"/>
              </a:ext>
            </a:extLst>
          </p:cNvPr>
          <p:cNvSpPr txBox="1"/>
          <p:nvPr/>
        </p:nvSpPr>
        <p:spPr>
          <a:xfrm>
            <a:off x="788020" y="1170613"/>
            <a:ext cx="5307980" cy="954106"/>
          </a:xfrm>
          <a:prstGeom prst="rect">
            <a:avLst/>
          </a:prstGeom>
          <a:noFill/>
        </p:spPr>
        <p:txBody>
          <a:bodyPr wrap="square" rtlCol="0">
            <a:spAutoFit/>
          </a:bodyPr>
          <a:lstStyle/>
          <a:p>
            <a:r>
              <a:rPr lang="en-US" sz="2800" dirty="0">
                <a:solidFill>
                  <a:schemeClr val="bg1"/>
                </a:solidFill>
              </a:rPr>
              <a:t>List any CGI VFX 2D films that you enjoyed.</a:t>
            </a:r>
          </a:p>
        </p:txBody>
      </p:sp>
      <p:pic>
        <p:nvPicPr>
          <p:cNvPr id="3" name="Picture 2" descr="A qr code on a white background&#10;&#10;Description automatically generated">
            <a:extLst>
              <a:ext uri="{FF2B5EF4-FFF2-40B4-BE49-F238E27FC236}">
                <a16:creationId xmlns:a16="http://schemas.microsoft.com/office/drawing/2014/main" id="{F6793E88-06BD-880F-6AE0-9A7FBCB05A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6862" y="1647666"/>
            <a:ext cx="3566160" cy="3566160"/>
          </a:xfrm>
          <a:prstGeom prst="rect">
            <a:avLst/>
          </a:prstGeom>
        </p:spPr>
      </p:pic>
    </p:spTree>
    <p:extLst>
      <p:ext uri="{BB962C8B-B14F-4D97-AF65-F5344CB8AC3E}">
        <p14:creationId xmlns:p14="http://schemas.microsoft.com/office/powerpoint/2010/main" val="21362452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CC11-C486-4881-8E43-A5C6140FC9F5}"/>
              </a:ext>
            </a:extLst>
          </p:cNvPr>
          <p:cNvSpPr>
            <a:spLocks noGrp="1"/>
          </p:cNvSpPr>
          <p:nvPr>
            <p:ph type="title"/>
          </p:nvPr>
        </p:nvSpPr>
        <p:spPr/>
        <p:txBody>
          <a:bodyPr/>
          <a:lstStyle/>
          <a:p>
            <a:r>
              <a:rPr lang="en-GB" dirty="0"/>
              <a:t>Production Management – ADGD7005</a:t>
            </a:r>
          </a:p>
        </p:txBody>
      </p:sp>
      <p:sp>
        <p:nvSpPr>
          <p:cNvPr id="5" name="Content Placeholder 4">
            <a:extLst>
              <a:ext uri="{FF2B5EF4-FFF2-40B4-BE49-F238E27FC236}">
                <a16:creationId xmlns:a16="http://schemas.microsoft.com/office/drawing/2014/main" id="{510D90F6-2922-4E42-B36C-7C2585437B4B}"/>
              </a:ext>
            </a:extLst>
          </p:cNvPr>
          <p:cNvSpPr>
            <a:spLocks noGrp="1"/>
          </p:cNvSpPr>
          <p:nvPr>
            <p:ph idx="1"/>
          </p:nvPr>
        </p:nvSpPr>
        <p:spPr/>
        <p:txBody>
          <a:bodyPr>
            <a:normAutofit fontScale="92500" lnSpcReduction="20000"/>
          </a:bodyPr>
          <a:lstStyle/>
          <a:p>
            <a:pPr marL="0" indent="0">
              <a:buNone/>
            </a:pPr>
            <a:r>
              <a:rPr lang="en-US" dirty="0"/>
              <a:t>Reference </a:t>
            </a:r>
          </a:p>
          <a:p>
            <a:pPr marL="0" indent="0">
              <a:buNone/>
            </a:pPr>
            <a:r>
              <a:rPr lang="en-US" dirty="0">
                <a:hlinkClick r:id="rId2"/>
              </a:rPr>
              <a:t>https://www.youtube.com/watch?v=TvijHOVdpB</a:t>
            </a:r>
            <a:br>
              <a:rPr lang="en-US" dirty="0"/>
            </a:br>
            <a:r>
              <a:rPr lang="en-US" dirty="0">
                <a:hlinkClick r:id="rId3"/>
              </a:rPr>
              <a:t>https://www.cgspectrum.com/blog/the-visual-effects-pipelineQ</a:t>
            </a:r>
            <a:endParaRPr lang="en-US" dirty="0"/>
          </a:p>
          <a:p>
            <a:pPr marL="0" indent="0">
              <a:buNone/>
            </a:pPr>
            <a:r>
              <a:rPr lang="en-US" dirty="0">
                <a:hlinkClick r:id="rId4"/>
              </a:rPr>
              <a:t>https://prism-pipeline.com</a:t>
            </a:r>
            <a:br>
              <a:rPr lang="en-US" dirty="0"/>
            </a:br>
            <a:r>
              <a:rPr lang="en-US" dirty="0">
                <a:hlinkClick r:id="rId5"/>
              </a:rPr>
              <a:t>http://www.learninganimation.co.uk/production_manage/</a:t>
            </a:r>
            <a:endParaRPr lang="en-US" dirty="0"/>
          </a:p>
          <a:p>
            <a:pPr marL="0" indent="0">
              <a:buNone/>
            </a:pPr>
            <a:r>
              <a:rPr lang="en-US" dirty="0"/>
              <a:t>https://</a:t>
            </a:r>
            <a:r>
              <a:rPr lang="en-US" dirty="0" err="1"/>
              <a:t>www.youtube.com</a:t>
            </a:r>
            <a:r>
              <a:rPr lang="en-US" dirty="0"/>
              <a:t>/</a:t>
            </a:r>
            <a:r>
              <a:rPr lang="en-US" dirty="0" err="1"/>
              <a:t>watch?v</a:t>
            </a:r>
            <a:r>
              <a:rPr lang="en-US" dirty="0"/>
              <a:t>=-M-7L9u2s1o&amp;t=992s</a:t>
            </a:r>
          </a:p>
          <a:p>
            <a:pPr marL="0" indent="0">
              <a:buNone/>
            </a:pPr>
            <a:r>
              <a:rPr lang="en-US" dirty="0"/>
              <a:t>Finance, C., </a:t>
            </a:r>
            <a:r>
              <a:rPr lang="en-US" dirty="0" err="1"/>
              <a:t>Zwerman</a:t>
            </a:r>
            <a:r>
              <a:rPr lang="en-US" dirty="0"/>
              <a:t>, S., 2009. The Visual Effects Producer: Understanding the Art and Business of VFX, 1 edition. ed. Focal Press, Amsterdam : Boston.</a:t>
            </a:r>
            <a:r>
              <a:rPr lang="en-GB" dirty="0"/>
              <a:t> </a:t>
            </a:r>
          </a:p>
          <a:p>
            <a:pPr marL="0" indent="0">
              <a:buNone/>
            </a:pPr>
            <a:r>
              <a:rPr lang="en-US" dirty="0" err="1"/>
              <a:t>Rall</a:t>
            </a:r>
            <a:r>
              <a:rPr lang="en-US" dirty="0"/>
              <a:t>, H., 2018. Animation: From Concept to Production, 1 edition. ed. CRC Press, Boca Raton, FL.</a:t>
            </a:r>
            <a:r>
              <a:rPr lang="en-GB" dirty="0"/>
              <a:t> </a:t>
            </a:r>
          </a:p>
          <a:p>
            <a:pPr marL="0" indent="0">
              <a:buNone/>
            </a:pPr>
            <a:r>
              <a:rPr lang="en-US" dirty="0"/>
              <a:t>https://</a:t>
            </a:r>
            <a:r>
              <a:rPr lang="en-US" dirty="0" err="1"/>
              <a:t>nfts.co.uk</a:t>
            </a:r>
            <a:r>
              <a:rPr lang="en-US" dirty="0"/>
              <a:t>/production-management-film-and-television</a:t>
            </a:r>
          </a:p>
          <a:p>
            <a:pPr marL="0" indent="0">
              <a:buNone/>
            </a:pPr>
            <a:endParaRPr lang="en-US" dirty="0"/>
          </a:p>
        </p:txBody>
      </p:sp>
    </p:spTree>
    <p:extLst>
      <p:ext uri="{BB962C8B-B14F-4D97-AF65-F5344CB8AC3E}">
        <p14:creationId xmlns:p14="http://schemas.microsoft.com/office/powerpoint/2010/main" val="29415484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223</TotalTime>
  <Words>1342</Words>
  <Application>Microsoft Macintosh PowerPoint</Application>
  <PresentationFormat>Widescreen</PresentationFormat>
  <Paragraphs>55</Paragraphs>
  <Slides>30</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Century Gothic</vt:lpstr>
      <vt:lpstr>Wingdings 3</vt:lpstr>
      <vt:lpstr>Ion Boardroom</vt:lpstr>
      <vt:lpstr>Welcome to MA  3D Computer Animation </vt:lpstr>
      <vt:lpstr>PowerPoint Presentation</vt:lpstr>
      <vt:lpstr>PowerPoint Presentation</vt:lpstr>
      <vt:lpstr>PowerPoint Presentation</vt:lpstr>
      <vt:lpstr>PowerPoint Presentation</vt:lpstr>
      <vt:lpstr>PowerPoint Presentation</vt:lpstr>
      <vt:lpstr>Advanced Studio Workflow and Techniques </vt:lpstr>
      <vt:lpstr>Advanced Studio Workflow and Techniques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Production Management – ADGD7005</vt:lpstr>
      <vt:lpstr>Production Management – ADGD7005</vt:lpstr>
      <vt:lpstr>PowerPoint Presentation</vt:lpstr>
      <vt:lpstr>Production Management – ADGD7005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MA  3D Computer Animation</dc:title>
  <dc:creator>Nabeel Masih</dc:creator>
  <cp:lastModifiedBy>Nabeel Masih</cp:lastModifiedBy>
  <cp:revision>7</cp:revision>
  <dcterms:created xsi:type="dcterms:W3CDTF">2021-09-29T05:48:21Z</dcterms:created>
  <dcterms:modified xsi:type="dcterms:W3CDTF">2024-10-02T10:21:23Z</dcterms:modified>
</cp:coreProperties>
</file>