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7" r:id="rId6"/>
    <p:sldId id="258" r:id="rId7"/>
    <p:sldId id="259" r:id="rId8"/>
    <p:sldId id="260" r:id="rId9"/>
    <p:sldId id="28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7" autoAdjust="0"/>
    <p:restoredTop sz="94718"/>
  </p:normalViewPr>
  <p:slideViewPr>
    <p:cSldViewPr snapToGrid="0">
      <p:cViewPr varScale="1">
        <p:scale>
          <a:sx n="108" d="100"/>
          <a:sy n="108" d="100"/>
        </p:scale>
        <p:origin x="699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commentAuthors" Target="commentAuthors.xml"/><Relationship Id="rId37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01/10/2026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01/10/2026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tim.bashford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417" y="1265721"/>
            <a:ext cx="8410683" cy="2387600"/>
          </a:xfrm>
        </p:spPr>
        <p:txBody>
          <a:bodyPr rtlCol="0"/>
          <a:lstStyle/>
          <a:p>
            <a:pPr rtl="0"/>
            <a:r>
              <a:rPr lang="en-GB" dirty="0"/>
              <a:t>ABBC5011 – Advanced Software Development.</a:t>
            </a:r>
            <a:br>
              <a:rPr lang="en-GB" dirty="0"/>
            </a:br>
            <a:r>
              <a:rPr lang="en-GB" dirty="0"/>
              <a:t>Session 1 -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995186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D4E2A-C66D-B84F-C9C5-50CC5454C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4525-224E-E68D-49D7-CA890C87E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769594"/>
            <a:ext cx="9779182" cy="4328599"/>
          </a:xfrm>
        </p:spPr>
        <p:txBody>
          <a:bodyPr/>
          <a:lstStyle/>
          <a:p>
            <a:r>
              <a:rPr lang="en-GB" dirty="0"/>
              <a:t>Dr Tim Bashford</a:t>
            </a:r>
          </a:p>
          <a:p>
            <a:endParaRPr lang="en-GB" dirty="0"/>
          </a:p>
          <a:p>
            <a:r>
              <a:rPr lang="en-GB" dirty="0"/>
              <a:t>Contact: </a:t>
            </a:r>
            <a:r>
              <a:rPr lang="en-GB" dirty="0">
                <a:hlinkClick r:id="rId2"/>
              </a:rPr>
              <a:t>tim.bashford@uwtsd.ac.uk</a:t>
            </a:r>
            <a:r>
              <a:rPr lang="en-GB" dirty="0"/>
              <a:t> (e-mail or Teams)</a:t>
            </a:r>
          </a:p>
          <a:p>
            <a:r>
              <a:rPr lang="en-GB" dirty="0"/>
              <a:t>01792 481144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B3873-3FFB-C2A4-B71D-519917E141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65519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82858-CE8D-F82B-DDC8-FCA3CE063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FAA9C-E3C7-5E44-45FD-0E8725363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824168"/>
          </a:xfrm>
        </p:spPr>
        <p:txBody>
          <a:bodyPr/>
          <a:lstStyle/>
          <a:p>
            <a:r>
              <a:rPr lang="en-GB" dirty="0"/>
              <a:t>In this module, we will expand on the programming skills you learned at level 4.</a:t>
            </a:r>
          </a:p>
          <a:p>
            <a:r>
              <a:rPr lang="en-GB" dirty="0"/>
              <a:t>This will be a practical, hands-on module with an emphasis on developing your skills along with your theoretical understanding.</a:t>
            </a:r>
          </a:p>
          <a:p>
            <a:r>
              <a:rPr lang="en-GB" dirty="0"/>
              <a:t>Be prepared to get stuck in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013FF-3BFC-FF2F-C8C8-0E86F90099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9245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A8447-4C92-8E7E-27E9-0AFE9DA5A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we will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A18EE-CE01-11BD-3007-D310C8815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888006"/>
            <a:ext cx="9779182" cy="4098353"/>
          </a:xfrm>
        </p:spPr>
        <p:txBody>
          <a:bodyPr/>
          <a:lstStyle/>
          <a:p>
            <a:r>
              <a:rPr lang="en-GB" dirty="0"/>
              <a:t>General programming skills</a:t>
            </a:r>
          </a:p>
          <a:p>
            <a:r>
              <a:rPr lang="en-GB" dirty="0"/>
              <a:t>Object oriented programming</a:t>
            </a:r>
          </a:p>
          <a:p>
            <a:r>
              <a:rPr lang="en-GB" dirty="0"/>
              <a:t>Algorithms</a:t>
            </a:r>
          </a:p>
          <a:p>
            <a:r>
              <a:rPr lang="en-GB" dirty="0"/>
              <a:t>Data Structures</a:t>
            </a:r>
          </a:p>
          <a:p>
            <a:r>
              <a:rPr lang="en-GB" dirty="0"/>
              <a:t>Big O notation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397748-B7D0-8274-EFC4-7CE0562B7E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7393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5038-8BF9-06BC-AABA-731961089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C++?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184C2-7853-FEFE-5E71-6E66457D6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C++ is a very powerful language – one of the fastest, most efficient around.</a:t>
            </a:r>
          </a:p>
          <a:p>
            <a:r>
              <a:rPr lang="en-GB" dirty="0"/>
              <a:t>… though it’s not necessarily the most beginner friendly.</a:t>
            </a:r>
          </a:p>
          <a:p>
            <a:r>
              <a:rPr lang="en-GB" dirty="0"/>
              <a:t>If you can master it, it’s an extremely powerful tool – from which you can easily learn other programming languages.</a:t>
            </a:r>
          </a:p>
          <a:p>
            <a:r>
              <a:rPr lang="en-GB" dirty="0"/>
              <a:t>Programming languages are fundamentally tools. Don’t get too bogged down in a specific one, or drawn into tedious arguments about which one is “best”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5B758-F128-7C80-4666-5D3BC3A666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999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58DCB-1252-DA93-D674-EF3BF0BBAE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4790D-48E3-A6FB-0486-B7DB24ADD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Integrated development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C74FE-3F3B-5ABD-9837-95F29C0C8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be using Visual Studio in Windows, on the lab machines, with MSVC.</a:t>
            </a:r>
          </a:p>
          <a:p>
            <a:r>
              <a:rPr lang="en-GB" dirty="0"/>
              <a:t>	This means I will teach you the full workflow for this IDE.</a:t>
            </a:r>
          </a:p>
          <a:p>
            <a:r>
              <a:rPr lang="en-GB" dirty="0"/>
              <a:t>You are very welcome to use another IDE, compiler toolchain, operating system, etc. However, I will only be able to offer support for tooling issues for the stuff I am using.</a:t>
            </a:r>
          </a:p>
          <a:p>
            <a:r>
              <a:rPr lang="en-GB" dirty="0"/>
              <a:t>	All of the software is available for free – see Moodle.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33657-F6B9-385E-1BE9-11E84EA93A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9989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BC688-D2AF-ECB6-9A23-71F4D4563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46962-C1BD-4BEE-D86D-F696717959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written assessment, which will involve you writing some code and completing an essay.</a:t>
            </a:r>
          </a:p>
          <a:p>
            <a:r>
              <a:rPr lang="en-GB" dirty="0"/>
              <a:t>	Hand out: 12/11/26</a:t>
            </a:r>
          </a:p>
          <a:p>
            <a:r>
              <a:rPr lang="en-GB" dirty="0"/>
              <a:t>	Hand in: 05/01/27</a:t>
            </a:r>
          </a:p>
          <a:p>
            <a:r>
              <a:rPr lang="en-GB" dirty="0"/>
              <a:t>One exam, focused on the theoretical content from the module.</a:t>
            </a:r>
          </a:p>
          <a:p>
            <a:r>
              <a:rPr lang="en-GB" dirty="0"/>
              <a:t>	January exam period (early-mid Jan).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737A96-F0A7-7520-13F7-B1D32E55A6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8699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1F9A4-016D-8006-AA9D-89FCD26A3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37AC5-2FE4-D6D8-11DF-42DE1F7A6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use all of today, and potentially next week too if needed, to get everyone up to a common baseline with C++.</a:t>
            </a:r>
          </a:p>
          <a:p>
            <a:r>
              <a:rPr lang="en-GB" dirty="0"/>
              <a:t>I will cover all the stuff needed – but only you can make yourself an expert in it through perseverance and practice. This won’t occur in the next week, but you should make a </a:t>
            </a:r>
            <a:r>
              <a:rPr lang="en-GB"/>
              <a:t>start immediately.</a:t>
            </a:r>
            <a:endParaRPr lang="en-GB" dirty="0"/>
          </a:p>
          <a:p>
            <a:r>
              <a:rPr lang="en-GB" dirty="0"/>
              <a:t>E-mail me with lots of questions!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A1A17-08A1-2BC2-AD14-594748B1F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60952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39260-9CFA-B594-E8F6-0A0BE5D1C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C++ programming </a:t>
            </a:r>
            <a:r>
              <a:rPr lang="en-GB" dirty="0" err="1"/>
              <a:t>contructs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FAE7A-16D5-F5C4-FE8E-95D2C6F99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620237"/>
          </a:xfrm>
        </p:spPr>
        <p:txBody>
          <a:bodyPr/>
          <a:lstStyle/>
          <a:p>
            <a:r>
              <a:rPr lang="en-GB" dirty="0"/>
              <a:t>We will quickly get back up to speed on: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types and working with variables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Input/output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Conditional constructs (if, switch)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Iteration constructs (for, while)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Arrays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Functions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DE54D0-0E64-1AF0-E0F0-31D4F8D809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75935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C93B2-E29C-B276-E773-294D59834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83343"/>
            <a:ext cx="9779183" cy="1325563"/>
          </a:xfrm>
        </p:spPr>
        <p:txBody>
          <a:bodyPr/>
          <a:lstStyle/>
          <a:p>
            <a:r>
              <a:rPr lang="en-GB" dirty="0"/>
              <a:t>Data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153C0-891C-8FE5-3FB8-C23A6F688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497180"/>
            <a:ext cx="9779182" cy="4627325"/>
          </a:xfrm>
        </p:spPr>
        <p:txBody>
          <a:bodyPr/>
          <a:lstStyle/>
          <a:p>
            <a:r>
              <a:rPr lang="en-GB" dirty="0"/>
              <a:t>Data types we need to know about: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Integers – whole numbers. Can be signed (positive or negative) or unsigned (positive only)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Floats/doubles – numbers which contain decimal points, represented in binary.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Booleans – true or false (1 or 0).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Characters – single characters, represented in single quotes, e.g. ‘a’.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Strings – potentially multiple characters, represented in double quotes, e.g. “hello”.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A55F2-9982-2031-FA31-C7ECDB1DEB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33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6C4B5-C329-CF95-A81F-609F40AD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205870"/>
            <a:ext cx="9779183" cy="1325563"/>
          </a:xfrm>
        </p:spPr>
        <p:txBody>
          <a:bodyPr/>
          <a:lstStyle/>
          <a:p>
            <a:r>
              <a:rPr lang="en-GB" dirty="0"/>
              <a:t>Input/output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B748A-FE44-CB07-B56B-409D6B3F4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616183"/>
            <a:ext cx="9779182" cy="4856979"/>
          </a:xfrm>
        </p:spPr>
        <p:txBody>
          <a:bodyPr/>
          <a:lstStyle/>
          <a:p>
            <a:r>
              <a:rPr lang="en-GB" dirty="0"/>
              <a:t>In C++, we use streams to handle input and output. This makes swapping between different kinds of input and output easy.</a:t>
            </a:r>
          </a:p>
          <a:p>
            <a:r>
              <a:rPr lang="en-GB" dirty="0"/>
              <a:t>We can join different things together using the “streaming operators” &gt;&gt; and &lt;&lt;.</a:t>
            </a:r>
          </a:p>
          <a:p>
            <a:r>
              <a:rPr lang="en-GB" dirty="0" err="1"/>
              <a:t>cout</a:t>
            </a:r>
            <a:r>
              <a:rPr lang="en-GB" dirty="0"/>
              <a:t> is the console output stream. We can write to it, e.g.:</a:t>
            </a:r>
          </a:p>
          <a:p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“hello, world”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r>
              <a:rPr lang="en-GB" dirty="0" err="1"/>
              <a:t>cin</a:t>
            </a:r>
            <a:r>
              <a:rPr lang="en-GB" dirty="0"/>
              <a:t> is the console input stream. We can read from it, e.g.:</a:t>
            </a:r>
          </a:p>
          <a:p>
            <a:r>
              <a:rPr lang="en-GB" dirty="0"/>
              <a:t>	int number;</a:t>
            </a:r>
          </a:p>
          <a:p>
            <a:r>
              <a:rPr lang="en-GB" dirty="0"/>
              <a:t>	</a:t>
            </a:r>
            <a:r>
              <a:rPr lang="en-GB" dirty="0" err="1"/>
              <a:t>cin</a:t>
            </a:r>
            <a:r>
              <a:rPr lang="en-GB" dirty="0"/>
              <a:t> &gt;&gt; number;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0719E-B0EF-2F1A-82C6-510DD5D483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35783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68FDD-A396-AC30-1000-B79CDCEA2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0"/>
            <a:ext cx="9779183" cy="1325563"/>
          </a:xfrm>
        </p:spPr>
        <p:txBody>
          <a:bodyPr/>
          <a:lstStyle/>
          <a:p>
            <a:r>
              <a:rPr lang="en-GB" dirty="0"/>
              <a:t>Conditional constructs - if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1B7F6-ECB8-51FE-7A67-CEE63121F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420939"/>
            <a:ext cx="9779182" cy="3963344"/>
          </a:xfrm>
        </p:spPr>
        <p:txBody>
          <a:bodyPr/>
          <a:lstStyle/>
          <a:p>
            <a:r>
              <a:rPr lang="en-GB" dirty="0"/>
              <a:t>We can use the “if” statement to check a condition and do something if it’s true. This takes the form:</a:t>
            </a:r>
          </a:p>
          <a:p>
            <a:r>
              <a:rPr lang="en-GB" dirty="0"/>
              <a:t>	if(condition)</a:t>
            </a:r>
          </a:p>
          <a:p>
            <a:r>
              <a:rPr lang="en-GB" dirty="0"/>
              <a:t>	{</a:t>
            </a:r>
          </a:p>
          <a:p>
            <a:r>
              <a:rPr lang="en-GB" dirty="0"/>
              <a:t>		//thing to do</a:t>
            </a:r>
          </a:p>
          <a:p>
            <a:r>
              <a:rPr lang="en-GB" dirty="0"/>
              <a:t>	}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1085D-2883-C1F9-9394-1FEA31E7D1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200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7F632-20FD-AD95-81DF-F97536270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94696-1971-2C1D-7A07-C0781363D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4041255"/>
          </a:xfrm>
        </p:spPr>
        <p:txBody>
          <a:bodyPr/>
          <a:lstStyle/>
          <a:p>
            <a:r>
              <a:rPr lang="en-GB" dirty="0"/>
              <a:t>We can write conditions which compare things using the operators:</a:t>
            </a:r>
          </a:p>
          <a:p>
            <a:r>
              <a:rPr lang="en-GB" dirty="0"/>
              <a:t>== exactly equal</a:t>
            </a:r>
          </a:p>
          <a:p>
            <a:r>
              <a:rPr lang="en-GB" dirty="0"/>
              <a:t>!= not equal</a:t>
            </a:r>
          </a:p>
          <a:p>
            <a:r>
              <a:rPr lang="en-GB" dirty="0"/>
              <a:t>&lt; less than</a:t>
            </a:r>
          </a:p>
          <a:p>
            <a:r>
              <a:rPr lang="en-GB" dirty="0"/>
              <a:t>&gt; greater than</a:t>
            </a:r>
          </a:p>
          <a:p>
            <a:r>
              <a:rPr lang="en-GB" dirty="0"/>
              <a:t>&lt;= less than or equal to</a:t>
            </a:r>
          </a:p>
          <a:p>
            <a:r>
              <a:rPr lang="en-GB" dirty="0"/>
              <a:t>&gt;= greater than or equal to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01573-742F-5DC7-8C7B-FDF6B54BC9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547492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EE8FF-2795-0A73-0071-6B081CC0D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618371"/>
            <a:ext cx="9779182" cy="5229842"/>
          </a:xfrm>
        </p:spPr>
        <p:txBody>
          <a:bodyPr/>
          <a:lstStyle/>
          <a:p>
            <a:pPr lvl="1"/>
            <a:r>
              <a:rPr lang="en-GB" dirty="0"/>
              <a:t>int number = 5;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if(number &lt; 10)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“smaller”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What does this do?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386F9-3FA8-F87F-5872-D4FDA59077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6180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8A4DC-89DC-FD4E-69BD-52C74A85A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-66333"/>
            <a:ext cx="9779183" cy="1325563"/>
          </a:xfrm>
        </p:spPr>
        <p:txBody>
          <a:bodyPr/>
          <a:lstStyle/>
          <a:p>
            <a:r>
              <a:rPr lang="en-GB" dirty="0"/>
              <a:t>else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82535-5439-7C99-5F27-A69654AB1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259231"/>
            <a:ext cx="9779182" cy="4125052"/>
          </a:xfrm>
        </p:spPr>
        <p:txBody>
          <a:bodyPr/>
          <a:lstStyle/>
          <a:p>
            <a:pPr lvl="1"/>
            <a:r>
              <a:rPr lang="en-GB" dirty="0"/>
              <a:t>int number = 5;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if(number &lt; 10)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“smaller”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pPr lvl="1"/>
            <a:r>
              <a:rPr lang="en-GB" dirty="0"/>
              <a:t>else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 </a:t>
            </a:r>
            <a:r>
              <a:rPr lang="en-GB" dirty="0" err="1"/>
              <a:t>cout</a:t>
            </a:r>
            <a:r>
              <a:rPr lang="en-GB" dirty="0"/>
              <a:t> &lt;&lt; “larger”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5A22C-E60A-F99B-74F2-1CF6D2691F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91196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8802-4825-E869-1566-C1CC4A0DA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-99225"/>
            <a:ext cx="9779183" cy="1325563"/>
          </a:xfrm>
        </p:spPr>
        <p:txBody>
          <a:bodyPr/>
          <a:lstStyle/>
          <a:p>
            <a:r>
              <a:rPr lang="en-GB" dirty="0"/>
              <a:t>else if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C3DCC-B366-13EE-B1CA-3892D9812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177537"/>
            <a:ext cx="9779182" cy="3983079"/>
          </a:xfrm>
        </p:spPr>
        <p:txBody>
          <a:bodyPr/>
          <a:lstStyle/>
          <a:p>
            <a:pPr lvl="1"/>
            <a:r>
              <a:rPr lang="en-GB" dirty="0"/>
              <a:t>int number = 5;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if(number &lt; 10)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“small”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pPr lvl="1"/>
            <a:r>
              <a:rPr lang="en-GB" dirty="0"/>
              <a:t>else if(number &lt; 20)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“medium”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pPr lvl="1"/>
            <a:r>
              <a:rPr lang="en-GB" dirty="0"/>
              <a:t>else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 </a:t>
            </a:r>
            <a:r>
              <a:rPr lang="en-GB" dirty="0" err="1"/>
              <a:t>cout</a:t>
            </a:r>
            <a:r>
              <a:rPr lang="en-GB" dirty="0"/>
              <a:t> &lt;&lt; “large”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C695DB-6522-1025-B64A-2D7BE569FD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29567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E3582-0938-000C-8772-48D7BB804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Switch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AFED2-C624-0A4D-8CB5-F18F89F96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Allows you to pick distinct values – int or char only.</a:t>
            </a:r>
          </a:p>
          <a:p>
            <a:pPr lvl="2"/>
            <a:r>
              <a:rPr lang="en-GB" dirty="0"/>
              <a:t>switch(number)</a:t>
            </a:r>
          </a:p>
          <a:p>
            <a:pPr lvl="2"/>
            <a:r>
              <a:rPr lang="en-GB" dirty="0"/>
              <a:t>{</a:t>
            </a:r>
          </a:p>
          <a:p>
            <a:pPr lvl="2"/>
            <a:r>
              <a:rPr lang="en-GB" dirty="0"/>
              <a:t>	case: 0</a:t>
            </a:r>
          </a:p>
          <a:p>
            <a:pPr lvl="2"/>
            <a:r>
              <a:rPr lang="en-GB" dirty="0"/>
              <a:t>	//…</a:t>
            </a:r>
          </a:p>
          <a:p>
            <a:pPr lvl="2"/>
            <a:r>
              <a:rPr lang="en-GB" dirty="0"/>
              <a:t>	break;</a:t>
            </a:r>
          </a:p>
          <a:p>
            <a:pPr lvl="2"/>
            <a:r>
              <a:rPr lang="en-GB" dirty="0"/>
              <a:t>	case 20:</a:t>
            </a:r>
          </a:p>
          <a:p>
            <a:pPr lvl="2"/>
            <a:r>
              <a:rPr lang="en-GB" dirty="0"/>
              <a:t>	//…</a:t>
            </a:r>
          </a:p>
          <a:p>
            <a:pPr lvl="2"/>
            <a:r>
              <a:rPr lang="en-GB" dirty="0"/>
              <a:t>	break;</a:t>
            </a:r>
          </a:p>
          <a:p>
            <a:pPr lvl="2"/>
            <a:r>
              <a:rPr lang="en-GB" dirty="0"/>
              <a:t>	default:</a:t>
            </a:r>
          </a:p>
          <a:p>
            <a:pPr lvl="2"/>
            <a:r>
              <a:rPr lang="en-GB" dirty="0"/>
              <a:t>	//…</a:t>
            </a:r>
          </a:p>
          <a:p>
            <a:pPr lvl="2"/>
            <a:r>
              <a:rPr lang="en-GB" dirty="0"/>
              <a:t>	break;</a:t>
            </a:r>
          </a:p>
          <a:p>
            <a:pPr lvl="2"/>
            <a:r>
              <a:rPr lang="en-GB" dirty="0"/>
              <a:t>}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9D129-EEC1-3A7E-2498-301A06A01A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5481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8245F-F538-E610-8275-79BE9BFD1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Iteration constructs - while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5DA85-9860-CB10-B2E1-CDCE611B2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4153088"/>
          </a:xfrm>
        </p:spPr>
        <p:txBody>
          <a:bodyPr/>
          <a:lstStyle/>
          <a:p>
            <a:r>
              <a:rPr lang="en-GB" dirty="0"/>
              <a:t>Very similar to an if but will continue to iterate until the specified condition becomes true.</a:t>
            </a:r>
          </a:p>
          <a:p>
            <a:r>
              <a:rPr lang="en-GB" dirty="0"/>
              <a:t>	while(condition)</a:t>
            </a:r>
          </a:p>
          <a:p>
            <a:r>
              <a:rPr lang="en-GB" dirty="0"/>
              <a:t>	{</a:t>
            </a:r>
          </a:p>
          <a:p>
            <a:r>
              <a:rPr lang="en-GB" dirty="0"/>
              <a:t>		//…</a:t>
            </a:r>
          </a:p>
          <a:p>
            <a:r>
              <a:rPr lang="en-GB" dirty="0"/>
              <a:t>	}</a:t>
            </a:r>
          </a:p>
          <a:p>
            <a:endParaRPr lang="en-GB" dirty="0"/>
          </a:p>
          <a:p>
            <a:r>
              <a:rPr lang="en-GB" dirty="0"/>
              <a:t>Very important to be able to change the condition inside the loop!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5DB3D-D582-2091-0BE0-81A3D5F54D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9620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1DCED-E255-C1D8-3BFC-0E6BD89E5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Iteration constructs -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FA030-FD47-ACF9-C9FF-658ABF036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Allows you to iterate a specified number of times, based on three pieces of information: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Initialisation – setting a variable (almost always an integer)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Condition – checking whether a condition has been met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Increment – modifying the variable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50E60-5B0C-FCD1-9AC3-A6AB924ACD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5133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BDA65-E65A-786A-E455-6E5F18DBE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611793"/>
            <a:ext cx="9779182" cy="4772489"/>
          </a:xfrm>
        </p:spPr>
        <p:txBody>
          <a:bodyPr/>
          <a:lstStyle/>
          <a:p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=0;i&lt;100;i++)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</a:t>
            </a:r>
            <a:r>
              <a:rPr lang="en-GB" dirty="0" err="1"/>
              <a:t>i</a:t>
            </a:r>
            <a:r>
              <a:rPr lang="en-GB" dirty="0"/>
              <a:t>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What does this do?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0BC1F-4154-7E05-6D50-E13AD919D0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26702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4154D-9CB6-63C5-1BD7-84B30B2DA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Iteration constructs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D5F7F-F522-7512-3285-E3891A575E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generally use a for loop when we know how many times we will loop by the time we reach the for. We use a while when we don’t.</a:t>
            </a:r>
          </a:p>
          <a:p>
            <a:r>
              <a:rPr lang="en-GB" dirty="0"/>
              <a:t>These are very tricky! Beginner and intermediate programmers nearly always tie themselves up in knots with iteration constructs – practice is key.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A5807-EB1C-F21F-0E27-0CC9A3A272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70323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22EB2-D99F-E1A9-DFDA-818563583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DCBD9-5C45-6221-3811-9ACFCD01D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Collections of data, of a type and size we specify, indexed by an integer. </a:t>
            </a:r>
          </a:p>
          <a:p>
            <a:r>
              <a:rPr lang="en-GB" dirty="0"/>
              <a:t>	int numbers[10];</a:t>
            </a:r>
          </a:p>
          <a:p>
            <a:r>
              <a:rPr lang="en-GB" dirty="0"/>
              <a:t>Declaration of an array of 10 integers.</a:t>
            </a:r>
          </a:p>
          <a:p>
            <a:r>
              <a:rPr lang="en-GB" dirty="0"/>
              <a:t>These work very well with for loops!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3B905-4C72-E96D-E7FB-BD84849EC9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76750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9FA39-0B75-4C4A-A89E-61D336572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16" y="136525"/>
            <a:ext cx="9779182" cy="5994560"/>
          </a:xfrm>
        </p:spPr>
        <p:txBody>
          <a:bodyPr/>
          <a:lstStyle/>
          <a:p>
            <a:pPr lvl="1"/>
            <a:r>
              <a:rPr lang="en-GB" dirty="0"/>
              <a:t>int numbers[10];     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=0;i&lt;10;i++)    </a:t>
            </a:r>
          </a:p>
          <a:p>
            <a:pPr lvl="1"/>
            <a:r>
              <a:rPr lang="en-GB" dirty="0"/>
              <a:t>{        </a:t>
            </a:r>
          </a:p>
          <a:p>
            <a:pPr lvl="1"/>
            <a:r>
              <a:rPr lang="en-GB" dirty="0"/>
              <a:t>	numbers[</a:t>
            </a:r>
            <a:r>
              <a:rPr lang="en-GB" dirty="0" err="1"/>
              <a:t>i</a:t>
            </a:r>
            <a:r>
              <a:rPr lang="en-GB" dirty="0"/>
              <a:t>] = </a:t>
            </a:r>
            <a:r>
              <a:rPr lang="en-GB" dirty="0" err="1"/>
              <a:t>i</a:t>
            </a:r>
            <a:r>
              <a:rPr lang="en-GB" dirty="0"/>
              <a:t>;    </a:t>
            </a:r>
          </a:p>
          <a:p>
            <a:pPr lvl="1"/>
            <a:r>
              <a:rPr lang="en-GB" dirty="0"/>
              <a:t>}        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=0;i&lt;10;i++)    </a:t>
            </a:r>
          </a:p>
          <a:p>
            <a:pPr lvl="1"/>
            <a:r>
              <a:rPr lang="en-GB" dirty="0"/>
              <a:t>{        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numbers[</a:t>
            </a:r>
            <a:r>
              <a:rPr lang="en-GB" dirty="0" err="1"/>
              <a:t>i</a:t>
            </a:r>
            <a:r>
              <a:rPr lang="en-GB" dirty="0"/>
              <a:t>] &lt;&lt; </a:t>
            </a:r>
            <a:r>
              <a:rPr lang="en-GB" dirty="0" err="1"/>
              <a:t>endl</a:t>
            </a:r>
            <a:r>
              <a:rPr lang="en-GB" dirty="0"/>
              <a:t>;    </a:t>
            </a:r>
          </a:p>
          <a:p>
            <a:pPr lvl="1"/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Arrays can also have multiple dimensions, e.g. numbers[10][20];</a:t>
            </a:r>
          </a:p>
          <a:p>
            <a:r>
              <a:rPr lang="en-GB" dirty="0"/>
              <a:t>These arrays are allocated on the stack at compile time – we’ll find out about an alternative later in the module!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AFCBE-7DFF-FF29-9236-DFC6CF0B2B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95656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84B40-199E-A614-E971-FFC652DCD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52562-D102-D9AF-2576-F24404EA6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 us to separate our code into executable blocks.</a:t>
            </a:r>
          </a:p>
          <a:p>
            <a:r>
              <a:rPr lang="en-GB" dirty="0"/>
              <a:t>Functions can have input parameters, reading data into the function.</a:t>
            </a:r>
          </a:p>
          <a:p>
            <a:r>
              <a:rPr lang="en-GB" dirty="0"/>
              <a:t>Functions can have a return type, taking data out of the function.</a:t>
            </a:r>
          </a:p>
          <a:p>
            <a:r>
              <a:rPr lang="en-GB" dirty="0"/>
              <a:t>Otherwise, functions are on a new level of the stack and can’t access other stack memory.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31735-892D-FFB6-CD26-BC78C45094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44881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F5307-858F-A4EE-553B-D30699AFC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703891"/>
            <a:ext cx="9779182" cy="4680391"/>
          </a:xfrm>
        </p:spPr>
        <p:txBody>
          <a:bodyPr/>
          <a:lstStyle/>
          <a:p>
            <a:r>
              <a:rPr lang="en-GB" dirty="0"/>
              <a:t>int </a:t>
            </a:r>
            <a:r>
              <a:rPr lang="en-GB" dirty="0" err="1"/>
              <a:t>AddTwoNumbers</a:t>
            </a:r>
            <a:r>
              <a:rPr lang="en-GB" dirty="0"/>
              <a:t>(int num1, int num2)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int result = num1 + num2;</a:t>
            </a:r>
          </a:p>
          <a:p>
            <a:r>
              <a:rPr lang="en-GB" dirty="0"/>
              <a:t>    return result;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int main() 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int sum = </a:t>
            </a:r>
            <a:r>
              <a:rPr lang="en-GB" dirty="0" err="1"/>
              <a:t>AddTwoNumbers</a:t>
            </a:r>
            <a:r>
              <a:rPr lang="en-GB" dirty="0"/>
              <a:t>(5, 10);</a:t>
            </a:r>
          </a:p>
          <a:p>
            <a:r>
              <a:rPr lang="en-GB" dirty="0"/>
              <a:t>    </a:t>
            </a:r>
            <a:r>
              <a:rPr lang="en-GB" dirty="0" err="1"/>
              <a:t>cout</a:t>
            </a:r>
            <a:r>
              <a:rPr lang="en-GB" dirty="0"/>
              <a:t> &lt;&lt; sum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562D10-A95D-DFD4-C738-42A7B410EB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8237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{9763AA13-ED82-4D98-BE53-0E514D1C481C}tf45331398_win32</Template>
  <TotalTime>1329</TotalTime>
  <Words>1284</Words>
  <Application>Microsoft Office PowerPoint</Application>
  <PresentationFormat>Widescreen</PresentationFormat>
  <Paragraphs>202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Tenorite</vt:lpstr>
      <vt:lpstr>Wingdings</vt:lpstr>
      <vt:lpstr>Office Theme</vt:lpstr>
      <vt:lpstr>ABBC5011 – Advanced Software Development. Session 1 - introduction</vt:lpstr>
      <vt:lpstr>Introduction</vt:lpstr>
      <vt:lpstr>Introduction</vt:lpstr>
      <vt:lpstr>Topics we will cover</vt:lpstr>
      <vt:lpstr>Why C++?</vt:lpstr>
      <vt:lpstr>Integrated development environment</vt:lpstr>
      <vt:lpstr>Assessment</vt:lpstr>
      <vt:lpstr>Today</vt:lpstr>
      <vt:lpstr>C++ programming contructs</vt:lpstr>
      <vt:lpstr>Data types</vt:lpstr>
      <vt:lpstr>Input/output</vt:lpstr>
      <vt:lpstr>Conditional constructs - if</vt:lpstr>
      <vt:lpstr>Conditions</vt:lpstr>
      <vt:lpstr>PowerPoint Presentation</vt:lpstr>
      <vt:lpstr>else case</vt:lpstr>
      <vt:lpstr>else if case</vt:lpstr>
      <vt:lpstr>Switch statements</vt:lpstr>
      <vt:lpstr>Iteration constructs - while</vt:lpstr>
      <vt:lpstr>Iteration constructs - for</vt:lpstr>
      <vt:lpstr>PowerPoint Presentation</vt:lpstr>
      <vt:lpstr>Iteration constructs</vt:lpstr>
      <vt:lpstr>Arrays</vt:lpstr>
      <vt:lpstr>PowerPoint Presentation</vt:lpstr>
      <vt:lpstr>Functions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Bashford</dc:creator>
  <cp:lastModifiedBy>Tim Bashford</cp:lastModifiedBy>
  <cp:revision>3</cp:revision>
  <dcterms:created xsi:type="dcterms:W3CDTF">2024-09-30T16:10:48Z</dcterms:created>
  <dcterms:modified xsi:type="dcterms:W3CDTF">2026-09-30T23:42:21Z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