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127" autoAdjust="0"/>
  </p:normalViewPr>
  <p:slideViewPr>
    <p:cSldViewPr>
      <p:cViewPr varScale="1">
        <p:scale>
          <a:sx n="71" d="100"/>
          <a:sy n="71" d="100"/>
        </p:scale>
        <p:origin x="1786"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A0807-72CC-4C4E-B6D7-BC54E6DC3A09}" type="doc">
      <dgm:prSet loTypeId="urn:microsoft.com/office/officeart/2005/8/layout/arrow6" loCatId="process" qsTypeId="urn:microsoft.com/office/officeart/2005/8/quickstyle/simple1" qsCatId="simple" csTypeId="urn:microsoft.com/office/officeart/2005/8/colors/accent1_2" csCatId="accent1" phldr="1"/>
      <dgm:spPr/>
      <dgm:t>
        <a:bodyPr/>
        <a:lstStyle/>
        <a:p>
          <a:endParaRPr lang="en-US"/>
        </a:p>
      </dgm:t>
    </dgm:pt>
    <dgm:pt modelId="{6CFD62BB-4545-4265-A61A-DE116980F594}">
      <dgm:prSet phldrT="[Text]"/>
      <dgm:spPr/>
      <dgm:t>
        <a:bodyPr/>
        <a:lstStyle/>
        <a:p>
          <a:r>
            <a:rPr lang="en-GB" dirty="0"/>
            <a:t>Supporting employees to move forward in their work </a:t>
          </a:r>
          <a:endParaRPr lang="en-US" dirty="0"/>
        </a:p>
      </dgm:t>
    </dgm:pt>
    <dgm:pt modelId="{C0A1FF8C-E92D-4A5C-B505-B98B57FE4A51}" type="parTrans" cxnId="{AA4CC44B-53F4-4856-A87D-B64B1407A88A}">
      <dgm:prSet/>
      <dgm:spPr/>
      <dgm:t>
        <a:bodyPr/>
        <a:lstStyle/>
        <a:p>
          <a:endParaRPr lang="en-US"/>
        </a:p>
      </dgm:t>
    </dgm:pt>
    <dgm:pt modelId="{8E7193E9-D865-4C2C-B2B4-1AE290D95771}" type="sibTrans" cxnId="{AA4CC44B-53F4-4856-A87D-B64B1407A88A}">
      <dgm:prSet/>
      <dgm:spPr/>
      <dgm:t>
        <a:bodyPr/>
        <a:lstStyle/>
        <a:p>
          <a:endParaRPr lang="en-US"/>
        </a:p>
      </dgm:t>
    </dgm:pt>
    <dgm:pt modelId="{4014844F-A173-47A4-B86D-617B0CD8AB39}">
      <dgm:prSet phldrT="[Text]"/>
      <dgm:spPr/>
      <dgm:t>
        <a:bodyPr/>
        <a:lstStyle/>
        <a:p>
          <a:r>
            <a:rPr lang="en-GB" dirty="0"/>
            <a:t>Treating employees decently and fairly within the workplace </a:t>
          </a:r>
          <a:endParaRPr lang="en-US" dirty="0"/>
        </a:p>
      </dgm:t>
    </dgm:pt>
    <dgm:pt modelId="{9DC13B05-1405-41F7-9B23-658A0EB35861}" type="parTrans" cxnId="{AC28FB5C-8B79-49D3-B85C-FB82DC44863C}">
      <dgm:prSet/>
      <dgm:spPr/>
      <dgm:t>
        <a:bodyPr/>
        <a:lstStyle/>
        <a:p>
          <a:endParaRPr lang="en-US"/>
        </a:p>
      </dgm:t>
    </dgm:pt>
    <dgm:pt modelId="{76F606C9-FB6F-4FED-8D47-EC2103DAC473}" type="sibTrans" cxnId="{AC28FB5C-8B79-49D3-B85C-FB82DC44863C}">
      <dgm:prSet/>
      <dgm:spPr/>
      <dgm:t>
        <a:bodyPr/>
        <a:lstStyle/>
        <a:p>
          <a:endParaRPr lang="en-US"/>
        </a:p>
      </dgm:t>
    </dgm:pt>
    <dgm:pt modelId="{4CE16EB2-6A16-438D-85C9-2C5221130212}" type="pres">
      <dgm:prSet presAssocID="{365A0807-72CC-4C4E-B6D7-BC54E6DC3A09}" presName="compositeShape" presStyleCnt="0">
        <dgm:presLayoutVars>
          <dgm:chMax val="2"/>
          <dgm:dir/>
          <dgm:resizeHandles val="exact"/>
        </dgm:presLayoutVars>
      </dgm:prSet>
      <dgm:spPr/>
    </dgm:pt>
    <dgm:pt modelId="{B0644F20-1FB4-4197-A351-B2F854DE0BEA}" type="pres">
      <dgm:prSet presAssocID="{365A0807-72CC-4C4E-B6D7-BC54E6DC3A09}" presName="ribbon" presStyleLbl="node1" presStyleIdx="0" presStyleCnt="1"/>
      <dgm:spPr/>
    </dgm:pt>
    <dgm:pt modelId="{3B891DAC-B428-49EA-A2E0-6953400E915E}" type="pres">
      <dgm:prSet presAssocID="{365A0807-72CC-4C4E-B6D7-BC54E6DC3A09}" presName="leftArrowText" presStyleLbl="node1" presStyleIdx="0" presStyleCnt="1">
        <dgm:presLayoutVars>
          <dgm:chMax val="0"/>
          <dgm:bulletEnabled val="1"/>
        </dgm:presLayoutVars>
      </dgm:prSet>
      <dgm:spPr/>
    </dgm:pt>
    <dgm:pt modelId="{0FEB9666-2E3E-4286-8CAE-6B67EBA9CEB2}" type="pres">
      <dgm:prSet presAssocID="{365A0807-72CC-4C4E-B6D7-BC54E6DC3A09}" presName="rightArrowText" presStyleLbl="node1" presStyleIdx="0" presStyleCnt="1">
        <dgm:presLayoutVars>
          <dgm:chMax val="0"/>
          <dgm:bulletEnabled val="1"/>
        </dgm:presLayoutVars>
      </dgm:prSet>
      <dgm:spPr/>
    </dgm:pt>
  </dgm:ptLst>
  <dgm:cxnLst>
    <dgm:cxn modelId="{AA5EFE02-6CAD-4EDC-9268-A75FD4F27F6D}" type="presOf" srcId="{365A0807-72CC-4C4E-B6D7-BC54E6DC3A09}" destId="{4CE16EB2-6A16-438D-85C9-2C5221130212}" srcOrd="0" destOrd="0" presId="urn:microsoft.com/office/officeart/2005/8/layout/arrow6"/>
    <dgm:cxn modelId="{AC28FB5C-8B79-49D3-B85C-FB82DC44863C}" srcId="{365A0807-72CC-4C4E-B6D7-BC54E6DC3A09}" destId="{4014844F-A173-47A4-B86D-617B0CD8AB39}" srcOrd="1" destOrd="0" parTransId="{9DC13B05-1405-41F7-9B23-658A0EB35861}" sibTransId="{76F606C9-FB6F-4FED-8D47-EC2103DAC473}"/>
    <dgm:cxn modelId="{AA4CC44B-53F4-4856-A87D-B64B1407A88A}" srcId="{365A0807-72CC-4C4E-B6D7-BC54E6DC3A09}" destId="{6CFD62BB-4545-4265-A61A-DE116980F594}" srcOrd="0" destOrd="0" parTransId="{C0A1FF8C-E92D-4A5C-B505-B98B57FE4A51}" sibTransId="{8E7193E9-D865-4C2C-B2B4-1AE290D95771}"/>
    <dgm:cxn modelId="{801B187E-67C0-4241-B210-C66860961752}" type="presOf" srcId="{6CFD62BB-4545-4265-A61A-DE116980F594}" destId="{3B891DAC-B428-49EA-A2E0-6953400E915E}" srcOrd="0" destOrd="0" presId="urn:microsoft.com/office/officeart/2005/8/layout/arrow6"/>
    <dgm:cxn modelId="{5880B6E0-0713-4695-A40C-143D3A8D07E5}" type="presOf" srcId="{4014844F-A173-47A4-B86D-617B0CD8AB39}" destId="{0FEB9666-2E3E-4286-8CAE-6B67EBA9CEB2}" srcOrd="0" destOrd="0" presId="urn:microsoft.com/office/officeart/2005/8/layout/arrow6"/>
    <dgm:cxn modelId="{0FDE084D-241B-4BCF-AC2E-3744BEE6D248}" type="presParOf" srcId="{4CE16EB2-6A16-438D-85C9-2C5221130212}" destId="{B0644F20-1FB4-4197-A351-B2F854DE0BEA}" srcOrd="0" destOrd="0" presId="urn:microsoft.com/office/officeart/2005/8/layout/arrow6"/>
    <dgm:cxn modelId="{4539F9D5-2B31-413E-A0F8-72356B17C42B}" type="presParOf" srcId="{4CE16EB2-6A16-438D-85C9-2C5221130212}" destId="{3B891DAC-B428-49EA-A2E0-6953400E915E}" srcOrd="1" destOrd="0" presId="urn:microsoft.com/office/officeart/2005/8/layout/arrow6"/>
    <dgm:cxn modelId="{C4940706-8483-4AA8-8244-FB36E563CBF2}" type="presParOf" srcId="{4CE16EB2-6A16-438D-85C9-2C5221130212}" destId="{0FEB9666-2E3E-4286-8CAE-6B67EBA9CEB2}"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44F20-1FB4-4197-A351-B2F854DE0BEA}">
      <dsp:nvSpPr>
        <dsp:cNvPr id="0" name=""/>
        <dsp:cNvSpPr/>
      </dsp:nvSpPr>
      <dsp:spPr>
        <a:xfrm>
          <a:off x="0" y="585152"/>
          <a:ext cx="8504238" cy="3401695"/>
        </a:xfrm>
        <a:prstGeom prst="leftRightRibbon">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3B891DAC-B428-49EA-A2E0-6953400E915E}">
      <dsp:nvSpPr>
        <dsp:cNvPr id="0" name=""/>
        <dsp:cNvSpPr/>
      </dsp:nvSpPr>
      <dsp:spPr>
        <a:xfrm>
          <a:off x="1020508" y="1180449"/>
          <a:ext cx="2806398" cy="1666830"/>
        </a:xfrm>
        <a:prstGeom prst="rect">
          <a:avLst/>
        </a:prstGeom>
        <a:noFill/>
        <a:ln w="11429" cap="flat" cmpd="sng" algn="ctr">
          <a:noFill/>
          <a:prstDash val="sysDash"/>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9568" rIns="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Supporting employees to move forward in their work </a:t>
          </a:r>
          <a:endParaRPr lang="en-US" sz="2800" kern="1200" dirty="0"/>
        </a:p>
      </dsp:txBody>
      <dsp:txXfrm>
        <a:off x="1020508" y="1180449"/>
        <a:ext cx="2806398" cy="1666830"/>
      </dsp:txXfrm>
    </dsp:sp>
    <dsp:sp modelId="{0FEB9666-2E3E-4286-8CAE-6B67EBA9CEB2}">
      <dsp:nvSpPr>
        <dsp:cNvPr id="0" name=""/>
        <dsp:cNvSpPr/>
      </dsp:nvSpPr>
      <dsp:spPr>
        <a:xfrm>
          <a:off x="4252119" y="1724720"/>
          <a:ext cx="3316652" cy="1666830"/>
        </a:xfrm>
        <a:prstGeom prst="rect">
          <a:avLst/>
        </a:prstGeom>
        <a:noFill/>
        <a:ln w="11429" cap="flat" cmpd="sng" algn="ctr">
          <a:noFill/>
          <a:prstDash val="sysDash"/>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9568" rIns="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Treating employees decently and fairly within the workplace </a:t>
          </a:r>
          <a:endParaRPr lang="en-US" sz="2800" kern="1200" dirty="0"/>
        </a:p>
      </dsp:txBody>
      <dsp:txXfrm>
        <a:off x="4252119" y="1724720"/>
        <a:ext cx="3316652" cy="1666830"/>
      </dsp:txXfrm>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126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5FA57A-0215-47B9-B845-7337BB6C8069}" type="datetimeFigureOut">
              <a:rPr lang="en-US" smtClean="0"/>
              <a:t>3/10/2024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6E31A0-A882-442E-AB4E-F44955160682}" type="slidenum">
              <a:rPr lang="en-US" smtClean="0"/>
              <a:t>‹#›</a:t>
            </a:fld>
            <a:endParaRPr lang="en-US" dirty="0"/>
          </a:p>
        </p:txBody>
      </p:sp>
    </p:spTree>
    <p:extLst>
      <p:ext uri="{BB962C8B-B14F-4D97-AF65-F5344CB8AC3E}">
        <p14:creationId xmlns:p14="http://schemas.microsoft.com/office/powerpoint/2010/main" val="3459091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1</a:t>
            </a:fld>
            <a:endParaRPr lang="en-US" dirty="0"/>
          </a:p>
        </p:txBody>
      </p:sp>
    </p:spTree>
    <p:extLst>
      <p:ext uri="{BB962C8B-B14F-4D97-AF65-F5344CB8AC3E}">
        <p14:creationId xmlns:p14="http://schemas.microsoft.com/office/powerpoint/2010/main" val="2874572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latin typeface="Perpetua" pitchFamily="18" charset="0"/>
                <a:ea typeface="+mn-ea"/>
                <a:cs typeface="+mn-cs"/>
              </a:rPr>
              <a:t>Hello</a:t>
            </a:r>
            <a:r>
              <a:rPr lang="en-GB" sz="1200" b="1" i="1" kern="1200" baseline="0" dirty="0">
                <a:solidFill>
                  <a:schemeClr val="tx1"/>
                </a:solidFill>
                <a:latin typeface="Perpetua" pitchFamily="18" charset="0"/>
                <a:ea typeface="+mn-ea"/>
                <a:cs typeface="+mn-cs"/>
              </a:rPr>
              <a:t> Everyone! Welcome to my presentation on Effective Managerial Behaviours.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a:solidFill>
                <a:schemeClr val="tx1"/>
              </a:solidFill>
              <a:latin typeface="Perpetua" pitchFamily="18" charset="0"/>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kern="1200" dirty="0">
                <a:solidFill>
                  <a:schemeClr val="tx1"/>
                </a:solidFill>
                <a:latin typeface="Perpetua" pitchFamily="18" charset="0"/>
                <a:ea typeface="+mn-ea"/>
                <a:cs typeface="+mn-cs"/>
              </a:rPr>
              <a:t>Effective managers can make a significant contribution to the performance of their organization. Irrespective of the management style adopted, managers' behaviors play an instrumental role in the success of employees, their morale, and employee turnover (Cole and Kelly, 2011). </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kern="1200" dirty="0">
                <a:solidFill>
                  <a:schemeClr val="tx1"/>
                </a:solidFill>
                <a:latin typeface="Perpetua" pitchFamily="18" charset="0"/>
                <a:ea typeface="+mn-ea"/>
                <a:cs typeface="+mn-cs"/>
              </a:rPr>
              <a:t>Managers must exhibit behaviors that can positively influence their teams to become better organizational leaders. Manager behavior covers how managers act and conduct themselves, including how they treat their employees and lead their teams. </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kern="1200" dirty="0">
                <a:solidFill>
                  <a:schemeClr val="tx1"/>
                </a:solidFill>
                <a:latin typeface="Perpetua" pitchFamily="18" charset="0"/>
                <a:ea typeface="+mn-ea"/>
                <a:cs typeface="+mn-cs"/>
              </a:rPr>
              <a:t>Based on behavioral management theorists, a good understanding of human behavior at work, such as conflict, motivation, group dynamics, and expectations, significantly improves employee productivity (Robbins and Judge, 2020). </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kern="1200" dirty="0">
                <a:solidFill>
                  <a:schemeClr val="tx1"/>
                </a:solidFill>
                <a:latin typeface="Perpetua" pitchFamily="18" charset="0"/>
                <a:ea typeface="+mn-ea"/>
                <a:cs typeface="+mn-cs"/>
              </a:rPr>
              <a:t>The most effective managerial behaviors involve supporting employees to perform their work well and treating them courteously and fairly in the workplace. Managers’ behavior is vital as it establishes the tone for the entire team. </a:t>
            </a:r>
            <a:endParaRPr lang="en-US" sz="1200" kern="1200" dirty="0">
              <a:solidFill>
                <a:schemeClr val="tx1"/>
              </a:solidFill>
              <a:latin typeface="Perpetua" pitchFamily="18"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2</a:t>
            </a:fld>
            <a:endParaRPr lang="en-US" dirty="0"/>
          </a:p>
        </p:txBody>
      </p:sp>
    </p:spTree>
    <p:extLst>
      <p:ext uri="{BB962C8B-B14F-4D97-AF65-F5344CB8AC3E}">
        <p14:creationId xmlns:p14="http://schemas.microsoft.com/office/powerpoint/2010/main" val="469330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Wingdings" panose="05000000000000000000" pitchFamily="2" charset="2"/>
              <a:buChar char="q"/>
            </a:pPr>
            <a:r>
              <a:rPr lang="en-GB" sz="1200" b="1" kern="1200" dirty="0">
                <a:solidFill>
                  <a:schemeClr val="tx1"/>
                </a:solidFill>
                <a:latin typeface="Perpetua" pitchFamily="18" charset="0"/>
                <a:ea typeface="+mn-ea"/>
                <a:cs typeface="+mn-cs"/>
              </a:rPr>
              <a:t>Division of work</a:t>
            </a:r>
            <a:r>
              <a:rPr lang="en-GB" sz="1200" kern="1200" dirty="0">
                <a:solidFill>
                  <a:schemeClr val="tx1"/>
                </a:solidFill>
                <a:latin typeface="Perpetua" pitchFamily="18" charset="0"/>
                <a:ea typeface="+mn-ea"/>
                <a:cs typeface="+mn-cs"/>
              </a:rPr>
              <a:t> entails dividing work into smaller manageable tasks and allocating them to different individuals (Mullins and Christy, 2016). Division of work seeks to enhance efficiency by assigning various tasks to other employees, thus reducing costs and enhancing productivity.</a:t>
            </a:r>
            <a:endParaRPr lang="en-US" sz="1200" kern="1200" dirty="0">
              <a:solidFill>
                <a:schemeClr val="tx1"/>
              </a:solidFill>
              <a:latin typeface="Perpetua" pitchFamily="18" charset="0"/>
              <a:ea typeface="+mn-ea"/>
              <a:cs typeface="+mn-cs"/>
            </a:endParaRPr>
          </a:p>
          <a:p>
            <a:pPr marL="171450" indent="-171450">
              <a:buFont typeface="Wingdings" panose="05000000000000000000" pitchFamily="2" charset="2"/>
              <a:buChar char="q"/>
            </a:pPr>
            <a:r>
              <a:rPr lang="en-GB" sz="1200" b="1" kern="1200" dirty="0">
                <a:solidFill>
                  <a:schemeClr val="tx1"/>
                </a:solidFill>
                <a:latin typeface="Perpetua" pitchFamily="18" charset="0"/>
                <a:ea typeface="+mn-ea"/>
                <a:cs typeface="+mn-cs"/>
              </a:rPr>
              <a:t>Balancing authority and responsibility</a:t>
            </a:r>
            <a:r>
              <a:rPr lang="en-GB" sz="1200" kern="1200" dirty="0">
                <a:solidFill>
                  <a:schemeClr val="tx1"/>
                </a:solidFill>
                <a:latin typeface="Perpetua" pitchFamily="18" charset="0"/>
                <a:ea typeface="+mn-ea"/>
                <a:cs typeface="+mn-cs"/>
              </a:rPr>
              <a:t> entails dividing authority between managers and subordinates while sharing responsibilities to ensure both parties take ownership of their roles. This principle seeks to enhance efficient functioning by minimizing conflict between managers and subordinates.</a:t>
            </a:r>
            <a:endParaRPr lang="en-US" sz="1200" kern="1200" dirty="0">
              <a:solidFill>
                <a:schemeClr val="tx1"/>
              </a:solidFill>
              <a:latin typeface="Perpetua" pitchFamily="18" charset="0"/>
              <a:ea typeface="+mn-ea"/>
              <a:cs typeface="+mn-cs"/>
            </a:endParaRPr>
          </a:p>
          <a:p>
            <a:pPr marL="171450" indent="-171450">
              <a:buFont typeface="Wingdings" panose="05000000000000000000" pitchFamily="2" charset="2"/>
              <a:buChar char="q"/>
            </a:pPr>
            <a:r>
              <a:rPr lang="en-GB" sz="1200" b="1" kern="1200" dirty="0">
                <a:solidFill>
                  <a:schemeClr val="tx1"/>
                </a:solidFill>
                <a:latin typeface="Perpetua" pitchFamily="18" charset="0"/>
                <a:ea typeface="+mn-ea"/>
                <a:cs typeface="+mn-cs"/>
              </a:rPr>
              <a:t>Unity of command</a:t>
            </a:r>
            <a:r>
              <a:rPr lang="en-GB" sz="1200" kern="1200" dirty="0">
                <a:solidFill>
                  <a:schemeClr val="tx1"/>
                </a:solidFill>
                <a:latin typeface="Perpetua" pitchFamily="18" charset="0"/>
                <a:ea typeface="+mn-ea"/>
                <a:cs typeface="+mn-cs"/>
              </a:rPr>
              <a:t>: This principle ensures that employees understand the company's goals; their individual roles that can help attain those goals, and how they fit into the larger picture (Mullins and Christy, 2016).</a:t>
            </a:r>
            <a:endParaRPr lang="en-US" sz="1200" kern="1200" dirty="0">
              <a:solidFill>
                <a:schemeClr val="tx1"/>
              </a:solidFill>
              <a:latin typeface="Perpetua" pitchFamily="18" charset="0"/>
              <a:ea typeface="+mn-ea"/>
              <a:cs typeface="+mn-cs"/>
            </a:endParaRPr>
          </a:p>
          <a:p>
            <a:pPr marL="171450" indent="-171450">
              <a:buFont typeface="Wingdings" panose="05000000000000000000" pitchFamily="2" charset="2"/>
              <a:buChar char="q"/>
            </a:pPr>
            <a:r>
              <a:rPr lang="en-GB" sz="1200" b="1" kern="1200" dirty="0">
                <a:solidFill>
                  <a:schemeClr val="tx1"/>
                </a:solidFill>
                <a:latin typeface="Perpetua" pitchFamily="18" charset="0"/>
                <a:ea typeface="+mn-ea"/>
                <a:cs typeface="+mn-cs"/>
              </a:rPr>
              <a:t>Subordination of individual interests</a:t>
            </a:r>
            <a:r>
              <a:rPr lang="en-GB" sz="1200" kern="1200" dirty="0">
                <a:solidFill>
                  <a:schemeClr val="tx1"/>
                </a:solidFill>
                <a:latin typeface="Perpetua" pitchFamily="18" charset="0"/>
                <a:ea typeface="+mn-ea"/>
                <a:cs typeface="+mn-cs"/>
              </a:rPr>
              <a:t> to the general interest: this principle ensures that everyone works toward a shared goal instead of egoistically chasing personal goals at the expense of company goals</a:t>
            </a:r>
            <a:endParaRPr lang="en-US" sz="1200" kern="1200" dirty="0">
              <a:solidFill>
                <a:schemeClr val="tx1"/>
              </a:solidFill>
              <a:latin typeface="Perpetua" pitchFamily="18" charset="0"/>
              <a:ea typeface="+mn-ea"/>
              <a:cs typeface="+mn-cs"/>
            </a:endParaRPr>
          </a:p>
          <a:p>
            <a:pPr marL="171450" indent="-171450">
              <a:buFont typeface="Wingdings" panose="05000000000000000000" pitchFamily="2" charset="2"/>
              <a:buChar char="q"/>
            </a:pPr>
            <a:r>
              <a:rPr lang="en-GB" sz="1200" b="1" kern="1200" dirty="0">
                <a:solidFill>
                  <a:schemeClr val="tx1"/>
                </a:solidFill>
                <a:latin typeface="Perpetua" pitchFamily="18" charset="0"/>
                <a:ea typeface="+mn-ea"/>
                <a:cs typeface="+mn-cs"/>
              </a:rPr>
              <a:t>Remuneration</a:t>
            </a:r>
            <a:r>
              <a:rPr lang="en-GB" sz="1200" kern="1200" dirty="0">
                <a:solidFill>
                  <a:schemeClr val="tx1"/>
                </a:solidFill>
                <a:latin typeface="Perpetua" pitchFamily="18" charset="0"/>
                <a:ea typeface="+mn-ea"/>
                <a:cs typeface="+mn-cs"/>
              </a:rPr>
              <a:t>: This entails rewarding employees for their work by using compensation systems based on performance, need, and merit (Mullins and Christy, 2016). This principle seeks to create a fair system so that every employee gets what they deserve for their efforts.</a:t>
            </a:r>
            <a:endParaRPr lang="en-US" sz="1200" kern="1200" dirty="0">
              <a:solidFill>
                <a:schemeClr val="tx1"/>
              </a:solidFill>
              <a:latin typeface="Perpetua" pitchFamily="18" charset="0"/>
              <a:ea typeface="+mn-ea"/>
              <a:cs typeface="+mn-cs"/>
            </a:endParaRPr>
          </a:p>
          <a:p>
            <a:pPr marL="171450" indent="-171450">
              <a:buFont typeface="Wingdings" panose="05000000000000000000" pitchFamily="2" charset="2"/>
              <a:buChar char="q"/>
            </a:pPr>
            <a:r>
              <a:rPr lang="en-GB" sz="1200" b="1" kern="1200" dirty="0">
                <a:solidFill>
                  <a:schemeClr val="tx1"/>
                </a:solidFill>
                <a:latin typeface="Perpetua" pitchFamily="18" charset="0"/>
                <a:ea typeface="+mn-ea"/>
                <a:cs typeface="+mn-cs"/>
              </a:rPr>
              <a:t>Equity</a:t>
            </a:r>
            <a:r>
              <a:rPr lang="en-GB" sz="1200" kern="1200" dirty="0">
                <a:solidFill>
                  <a:schemeClr val="tx1"/>
                </a:solidFill>
                <a:latin typeface="Perpetua" pitchFamily="18" charset="0"/>
                <a:ea typeface="+mn-ea"/>
                <a:cs typeface="+mn-cs"/>
              </a:rPr>
              <a:t> entails fairness in every matter regarding employment. It ensures that all employees are treated fairly and equally without prejudice based on their creed, color, race, or sex (Mullins and Christy, 2016). </a:t>
            </a:r>
            <a:endParaRPr lang="en-US" sz="1200" kern="1200" dirty="0">
              <a:solidFill>
                <a:schemeClr val="tx1"/>
              </a:solidFill>
              <a:latin typeface="Perpetua" pitchFamily="18"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3</a:t>
            </a:fld>
            <a:endParaRPr lang="en-US" dirty="0"/>
          </a:p>
        </p:txBody>
      </p:sp>
    </p:spTree>
    <p:extLst>
      <p:ext uri="{BB962C8B-B14F-4D97-AF65-F5344CB8AC3E}">
        <p14:creationId xmlns:p14="http://schemas.microsoft.com/office/powerpoint/2010/main" val="2288868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1" kern="1200" dirty="0">
                <a:solidFill>
                  <a:schemeClr val="tx1"/>
                </a:solidFill>
                <a:latin typeface="+mn-lt"/>
                <a:ea typeface="+mn-ea"/>
                <a:cs typeface="+mn-cs"/>
              </a:rPr>
              <a:t>Planning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Planning entails identifying needs, establishing objectives, and devising appropriate courses of action to achieve the goals (Kozina, 2014). Managers must understand their companies' environmental conditions to enable them to make informed decisions.</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Organizing</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Organizing entails distributing the resources and delegating tasks to personnel to achieve the goals established in the planning stage (Mullins and Christy, 2016). It also involves developing systems for coordinating work efforts across teams or departments.</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Staffing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Staffing involves hiring, allocating, and managing employees to undertake their assigned tasks effectively and efficiently (Kozina, 2014). Staffing requires managers to decide who should perform specific tasks, when and where the tasks should be conducted, and the time assigned for every task.</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Controlling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Controlling focuses on ensuring that all activities are executed as planned and includes monitoring and evaluation of work performed to ensure it meets the required quality standards (Mullins and Christy, 2016).</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Directing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Directing entails the interpersonal aspects of management, which focuses on guiding, influencing, supervising, and motivating employees to achieve organizational goals (Mullins and Christy, 2016).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5</a:t>
            </a:fld>
            <a:endParaRPr lang="en-US" dirty="0"/>
          </a:p>
        </p:txBody>
      </p:sp>
    </p:spTree>
    <p:extLst>
      <p:ext uri="{BB962C8B-B14F-4D97-AF65-F5344CB8AC3E}">
        <p14:creationId xmlns:p14="http://schemas.microsoft.com/office/powerpoint/2010/main" val="3934113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Communication/disseminator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Managers perform interpersonal roles in the company, which require effective communication. Managers disseminate information along the chain of command, offering employees insight to those at higher levels and corporate guidance to those at lower levels (Kozina, 2014).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Leadership</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 Managers supervise employees’ work and guide and influence subordinates' work in the desired direction.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Decision-making</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Managers also perform decision-making roles in the company by steering their departments or the entire company in the desired direction (Kozina, 2014). They make decisions regarding the optimum utilization of resources to ensure the organization meets its goals.</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Mentoring and advocacy</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 Managers also help employees feel supported and cared for by treating them as genuine members (Northouse, 2016). They advance employees' needs with upper management and offer them mentorship and advice.</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Problem</a:t>
            </a:r>
            <a:r>
              <a:rPr lang="en-GB" sz="1200" kern="1200" dirty="0">
                <a:solidFill>
                  <a:schemeClr val="tx1"/>
                </a:solidFill>
                <a:latin typeface="+mn-lt"/>
                <a:ea typeface="+mn-ea"/>
                <a:cs typeface="+mn-cs"/>
              </a:rPr>
              <a:t>-</a:t>
            </a:r>
            <a:r>
              <a:rPr lang="en-GB" sz="1200" b="1" kern="1200" dirty="0">
                <a:solidFill>
                  <a:schemeClr val="tx1"/>
                </a:solidFill>
                <a:latin typeface="+mn-lt"/>
                <a:ea typeface="+mn-ea"/>
                <a:cs typeface="+mn-cs"/>
              </a:rPr>
              <a:t>solving/negotiator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 Managers also take corrective action when plans hardly go as expected. They also play a negotiator role whenever problems arise among employees.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7</a:t>
            </a:fld>
            <a:endParaRPr lang="en-US" dirty="0"/>
          </a:p>
        </p:txBody>
      </p:sp>
    </p:spTree>
    <p:extLst>
      <p:ext uri="{BB962C8B-B14F-4D97-AF65-F5344CB8AC3E}">
        <p14:creationId xmlns:p14="http://schemas.microsoft.com/office/powerpoint/2010/main" val="4177358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Perpetua" pitchFamily="18" charset="0"/>
                <a:ea typeface="+mn-ea"/>
                <a:cs typeface="+mn-cs"/>
              </a:rPr>
              <a:t>Managers' actions and behavior significantly affect the productivity of employees and that of the organization. The toxic manager-employee relationship can be harmful to employees as it causes stress and mental problems (Robbins and Judge, 2020). Managers must consider employees as the most vital assets of the organization. They should show genuine support to employees, including developing their expertise through training to prepare them to perform their jobs better. Managers must take their time to listen to the employees' concerns and offer supportive responses (Contreras, Soria-Barreto, and Zuniga-Jara, 2021). This aspect makes employees feel valued, thus enhancing productivity and reducing employee turnover. Managers can also inspire and motivate employees to engage in professional development to improve their skills. Managers should also strive to understand employees' challenges, needs, and motivations and offer support and guidance (Huang, 2019). Encouraging them to work on the skills and tasks they excel at is a great way to boost their confidence and increase their motivation. Organizing monthly progress meetings can help employees understand how to meet expectations and how far they are from reaching their goals (Northouse, 2016). Also, creating a positive work environment allows employees to perform their tasks effectively.</a:t>
            </a:r>
            <a:endParaRPr lang="en-US" sz="1200" kern="1200" dirty="0">
              <a:solidFill>
                <a:schemeClr val="tx1"/>
              </a:solidFill>
              <a:latin typeface="Perpetua" pitchFamily="18"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9</a:t>
            </a:fld>
            <a:endParaRPr lang="en-US" dirty="0"/>
          </a:p>
        </p:txBody>
      </p:sp>
    </p:spTree>
    <p:extLst>
      <p:ext uri="{BB962C8B-B14F-4D97-AF65-F5344CB8AC3E}">
        <p14:creationId xmlns:p14="http://schemas.microsoft.com/office/powerpoint/2010/main" val="3571421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Lack of fairness in the workplace creates implications far beyond the emotional well-being of employees. Employees who feel unfairly treated tend to be less productive, more likely to engage in deceptive behavior, and less likely to stay with the organization for long (Robbins and Judge, 2020). Therefore, managers need to treat employees decently and fairly in the workplace to enhance their productivity and reduce employee turnover (Robbins and Judge, 2020). Managers should respect employees and give them a supportive working environment. Moreover, they should strive to motivate employees through fair work packages (Northouse, 2016). Also, they should make the decision-making process transparent in the company. Also, it provides employees with opportunities to offer their input on vital decisions affecting their work (Huang, 2019).</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 Ensure that the codes of conduct do not discriminate to promote fairness and consistency in the treatment of employees in the organization. Another way to show fairness and equity to your employees is to listen and empathize with their concerns, opinions, and ideas (Pearl Dlamini, Suknunan, and Bhana, 2022). Managers should create a safe and open space for employees to express themselves and acknowledge and appreciate their perspectives. Also, managers can promote fairness by respecting and celebrating employees’ diversity. They should identify and value the differences and similarities among their employees, including their backgrounds, beliefs, cultures, values, styles, and skills (Pearl Dlamini, Suknunan, and Bhana, 2022). Lastly, treat every employee with respect and dignity to make them feel valued.</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26E31A0-A882-442E-AB4E-F44955160682}" type="slidenum">
              <a:rPr lang="en-US" smtClean="0"/>
              <a:t>10</a:t>
            </a:fld>
            <a:endParaRPr lang="en-US" dirty="0"/>
          </a:p>
        </p:txBody>
      </p:sp>
    </p:spTree>
    <p:extLst>
      <p:ext uri="{BB962C8B-B14F-4D97-AF65-F5344CB8AC3E}">
        <p14:creationId xmlns:p14="http://schemas.microsoft.com/office/powerpoint/2010/main" val="2465336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93B28E0-108A-4332-81D7-A80E24196390}" type="slidenum">
              <a:rPr lang="en-US" smtClean="0"/>
              <a:t>‹#›</a:t>
            </a:fld>
            <a:endParaRPr lang="en-US" dirty="0"/>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4361688" y="1026372"/>
            <a:ext cx="457200" cy="441325"/>
          </a:xfrm>
        </p:spPr>
        <p:txBody>
          <a:bodyPr/>
          <a:lstStyle/>
          <a:p>
            <a:fld id="{F93B28E0-108A-4332-81D7-A80E24196390}" type="slidenum">
              <a:rPr lang="en-US" smtClean="0"/>
              <a:t>‹#›</a:t>
            </a:fld>
            <a:endParaRPr lang="en-US" dirty="0"/>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dirty="0"/>
          </a:p>
        </p:txBody>
      </p:sp>
      <p:sp>
        <p:nvSpPr>
          <p:cNvPr id="4" name="Date Placeholder 3"/>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93B28E0-108A-4332-81D7-A80E24196390}" type="slidenum">
              <a:rPr lang="en-US" smtClean="0"/>
              <a:t>‹#›</a:t>
            </a:fld>
            <a:endParaRPr lang="en-US" dirty="0"/>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63EA53EC-4D71-4C27-BC76-62CBDC561D4D}" type="datetimeFigureOut">
              <a:rPr lang="en-US" smtClean="0"/>
              <a:t>3/10/2024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93B28E0-108A-4332-81D7-A80E24196390}" type="slidenum">
              <a:rPr lang="en-US" smtClean="0"/>
              <a:t>‹#›</a:t>
            </a:fld>
            <a:endParaRPr lang="en-US" dirty="0"/>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8" name="Footer Placeholder 7"/>
          <p:cNvSpPr>
            <a:spLocks noGrp="1"/>
          </p:cNvSpPr>
          <p:nvPr>
            <p:ph type="ftr" sz="quarter" idx="11"/>
          </p:nvPr>
        </p:nvSpPr>
        <p:spPr>
          <a:xfrm>
            <a:off x="304800" y="6409944"/>
            <a:ext cx="3581400" cy="365760"/>
          </a:xfrm>
        </p:spPr>
        <p:txBody>
          <a:bodyPr/>
          <a:lstStyle/>
          <a:p>
            <a:endParaRPr lang="en-US" dirty="0"/>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F93B28E0-108A-4332-81D7-A80E24196390}" type="slidenum">
              <a:rPr lang="en-US" smtClean="0"/>
              <a:t>‹#›</a:t>
            </a:fld>
            <a:endParaRPr lang="en-US" dirty="0"/>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a:xfrm>
            <a:off x="4343400" y="1036020"/>
            <a:ext cx="457200" cy="441325"/>
          </a:xfrm>
        </p:spPr>
        <p:txBody>
          <a:bodyPr/>
          <a:lstStyle/>
          <a:p>
            <a:fld id="{F93B28E0-108A-4332-81D7-A80E24196390}"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F93B28E0-108A-4332-81D7-A80E24196390}"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F93B28E0-108A-4332-81D7-A80E24196390}" type="slidenum">
              <a:rPr lang="en-US" smtClean="0"/>
              <a:t>‹#›</a:t>
            </a:fld>
            <a:endParaRPr lang="en-US" dirty="0"/>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Date Placeholder 4"/>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6" name="Footer Placeholder 5"/>
          <p:cNvSpPr>
            <a:spLocks noGrp="1"/>
          </p:cNvSpPr>
          <p:nvPr>
            <p:ph type="ftr" sz="quarter" idx="11"/>
          </p:nvPr>
        </p:nvSpPr>
        <p:spPr>
          <a:xfrm>
            <a:off x="301752" y="6410848"/>
            <a:ext cx="3383280" cy="365760"/>
          </a:xfrm>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Slide Number Placeholder 6"/>
          <p:cNvSpPr>
            <a:spLocks noGrp="1"/>
          </p:cNvSpPr>
          <p:nvPr>
            <p:ph type="sldNum" sz="quarter" idx="12"/>
          </p:nvPr>
        </p:nvSpPr>
        <p:spPr>
          <a:xfrm>
            <a:off x="1371600" y="312738"/>
            <a:ext cx="457200" cy="441325"/>
          </a:xfrm>
        </p:spPr>
        <p:txBody>
          <a:bodyPr/>
          <a:lstStyle/>
          <a:p>
            <a:fld id="{F93B28E0-108A-4332-81D7-A80E24196390}" type="slidenum">
              <a:rPr lang="en-US" smtClean="0"/>
              <a:t>‹#›</a:t>
            </a:fld>
            <a:endParaRPr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dirty="0"/>
              <a:t>Click icon to add picture</a:t>
            </a:r>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Date Placeholder 4"/>
          <p:cNvSpPr>
            <a:spLocks noGrp="1"/>
          </p:cNvSpPr>
          <p:nvPr>
            <p:ph type="dt" sz="half" idx="10"/>
          </p:nvPr>
        </p:nvSpPr>
        <p:spPr>
          <a:xfrm>
            <a:off x="5788152" y="6404984"/>
            <a:ext cx="3044952" cy="365760"/>
          </a:xfrm>
        </p:spPr>
        <p:txBody>
          <a:bodyPr/>
          <a:lstStyle/>
          <a:p>
            <a:fld id="{63EA53EC-4D71-4C27-BC76-62CBDC561D4D}" type="datetimeFigureOut">
              <a:rPr lang="en-US" smtClean="0"/>
              <a:t>3/10/2024</a:t>
            </a:fld>
            <a:endParaRPr lang="en-US" dirty="0"/>
          </a:p>
        </p:txBody>
      </p:sp>
      <p:sp>
        <p:nvSpPr>
          <p:cNvPr id="6" name="Footer Placeholder 5"/>
          <p:cNvSpPr>
            <a:spLocks noGrp="1"/>
          </p:cNvSpPr>
          <p:nvPr>
            <p:ph type="ftr" sz="quarter" idx="11"/>
          </p:nvPr>
        </p:nvSpPr>
        <p:spPr>
          <a:xfrm>
            <a:off x="301752" y="6410848"/>
            <a:ext cx="3584448" cy="365760"/>
          </a:xfrm>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93B28E0-108A-4332-81D7-A80E24196390}"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6915912" y="3009901"/>
            <a:ext cx="457200" cy="441325"/>
          </a:xfrm>
        </p:spPr>
        <p:txBody>
          <a:bodyPr/>
          <a:lstStyle/>
          <a:p>
            <a:fld id="{F93B28E0-108A-4332-81D7-A80E24196390}" type="slidenum">
              <a:rPr lang="en-US" smtClean="0"/>
              <a:t>‹#›</a:t>
            </a:fld>
            <a:endParaRPr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3EA53EC-4D71-4C27-BC76-62CBDC561D4D}" type="datetimeFigureOut">
              <a:rPr lang="en-US" smtClean="0"/>
              <a:t>3/10/2024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63EA53EC-4D71-4C27-BC76-62CBDC561D4D}" type="datetimeFigureOut">
              <a:rPr lang="en-US" smtClean="0"/>
              <a:t>3/10/2024</a:t>
            </a:fld>
            <a:endParaRPr lang="en-US" dirty="0"/>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dirty="0"/>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F93B28E0-108A-4332-81D7-A80E24196390}" type="slidenum">
              <a:rPr lang="en-US" smtClean="0"/>
              <a:t>‹#›</a:t>
            </a:fld>
            <a:endParaRPr lang="en-US" dirty="0"/>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4.xml" /></Relationships>
</file>

<file path=ppt/slides/_rels/slide4.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9.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1295400"/>
          </a:xfrm>
          <a:solidFill>
            <a:schemeClr val="accent2">
              <a:lumMod val="20000"/>
              <a:lumOff val="80000"/>
            </a:schemeClr>
          </a:solidFill>
        </p:spPr>
        <p:txBody>
          <a:bodyPr>
            <a:normAutofit fontScale="90000"/>
          </a:bodyPr>
          <a:lstStyle/>
          <a:p>
            <a:r>
              <a:rPr lang="en-US" b="1" dirty="0">
                <a:latin typeface="Perpetua" pitchFamily="18" charset="0"/>
              </a:rPr>
              <a:t>Introduction to Leadership and Management </a:t>
            </a:r>
          </a:p>
        </p:txBody>
      </p:sp>
      <p:graphicFrame>
        <p:nvGraphicFramePr>
          <p:cNvPr id="4" name="Table 3"/>
          <p:cNvGraphicFramePr>
            <a:graphicFrameLocks noGrp="1"/>
          </p:cNvGraphicFramePr>
          <p:nvPr>
            <p:extLst>
              <p:ext uri="{D42A27DB-BD31-4B8C-83A1-F6EECF244321}">
                <p14:modId xmlns:p14="http://schemas.microsoft.com/office/powerpoint/2010/main" val="3228431975"/>
              </p:ext>
            </p:extLst>
          </p:nvPr>
        </p:nvGraphicFramePr>
        <p:xfrm>
          <a:off x="-25101" y="2362200"/>
          <a:ext cx="9144001" cy="4455840"/>
        </p:xfrm>
        <a:graphic>
          <a:graphicData uri="http://schemas.openxmlformats.org/drawingml/2006/table">
            <a:tbl>
              <a:tblPr>
                <a:tableStyleId>{D7AC3CCA-C797-4891-BE02-D94E43425B78}</a:tableStyleId>
              </a:tblPr>
              <a:tblGrid>
                <a:gridCol w="1627321">
                  <a:extLst>
                    <a:ext uri="{9D8B030D-6E8A-4147-A177-3AD203B41FA5}">
                      <a16:colId xmlns:a16="http://schemas.microsoft.com/office/drawing/2014/main" val="20000"/>
                    </a:ext>
                  </a:extLst>
                </a:gridCol>
                <a:gridCol w="3252224">
                  <a:extLst>
                    <a:ext uri="{9D8B030D-6E8A-4147-A177-3AD203B41FA5}">
                      <a16:colId xmlns:a16="http://schemas.microsoft.com/office/drawing/2014/main" val="20001"/>
                    </a:ext>
                  </a:extLst>
                </a:gridCol>
                <a:gridCol w="2054737">
                  <a:extLst>
                    <a:ext uri="{9D8B030D-6E8A-4147-A177-3AD203B41FA5}">
                      <a16:colId xmlns:a16="http://schemas.microsoft.com/office/drawing/2014/main" val="20002"/>
                    </a:ext>
                  </a:extLst>
                </a:gridCol>
                <a:gridCol w="2209719">
                  <a:extLst>
                    <a:ext uri="{9D8B030D-6E8A-4147-A177-3AD203B41FA5}">
                      <a16:colId xmlns:a16="http://schemas.microsoft.com/office/drawing/2014/main" val="20003"/>
                    </a:ext>
                  </a:extLst>
                </a:gridCol>
              </a:tblGrid>
              <a:tr h="323490">
                <a:tc>
                  <a:txBody>
                    <a:bodyPr/>
                    <a:lstStyle/>
                    <a:p>
                      <a:pPr marL="0" marR="0" algn="just">
                        <a:spcBef>
                          <a:spcPts val="600"/>
                        </a:spcBef>
                        <a:spcAft>
                          <a:spcPts val="600"/>
                        </a:spcAft>
                      </a:pPr>
                      <a:r>
                        <a:rPr lang="en-GB" sz="1400" dirty="0">
                          <a:effectLst/>
                        </a:rPr>
                        <a:t>Programme:</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gridSpan="3">
                  <a:txBody>
                    <a:bodyPr/>
                    <a:lstStyle/>
                    <a:p>
                      <a:pPr marL="0" marR="0" algn="just">
                        <a:spcBef>
                          <a:spcPts val="600"/>
                        </a:spcBef>
                        <a:spcAft>
                          <a:spcPts val="600"/>
                        </a:spcAft>
                      </a:pPr>
                      <a:r>
                        <a:rPr lang="en-GB" sz="1400" dirty="0">
                          <a:effectLst/>
                        </a:rPr>
                        <a:t>BA Business Management</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2310">
                <a:tc>
                  <a:txBody>
                    <a:bodyPr/>
                    <a:lstStyle/>
                    <a:p>
                      <a:pPr marL="0" marR="0" algn="just">
                        <a:spcBef>
                          <a:spcPts val="600"/>
                        </a:spcBef>
                        <a:spcAft>
                          <a:spcPts val="600"/>
                        </a:spcAft>
                      </a:pPr>
                      <a:r>
                        <a:rPr lang="en-GB" sz="1400" dirty="0">
                          <a:effectLst/>
                        </a:rPr>
                        <a:t>Module:</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gridSpan="3">
                  <a:txBody>
                    <a:bodyPr/>
                    <a:lstStyle/>
                    <a:p>
                      <a:pPr marL="0" marR="0" algn="just">
                        <a:spcBef>
                          <a:spcPts val="600"/>
                        </a:spcBef>
                        <a:spcAft>
                          <a:spcPts val="600"/>
                        </a:spcAft>
                      </a:pPr>
                      <a:r>
                        <a:rPr lang="en-GB" sz="1400" dirty="0">
                          <a:effectLst/>
                        </a:rPr>
                        <a:t>Introduction to Leadership and Management</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838200">
                <a:tc>
                  <a:txBody>
                    <a:bodyPr/>
                    <a:lstStyle/>
                    <a:p>
                      <a:pPr marL="0" marR="0" algn="just">
                        <a:spcBef>
                          <a:spcPts val="600"/>
                        </a:spcBef>
                        <a:spcAft>
                          <a:spcPts val="600"/>
                        </a:spcAft>
                      </a:pPr>
                      <a:r>
                        <a:rPr lang="en-GB" sz="1400" dirty="0">
                          <a:effectLst/>
                        </a:rPr>
                        <a:t>Module code:</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r>
                        <a:rPr lang="en-GB" sz="1400" dirty="0">
                          <a:effectLst/>
                        </a:rPr>
                        <a:t>LCBB4008</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0"/>
                        </a:spcBef>
                        <a:spcAft>
                          <a:spcPts val="0"/>
                        </a:spcAft>
                      </a:pPr>
                      <a:endParaRPr lang="en-US" sz="1400" b="1" dirty="0">
                        <a:effectLst/>
                        <a:latin typeface="Times New Roman" panose="02020603050405020304" pitchFamily="18" charset="0"/>
                      </a:endParaRPr>
                    </a:p>
                  </a:txBody>
                  <a:tcPr marL="45187" marR="45187" marT="0" marB="0"/>
                </a:tc>
                <a:tc>
                  <a:txBody>
                    <a:bodyPr/>
                    <a:lstStyle/>
                    <a:p>
                      <a:pPr marL="0" marR="0" algn="just">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extLst>
                  <a:ext uri="{0D108BD9-81ED-4DB2-BD59-A6C34878D82A}">
                    <a16:rowId xmlns:a16="http://schemas.microsoft.com/office/drawing/2014/main" val="10002"/>
                  </a:ext>
                </a:extLst>
              </a:tr>
              <a:tr h="1066800">
                <a:tc>
                  <a:txBody>
                    <a:bodyPr/>
                    <a:lstStyle/>
                    <a:p>
                      <a:pPr marL="0" marR="0">
                        <a:spcBef>
                          <a:spcPts val="600"/>
                        </a:spcBef>
                        <a:spcAft>
                          <a:spcPts val="600"/>
                        </a:spcAft>
                      </a:pPr>
                      <a:r>
                        <a:rPr lang="en-GB" sz="1400" dirty="0">
                          <a:effectLst/>
                        </a:rPr>
                        <a:t>Module Leader:</a:t>
                      </a:r>
                      <a:endParaRPr lang="en-US" sz="1400" dirty="0">
                        <a:effectLst/>
                      </a:endParaRPr>
                    </a:p>
                    <a:p>
                      <a:pPr marL="0" marR="0" algn="just">
                        <a:spcBef>
                          <a:spcPts val="600"/>
                        </a:spcBef>
                        <a:spcAft>
                          <a:spcPts val="600"/>
                        </a:spcAft>
                      </a:pPr>
                      <a:r>
                        <a:rPr lang="en-GB" sz="1400" dirty="0">
                          <a:effectLst/>
                        </a:rPr>
                        <a:t>Lecturer:</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r>
                        <a:rPr lang="en-GB" sz="1400" dirty="0">
                          <a:effectLst/>
                        </a:rPr>
                        <a:t>Dr Yousuf Kamal </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extLst>
                  <a:ext uri="{0D108BD9-81ED-4DB2-BD59-A6C34878D82A}">
                    <a16:rowId xmlns:a16="http://schemas.microsoft.com/office/drawing/2014/main" val="10003"/>
                  </a:ext>
                </a:extLst>
              </a:tr>
              <a:tr h="1182691">
                <a:tc>
                  <a:txBody>
                    <a:bodyPr/>
                    <a:lstStyle/>
                    <a:p>
                      <a:pPr marL="0" marR="0" algn="just">
                        <a:spcBef>
                          <a:spcPts val="600"/>
                        </a:spcBef>
                        <a:spcAft>
                          <a:spcPts val="600"/>
                        </a:spcAft>
                      </a:pPr>
                      <a:r>
                        <a:rPr lang="en-GB" sz="1400" dirty="0">
                          <a:effectLst/>
                        </a:rPr>
                        <a:t>Assignment Title:</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r>
                        <a:rPr lang="en-GB" sz="1400" dirty="0">
                          <a:effectLst/>
                        </a:rPr>
                        <a:t>Component 2: Group presentation </a:t>
                      </a:r>
                    </a:p>
                    <a:p>
                      <a:pPr marL="0" marR="0" algn="just">
                        <a:spcBef>
                          <a:spcPts val="600"/>
                        </a:spcBef>
                        <a:spcAft>
                          <a:spcPts val="600"/>
                        </a:spcAft>
                      </a:pPr>
                      <a:r>
                        <a:rPr lang="en-GB" sz="1400" dirty="0">
                          <a:effectLst/>
                        </a:rPr>
                        <a:t>Managerial</a:t>
                      </a:r>
                      <a:r>
                        <a:rPr lang="en-GB" sz="1400" baseline="0" dirty="0">
                          <a:effectLst/>
                        </a:rPr>
                        <a:t> Behaviour </a:t>
                      </a:r>
                      <a:endParaRPr lang="en-US" sz="1400" dirty="0">
                        <a:effectLst/>
                      </a:endParaRPr>
                    </a:p>
                    <a:p>
                      <a:pPr marL="0" marR="0" algn="just">
                        <a:spcBef>
                          <a:spcPts val="600"/>
                        </a:spcBef>
                        <a:spcAft>
                          <a:spcPts val="600"/>
                        </a:spcAft>
                      </a:pPr>
                      <a:r>
                        <a:rPr lang="en-GB" sz="1400" dirty="0">
                          <a:effectLst/>
                        </a:rPr>
                        <a:t> </a:t>
                      </a: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endParaRPr lang="en-US" sz="1400" dirty="0">
                        <a:effectLst/>
                      </a:endParaRPr>
                    </a:p>
                  </a:txBody>
                  <a:tcPr marL="45187" marR="45187" marT="0" marB="0"/>
                </a:tc>
                <a:extLst>
                  <a:ext uri="{0D108BD9-81ED-4DB2-BD59-A6C34878D82A}">
                    <a16:rowId xmlns:a16="http://schemas.microsoft.com/office/drawing/2014/main" val="10004"/>
                  </a:ext>
                </a:extLst>
              </a:tr>
              <a:tr h="682349">
                <a:tc>
                  <a:txBody>
                    <a:bodyPr/>
                    <a:lstStyle/>
                    <a:p>
                      <a:pPr marL="0" marR="0" algn="just">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spcBef>
                          <a:spcPts val="600"/>
                        </a:spcBef>
                        <a:spcAft>
                          <a:spcPts val="0"/>
                        </a:spcAft>
                      </a:pPr>
                      <a:endParaRPr lang="en-US" sz="1400" dirty="0">
                        <a:effectLst/>
                        <a:latin typeface="Times New Roman" panose="02020603050405020304" pitchFamily="18" charset="0"/>
                        <a:ea typeface="Times New Roman" panose="02020603050405020304" pitchFamily="18" charset="0"/>
                      </a:endParaRPr>
                    </a:p>
                  </a:txBody>
                  <a:tcPr marL="45187" marR="45187" marT="0" marB="0"/>
                </a:tc>
                <a:extLst>
                  <a:ext uri="{0D108BD9-81ED-4DB2-BD59-A6C34878D82A}">
                    <a16:rowId xmlns:a16="http://schemas.microsoft.com/office/drawing/2014/main" val="1000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28414479"/>
              </p:ext>
            </p:extLst>
          </p:nvPr>
        </p:nvGraphicFramePr>
        <p:xfrm>
          <a:off x="0" y="1308847"/>
          <a:ext cx="9144000" cy="1432560"/>
        </p:xfrm>
        <a:graphic>
          <a:graphicData uri="http://schemas.openxmlformats.org/drawingml/2006/table">
            <a:tbl>
              <a:tblPr>
                <a:tableStyleId>{D7AC3CCA-C797-4891-BE02-D94E43425B78}</a:tableStyleId>
              </a:tblPr>
              <a:tblGrid>
                <a:gridCol w="1600200">
                  <a:extLst>
                    <a:ext uri="{9D8B030D-6E8A-4147-A177-3AD203B41FA5}">
                      <a16:colId xmlns:a16="http://schemas.microsoft.com/office/drawing/2014/main" val="20000"/>
                    </a:ext>
                  </a:extLst>
                </a:gridCol>
                <a:gridCol w="37338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2667000">
                  <a:extLst>
                    <a:ext uri="{9D8B030D-6E8A-4147-A177-3AD203B41FA5}">
                      <a16:colId xmlns:a16="http://schemas.microsoft.com/office/drawing/2014/main" val="20003"/>
                    </a:ext>
                  </a:extLst>
                </a:gridCol>
              </a:tblGrid>
              <a:tr h="762001">
                <a:tc>
                  <a:txBody>
                    <a:bodyPr/>
                    <a:lstStyle/>
                    <a:p>
                      <a:pPr marL="0" marR="0" algn="just">
                        <a:spcBef>
                          <a:spcPts val="600"/>
                        </a:spcBef>
                        <a:spcAft>
                          <a:spcPts val="600"/>
                        </a:spcAft>
                      </a:pPr>
                      <a:r>
                        <a:rPr lang="en-GB" sz="1600" b="1" dirty="0">
                          <a:effectLst/>
                          <a:latin typeface="+mn-lt"/>
                          <a:ea typeface="+mn-ea"/>
                        </a:rPr>
                        <a:t>Group Members</a:t>
                      </a:r>
                      <a:endParaRPr lang="en-US" sz="1600" b="1"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1.Mrs. </a:t>
                      </a:r>
                      <a:r>
                        <a:rPr lang="en-GB" sz="1600" dirty="0" err="1">
                          <a:effectLst/>
                          <a:latin typeface="Times New Roman" panose="02020603050405020304" pitchFamily="18" charset="0"/>
                          <a:ea typeface="Times New Roman" panose="02020603050405020304" pitchFamily="18" charset="0"/>
                        </a:rPr>
                        <a:t>Andreea</a:t>
                      </a:r>
                      <a:r>
                        <a:rPr lang="en-GB" sz="1600" dirty="0">
                          <a:effectLst/>
                          <a:latin typeface="Times New Roman" panose="02020603050405020304" pitchFamily="18" charset="0"/>
                          <a:ea typeface="Times New Roman" panose="02020603050405020304" pitchFamily="18" charset="0"/>
                        </a:rPr>
                        <a:t> Alina </a:t>
                      </a:r>
                      <a:r>
                        <a:rPr lang="en-GB" sz="1600" dirty="0" err="1">
                          <a:effectLst/>
                          <a:latin typeface="Times New Roman" panose="02020603050405020304" pitchFamily="18" charset="0"/>
                          <a:ea typeface="Times New Roman" panose="02020603050405020304" pitchFamily="18" charset="0"/>
                        </a:rPr>
                        <a:t>Tudorache</a:t>
                      </a:r>
                      <a:endParaRPr lang="en-US" sz="1600" dirty="0">
                        <a:effectLst/>
                        <a:latin typeface="Times New Roman" panose="02020603050405020304" pitchFamily="18" charset="0"/>
                        <a:ea typeface="Times New Roman" panose="02020603050405020304" pitchFamily="18" charset="0"/>
                      </a:endParaRPr>
                    </a:p>
                    <a:p>
                      <a:pPr marL="0" marR="0" algn="just">
                        <a:spcBef>
                          <a:spcPts val="600"/>
                        </a:spcBef>
                        <a:spcAft>
                          <a:spcPts val="600"/>
                        </a:spcAft>
                      </a:pPr>
                      <a:r>
                        <a:rPr lang="en-US" sz="1600" dirty="0">
                          <a:effectLst/>
                          <a:latin typeface="Times New Roman" panose="02020603050405020304" pitchFamily="18" charset="0"/>
                          <a:ea typeface="Times New Roman" panose="02020603050405020304" pitchFamily="18" charset="0"/>
                        </a:rPr>
                        <a:t>2.</a:t>
                      </a:r>
                      <a:r>
                        <a:rPr lang="en-GB" sz="1600" dirty="0">
                          <a:effectLst/>
                          <a:latin typeface="Times New Roman" panose="02020603050405020304" pitchFamily="18" charset="0"/>
                          <a:ea typeface="Times New Roman" panose="02020603050405020304" pitchFamily="18" charset="0"/>
                        </a:rPr>
                        <a:t> Mr. George </a:t>
                      </a:r>
                      <a:r>
                        <a:rPr lang="en-GB" sz="1600" dirty="0" err="1">
                          <a:effectLst/>
                          <a:latin typeface="Times New Roman" panose="02020603050405020304" pitchFamily="18" charset="0"/>
                          <a:ea typeface="Times New Roman" panose="02020603050405020304" pitchFamily="18" charset="0"/>
                        </a:rPr>
                        <a:t>Alin</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Manole-Mihut</a:t>
                      </a:r>
                      <a:endParaRPr lang="en-US" sz="1600" dirty="0">
                        <a:effectLst/>
                        <a:latin typeface="Times New Roman" panose="02020603050405020304" pitchFamily="18" charset="0"/>
                        <a:ea typeface="Times New Roman" panose="02020603050405020304" pitchFamily="18" charset="0"/>
                      </a:endParaRPr>
                    </a:p>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3.Mrs. </a:t>
                      </a:r>
                      <a:r>
                        <a:rPr lang="en-GB" sz="1600" dirty="0" err="1">
                          <a:effectLst/>
                          <a:latin typeface="Times New Roman" panose="02020603050405020304" pitchFamily="18" charset="0"/>
                          <a:ea typeface="Times New Roman" panose="02020603050405020304" pitchFamily="18" charset="0"/>
                        </a:rPr>
                        <a:t>Mihaela</a:t>
                      </a:r>
                      <a:r>
                        <a:rPr lang="en-GB" sz="1600" dirty="0">
                          <a:effectLst/>
                          <a:latin typeface="Times New Roman" panose="02020603050405020304" pitchFamily="18" charset="0"/>
                          <a:ea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rPr>
                        <a:t>Hermeneanu</a:t>
                      </a:r>
                      <a:endParaRPr lang="en-GB" sz="1600" dirty="0">
                        <a:effectLst/>
                        <a:latin typeface="Times New Roman" panose="02020603050405020304" pitchFamily="18" charset="0"/>
                        <a:ea typeface="Times New Roman" panose="02020603050405020304" pitchFamily="18" charset="0"/>
                      </a:endParaRPr>
                    </a:p>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3. Mr. Andrei </a:t>
                      </a:r>
                      <a:r>
                        <a:rPr lang="en-GB" sz="1600" dirty="0" err="1">
                          <a:effectLst/>
                          <a:latin typeface="Times New Roman" panose="02020603050405020304" pitchFamily="18" charset="0"/>
                          <a:ea typeface="Times New Roman" panose="02020603050405020304" pitchFamily="18" charset="0"/>
                        </a:rPr>
                        <a:t>Bodiu</a:t>
                      </a:r>
                      <a:endParaRPr lang="en-US" sz="1600" dirty="0">
                        <a:effectLst/>
                        <a:latin typeface="Times New Roman" panose="02020603050405020304" pitchFamily="18" charset="0"/>
                        <a:ea typeface="Times New Roman" panose="02020603050405020304" pitchFamily="18" charset="0"/>
                      </a:endParaRPr>
                    </a:p>
                  </a:txBody>
                  <a:tcPr marL="45187" marR="45187" marT="0" marB="0"/>
                </a:tc>
                <a:tc>
                  <a:txBody>
                    <a:bodyPr/>
                    <a:lstStyle/>
                    <a:p>
                      <a:pPr marL="0" marR="0" algn="just">
                        <a:spcBef>
                          <a:spcPts val="0"/>
                        </a:spcBef>
                        <a:spcAft>
                          <a:spcPts val="0"/>
                        </a:spcAft>
                      </a:pPr>
                      <a:r>
                        <a:rPr lang="en-GB" sz="1600" b="1" dirty="0">
                          <a:effectLst/>
                          <a:latin typeface="Times New Roman" panose="02020603050405020304" pitchFamily="18" charset="0"/>
                        </a:rPr>
                        <a:t>Student</a:t>
                      </a:r>
                      <a:r>
                        <a:rPr lang="en-US" sz="1600" b="1" baseline="0" dirty="0">
                          <a:effectLst/>
                          <a:latin typeface="Times New Roman" panose="02020603050405020304" pitchFamily="18" charset="0"/>
                        </a:rPr>
                        <a:t> ID</a:t>
                      </a:r>
                      <a:endParaRPr lang="en-US" sz="1600" b="1" dirty="0">
                        <a:effectLst/>
                        <a:latin typeface="Times New Roman" panose="02020603050405020304" pitchFamily="18" charset="0"/>
                      </a:endParaRPr>
                    </a:p>
                  </a:txBody>
                  <a:tcPr marL="45187" marR="45187" marT="0" marB="0"/>
                </a:tc>
                <a:tc>
                  <a:txBody>
                    <a:bodyPr/>
                    <a:lstStyle/>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2130698</a:t>
                      </a:r>
                    </a:p>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2128132</a:t>
                      </a:r>
                    </a:p>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2310013</a:t>
                      </a:r>
                    </a:p>
                    <a:p>
                      <a:pPr marL="0" marR="0" algn="just">
                        <a:spcBef>
                          <a:spcPts val="600"/>
                        </a:spcBef>
                        <a:spcAft>
                          <a:spcPts val="600"/>
                        </a:spcAft>
                      </a:pPr>
                      <a:r>
                        <a:rPr lang="en-GB" sz="1600" dirty="0">
                          <a:effectLst/>
                          <a:latin typeface="Times New Roman" panose="02020603050405020304" pitchFamily="18" charset="0"/>
                          <a:ea typeface="Times New Roman" panose="02020603050405020304" pitchFamily="18" charset="0"/>
                        </a:rPr>
                        <a:t>2315630</a:t>
                      </a:r>
                      <a:endParaRPr lang="en-US" sz="1600" dirty="0">
                        <a:effectLst/>
                        <a:latin typeface="Times New Roman" panose="02020603050405020304" pitchFamily="18" charset="0"/>
                        <a:ea typeface="Times New Roman" panose="02020603050405020304" pitchFamily="18" charset="0"/>
                      </a:endParaRPr>
                    </a:p>
                  </a:txBody>
                  <a:tcPr marL="45187" marR="45187" marT="0" marB="0"/>
                </a:tc>
                <a:extLst>
                  <a:ext uri="{0D108BD9-81ED-4DB2-BD59-A6C34878D82A}">
                    <a16:rowId xmlns:a16="http://schemas.microsoft.com/office/drawing/2014/main" val="10000"/>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erpetua" pitchFamily="18" charset="0"/>
              </a:rPr>
              <a:t>Introduction</a:t>
            </a:r>
            <a:r>
              <a:rPr lang="en-US" dirty="0"/>
              <a:t> </a:t>
            </a:r>
          </a:p>
        </p:txBody>
      </p:sp>
      <p:sp>
        <p:nvSpPr>
          <p:cNvPr id="3" name="Content Placeholder 2"/>
          <p:cNvSpPr>
            <a:spLocks noGrp="1"/>
          </p:cNvSpPr>
          <p:nvPr>
            <p:ph sz="quarter" idx="1"/>
          </p:nvPr>
        </p:nvSpPr>
        <p:spPr>
          <a:xfrm>
            <a:off x="4154805" y="2209800"/>
            <a:ext cx="4690872" cy="3429000"/>
          </a:xfrm>
        </p:spPr>
        <p:txBody>
          <a:bodyPr>
            <a:normAutofit fontScale="70000" lnSpcReduction="20000"/>
          </a:bodyPr>
          <a:lstStyle/>
          <a:p>
            <a:r>
              <a:rPr lang="en-GB" sz="2000" dirty="0">
                <a:latin typeface="Perpetua" pitchFamily="18" charset="0"/>
              </a:rPr>
              <a:t>Effective managers make significant contributions to organizations’ performance.</a:t>
            </a:r>
          </a:p>
          <a:p>
            <a:r>
              <a:rPr lang="en-GB" sz="2000" dirty="0">
                <a:latin typeface="Perpetua" pitchFamily="18" charset="0"/>
              </a:rPr>
              <a:t>Managers' behaviors are instrumental in the success of employees, their morale, and employee turnover in organization irrespective of their management styles. </a:t>
            </a:r>
          </a:p>
          <a:p>
            <a:r>
              <a:rPr lang="en-GB" sz="2000" dirty="0">
                <a:latin typeface="Perpetua" pitchFamily="18" charset="0"/>
              </a:rPr>
              <a:t>Managers need to exhibit behaviors that can positively influence their teams to become better organizational leaders.</a:t>
            </a:r>
          </a:p>
          <a:p>
            <a:r>
              <a:rPr lang="en-GB" sz="2000" dirty="0">
                <a:latin typeface="Perpetua" pitchFamily="18" charset="0"/>
              </a:rPr>
              <a:t>Manager behaviour is how managers act and conduct themselves, including how they treat their employees and lead their teams.</a:t>
            </a:r>
          </a:p>
          <a:p>
            <a:r>
              <a:rPr lang="en-GB" sz="2000" dirty="0">
                <a:latin typeface="Perpetua" pitchFamily="18" charset="0"/>
              </a:rPr>
              <a:t>Good understanding of employee behavior at work improves employee output</a:t>
            </a:r>
          </a:p>
          <a:p>
            <a:r>
              <a:rPr lang="en-GB" sz="2000" dirty="0">
                <a:latin typeface="Perpetua" pitchFamily="18" charset="0"/>
              </a:rPr>
              <a:t>Robbins (2020) claims that the most effective managerial behaviors involve: </a:t>
            </a:r>
          </a:p>
          <a:p>
            <a:pPr>
              <a:buNone/>
            </a:pPr>
            <a:r>
              <a:rPr lang="en-GB" sz="2000" dirty="0">
                <a:latin typeface="Perpetua" pitchFamily="18" charset="0"/>
              </a:rPr>
              <a:t>      - Supporting employees to perform their work well</a:t>
            </a:r>
          </a:p>
          <a:p>
            <a:pPr>
              <a:buNone/>
            </a:pPr>
            <a:r>
              <a:rPr lang="en-GB" sz="2000" dirty="0">
                <a:latin typeface="Perpetua" pitchFamily="18" charset="0"/>
              </a:rPr>
              <a:t>      -Treating them courteously and fairly in the workplace.</a:t>
            </a:r>
          </a:p>
        </p:txBody>
      </p:sp>
      <p:pic>
        <p:nvPicPr>
          <p:cNvPr id="4" name="Picture 3"/>
          <p:cNvPicPr>
            <a:picLocks noChangeAspect="1"/>
          </p:cNvPicPr>
          <p:nvPr/>
        </p:nvPicPr>
        <p:blipFill>
          <a:blip r:embed="rId3"/>
          <a:stretch>
            <a:fillRect/>
          </a:stretch>
        </p:blipFill>
        <p:spPr>
          <a:xfrm>
            <a:off x="381000" y="2209801"/>
            <a:ext cx="3456432" cy="31242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b="1" dirty="0">
                <a:latin typeface="Perpetua" pitchFamily="18" charset="0"/>
              </a:rPr>
              <a:t>Managerial Principles</a:t>
            </a:r>
          </a:p>
        </p:txBody>
      </p:sp>
      <p:pic>
        <p:nvPicPr>
          <p:cNvPr id="2050" name="Picture 2" descr="Fayol's key principles of management | Download Scientific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143000"/>
            <a:ext cx="8839200" cy="56235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erpetua" pitchFamily="18" charset="0"/>
              </a:rPr>
              <a:t>Managerial Functions </a:t>
            </a:r>
          </a:p>
        </p:txBody>
      </p:sp>
      <p:pic>
        <p:nvPicPr>
          <p:cNvPr id="6" name="Content Placeholder 5" descr="Functions-of-Management.png"/>
          <p:cNvPicPr>
            <a:picLocks noGrp="1" noChangeAspect="1"/>
          </p:cNvPicPr>
          <p:nvPr>
            <p:ph sz="quarter" idx="1"/>
          </p:nvPr>
        </p:nvPicPr>
        <p:blipFill>
          <a:blip r:embed="rId2"/>
          <a:stretch>
            <a:fillRect/>
          </a:stretch>
        </p:blipFill>
        <p:spPr>
          <a:xfrm>
            <a:off x="301625" y="1687115"/>
            <a:ext cx="8504238" cy="4252119"/>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erpetua" pitchFamily="18" charset="0"/>
              </a:rPr>
              <a:t>Managerial Functions Conti-</a:t>
            </a:r>
          </a:p>
        </p:txBody>
      </p:sp>
      <p:sp>
        <p:nvSpPr>
          <p:cNvPr id="3" name="Content Placeholder 2"/>
          <p:cNvSpPr>
            <a:spLocks noGrp="1"/>
          </p:cNvSpPr>
          <p:nvPr>
            <p:ph sz="quarter" idx="1"/>
          </p:nvPr>
        </p:nvSpPr>
        <p:spPr/>
        <p:txBody>
          <a:bodyPr>
            <a:normAutofit/>
          </a:bodyPr>
          <a:lstStyle/>
          <a:p>
            <a:r>
              <a:rPr lang="en-US" sz="2400" b="1" dirty="0">
                <a:latin typeface="Perpetua" pitchFamily="18" charset="0"/>
              </a:rPr>
              <a:t>Planning: </a:t>
            </a:r>
            <a:r>
              <a:rPr lang="en-GB" sz="2400" dirty="0">
                <a:latin typeface="Perpetua" pitchFamily="18" charset="0"/>
              </a:rPr>
              <a:t>identifying needs, establishing objectives, and devising appropriate courses of action to achieve the goals</a:t>
            </a:r>
          </a:p>
          <a:p>
            <a:r>
              <a:rPr lang="en-GB" sz="2400" b="1" dirty="0">
                <a:latin typeface="Perpetua" pitchFamily="18" charset="0"/>
              </a:rPr>
              <a:t>Organizing</a:t>
            </a:r>
            <a:r>
              <a:rPr lang="en-GB" sz="2400" dirty="0">
                <a:latin typeface="Perpetua" pitchFamily="18" charset="0"/>
              </a:rPr>
              <a:t>: allocating the resources and assigning tasks to employees to attain the established goals.</a:t>
            </a:r>
          </a:p>
          <a:p>
            <a:r>
              <a:rPr lang="en-GB" sz="2400" b="1" dirty="0">
                <a:latin typeface="Perpetua" pitchFamily="18" charset="0"/>
              </a:rPr>
              <a:t>Staffing: </a:t>
            </a:r>
            <a:r>
              <a:rPr lang="en-GB" sz="2400" dirty="0">
                <a:latin typeface="Perpetua" pitchFamily="18" charset="0"/>
              </a:rPr>
              <a:t>hiring, allocating, and managing employees to undertake their assigned tasks effectively and efficiently</a:t>
            </a:r>
          </a:p>
          <a:p>
            <a:r>
              <a:rPr lang="en-GB" sz="2400" b="1" dirty="0">
                <a:latin typeface="Perpetua" pitchFamily="18" charset="0"/>
              </a:rPr>
              <a:t>Controlling: </a:t>
            </a:r>
            <a:r>
              <a:rPr lang="en-GB" sz="2400" dirty="0">
                <a:latin typeface="Perpetua" pitchFamily="18" charset="0"/>
              </a:rPr>
              <a:t>ensuring that all activities are executed as planned and includes monitoring and evaluation of work performed to ensure it meets required standards </a:t>
            </a:r>
          </a:p>
          <a:p>
            <a:r>
              <a:rPr lang="en-GB" sz="2400" b="1" dirty="0">
                <a:latin typeface="Perpetua" pitchFamily="18" charset="0"/>
              </a:rPr>
              <a:t>Directing: </a:t>
            </a:r>
            <a:r>
              <a:rPr lang="en-GB" sz="2400" dirty="0">
                <a:latin typeface="Perpetua" pitchFamily="18" charset="0"/>
              </a:rPr>
              <a:t>Focuses on guiding, influencing, supervising, and motivating employees to achieve organizational goals </a:t>
            </a:r>
            <a:endParaRPr lang="en-US" sz="2400" dirty="0">
              <a:latin typeface="Perpetua"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erpetua" pitchFamily="18" charset="0"/>
              </a:rPr>
              <a:t>Managerial Roles</a:t>
            </a:r>
          </a:p>
        </p:txBody>
      </p:sp>
      <p:pic>
        <p:nvPicPr>
          <p:cNvPr id="4" name="Content Placeholder 3" descr="roles.jpg"/>
          <p:cNvPicPr>
            <a:picLocks noGrp="1" noChangeAspect="1"/>
          </p:cNvPicPr>
          <p:nvPr>
            <p:ph sz="quarter" idx="1"/>
          </p:nvPr>
        </p:nvPicPr>
        <p:blipFill>
          <a:blip r:embed="rId2"/>
          <a:stretch>
            <a:fillRect/>
          </a:stretch>
        </p:blipFill>
        <p:spPr>
          <a:xfrm>
            <a:off x="0" y="1600200"/>
            <a:ext cx="8686800" cy="4525963"/>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erpetua" pitchFamily="18" charset="0"/>
              </a:rPr>
              <a:t>Managerial Roles-Conti-</a:t>
            </a:r>
          </a:p>
        </p:txBody>
      </p:sp>
      <p:sp>
        <p:nvSpPr>
          <p:cNvPr id="3" name="Content Placeholder 2"/>
          <p:cNvSpPr>
            <a:spLocks noGrp="1"/>
          </p:cNvSpPr>
          <p:nvPr>
            <p:ph sz="quarter" idx="1"/>
          </p:nvPr>
        </p:nvSpPr>
        <p:spPr>
          <a:xfrm>
            <a:off x="301752" y="1676400"/>
            <a:ext cx="5478562" cy="4645152"/>
          </a:xfrm>
        </p:spPr>
        <p:txBody>
          <a:bodyPr>
            <a:normAutofit fontScale="85000" lnSpcReduction="20000"/>
          </a:bodyPr>
          <a:lstStyle/>
          <a:p>
            <a:r>
              <a:rPr lang="en-US" sz="2400" b="1" dirty="0">
                <a:latin typeface="Perpetua" pitchFamily="18" charset="0"/>
              </a:rPr>
              <a:t>Leadership</a:t>
            </a:r>
            <a:r>
              <a:rPr lang="en-US" sz="2400" dirty="0">
                <a:latin typeface="Perpetua" pitchFamily="18" charset="0"/>
              </a:rPr>
              <a:t>: </a:t>
            </a:r>
            <a:r>
              <a:rPr lang="en-GB" sz="2400" dirty="0">
                <a:latin typeface="Perpetua" pitchFamily="18" charset="0"/>
              </a:rPr>
              <a:t>Managers supervise employees’ work and guide and influence subordinates' work in the desired direction. </a:t>
            </a:r>
          </a:p>
          <a:p>
            <a:r>
              <a:rPr lang="en-GB" sz="2400" b="1" dirty="0">
                <a:latin typeface="Perpetua" pitchFamily="18" charset="0"/>
              </a:rPr>
              <a:t>Communicator/disseminator: </a:t>
            </a:r>
            <a:r>
              <a:rPr lang="en-GB" sz="2400" dirty="0">
                <a:latin typeface="Perpetua" pitchFamily="18" charset="0"/>
              </a:rPr>
              <a:t>Managers disseminate information along the chain of command, offering employees insight to those at higher levels and corporate guidance to those at lower levels </a:t>
            </a:r>
          </a:p>
          <a:p>
            <a:r>
              <a:rPr lang="en-GB" sz="2400" b="1" dirty="0">
                <a:latin typeface="Perpetua" pitchFamily="18" charset="0"/>
              </a:rPr>
              <a:t>Decision –maker: </a:t>
            </a:r>
            <a:r>
              <a:rPr lang="en-GB" sz="2400" dirty="0">
                <a:latin typeface="Perpetua" pitchFamily="18" charset="0"/>
              </a:rPr>
              <a:t>manager make decisions regarding optimum utilization of resources to ensure organization meets its goals </a:t>
            </a:r>
          </a:p>
          <a:p>
            <a:r>
              <a:rPr lang="en-GB" sz="2400" dirty="0">
                <a:latin typeface="Perpetua" pitchFamily="18" charset="0"/>
              </a:rPr>
              <a:t>Mentorship and advocacy: Managers also help employees feel supported and cared for by offering them mentorship and advice.</a:t>
            </a:r>
            <a:endParaRPr lang="en-US" sz="2400" dirty="0">
              <a:latin typeface="Perpetua" pitchFamily="18" charset="0"/>
            </a:endParaRPr>
          </a:p>
          <a:p>
            <a:r>
              <a:rPr lang="en-US" sz="2400" b="1" dirty="0">
                <a:latin typeface="Perpetua" pitchFamily="18" charset="0"/>
              </a:rPr>
              <a:t>Problem-solver: </a:t>
            </a:r>
            <a:r>
              <a:rPr lang="en-US" sz="2400" dirty="0">
                <a:latin typeface="Perpetua" pitchFamily="18" charset="0"/>
              </a:rPr>
              <a:t>Managers play the role of negotiator whenever problems arise between employees.</a:t>
            </a:r>
          </a:p>
          <a:p>
            <a:endParaRPr lang="en-US" dirty="0"/>
          </a:p>
        </p:txBody>
      </p:sp>
      <p:pic>
        <p:nvPicPr>
          <p:cNvPr id="4" name="Picture 3"/>
          <p:cNvPicPr>
            <a:picLocks noChangeAspect="1"/>
          </p:cNvPicPr>
          <p:nvPr/>
        </p:nvPicPr>
        <p:blipFill>
          <a:blip r:embed="rId3"/>
          <a:stretch>
            <a:fillRect/>
          </a:stretch>
        </p:blipFill>
        <p:spPr>
          <a:xfrm>
            <a:off x="5812971" y="2209800"/>
            <a:ext cx="3044952" cy="33528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erpetua" pitchFamily="18" charset="0"/>
              </a:rPr>
              <a:t>Managerial behaviors </a:t>
            </a:r>
          </a:p>
        </p:txBody>
      </p:sp>
      <p:graphicFrame>
        <p:nvGraphicFramePr>
          <p:cNvPr id="7" name="Content Placeholder 6"/>
          <p:cNvGraphicFramePr>
            <a:graphicFrameLocks noGrp="1"/>
          </p:cNvGraphicFramePr>
          <p:nvPr>
            <p:ph sz="quarter" idx="1"/>
          </p:nvPr>
        </p:nvGraphicFramePr>
        <p:xfrm>
          <a:off x="301625" y="1527175"/>
          <a:ext cx="850423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987552"/>
          </a:xfrm>
        </p:spPr>
        <p:txBody>
          <a:bodyPr>
            <a:normAutofit fontScale="90000"/>
          </a:bodyPr>
          <a:lstStyle/>
          <a:p>
            <a:r>
              <a:rPr lang="en-US" b="1" dirty="0">
                <a:latin typeface="Perpetua" pitchFamily="18" charset="0"/>
              </a:rPr>
              <a:t>Supporting Employees to Move Forward in their Work </a:t>
            </a:r>
          </a:p>
        </p:txBody>
      </p:sp>
      <p:sp>
        <p:nvSpPr>
          <p:cNvPr id="3" name="Content Placeholder 2"/>
          <p:cNvSpPr>
            <a:spLocks noGrp="1"/>
          </p:cNvSpPr>
          <p:nvPr>
            <p:ph sz="quarter" idx="1"/>
          </p:nvPr>
        </p:nvSpPr>
        <p:spPr>
          <a:xfrm>
            <a:off x="3657600" y="1905000"/>
            <a:ext cx="5257800" cy="4724400"/>
          </a:xfrm>
        </p:spPr>
        <p:txBody>
          <a:bodyPr>
            <a:normAutofit fontScale="70000" lnSpcReduction="20000"/>
          </a:bodyPr>
          <a:lstStyle/>
          <a:p>
            <a:r>
              <a:rPr lang="en-GB" sz="2400" dirty="0">
                <a:latin typeface="Perpetua" pitchFamily="18" charset="0"/>
              </a:rPr>
              <a:t>Managers' actions and behavior significantly affect the productivity of employees and that of the organization.</a:t>
            </a:r>
          </a:p>
          <a:p>
            <a:r>
              <a:rPr lang="en-GB" sz="2400" dirty="0">
                <a:latin typeface="Perpetua" pitchFamily="18" charset="0"/>
              </a:rPr>
              <a:t>The toxic manager-employee relationship can be harmful to employees as it causes stress and mental problems</a:t>
            </a:r>
          </a:p>
          <a:p>
            <a:r>
              <a:rPr lang="en-GB" sz="2400" dirty="0">
                <a:latin typeface="Perpetua" pitchFamily="18" charset="0"/>
              </a:rPr>
              <a:t>Managers must consider employees as the most vital assets of the organization. </a:t>
            </a:r>
          </a:p>
          <a:p>
            <a:r>
              <a:rPr lang="en-GB" sz="2400" dirty="0">
                <a:latin typeface="Perpetua" pitchFamily="18" charset="0"/>
              </a:rPr>
              <a:t>They should show genuine support to employees by developing their expertise via training to prepare them to perform their jobs better.</a:t>
            </a:r>
          </a:p>
          <a:p>
            <a:r>
              <a:rPr lang="en-GB" sz="2400" dirty="0">
                <a:latin typeface="Perpetua" pitchFamily="18" charset="0"/>
              </a:rPr>
              <a:t> They should take their time to listen to the employees' concerns and offer supportive responses.</a:t>
            </a:r>
          </a:p>
          <a:p>
            <a:r>
              <a:rPr lang="en-GB" sz="2400" dirty="0">
                <a:latin typeface="Perpetua" pitchFamily="18" charset="0"/>
              </a:rPr>
              <a:t>It helps employees to feel valued, thus enhancing productivity and reducing employee turnover</a:t>
            </a:r>
          </a:p>
          <a:p>
            <a:r>
              <a:rPr lang="en-GB" sz="2400" dirty="0">
                <a:latin typeface="Perpetua" pitchFamily="18" charset="0"/>
              </a:rPr>
              <a:t>strive to understand employees' challenges, needs, and motivations and offer support and guidance</a:t>
            </a:r>
          </a:p>
          <a:p>
            <a:r>
              <a:rPr lang="en-GB" sz="2400" dirty="0">
                <a:latin typeface="Perpetua" pitchFamily="18" charset="0"/>
              </a:rPr>
              <a:t>Also, create a positive work environment allows employees to perform their tasks effectively.</a:t>
            </a:r>
            <a:endParaRPr lang="en-US" sz="2400" dirty="0">
              <a:latin typeface="Perpetua" pitchFamily="18" charset="0"/>
            </a:endParaRPr>
          </a:p>
          <a:p>
            <a:endParaRPr lang="en-US" sz="2400" dirty="0">
              <a:latin typeface="Perpetua" pitchFamily="18" charset="0"/>
            </a:endParaRPr>
          </a:p>
        </p:txBody>
      </p:sp>
      <p:pic>
        <p:nvPicPr>
          <p:cNvPr id="4" name="Picture 3"/>
          <p:cNvPicPr>
            <a:picLocks noChangeAspect="1"/>
          </p:cNvPicPr>
          <p:nvPr/>
        </p:nvPicPr>
        <p:blipFill>
          <a:blip r:embed="rId3"/>
          <a:stretch>
            <a:fillRect/>
          </a:stretch>
        </p:blipFill>
        <p:spPr>
          <a:xfrm>
            <a:off x="152400" y="1905000"/>
            <a:ext cx="3505200" cy="3962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Perpetua" pitchFamily="18" charset="0"/>
              </a:rPr>
              <a:t>Treating Employees Decently and Fairly within the Workplace </a:t>
            </a:r>
          </a:p>
        </p:txBody>
      </p:sp>
      <p:sp>
        <p:nvSpPr>
          <p:cNvPr id="3" name="Content Placeholder 2"/>
          <p:cNvSpPr>
            <a:spLocks noGrp="1"/>
          </p:cNvSpPr>
          <p:nvPr>
            <p:ph sz="quarter" idx="1"/>
          </p:nvPr>
        </p:nvSpPr>
        <p:spPr>
          <a:xfrm>
            <a:off x="152400" y="1600200"/>
            <a:ext cx="8839200" cy="4525963"/>
          </a:xfrm>
        </p:spPr>
        <p:txBody>
          <a:bodyPr>
            <a:normAutofit fontScale="85000" lnSpcReduction="10000"/>
          </a:bodyPr>
          <a:lstStyle/>
          <a:p>
            <a:r>
              <a:rPr lang="en-GB" sz="2400" dirty="0">
                <a:latin typeface="Perpetua" pitchFamily="18" charset="0"/>
              </a:rPr>
              <a:t>When employees feel unjustly handled by managers, they tend to be less productive</a:t>
            </a:r>
          </a:p>
          <a:p>
            <a:r>
              <a:rPr lang="en-GB" sz="2400" dirty="0">
                <a:latin typeface="Perpetua" pitchFamily="18" charset="0"/>
              </a:rPr>
              <a:t>They are likely to engage in deceptive behavior, and likely to leave the company</a:t>
            </a:r>
          </a:p>
          <a:p>
            <a:r>
              <a:rPr lang="en-GB" sz="2400" dirty="0">
                <a:latin typeface="Perpetua" pitchFamily="18" charset="0"/>
              </a:rPr>
              <a:t>Managers need to treat employees decently and fairly in the workplace to enhance their productivity and reduce employee turnover .</a:t>
            </a:r>
          </a:p>
          <a:p>
            <a:r>
              <a:rPr lang="en-GB" sz="2400" dirty="0">
                <a:latin typeface="Perpetua" pitchFamily="18" charset="0"/>
              </a:rPr>
              <a:t>Managers should respect employees and give them a supportive working environment</a:t>
            </a:r>
          </a:p>
          <a:p>
            <a:r>
              <a:rPr lang="en-GB" sz="2400" dirty="0">
                <a:latin typeface="Perpetua" pitchFamily="18" charset="0"/>
              </a:rPr>
              <a:t>They should strive to motivate employees through fair work packages </a:t>
            </a:r>
          </a:p>
          <a:p>
            <a:r>
              <a:rPr lang="en-GB" sz="2400" dirty="0">
                <a:latin typeface="Perpetua" pitchFamily="18" charset="0"/>
              </a:rPr>
              <a:t>Provides employees with opportunities to offer their input on vital decisions affecting their work </a:t>
            </a:r>
          </a:p>
          <a:p>
            <a:r>
              <a:rPr lang="en-GB" sz="2400" dirty="0">
                <a:latin typeface="Perpetua" pitchFamily="18" charset="0"/>
              </a:rPr>
              <a:t>Listen and empathize with employees’ concerns, opinions, and ideas </a:t>
            </a:r>
          </a:p>
          <a:p>
            <a:r>
              <a:rPr lang="en-GB" sz="2400" dirty="0">
                <a:latin typeface="Perpetua" pitchFamily="18" charset="0"/>
              </a:rPr>
              <a:t>Create a safe and open space for employees to express themselves and acknowledge and appreciate their perspectives</a:t>
            </a:r>
          </a:p>
          <a:p>
            <a:r>
              <a:rPr lang="en-GB" sz="2400" dirty="0">
                <a:latin typeface="Perpetua" pitchFamily="18" charset="0"/>
              </a:rPr>
              <a:t>Treat every employee with respect and dignity to make them feel valued</a:t>
            </a:r>
            <a:endParaRPr lang="en-US" sz="2400" dirty="0">
              <a:latin typeface="Perpetua"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800" b="1" dirty="0">
                <a:latin typeface="Perpetua" pitchFamily="18" charset="0"/>
              </a:rPr>
              <a:t>References </a:t>
            </a:r>
          </a:p>
        </p:txBody>
      </p:sp>
      <p:sp>
        <p:nvSpPr>
          <p:cNvPr id="3" name="Content Placeholder 2"/>
          <p:cNvSpPr>
            <a:spLocks noGrp="1"/>
          </p:cNvSpPr>
          <p:nvPr>
            <p:ph sz="quarter" idx="1"/>
          </p:nvPr>
        </p:nvSpPr>
        <p:spPr>
          <a:xfrm>
            <a:off x="282702" y="2133600"/>
            <a:ext cx="8503920" cy="4572000"/>
          </a:xfrm>
        </p:spPr>
        <p:txBody>
          <a:bodyPr>
            <a:normAutofit fontScale="40000" lnSpcReduction="20000"/>
          </a:bodyPr>
          <a:lstStyle/>
          <a:p>
            <a:r>
              <a:rPr lang="en-US" sz="3400" dirty="0">
                <a:latin typeface="Perpetua" pitchFamily="18" charset="0"/>
              </a:rPr>
              <a:t>Cole, G.A. and Kelly, P. (2011) </a:t>
            </a:r>
            <a:r>
              <a:rPr lang="en-US" sz="3400" i="1" dirty="0">
                <a:latin typeface="Perpetua" pitchFamily="18" charset="0"/>
              </a:rPr>
              <a:t>Management theory and practice</a:t>
            </a:r>
            <a:r>
              <a:rPr lang="en-US" sz="3400" dirty="0">
                <a:latin typeface="Perpetua" pitchFamily="18" charset="0"/>
              </a:rPr>
              <a:t>. Australia: South-Western Cengage Learning. Available at: 1844805069 (Accessed: 15 February 2024). </a:t>
            </a:r>
          </a:p>
          <a:p>
            <a:r>
              <a:rPr lang="en-US" sz="3400" dirty="0">
                <a:latin typeface="Perpetua" pitchFamily="18" charset="0"/>
              </a:rPr>
              <a:t>Contreras, F., Soria-Barreto, K. and Zuniga-Jara, S. (2021) ‘Managerial support and innovative work behaviour in B Corps: Examining the effect of female employee work engagement and corporate reputation’, </a:t>
            </a:r>
            <a:r>
              <a:rPr lang="en-US" sz="3400" i="1" dirty="0">
                <a:latin typeface="Perpetua" pitchFamily="18" charset="0"/>
              </a:rPr>
              <a:t>Journal of Sustainable Finance &amp;amp; Investment</a:t>
            </a:r>
            <a:r>
              <a:rPr lang="en-US" sz="3400" dirty="0">
                <a:latin typeface="Perpetua" pitchFamily="18" charset="0"/>
              </a:rPr>
              <a:t>, 12(3), pp. 809–831. Available at: 10.1080/20430795.2021.2017255 (Accessed: 14 February 2024). </a:t>
            </a:r>
          </a:p>
          <a:p>
            <a:r>
              <a:rPr lang="en-US" sz="3400" dirty="0">
                <a:latin typeface="Perpetua" pitchFamily="18" charset="0"/>
              </a:rPr>
              <a:t>Huang, S. (2019) ‘The impact of coaching leadership on in-role performance of employees—based on the perspective of social information processing theory’, </a:t>
            </a:r>
            <a:r>
              <a:rPr lang="en-US" sz="3400" i="1" dirty="0">
                <a:latin typeface="Perpetua" pitchFamily="18" charset="0"/>
              </a:rPr>
              <a:t>Open Journal of Social Sciences</a:t>
            </a:r>
            <a:r>
              <a:rPr lang="en-US" sz="3400" dirty="0">
                <a:latin typeface="Perpetua" pitchFamily="18" charset="0"/>
              </a:rPr>
              <a:t>, 07(12), pp. 223–237. Available at: 10.4236/jss.2019.712017 (Accessed: 15 February 2024). </a:t>
            </a:r>
          </a:p>
          <a:p>
            <a:r>
              <a:rPr lang="en-US" sz="3400" dirty="0">
                <a:latin typeface="Perpetua" pitchFamily="18" charset="0"/>
              </a:rPr>
              <a:t>Kozina, A.W. (2014) ‘Managerial roles and functions in negotiation process’, </a:t>
            </a:r>
            <a:r>
              <a:rPr lang="en-US" sz="3400" i="1" dirty="0">
                <a:latin typeface="Perpetua" pitchFamily="18" charset="0"/>
              </a:rPr>
              <a:t>Business, Management and Education</a:t>
            </a:r>
            <a:r>
              <a:rPr lang="en-US" sz="3400" dirty="0">
                <a:latin typeface="Perpetua" pitchFamily="18" charset="0"/>
              </a:rPr>
              <a:t>, 12(1), pp. 94–108. Available at: 10.3846/bme.2014.07 (Accessed: 15 February 2024). </a:t>
            </a:r>
          </a:p>
          <a:p>
            <a:r>
              <a:rPr lang="en-US" sz="3400" dirty="0">
                <a:latin typeface="Perpetua" pitchFamily="18" charset="0"/>
              </a:rPr>
              <a:t>Mullins, L.J. and Christy, G. (2016) </a:t>
            </a:r>
            <a:r>
              <a:rPr lang="en-US" sz="3400" i="1" dirty="0">
                <a:latin typeface="Perpetua" pitchFamily="18" charset="0"/>
              </a:rPr>
              <a:t>Management &amp; Organisational Behaviour</a:t>
            </a:r>
            <a:r>
              <a:rPr lang="en-US" sz="3400" dirty="0">
                <a:latin typeface="Perpetua" pitchFamily="18" charset="0"/>
              </a:rPr>
              <a:t>. Harlow: Pearson Education Limited. Available at: 1292088486 (Accessed: 13 February 2024). </a:t>
            </a:r>
          </a:p>
          <a:p>
            <a:r>
              <a:rPr lang="en-US" sz="3400" dirty="0">
                <a:latin typeface="Perpetua" pitchFamily="18" charset="0"/>
              </a:rPr>
              <a:t>Northouse, P.G. (2016) </a:t>
            </a:r>
            <a:r>
              <a:rPr lang="en-US" sz="3400" i="1" dirty="0">
                <a:latin typeface="Perpetua" pitchFamily="18" charset="0"/>
              </a:rPr>
              <a:t>Leadership: Theory and practice</a:t>
            </a:r>
            <a:r>
              <a:rPr lang="en-US" sz="3400" dirty="0">
                <a:latin typeface="Perpetua" pitchFamily="18" charset="0"/>
              </a:rPr>
              <a:t>. Los Angeles, Calif. u.a.: SAGE. Available at: 1483317536 (Accessed: 15 February 2024). </a:t>
            </a:r>
          </a:p>
          <a:p>
            <a:r>
              <a:rPr lang="en-US" sz="3400" dirty="0">
                <a:latin typeface="Perpetua" pitchFamily="18" charset="0"/>
              </a:rPr>
              <a:t>Pearl Dlamini, N., Suknunan, S. and Bhana, A. (2022) ‘Influence of employee-manager relationship on employee performance and Productivity’, </a:t>
            </a:r>
            <a:r>
              <a:rPr lang="en-US" sz="3400" i="1" dirty="0">
                <a:latin typeface="Perpetua" pitchFamily="18" charset="0"/>
              </a:rPr>
              <a:t>Problems and Perspectives in Management</a:t>
            </a:r>
            <a:r>
              <a:rPr lang="en-US" sz="3400" dirty="0">
                <a:latin typeface="Perpetua" pitchFamily="18" charset="0"/>
              </a:rPr>
              <a:t>, 20(3), pp. 28–42. Available at: 10.21511/ppm.20(3).2022.03 (Accessed: 12 February 2024). </a:t>
            </a:r>
          </a:p>
          <a:p>
            <a:r>
              <a:rPr lang="en-US" sz="3400" dirty="0">
                <a:latin typeface="Perpetua" pitchFamily="18" charset="0"/>
              </a:rPr>
              <a:t>Robbins, S.P. and Judge, T. (2020) </a:t>
            </a:r>
            <a:r>
              <a:rPr lang="en-US" sz="3400" i="1" dirty="0">
                <a:latin typeface="Perpetua" pitchFamily="18" charset="0"/>
              </a:rPr>
              <a:t>Organizational behavior</a:t>
            </a:r>
            <a:r>
              <a:rPr lang="en-US" sz="3400" dirty="0">
                <a:latin typeface="Perpetua" pitchFamily="18" charset="0"/>
              </a:rPr>
              <a:t>. New York, NY: Pearson Education. Available at: ‎ 0134729323 (Accessed: 15 February 2024). </a:t>
            </a:r>
          </a:p>
          <a:p>
            <a:pPr>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198</TotalTime>
  <Words>2357</Words>
  <Application>Microsoft Office PowerPoint</Application>
  <PresentationFormat>On-screen Show (4:3)</PresentationFormat>
  <Paragraphs>128</Paragraphs>
  <Slides>11</Slides>
  <Notes>7</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Civic</vt:lpstr>
      <vt:lpstr>Introduction to Leadership and Management </vt:lpstr>
      <vt:lpstr>Introduction </vt:lpstr>
      <vt:lpstr>Managerial Principles</vt:lpstr>
      <vt:lpstr>Managerial Functions </vt:lpstr>
      <vt:lpstr>Managerial Functions Conti-</vt:lpstr>
      <vt:lpstr>Managerial Roles</vt:lpstr>
      <vt:lpstr>Managerial Roles-Conti-</vt:lpstr>
      <vt:lpstr>Managerial behaviors </vt:lpstr>
      <vt:lpstr>Supporting Employees to Move Forward in their Work </vt:lpstr>
      <vt:lpstr>Treating Employees Decently and Fairly within the Workplace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Leadership and Management </dc:title>
  <dc:creator>george allin</dc:creator>
  <cp:lastModifiedBy>George Manole-Mihut (2128132)</cp:lastModifiedBy>
  <cp:revision>5</cp:revision>
  <dcterms:created xsi:type="dcterms:W3CDTF">2024-02-15T14:49:41Z</dcterms:created>
  <dcterms:modified xsi:type="dcterms:W3CDTF">2024-03-10T14:55:16Z</dcterms:modified>
</cp:coreProperties>
</file>