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363" r:id="rId5"/>
    <p:sldId id="343" r:id="rId6"/>
    <p:sldId id="341" r:id="rId7"/>
    <p:sldId id="348" r:id="rId8"/>
    <p:sldId id="357" r:id="rId9"/>
    <p:sldId id="358" r:id="rId10"/>
    <p:sldId id="359" r:id="rId11"/>
    <p:sldId id="360" r:id="rId12"/>
    <p:sldId id="356" r:id="rId13"/>
    <p:sldId id="361" r:id="rId14"/>
    <p:sldId id="362" r:id="rId15"/>
    <p:sldId id="354" r:id="rId16"/>
    <p:sldId id="355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35D"/>
    <a:srgbClr val="F9E0B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1E171933-4619-4E11-9A3F-F7608DF75F80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 autoAdjust="0"/>
  </p:normalViewPr>
  <p:slideViewPr>
    <p:cSldViewPr snapToGrid="0">
      <p:cViewPr varScale="1">
        <p:scale>
          <a:sx n="59" d="100"/>
          <a:sy n="59" d="100"/>
        </p:scale>
        <p:origin x="964" y="28"/>
      </p:cViewPr>
      <p:guideLst/>
    </p:cSldViewPr>
  </p:slideViewPr>
  <p:outlineViewPr>
    <p:cViewPr>
      <p:scale>
        <a:sx n="33" d="100"/>
        <a:sy n="33" d="100"/>
      </p:scale>
      <p:origin x="0" y="-1137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264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482B951-AFFF-3499-FDE3-02A7F0BD15F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E5896A-FCE2-110F-B202-A8E435372D6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69F83-204D-4778-AAD0-A0F851A3AEEE}" type="datetimeFigureOut">
              <a:rPr lang="en-US" smtClean="0"/>
              <a:t>6/27/2026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1BFBA0-47AD-543A-6AE4-769D8F86580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8FC355-FEF6-ED8F-8D0E-F362E204A0F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669D59-B021-49CB-887D-52B8FEE1CE1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70690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AE3C21-C3CB-4B8D-9033-56C1B3CE75FA}" type="datetimeFigureOut">
              <a:rPr lang="en-US" smtClean="0"/>
              <a:t>6/27/2026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732C3C-A191-48C2-A7E8-9C96AF841A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6394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40CF0D-A78C-AFD5-B8CB-7C69C58A9C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C71F0C-DDE8-03C5-1908-98ABF76032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3CCFD7-1D5F-43B9-6179-C3462F3931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3F43C4-D229-0B9F-C8A3-31E0AA8581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15446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97939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64802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231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51C5EE-E2FE-3D27-FCC8-7E549134F7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053E12-E8A7-5377-B495-02E3E53E0C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6B88B2-56E6-F1F7-FAED-BFFCF6ADC9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B717D8-B4A6-C395-C51C-61EA4CDB92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05065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88A65B-8341-AD25-360E-665A0475B6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246FF7-6969-B04F-15A9-052E7FCDC7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AD22A2-B2A0-23AB-BF3F-AD4CE87F30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9AAEAD-DE54-65B9-0AEE-6E01551F55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92823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744727-F2C1-6190-CDFD-BD3796DFBE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935CB1-D494-5F79-B83A-594B726860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72A56E-1A91-6A34-BC13-0D182D58BF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5885EC-05B0-315B-5BBF-6293A0426F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5779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CEA00E-D72B-29BB-AF25-E129AAE815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A124BA-BE2A-0B3F-4405-06849D93C4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3D49EB-36D1-8D11-2438-C3F9727F18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BD4F9F-F08F-F2E1-A69E-FF58F418C2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21020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24248C-D4F9-5ED8-8CE7-47F8EC0F06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E5D129-8D35-B8C4-2BF0-6B793DA491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13B700-18BF-B194-6E13-069F051D5C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3EE5E0-E1E8-E6BC-A542-BCEB306A12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2684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34E600-CC61-59B1-DC76-CD97EEA089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E2AFF4-39BC-59C6-B079-CED28484EC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FC7E44-B5B1-3BB0-21C2-075B318857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8B039-F30C-9EB6-0C57-4F16783452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69015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7E69CE-B592-5AA5-D434-B058721045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A930A8-8ED1-9990-5909-8B45C45984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D5AC23-908B-F018-FB7F-2ED70D7616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EF73DF-5872-17FE-C1C7-C250C5583F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82299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47715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31185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phic 14">
            <a:extLst>
              <a:ext uri="{FF2B5EF4-FFF2-40B4-BE49-F238E27FC236}">
                <a16:creationId xmlns:a16="http://schemas.microsoft.com/office/drawing/2014/main" id="{BECDFC6B-0742-962E-44A1-19C9C173B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0848" y="425303"/>
            <a:ext cx="11305217" cy="6007394"/>
          </a:xfrm>
          <a:prstGeom prst="rect">
            <a:avLst/>
          </a:prstGeom>
          <a:effectLst/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633046"/>
            <a:ext cx="10571998" cy="3366198"/>
          </a:xfrm>
          <a:ln>
            <a:noFill/>
          </a:ln>
          <a:effectLst/>
        </p:spPr>
        <p:txBody>
          <a:bodyPr/>
          <a:lstStyle>
            <a:lvl1pPr algn="ctr">
              <a:defRPr sz="7200" b="1" spc="-300" baseline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236985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ADBC817-DA57-A518-5544-0D3B819C7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873FFF3-C7B6-C678-1B03-17FBD0D5A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6174" y="425303"/>
            <a:ext cx="5379242" cy="598343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44217" y="924167"/>
            <a:ext cx="4383156" cy="5009322"/>
          </a:xfrm>
          <a:solidFill>
            <a:schemeClr val="accent1">
              <a:lumMod val="50000"/>
            </a:schemeClr>
          </a:solidFill>
          <a:effectLst>
            <a:outerShdw blurRad="254000" dist="50800" dir="2700000" algn="ctr" rotWithShape="0">
              <a:prstClr val="black">
                <a:alpha val="25000"/>
              </a:prstClr>
            </a:outerShdw>
          </a:effectLst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0FE23B-34E3-BAAF-E01D-BE221B4A94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400800" y="924512"/>
            <a:ext cx="4750904" cy="5008977"/>
          </a:xfrm>
        </p:spPr>
        <p:txBody>
          <a:bodyPr/>
          <a:lstStyle>
            <a:lvl1pPr marL="0" indent="0">
              <a:buNone/>
              <a:defRPr/>
            </a:lvl1pPr>
            <a:lvl2pPr marL="742950" indent="-285750">
              <a:buFont typeface="Arial" panose="020B0604020202020204" pitchFamily="34" charset="0"/>
              <a:buChar char="•"/>
              <a:defRPr/>
            </a:lvl2pPr>
            <a:lvl3pPr marL="1200150" indent="-285750">
              <a:buFont typeface="Arial" panose="020B0604020202020204" pitchFamily="34" charset="0"/>
              <a:buChar char="•"/>
              <a:defRPr/>
            </a:lvl3pPr>
            <a:lvl4pPr marL="1543050" indent="-171450">
              <a:buFont typeface="Arial" panose="020B0604020202020204" pitchFamily="34" charset="0"/>
              <a:buChar char="•"/>
              <a:defRPr/>
            </a:lvl4pPr>
            <a:lvl5pPr marL="2000250" indent="-17145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779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105E210-05B5-5EA1-C778-30BB3A494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9987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8792193-1165-3487-6FB9-133CB518C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090924" y="-2235006"/>
            <a:ext cx="6010147" cy="11320132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1741064"/>
            <a:ext cx="10571998" cy="1928264"/>
          </a:xfrm>
          <a:ln>
            <a:noFill/>
          </a:ln>
          <a:effectLst/>
        </p:spPr>
        <p:txBody>
          <a:bodyPr/>
          <a:lstStyle>
            <a:lvl1pPr algn="ctr">
              <a:defRPr sz="3600" spc="0" baseline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810000" y="3694102"/>
            <a:ext cx="10572000" cy="896468"/>
          </a:xfrm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800" b="1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480000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1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8905615-9FD2-EBB3-89AB-555B373EB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23955" y="414670"/>
            <a:ext cx="7132110" cy="601802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B638DB-3E00-7F4B-D4B7-9D7F09056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0459" y="420624"/>
            <a:ext cx="4183496" cy="601675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0EED07-CDD5-9244-28FA-5195E6795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35934" y="422551"/>
            <a:ext cx="4183495" cy="601014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717" y="924339"/>
            <a:ext cx="3990110" cy="500932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B5AB4E8D-8B32-8B00-8152-856C592BAB3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346793" y="924340"/>
            <a:ext cx="5684373" cy="5009322"/>
          </a:xfrm>
          <a:effectLst/>
        </p:spPr>
        <p:txBody>
          <a:bodyPr lIns="0" rIns="0" anchor="ctr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1pPr>
            <a:lvl2pPr marL="4572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2pPr>
            <a:lvl3pPr marL="9144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3pPr>
            <a:lvl4pPr marL="13716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4pPr>
            <a:lvl5pPr marL="18288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37692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F4A700F-42CA-D7A9-D709-C0017521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rgbClr val="F9E0B9"/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961DA139-D8FD-A752-758D-4F836DFB2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-1353" t="-388" r="-1" b="-254"/>
          <a:stretch/>
        </p:blipFill>
        <p:spPr>
          <a:xfrm rot="16200000" flipH="1">
            <a:off x="210940" y="1589892"/>
            <a:ext cx="5245922" cy="3667583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85516" y="1433219"/>
            <a:ext cx="5695102" cy="2092049"/>
          </a:xfrm>
          <a:noFill/>
          <a:effectLst/>
        </p:spPr>
        <p:txBody>
          <a:bodyPr anchor="b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96F37D4-7152-EA75-8D7D-D8F7D6DD9C4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350099" y="1974707"/>
            <a:ext cx="2907792" cy="2907792"/>
          </a:xfrm>
          <a:solidFill>
            <a:srgbClr val="F9E0B9"/>
          </a:solidFill>
          <a:effectLst/>
        </p:spPr>
        <p:txBody>
          <a:bodyPr anchor="t"/>
          <a:lstStyle>
            <a:lvl1pPr marL="0" indent="0" algn="ctr">
              <a:buNone/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AFBE5B12-0D10-DA99-093A-2C4FB738B21C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496789" y="3525268"/>
            <a:ext cx="5683829" cy="2595429"/>
          </a:xfrm>
          <a:effectLst/>
        </p:spPr>
        <p:txBody>
          <a:bodyPr anchor="t"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b="1">
                <a:solidFill>
                  <a:schemeClr val="accent1">
                    <a:lumMod val="50000"/>
                  </a:schemeClr>
                </a:solidFill>
              </a:defRPr>
            </a:lvl1pPr>
            <a:lvl2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79950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81D7C89-8451-1944-C2B3-53AADAC99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678" y="422551"/>
            <a:ext cx="4223822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6B15EB-5194-C74B-F881-D3DCBE854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5499" y="422551"/>
            <a:ext cx="7144823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633845"/>
            <a:ext cx="3990110" cy="219248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15614EF-4CFA-2D69-0F78-9D7409E2337E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747423" y="3174531"/>
            <a:ext cx="3772622" cy="3122360"/>
          </a:xfrm>
          <a:effectLst/>
        </p:spPr>
        <p:txBody>
          <a:bodyPr rIns="274320" anchor="t"/>
          <a:lstStyle>
            <a:lvl1pPr marL="283464" indent="-283464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7D6637B-A7C5-34FF-5B51-32392DAEABB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237732" y="946205"/>
            <a:ext cx="5971020" cy="5161655"/>
          </a:xfrm>
        </p:spPr>
        <p:txBody>
          <a:bodyPr/>
          <a:lstStyle/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31640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13E625C-F0A4-564D-CEE2-6B3595CEB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61889" y="0"/>
            <a:ext cx="6230111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7445" y="157637"/>
            <a:ext cx="4851694" cy="2190705"/>
          </a:xfrm>
          <a:noFill/>
          <a:effectLst/>
        </p:spPr>
        <p:txBody>
          <a:bodyPr anchor="b"/>
          <a:lstStyle>
            <a:lvl1pPr algn="l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B4D8C78-00C3-F3D7-17C3-F1667E463E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0999" y="422551"/>
            <a:ext cx="5124893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F13E61FD-F54A-5F86-FCED-3BD4C8AA4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-1353" t="-388" r="-1" b="-254"/>
          <a:stretch/>
        </p:blipFill>
        <p:spPr>
          <a:xfrm flipH="1">
            <a:off x="659106" y="3429000"/>
            <a:ext cx="4589830" cy="278041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9F0290F-2D31-F9FB-AD35-B76947AF14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36863" y="776532"/>
            <a:ext cx="3434316" cy="501821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347A5B6-0F99-C044-C209-F3190EEFA37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236663" y="776288"/>
            <a:ext cx="3433762" cy="5018087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E96890F-0832-5087-193F-70CF33DEE0A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592615" y="2505979"/>
            <a:ext cx="4837385" cy="3926717"/>
          </a:xfrm>
          <a:effectLst/>
        </p:spPr>
        <p:txBody>
          <a:bodyPr anchor="t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marL="285750" marR="0" lvl="0" indent="-28575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6681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 4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36DB3CB-355C-968A-7F5F-71E03504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-2" y="0"/>
            <a:ext cx="12192001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81D7C89-8451-1944-C2B3-53AADAC99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678" y="422551"/>
            <a:ext cx="4223822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6B15EB-5194-C74B-F881-D3DCBE854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5499" y="422551"/>
            <a:ext cx="7144823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924339"/>
            <a:ext cx="3990110" cy="500932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7D6637B-A7C5-34FF-5B51-32392DAEABB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153836" y="1371602"/>
            <a:ext cx="6177309" cy="1953489"/>
          </a:xfrm>
          <a:effectLst/>
        </p:spPr>
        <p:txBody>
          <a:bodyPr anchor="t"/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1pPr>
            <a:lvl2pPr marL="7429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2pPr>
            <a:lvl3pPr marL="11430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3pPr>
            <a:lvl4pPr marL="16002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4pPr>
            <a:lvl5pPr marL="20574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087279F-936E-0F41-B533-7990D668D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153836" y="3446156"/>
            <a:ext cx="6177309" cy="0"/>
          </a:xfrm>
          <a:prstGeom prst="line">
            <a:avLst/>
          </a:prstGeom>
          <a:ln w="1905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CDD03AA1-6D53-FEB1-9B22-57C1066DA33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5153836" y="3745924"/>
            <a:ext cx="6177309" cy="2238918"/>
          </a:xfrm>
          <a:effectLst/>
        </p:spPr>
        <p:txBody>
          <a:bodyPr anchor="t"/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1pPr>
            <a:lvl2pPr marL="7429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2pPr>
            <a:lvl3pPr marL="11430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3pPr>
            <a:lvl4pPr marL="16002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4pPr>
            <a:lvl5pPr marL="20574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9371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9176A3-24B8-086B-739F-2B3DCE8BE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96EFAA-0851-646A-8758-C20243901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685800"/>
            <a:ext cx="10571998" cy="2983528"/>
          </a:xfrm>
          <a:effectLst/>
        </p:spPr>
        <p:txBody>
          <a:bodyPr/>
          <a:lstStyle>
            <a:lvl1pPr algn="ctr">
              <a:defRPr sz="3600" spc="0" baseline="0"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4023403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Tab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12B799F-04B8-4A62-EB7D-F17311231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56500" y="0"/>
            <a:ext cx="4635500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8F310BE-5861-E73D-5979-D11A97151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0270" y="487680"/>
            <a:ext cx="6482080" cy="590296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12F5E6-EC22-5E10-94FB-5E546A7B9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95630" y="477518"/>
            <a:ext cx="6482079" cy="5913121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36952" y="477518"/>
            <a:ext cx="3829465" cy="2693887"/>
          </a:xfrm>
          <a:noFill/>
          <a:effectLst/>
        </p:spPr>
        <p:txBody>
          <a:bodyPr anchor="b"/>
          <a:lstStyle>
            <a:lvl1pPr algn="l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Table Placeholder 12">
            <a:extLst>
              <a:ext uri="{FF2B5EF4-FFF2-40B4-BE49-F238E27FC236}">
                <a16:creationId xmlns:a16="http://schemas.microsoft.com/office/drawing/2014/main" id="{14BBA88A-FAA8-CE13-2A76-BF8B014AE343}"/>
              </a:ext>
            </a:extLst>
          </p:cNvPr>
          <p:cNvSpPr>
            <a:spLocks noGrp="1"/>
          </p:cNvSpPr>
          <p:nvPr>
            <p:ph type="tbl" sz="quarter" idx="11"/>
          </p:nvPr>
        </p:nvSpPr>
        <p:spPr>
          <a:xfrm>
            <a:off x="952500" y="909638"/>
            <a:ext cx="5578475" cy="5038725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E96890F-0832-5087-193F-70CF33DEE0A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8036953" y="3449781"/>
            <a:ext cx="3829465" cy="2940860"/>
          </a:xfrm>
          <a:effectLst/>
        </p:spPr>
        <p:txBody>
          <a:bodyPr anchor="t"/>
          <a:lstStyle>
            <a:lvl1pPr marL="2857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12818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9176A3-24B8-086B-739F-2B3DCE8BE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96EFAA-0851-646A-8758-C20243901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8373" y="571501"/>
            <a:ext cx="11139054" cy="1028699"/>
          </a:xfrm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E10735F5-6B7D-348D-AC70-8BC10CB5F70A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838200" y="1860550"/>
            <a:ext cx="10515600" cy="4198938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6347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2FDAFCA1-BDD9-1108-8F95-E3FC1A793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0800000">
            <a:off x="0" y="0"/>
            <a:ext cx="11532896" cy="6858000"/>
            <a:chOff x="659106" y="0"/>
            <a:chExt cx="11532896" cy="6858000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E4BFDB24-6BE4-2FC0-F772-DC1DE926E485}"/>
                </a:ext>
              </a:extLst>
            </p:cNvPr>
            <p:cNvSpPr/>
            <p:nvPr/>
          </p:nvSpPr>
          <p:spPr>
            <a:xfrm>
              <a:off x="5995086" y="0"/>
              <a:ext cx="6196916" cy="685800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ffectLst>
              <a:outerShdw blurRad="254000" dist="50800" dir="2700000" algn="tl" rotWithShape="0">
                <a:prstClr val="black">
                  <a:alpha val="25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131EABEA-AB8A-5E4C-A6DD-8F32B70E90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-1353" t="-388" r="-1" b="-254"/>
            <a:stretch/>
          </p:blipFill>
          <p:spPr>
            <a:xfrm flipH="1">
              <a:off x="659106" y="1956391"/>
              <a:ext cx="4878094" cy="2780414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D2279AAC-0D81-D3CD-3F0F-E8CEE0F56D43}"/>
                </a:ext>
              </a:extLst>
            </p:cNvPr>
            <p:cNvSpPr/>
            <p:nvPr/>
          </p:nvSpPr>
          <p:spPr>
            <a:xfrm>
              <a:off x="1328303" y="776532"/>
              <a:ext cx="3434316" cy="5018212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</p:grp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7542" y="132080"/>
            <a:ext cx="4928894" cy="6507711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0720B2D-C199-57FA-9453-DBFB607BA98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429500" y="992188"/>
            <a:ext cx="3425825" cy="5018087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98586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lumns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B11222B-29F6-BF2A-09DE-82F659638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035F993-EADB-1C5A-7158-41E510B70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B12E34E-DBAF-BA5D-15D9-E69A05535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1889759"/>
            <a:ext cx="11424920" cy="454293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571499"/>
            <a:ext cx="11118274" cy="1154114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BF6A552-CE6A-3977-8507-74A1C4C4B5A0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41667" y="2461056"/>
            <a:ext cx="3626424" cy="3721535"/>
          </a:xfrm>
          <a:effectLst/>
        </p:spPr>
        <p:txBody>
          <a:bodyPr anchor="t">
            <a:normAutofit/>
          </a:bodyPr>
          <a:lstStyle>
            <a:lvl1pPr marL="285750" indent="-28575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600"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400"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4C80689F-A123-F6D7-2AA8-9166317EF424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5995282" y="2440275"/>
            <a:ext cx="5164553" cy="3721534"/>
          </a:xfrm>
          <a:effectLst/>
        </p:spPr>
        <p:txBody>
          <a:bodyPr anchor="t">
            <a:normAutofit/>
          </a:bodyPr>
          <a:lstStyle>
            <a:lvl1pPr marL="342900" indent="-34290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>
                <a:schemeClr val="accent1">
                  <a:lumMod val="50000"/>
                </a:schemeClr>
              </a:buClr>
              <a:buFont typeface="+mj-lt"/>
              <a:buAutoNum type="arabicPeriod"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347472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  <a:lvl3pPr marL="9144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3pPr>
            <a:lvl4pPr marL="13716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4pPr>
            <a:lvl5pPr marL="18288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182021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 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F4DCF8-BA15-AB79-2D14-040F5A063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D22DD7-291D-E347-8A4C-07E31E681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092299" y="-2231063"/>
            <a:ext cx="6007395" cy="11320129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0660" y="1017858"/>
            <a:ext cx="10650681" cy="2719255"/>
          </a:xfrm>
          <a:noFill/>
          <a:effectLst/>
        </p:spPr>
        <p:txBody>
          <a:bodyPr anchor="b"/>
          <a:lstStyle>
            <a:lvl1pPr algn="ctr">
              <a:defRPr sz="7200" spc="-300" baseline="0"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0FE23B-34E3-BAAF-E01D-BE221B4A94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70660" y="4042066"/>
            <a:ext cx="10650681" cy="2296843"/>
          </a:xfrm>
          <a:effectLst/>
        </p:spPr>
        <p:txBody>
          <a:bodyPr anchor="t"/>
          <a:lstStyle>
            <a:lvl1pPr marL="0" indent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272508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86F7BD38-A805-4B2C-9BDF-D56E94387879}" type="datetime1">
              <a:rPr lang="en-US" smtClean="0"/>
              <a:t>6/27/2026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6" r:id="rId1"/>
    <p:sldLayoutId id="2147483668" r:id="rId2"/>
    <p:sldLayoutId id="2147483669" r:id="rId3"/>
    <p:sldLayoutId id="2147483684" r:id="rId4"/>
    <p:sldLayoutId id="2147483672" r:id="rId5"/>
    <p:sldLayoutId id="2147483687" r:id="rId6"/>
    <p:sldLayoutId id="2147483671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  <p:sldLayoutId id="2147483685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 baseline="0">
          <a:ln>
            <a:noFill/>
          </a:ln>
          <a:solidFill>
            <a:srgbClr val="FEFEFE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slideLayout" Target="../slideLayouts/slideLayout13.xml"/><Relationship Id="rId7" Type="http://schemas.openxmlformats.org/officeDocument/2006/relationships/hyperlink" Target="https://www.nice.org.uk/guidance/ng28?utm_source=chatgpt.com" TargetMode="Externa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www.nhs.uk/conditions/type-2-diabetes/?utm_source=chatgpt.com" TargetMode="External"/><Relationship Id="rId5" Type="http://schemas.openxmlformats.org/officeDocument/2006/relationships/hyperlink" Target="https://www.diabetes.org.uk/about-diabetes/looking-after-diabetes/hba1c?utm_source=chatgpt.com" TargetMode="Externa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04E811-F68C-71C8-348B-FAAEC8599F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FBD0-7209-3080-BA53-AB85C919D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4548" y="2435449"/>
            <a:ext cx="10836195" cy="3366198"/>
          </a:xfrm>
        </p:spPr>
        <p:txBody>
          <a:bodyPr/>
          <a:lstStyle/>
          <a:p>
            <a:pPr lvl="0" algn="l">
              <a:lnSpc>
                <a:spcPct val="150000"/>
              </a:lnSpc>
            </a:pPr>
            <a:r>
              <a:rPr lang="en-US" sz="2800" spc="0" dirty="0"/>
              <a:t>Title: </a:t>
            </a:r>
            <a:r>
              <a:rPr lang="en-US" sz="2800" b="0" spc="0" dirty="0"/>
              <a:t>Care Plan for a Fictional Person with Type 2 Diabetes</a:t>
            </a:r>
            <a:br>
              <a:rPr lang="en-US" sz="2800" spc="0" dirty="0"/>
            </a:br>
            <a:r>
              <a:rPr lang="en-US" sz="2800" spc="0" dirty="0"/>
              <a:t>Module</a:t>
            </a:r>
            <a:r>
              <a:rPr lang="en-US" sz="2800" b="0" spc="0" dirty="0"/>
              <a:t>: BMHP5023 Introduction to Physiology</a:t>
            </a:r>
            <a:br>
              <a:rPr lang="en-US" sz="2800" b="0" spc="0" dirty="0"/>
            </a:br>
            <a:r>
              <a:rPr lang="en-US" sz="2800" spc="0" dirty="0"/>
              <a:t>Assessment: </a:t>
            </a:r>
            <a:r>
              <a:rPr lang="en-US" sz="2800" b="0" spc="0" dirty="0"/>
              <a:t>Component 2, PowerPoint with Voice-Over</a:t>
            </a:r>
            <a:br>
              <a:rPr lang="en-US" sz="2800" spc="0" dirty="0"/>
            </a:br>
            <a:r>
              <a:rPr lang="en-US" sz="2800" spc="0" dirty="0"/>
              <a:t>Student Name: </a:t>
            </a:r>
            <a:r>
              <a:rPr lang="en-US" sz="2800" b="0" spc="0" dirty="0"/>
              <a:t>Maryam Choudhry</a:t>
            </a:r>
            <a:br>
              <a:rPr lang="en-US" sz="2800" b="0" spc="0" dirty="0"/>
            </a:br>
            <a:r>
              <a:rPr lang="en-US" sz="2800" spc="0" dirty="0"/>
              <a:t>Student Number: </a:t>
            </a:r>
            <a:r>
              <a:rPr lang="en-US" sz="2800" b="0" spc="0" dirty="0"/>
              <a:t>2425434</a:t>
            </a:r>
            <a:br>
              <a:rPr lang="en-US" sz="3200" dirty="0"/>
            </a:br>
            <a:endParaRPr lang="en-US" sz="3200" noProof="0" dirty="0"/>
          </a:p>
        </p:txBody>
      </p:sp>
      <p:pic>
        <p:nvPicPr>
          <p:cNvPr id="3" name="slid1Recorded Sound">
            <a:hlinkClick r:id="" action="ppaction://media"/>
            <a:extLst>
              <a:ext uri="{FF2B5EF4-FFF2-40B4-BE49-F238E27FC236}">
                <a16:creationId xmlns:a16="http://schemas.microsoft.com/office/drawing/2014/main" id="{8341B50B-F684-79DA-03E2-DB248BB67E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03000" y="607785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849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5063"/>
    </mc:Choice>
    <mc:Fallback xmlns="">
      <p:transition spd="slow" advTm="3750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9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ECDD0-17F6-3312-AE6D-F7EB95E46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17" y="924339"/>
            <a:ext cx="3990110" cy="5009322"/>
          </a:xfrm>
        </p:spPr>
        <p:txBody>
          <a:bodyPr/>
          <a:lstStyle/>
          <a:p>
            <a:r>
              <a:rPr lang="en-US" dirty="0"/>
              <a:t>Patient Profile </a:t>
            </a:r>
            <a:br>
              <a:rPr lang="en-US" dirty="0"/>
            </a:br>
            <a:r>
              <a:rPr lang="en-US" dirty="0"/>
              <a:t>(fictional)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36AA5-9DDA-DA9A-5469-6885A5A84D1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66872" y="509667"/>
            <a:ext cx="6874411" cy="5771212"/>
          </a:xfrm>
        </p:spPr>
        <p:txBody>
          <a:bodyPr>
            <a:normAutofit fontScale="92500" lnSpcReduction="1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noProof="0" dirty="0"/>
              <a:t>Name: </a:t>
            </a:r>
            <a:r>
              <a:rPr lang="en-US" sz="2600" noProof="0" dirty="0" err="1"/>
              <a:t>Mr</a:t>
            </a:r>
            <a:r>
              <a:rPr lang="en-US" sz="2600" dirty="0"/>
              <a:t>. Raza Khan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Aged: 53</a:t>
            </a:r>
            <a:br>
              <a:rPr lang="en-US" sz="2600" dirty="0"/>
            </a:br>
            <a:r>
              <a:rPr lang="en-US" sz="2600" dirty="0"/>
              <a:t>Gender: Male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Occupation: Taxi driver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Ethnicity: South Asian British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Main concerns: Poor glucose control, thirst, tiredness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Condition: Type 2 diabetes, diagnosed 2 years ago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600" dirty="0"/>
              <a:t>Living situation: Lives with wife and two children</a:t>
            </a:r>
          </a:p>
          <a:p>
            <a:pPr lvl="0"/>
            <a:endParaRPr lang="en-US" noProof="0" dirty="0"/>
          </a:p>
        </p:txBody>
      </p:sp>
      <p:pic>
        <p:nvPicPr>
          <p:cNvPr id="4" name="slid2 Recorded Sound">
            <a:hlinkClick r:id="" action="ppaction://media"/>
            <a:extLst>
              <a:ext uri="{FF2B5EF4-FFF2-40B4-BE49-F238E27FC236}">
                <a16:creationId xmlns:a16="http://schemas.microsoft.com/office/drawing/2014/main" id="{88C1EC2E-780C-1D59-01DF-CD3EA5BF99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34883" y="607767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076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388"/>
    </mc:Choice>
    <mc:Fallback xmlns="">
      <p:transition spd="slow" advTm="423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3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B7740-ED88-9F6A-89FF-4B0DFAAC3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9115" y="804246"/>
            <a:ext cx="9683646" cy="5009322"/>
          </a:xfrm>
        </p:spPr>
        <p:txBody>
          <a:bodyPr/>
          <a:lstStyle/>
          <a:p>
            <a:pPr algn="l"/>
            <a:r>
              <a:rPr lang="en-US" dirty="0"/>
              <a:t>Current Health Data and Lifestyle Risks</a:t>
            </a:r>
            <a:br>
              <a:rPr lang="en-US" dirty="0"/>
            </a:br>
            <a:br>
              <a:rPr lang="en-US" dirty="0"/>
            </a:br>
            <a:r>
              <a:rPr lang="en-US" sz="2800" b="0" dirty="0"/>
              <a:t>BP: 145/90 mmHg</a:t>
            </a:r>
            <a:br>
              <a:rPr lang="en-US" sz="2800" b="0" dirty="0"/>
            </a:br>
            <a:r>
              <a:rPr lang="en-US" sz="2800" b="0" dirty="0"/>
              <a:t>BMI: 31 kg/m²</a:t>
            </a:r>
            <a:br>
              <a:rPr lang="en-US" sz="2800" b="0" dirty="0"/>
            </a:br>
            <a:r>
              <a:rPr lang="en-US" sz="2800" b="0" dirty="0"/>
              <a:t>HbA1c: 72 mmol/mol</a:t>
            </a:r>
            <a:br>
              <a:rPr lang="en-US" sz="2800" b="0" dirty="0"/>
            </a:br>
            <a:r>
              <a:rPr lang="en-US" sz="2800" b="0" dirty="0"/>
              <a:t>Physical Engagement/activity: low</a:t>
            </a:r>
            <a:br>
              <a:rPr lang="en-US" sz="2800" b="0" dirty="0"/>
            </a:br>
            <a:r>
              <a:rPr lang="en-US" sz="2800" b="0" dirty="0"/>
              <a:t>Smoking: 8 cigarettes daily</a:t>
            </a:r>
            <a:br>
              <a:rPr lang="en-US" sz="2800" b="0" dirty="0"/>
            </a:br>
            <a:r>
              <a:rPr lang="en-US" sz="2800" b="0" dirty="0"/>
              <a:t>Diet: High in refined Carbohydrates</a:t>
            </a:r>
            <a:br>
              <a:rPr lang="en-US" sz="2800" b="0" dirty="0"/>
            </a:br>
            <a:r>
              <a:rPr lang="en-US" sz="2800" b="0" dirty="0"/>
              <a:t>Main risks: high BP, obesity, inactivity, smoking</a:t>
            </a:r>
            <a:br>
              <a:rPr lang="en-US" sz="3200" b="0" dirty="0"/>
            </a:br>
            <a:br>
              <a:rPr lang="en-US" sz="3200" b="0" dirty="0"/>
            </a:br>
            <a:r>
              <a:rPr lang="en-US" sz="1600" b="0" dirty="0"/>
              <a:t>(</a:t>
            </a:r>
            <a:r>
              <a:rPr lang="en-US" sz="1800" b="0" dirty="0"/>
              <a:t>Diabetes UK, 2024; NICE, 2026)</a:t>
            </a:r>
            <a:endParaRPr lang="en-US" b="0" dirty="0"/>
          </a:p>
        </p:txBody>
      </p:sp>
      <p:pic>
        <p:nvPicPr>
          <p:cNvPr id="4" name="slid 3">
            <a:hlinkClick r:id="" action="ppaction://media"/>
            <a:extLst>
              <a:ext uri="{FF2B5EF4-FFF2-40B4-BE49-F238E27FC236}">
                <a16:creationId xmlns:a16="http://schemas.microsoft.com/office/drawing/2014/main" id="{E0A17E6F-5AE5-C331-36F0-CDF5450062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083800" y="496751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924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91"/>
    </mc:Choice>
    <mc:Fallback xmlns="">
      <p:transition spd="slow" advTm="61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5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63E25-7402-EAC9-107D-E3C80B967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935" y="924339"/>
            <a:ext cx="3990110" cy="5009322"/>
          </a:xfrm>
        </p:spPr>
        <p:txBody>
          <a:bodyPr/>
          <a:lstStyle/>
          <a:p>
            <a:pPr lvl="0"/>
            <a:r>
              <a:rPr lang="en-US" noProof="0" dirty="0"/>
              <a:t>WHAT IS TYPE 2 DIABETES?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C4469E4-D62E-8ACE-1CD2-B6322606AD34}"/>
              </a:ext>
            </a:extLst>
          </p:cNvPr>
          <p:cNvSpPr/>
          <p:nvPr/>
        </p:nvSpPr>
        <p:spPr>
          <a:xfrm>
            <a:off x="4916599" y="565879"/>
            <a:ext cx="6568188" cy="5726242"/>
          </a:xfrm>
          <a:prstGeom prst="rect">
            <a:avLst/>
          </a:prstGeom>
          <a:solidFill>
            <a:srgbClr val="00635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D146A-879C-A0DC-7A0C-2E7729C4D12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148805" y="924339"/>
            <a:ext cx="6103775" cy="6578238"/>
          </a:xfrm>
        </p:spPr>
        <p:txBody>
          <a:bodyPr>
            <a:normAutofit/>
          </a:bodyPr>
          <a:lstStyle/>
          <a:p>
            <a:pPr lvl="0"/>
            <a:r>
              <a:rPr lang="en-US" sz="2700" dirty="0"/>
              <a:t>Insulin doesn't function correctly</a:t>
            </a:r>
          </a:p>
          <a:p>
            <a:pPr lvl="0"/>
            <a:r>
              <a:rPr lang="en-US" sz="2700" dirty="0"/>
              <a:t>The body may not be making enough insulin</a:t>
            </a:r>
          </a:p>
          <a:p>
            <a:pPr lvl="0"/>
            <a:r>
              <a:rPr lang="en-US" sz="2700" dirty="0"/>
              <a:t>Blood-sugar levels rise too high</a:t>
            </a:r>
          </a:p>
          <a:p>
            <a:pPr lvl="0"/>
            <a:r>
              <a:rPr lang="en-US" sz="2700" dirty="0"/>
              <a:t>Chronic hyperglycemia leads to vascular changes</a:t>
            </a:r>
          </a:p>
          <a:p>
            <a:pPr lvl="0"/>
            <a:r>
              <a:rPr lang="en-US" sz="2700" dirty="0"/>
              <a:t>The heart, kidneys, eyes, nerves and feet may be affected</a:t>
            </a:r>
          </a:p>
          <a:p>
            <a:pPr lvl="0"/>
            <a:endParaRPr lang="en-US" sz="2700" noProof="0" dirty="0"/>
          </a:p>
          <a:p>
            <a:pPr lvl="0"/>
            <a:endParaRPr lang="en-US" sz="2700" dirty="0"/>
          </a:p>
          <a:p>
            <a:pPr marL="0" lvl="0" indent="0">
              <a:buNone/>
            </a:pPr>
            <a:r>
              <a:rPr lang="en-US" sz="1600" dirty="0"/>
              <a:t>(NHS, 2024; Stratton et al., 2000)</a:t>
            </a:r>
            <a:endParaRPr lang="en-US" sz="1600" noProof="0" dirty="0"/>
          </a:p>
        </p:txBody>
      </p:sp>
      <p:pic>
        <p:nvPicPr>
          <p:cNvPr id="4" name="slid4">
            <a:hlinkClick r:id="" action="ppaction://media"/>
            <a:extLst>
              <a:ext uri="{FF2B5EF4-FFF2-40B4-BE49-F238E27FC236}">
                <a16:creationId xmlns:a16="http://schemas.microsoft.com/office/drawing/2014/main" id="{D5D08CBC-D9D3-5336-BD59-16595FF8F8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962284" y="588572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802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347"/>
    </mc:Choice>
    <mc:Fallback xmlns="">
      <p:transition spd="slow" advTm="52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3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32A85A-43B7-58F2-140A-A18599A8F3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2E8E3-556C-C2E6-AE8C-39C0EF830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935" y="924339"/>
            <a:ext cx="3990110" cy="5009322"/>
          </a:xfrm>
        </p:spPr>
        <p:txBody>
          <a:bodyPr/>
          <a:lstStyle/>
          <a:p>
            <a:pPr lvl="0"/>
            <a:r>
              <a:rPr lang="en-US" noProof="0" dirty="0"/>
              <a:t>RELEVANT BODY SYSTEM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21620FA-B74C-E694-22E5-856E5DFDC495}"/>
              </a:ext>
            </a:extLst>
          </p:cNvPr>
          <p:cNvSpPr/>
          <p:nvPr/>
        </p:nvSpPr>
        <p:spPr>
          <a:xfrm>
            <a:off x="4916599" y="565879"/>
            <a:ext cx="6568188" cy="5726242"/>
          </a:xfrm>
          <a:prstGeom prst="rect">
            <a:avLst/>
          </a:prstGeom>
          <a:solidFill>
            <a:srgbClr val="00635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3E684-588A-047C-6DCE-5FB8903AD66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148805" y="734518"/>
            <a:ext cx="6103775" cy="6768059"/>
          </a:xfrm>
        </p:spPr>
        <p:txBody>
          <a:bodyPr>
            <a:normAutofit/>
          </a:bodyPr>
          <a:lstStyle/>
          <a:p>
            <a:pPr lvl="0"/>
            <a:r>
              <a:rPr lang="en-US" sz="2700" dirty="0"/>
              <a:t>Main body system: Endocrine system</a:t>
            </a:r>
          </a:p>
          <a:p>
            <a:pPr lvl="0"/>
            <a:r>
              <a:rPr lang="en-US" sz="2700" dirty="0"/>
              <a:t>Main organ: Pancreas</a:t>
            </a:r>
          </a:p>
          <a:p>
            <a:pPr lvl="0"/>
            <a:r>
              <a:rPr lang="en-US" sz="2700" dirty="0"/>
              <a:t>Beta cells and alpha cells are the key cells</a:t>
            </a:r>
          </a:p>
          <a:p>
            <a:pPr lvl="0"/>
            <a:r>
              <a:rPr lang="en-US" sz="2700" dirty="0"/>
              <a:t>Main hormones: insulin and glucagon</a:t>
            </a:r>
          </a:p>
          <a:p>
            <a:pPr lvl="0"/>
            <a:r>
              <a:rPr lang="en-US" sz="2700" dirty="0"/>
              <a:t>The organs associated are liver, muscle and fat tissue</a:t>
            </a:r>
          </a:p>
          <a:p>
            <a:pPr lvl="0"/>
            <a:endParaRPr lang="en-US" sz="2700" noProof="0" dirty="0"/>
          </a:p>
          <a:p>
            <a:pPr marL="0" lvl="0" indent="0">
              <a:buNone/>
            </a:pPr>
            <a:r>
              <a:rPr lang="en-US" sz="1600" dirty="0"/>
              <a:t>(Petersen and Shulman, 2018; Hall, 2021)</a:t>
            </a:r>
            <a:endParaRPr lang="en-US" sz="1600" noProof="0" dirty="0"/>
          </a:p>
        </p:txBody>
      </p:sp>
      <p:pic>
        <p:nvPicPr>
          <p:cNvPr id="4" name="slid 5">
            <a:hlinkClick r:id="" action="ppaction://media"/>
            <a:extLst>
              <a:ext uri="{FF2B5EF4-FFF2-40B4-BE49-F238E27FC236}">
                <a16:creationId xmlns:a16="http://schemas.microsoft.com/office/drawing/2014/main" id="{B086D421-F89E-BA79-22E8-3837E47EF7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551885" y="552726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781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697"/>
    </mc:Choice>
    <mc:Fallback xmlns="">
      <p:transition spd="slow" advTm="476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6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A5B790-FE46-B154-EA89-EB952A0465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8B31A-9AF2-3325-FFDE-4CF19E7D3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935" y="924339"/>
            <a:ext cx="3990110" cy="5009322"/>
          </a:xfrm>
        </p:spPr>
        <p:txBody>
          <a:bodyPr/>
          <a:lstStyle/>
          <a:p>
            <a:pPr lvl="0"/>
            <a:r>
              <a:rPr lang="en-US" noProof="0" dirty="0"/>
              <a:t>NORMAL BLOOD GLUCOSE REGULATION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532E8E0-85D5-8689-7911-8AA47E17B249}"/>
              </a:ext>
            </a:extLst>
          </p:cNvPr>
          <p:cNvSpPr/>
          <p:nvPr/>
        </p:nvSpPr>
        <p:spPr>
          <a:xfrm>
            <a:off x="4916599" y="565879"/>
            <a:ext cx="6568188" cy="5726242"/>
          </a:xfrm>
          <a:prstGeom prst="rect">
            <a:avLst/>
          </a:prstGeom>
          <a:solidFill>
            <a:srgbClr val="00635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2A4DF0-72F0-EE66-C69A-43D5806E527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148805" y="924339"/>
            <a:ext cx="6103775" cy="5367782"/>
          </a:xfrm>
        </p:spPr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en-US" sz="3000" b="1" noProof="0" dirty="0"/>
              <a:t>Between the meals:</a:t>
            </a:r>
          </a:p>
          <a:p>
            <a:r>
              <a:rPr lang="en-US" sz="2400" dirty="0"/>
              <a:t>Glucagon acts as a stimulator of glucose release from liver</a:t>
            </a:r>
          </a:p>
          <a:p>
            <a:pPr marL="0" lvl="0" indent="0">
              <a:buNone/>
            </a:pPr>
            <a:endParaRPr lang="en-US" sz="3000" noProof="0" dirty="0"/>
          </a:p>
          <a:p>
            <a:pPr marL="0" lvl="0" indent="0">
              <a:buNone/>
            </a:pPr>
            <a:r>
              <a:rPr lang="en-US" sz="3000" b="1" dirty="0"/>
              <a:t>After eating the meals: </a:t>
            </a:r>
          </a:p>
          <a:p>
            <a:r>
              <a:rPr lang="en-US" sz="2600" dirty="0"/>
              <a:t>Glucose gets into the blood</a:t>
            </a:r>
          </a:p>
          <a:p>
            <a:r>
              <a:rPr lang="en-US" sz="2600" dirty="0"/>
              <a:t>Pancreas releases insulin</a:t>
            </a:r>
          </a:p>
          <a:p>
            <a:r>
              <a:rPr lang="en-US" sz="2600" dirty="0"/>
              <a:t>Glucose enters cells of body</a:t>
            </a:r>
          </a:p>
          <a:p>
            <a:r>
              <a:rPr lang="en-US" sz="2600" dirty="0"/>
              <a:t>When there is more glucose than required, it is stored in the liver as glycogen</a:t>
            </a:r>
          </a:p>
          <a:p>
            <a:endParaRPr lang="en-US" sz="2000" noProof="0" dirty="0"/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r>
              <a:rPr lang="en-US" sz="1600" dirty="0"/>
              <a:t>(Petersen and Shulman, 2018; Hall, 2021)</a:t>
            </a:r>
          </a:p>
        </p:txBody>
      </p:sp>
      <p:pic>
        <p:nvPicPr>
          <p:cNvPr id="4" name="slid 6">
            <a:hlinkClick r:id="" action="ppaction://media"/>
            <a:extLst>
              <a:ext uri="{FF2B5EF4-FFF2-40B4-BE49-F238E27FC236}">
                <a16:creationId xmlns:a16="http://schemas.microsoft.com/office/drawing/2014/main" id="{59C060F2-8C11-3866-3CC2-EADCCB5FFF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59084" y="563154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268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958"/>
    </mc:Choice>
    <mc:Fallback xmlns="">
      <p:transition spd="slow" advTm="459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9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8F1B32-8C6A-9AC7-4C8F-33D916B810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23749-CCDA-0B8C-9B5A-5AD8CC17D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935" y="924339"/>
            <a:ext cx="3990110" cy="5009322"/>
          </a:xfrm>
        </p:spPr>
        <p:txBody>
          <a:bodyPr/>
          <a:lstStyle/>
          <a:p>
            <a:pPr lvl="0"/>
            <a:r>
              <a:rPr lang="en-US" dirty="0"/>
              <a:t>HOW TYPE 2 DIABETES AFFECTS THE BODY</a:t>
            </a:r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05D1303-B1E0-270E-846A-1E7613B986E8}"/>
              </a:ext>
            </a:extLst>
          </p:cNvPr>
          <p:cNvSpPr/>
          <p:nvPr/>
        </p:nvSpPr>
        <p:spPr>
          <a:xfrm>
            <a:off x="4916599" y="565879"/>
            <a:ext cx="6568188" cy="5726242"/>
          </a:xfrm>
          <a:prstGeom prst="rect">
            <a:avLst/>
          </a:prstGeom>
          <a:solidFill>
            <a:srgbClr val="00635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A4CFB-E054-5E15-FB94-091AAEEB068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148805" y="924339"/>
            <a:ext cx="6103775" cy="5367782"/>
          </a:xfrm>
        </p:spPr>
        <p:txBody>
          <a:bodyPr>
            <a:normAutofit fontScale="85000" lnSpcReduction="10000"/>
          </a:bodyPr>
          <a:lstStyle/>
          <a:p>
            <a:r>
              <a:rPr lang="en-US" sz="2800" dirty="0"/>
              <a:t>Cells start to become more resistant to insulin</a:t>
            </a:r>
          </a:p>
          <a:p>
            <a:r>
              <a:rPr lang="en-US" sz="2800" dirty="0"/>
              <a:t>Blood glucose stays in the blood stream</a:t>
            </a:r>
          </a:p>
          <a:p>
            <a:r>
              <a:rPr lang="en-US" sz="2800" dirty="0"/>
              <a:t>Pancreas may become unable to keep up with the need for insulin</a:t>
            </a:r>
          </a:p>
          <a:p>
            <a:r>
              <a:rPr lang="en-US" sz="2800" dirty="0"/>
              <a:t>Cells may not receive as much glucose to use for fuel</a:t>
            </a:r>
          </a:p>
          <a:p>
            <a:r>
              <a:rPr lang="en-US" sz="2800" dirty="0"/>
              <a:t>Symptoms can include tiredness, thirst</a:t>
            </a:r>
          </a:p>
          <a:p>
            <a:r>
              <a:rPr lang="en-US" sz="2800" dirty="0"/>
              <a:t>The likelihood of complications will increase with age</a:t>
            </a:r>
            <a:endParaRPr lang="en-US" sz="2800" noProof="0" dirty="0"/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r>
              <a:rPr lang="en-US" sz="1900" dirty="0"/>
              <a:t>(NHS, 2024; Petersen and Shulman, 2018)</a:t>
            </a:r>
          </a:p>
        </p:txBody>
      </p:sp>
      <p:pic>
        <p:nvPicPr>
          <p:cNvPr id="4" name="slid7">
            <a:hlinkClick r:id="" action="ppaction://media"/>
            <a:extLst>
              <a:ext uri="{FF2B5EF4-FFF2-40B4-BE49-F238E27FC236}">
                <a16:creationId xmlns:a16="http://schemas.microsoft.com/office/drawing/2014/main" id="{899E94C2-9DC2-4C82-70AD-97AC5FEAEE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38972" y="552726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2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104"/>
    </mc:Choice>
    <mc:Fallback xmlns="">
      <p:transition spd="slow" advTm="431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1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B72890-AB2A-646B-AF52-BF01FF3083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4148F-6BC0-E8ED-203D-14D087BB5F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935" y="924339"/>
            <a:ext cx="3990110" cy="5009322"/>
          </a:xfrm>
        </p:spPr>
        <p:txBody>
          <a:bodyPr/>
          <a:lstStyle/>
          <a:p>
            <a:pPr lvl="0"/>
            <a:r>
              <a:rPr lang="en-US" dirty="0"/>
              <a:t>CARE PLAN SMART GOALS AND AIM</a:t>
            </a:r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3246470-2ECA-E9B9-A014-215F58613FD5}"/>
              </a:ext>
            </a:extLst>
          </p:cNvPr>
          <p:cNvSpPr/>
          <p:nvPr/>
        </p:nvSpPr>
        <p:spPr>
          <a:xfrm>
            <a:off x="4916599" y="565879"/>
            <a:ext cx="6568188" cy="5726242"/>
          </a:xfrm>
          <a:prstGeom prst="rect">
            <a:avLst/>
          </a:prstGeom>
          <a:solidFill>
            <a:srgbClr val="00635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D85FFE-D314-54B7-B5AC-6900B86DC64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148805" y="924339"/>
            <a:ext cx="6103775" cy="536778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3000" b="1" dirty="0"/>
              <a:t>Overall aim:</a:t>
            </a:r>
            <a:endParaRPr lang="en-US" sz="3200" b="1" dirty="0"/>
          </a:p>
          <a:p>
            <a:r>
              <a:rPr lang="en-US" sz="2000" dirty="0"/>
              <a:t>Develop an optimal blood glucose management plan to </a:t>
            </a:r>
            <a:r>
              <a:rPr lang="en-US" sz="2000" dirty="0" err="1"/>
              <a:t>minimise</a:t>
            </a:r>
            <a:r>
              <a:rPr lang="en-US" sz="2000" dirty="0"/>
              <a:t> the risk of complications</a:t>
            </a:r>
            <a:endParaRPr lang="en-US" sz="3200" dirty="0"/>
          </a:p>
          <a:p>
            <a:endParaRPr lang="en-US" sz="3200" b="1" dirty="0"/>
          </a:p>
          <a:p>
            <a:pPr marL="0" indent="0">
              <a:buNone/>
            </a:pPr>
            <a:r>
              <a:rPr lang="en-US" sz="3000" b="1" dirty="0"/>
              <a:t>SMART goals:</a:t>
            </a:r>
            <a:endParaRPr lang="en-US" sz="3200" b="1" dirty="0"/>
          </a:p>
          <a:p>
            <a:r>
              <a:rPr lang="en-US" sz="2000" dirty="0"/>
              <a:t>Improve HbA1c in 6 months</a:t>
            </a:r>
            <a:endParaRPr lang="en-US" sz="3600" dirty="0"/>
          </a:p>
          <a:p>
            <a:r>
              <a:rPr lang="en-US" sz="2000" dirty="0"/>
              <a:t>Lose 5% of body weight in 6 months</a:t>
            </a:r>
            <a:endParaRPr lang="en-US" sz="3600" dirty="0"/>
          </a:p>
          <a:p>
            <a:r>
              <a:rPr lang="en-US" sz="2000" dirty="0"/>
              <a:t>Take a 30-minute walk 5 days a week</a:t>
            </a:r>
            <a:endParaRPr lang="en-US" sz="3600" dirty="0"/>
          </a:p>
          <a:p>
            <a:r>
              <a:rPr lang="en-US" sz="2000" dirty="0"/>
              <a:t>Stop smoking with support from NHS</a:t>
            </a:r>
          </a:p>
          <a:p>
            <a:r>
              <a:rPr lang="en-US" sz="2000" dirty="0"/>
              <a:t>Attend the diabetes reviews every 3 months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1600" dirty="0"/>
              <a:t>(Davies et al., 2022; NICE, 2026)</a:t>
            </a:r>
          </a:p>
        </p:txBody>
      </p:sp>
      <p:pic>
        <p:nvPicPr>
          <p:cNvPr id="4" name="slid8">
            <a:hlinkClick r:id="" action="ppaction://media"/>
            <a:extLst>
              <a:ext uri="{FF2B5EF4-FFF2-40B4-BE49-F238E27FC236}">
                <a16:creationId xmlns:a16="http://schemas.microsoft.com/office/drawing/2014/main" id="{43BD4A0D-61F0-F711-A362-6A16F34519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21257" y="588572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27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820"/>
    </mc:Choice>
    <mc:Fallback xmlns="">
      <p:transition spd="slow" advTm="418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8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88C855-5878-55F0-71F0-6F8123D3BF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7304C-7743-E197-A945-32061589C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17" y="924339"/>
            <a:ext cx="3990110" cy="5009322"/>
          </a:xfrm>
        </p:spPr>
        <p:txBody>
          <a:bodyPr/>
          <a:lstStyle/>
          <a:p>
            <a:r>
              <a:rPr lang="en-US" dirty="0"/>
              <a:t>CARE ROUTINE (DAILY AND WEEKLY)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6A698-B2AA-1BB9-9AF2-FBD8A595AE5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11843" y="374754"/>
            <a:ext cx="6715593" cy="6160958"/>
          </a:xfrm>
        </p:spPr>
        <p:txBody>
          <a:bodyPr>
            <a:normAutofit lnSpcReduction="10000"/>
          </a:bodyPr>
          <a:lstStyle/>
          <a:p>
            <a:pPr lvl="0"/>
            <a:r>
              <a:rPr lang="en-US" sz="3000" b="1" dirty="0"/>
              <a:t>Daily routine: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000" dirty="0"/>
              <a:t>Follow your doctor's directions for taking your medicine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000" dirty="0"/>
              <a:t>Have well-balanced meals at regular intervals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000" dirty="0"/>
              <a:t>Reduce sugary drinks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000" dirty="0"/>
              <a:t>Check cuts or sores on feet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000" dirty="0"/>
              <a:t>Include mini walks throughout the day</a:t>
            </a:r>
          </a:p>
          <a:p>
            <a:pPr lvl="0"/>
            <a:r>
              <a:rPr lang="en-US" sz="3000" b="1" dirty="0"/>
              <a:t>Weekly routine: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dirty="0"/>
              <a:t>Check weight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dirty="0"/>
              <a:t>Plan meals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dirty="0"/>
              <a:t>Check smoking habits</a:t>
            </a:r>
          </a:p>
          <a:p>
            <a:pPr lvl="0"/>
            <a:endParaRPr lang="en-US" sz="2000" dirty="0"/>
          </a:p>
          <a:p>
            <a:pPr lvl="0"/>
            <a:r>
              <a:rPr lang="en-US" sz="1600" dirty="0"/>
              <a:t>(NHS, 2024; NICE, 2026)</a:t>
            </a:r>
          </a:p>
        </p:txBody>
      </p:sp>
      <p:pic>
        <p:nvPicPr>
          <p:cNvPr id="4" name="slid9">
            <a:hlinkClick r:id="" action="ppaction://media"/>
            <a:extLst>
              <a:ext uri="{FF2B5EF4-FFF2-40B4-BE49-F238E27FC236}">
                <a16:creationId xmlns:a16="http://schemas.microsoft.com/office/drawing/2014/main" id="{558C6D7A-F75D-3F73-BCB3-995147033C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24236" y="593366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392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673"/>
    </mc:Choice>
    <mc:Fallback xmlns="">
      <p:transition spd="slow" advTm="406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6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04E1E3-058F-6196-4378-DE6FFB66AC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4F1E7-571C-CB3C-A723-76D5AD0C3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17" y="924339"/>
            <a:ext cx="3990110" cy="5009322"/>
          </a:xfrm>
        </p:spPr>
        <p:txBody>
          <a:bodyPr/>
          <a:lstStyle/>
          <a:p>
            <a:r>
              <a:rPr lang="en-US" dirty="0"/>
              <a:t>MONITORING, LIFESTYLE AND MEDICATION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30456-E969-9A23-6AC1-DAC9FEBADE8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11843" y="374754"/>
            <a:ext cx="6715593" cy="6160958"/>
          </a:xfrm>
        </p:spPr>
        <p:txBody>
          <a:bodyPr>
            <a:norm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dirty="0"/>
              <a:t>HbA1c test every three months until its stable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dirty="0"/>
              <a:t>Check BP, BMI, cholesterol, kidney, feet and eyes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dirty="0"/>
              <a:t>Limit sweetened beverages and simple carbs.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dirty="0"/>
              <a:t>Progress towards walking regularly and losing weight.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dirty="0"/>
              <a:t>Do not stop or change your dose of metformin by yourself.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dirty="0"/>
              <a:t>Review medication if HbA1c is still high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dirty="0"/>
              <a:t>Counsel with GP, practice nurse, dietitian, pharmacist and smoking cessation support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sz="2000" dirty="0"/>
          </a:p>
          <a:p>
            <a:pPr lvl="0"/>
            <a:r>
              <a:rPr lang="en-US" sz="1600" dirty="0"/>
              <a:t>(Colberg et al., 2016; Lean et al., 2018; Diabetes UK, 2024; NICE, 2026)</a:t>
            </a:r>
          </a:p>
        </p:txBody>
      </p:sp>
      <p:pic>
        <p:nvPicPr>
          <p:cNvPr id="4" name="slid 10">
            <a:hlinkClick r:id="" action="ppaction://media"/>
            <a:extLst>
              <a:ext uri="{FF2B5EF4-FFF2-40B4-BE49-F238E27FC236}">
                <a16:creationId xmlns:a16="http://schemas.microsoft.com/office/drawing/2014/main" id="{B5085350-9F15-81A9-F298-83740D6CE6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42807" y="593366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8856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278"/>
    </mc:Choice>
    <mc:Fallback xmlns="">
      <p:transition spd="slow" advTm="682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27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DC1FF7-4874-95A7-6450-71AD8DA6E8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2F371-031D-0D8E-9D8D-9F8E16D2D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17" y="924339"/>
            <a:ext cx="3990110" cy="5009322"/>
          </a:xfrm>
        </p:spPr>
        <p:txBody>
          <a:bodyPr/>
          <a:lstStyle/>
          <a:p>
            <a:r>
              <a:rPr lang="en-US" dirty="0"/>
              <a:t>MONITORING, LIFESTYLE AND MEDICATION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2E1CB-1A61-077F-DA81-025BBE0F691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11843" y="374754"/>
            <a:ext cx="6715593" cy="5876144"/>
          </a:xfrm>
        </p:spPr>
        <p:txBody>
          <a:bodyPr>
            <a:normAutofit fontScale="92500"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Avoid using "blaming" words and use simple language.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Ask what mattes to Mr. Khan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Respect culture, food choices and work routine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Only involve family when agreed to.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Confidentiality and respect autonomy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Review progress every 3 months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If there are goals that are not realistic, update the care plan.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sz="1600" dirty="0"/>
          </a:p>
          <a:p>
            <a:pPr lvl="0"/>
            <a:r>
              <a:rPr lang="en-US" sz="1600" dirty="0"/>
              <a:t>(Stratton et al., 2000; Davies et al., 2022; NICE, 2026)</a:t>
            </a:r>
          </a:p>
        </p:txBody>
      </p:sp>
      <p:pic>
        <p:nvPicPr>
          <p:cNvPr id="4" name="slid11">
            <a:hlinkClick r:id="" action="ppaction://media"/>
            <a:extLst>
              <a:ext uri="{FF2B5EF4-FFF2-40B4-BE49-F238E27FC236}">
                <a16:creationId xmlns:a16="http://schemas.microsoft.com/office/drawing/2014/main" id="{C2FD4F7D-9F8C-DF44-E9B3-C1D8B2BE17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10150" y="573046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560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121"/>
    </mc:Choice>
    <mc:Fallback xmlns="">
      <p:transition spd="slow" advTm="451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1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E1BB1-C5B6-C34A-6087-486828876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935" y="571499"/>
            <a:ext cx="11118274" cy="1154114"/>
          </a:xfrm>
        </p:spPr>
        <p:txBody>
          <a:bodyPr/>
          <a:lstStyle/>
          <a:p>
            <a:pPr lvl="0"/>
            <a:r>
              <a:rPr lang="en-US" noProof="0" dirty="0"/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48ADA2-B38F-A25B-C324-05E10CE9CD9F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529936" y="1948721"/>
            <a:ext cx="11012490" cy="521657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sz="2000" dirty="0"/>
              <a:t>Colberg, S.R., Sigal, R.J., Yardley, J.E., Riddell, M.C., Dunstan, D.W., Dempsey, P.C., Horton, E.S., Castorino, K. and Tate, D.F. (2016) ‘Physical activity/exercise and diabetes: A position statement of the American Diabetes Association’, Diabetes Care, 39(11), pp. 2065-2079. </a:t>
            </a:r>
            <a:r>
              <a:rPr lang="en-US" sz="2000" dirty="0" err="1"/>
              <a:t>doi</a:t>
            </a:r>
            <a:r>
              <a:rPr lang="en-US" sz="2000" dirty="0"/>
              <a:t>: 10.2337/dc16-1728.</a:t>
            </a:r>
          </a:p>
          <a:p>
            <a:pPr marL="0" indent="0">
              <a:buNone/>
            </a:pPr>
            <a:r>
              <a:rPr lang="en-US" sz="2000" dirty="0"/>
              <a:t>Davies, M.J., </a:t>
            </a:r>
            <a:r>
              <a:rPr lang="en-US" sz="2000" dirty="0" err="1"/>
              <a:t>Aroda</a:t>
            </a:r>
            <a:r>
              <a:rPr lang="en-US" sz="2000" dirty="0"/>
              <a:t>, V.R., Collins, B.S., Gabbay, R.A., Green, J., </a:t>
            </a:r>
            <a:r>
              <a:rPr lang="en-US" sz="2000" dirty="0" err="1"/>
              <a:t>Maruthur</a:t>
            </a:r>
            <a:r>
              <a:rPr lang="en-US" sz="2000" dirty="0"/>
              <a:t>, N.M., Rosas, S.E., Del Prato, S., Mathieu, C., Mingrone, G., Rossing, P., </a:t>
            </a:r>
            <a:r>
              <a:rPr lang="en-US" sz="2000" dirty="0" err="1"/>
              <a:t>Tankova</a:t>
            </a:r>
            <a:r>
              <a:rPr lang="en-US" sz="2000" dirty="0"/>
              <a:t>, T., </a:t>
            </a:r>
            <a:r>
              <a:rPr lang="en-US" sz="2000" dirty="0" err="1"/>
              <a:t>Tsapas</a:t>
            </a:r>
            <a:r>
              <a:rPr lang="en-US" sz="2000" dirty="0"/>
              <a:t>, A. and Buse, J.B. (2022) ‘Management of </a:t>
            </a:r>
            <a:r>
              <a:rPr lang="en-US" sz="2000" dirty="0" err="1"/>
              <a:t>hyperglycaemia</a:t>
            </a:r>
            <a:r>
              <a:rPr lang="en-US" sz="2000" dirty="0"/>
              <a:t> in type 2 diabetes, 2022: A consensus report by the ADA and EASD’, </a:t>
            </a:r>
            <a:r>
              <a:rPr lang="en-US" sz="2000" dirty="0" err="1"/>
              <a:t>Diabetologia</a:t>
            </a:r>
            <a:r>
              <a:rPr lang="en-US" sz="2000" dirty="0"/>
              <a:t>, 65(12), pp. 1925-1966. </a:t>
            </a:r>
            <a:r>
              <a:rPr lang="en-US" sz="2000" dirty="0" err="1"/>
              <a:t>doi</a:t>
            </a:r>
            <a:r>
              <a:rPr lang="en-US" sz="2000" dirty="0"/>
              <a:t>: 10.1007/s00125-022-05787-2.</a:t>
            </a:r>
          </a:p>
          <a:p>
            <a:pPr marL="0" indent="0">
              <a:buNone/>
            </a:pPr>
            <a:r>
              <a:rPr lang="en-US" sz="2000" dirty="0"/>
              <a:t>Diabetes UK (2024) What is HbA1c? Available at: </a:t>
            </a:r>
            <a:r>
              <a:rPr lang="en-US" sz="2000" dirty="0">
                <a:hlinkClick r:id="rId5"/>
              </a:rPr>
              <a:t>https://www.diabetes.org.uk/about-diabetes/looking-after-diabetes/hba1c</a:t>
            </a:r>
            <a:r>
              <a:rPr lang="en-US" sz="2000" dirty="0"/>
              <a:t> (Accessed: 11 June 2026).</a:t>
            </a:r>
          </a:p>
          <a:p>
            <a:pPr marL="0" indent="0">
              <a:buNone/>
            </a:pPr>
            <a:r>
              <a:rPr lang="en-US" sz="2000" dirty="0"/>
              <a:t>Hall, J.E. (2021) Guyton and Hall Textbook of Medical Physiology. 14th </a:t>
            </a:r>
            <a:r>
              <a:rPr lang="en-US" sz="2000" dirty="0" err="1"/>
              <a:t>edn</a:t>
            </a:r>
            <a:r>
              <a:rPr lang="en-US" sz="2000" dirty="0"/>
              <a:t>. Philadelphia: Elsevier.</a:t>
            </a:r>
          </a:p>
          <a:p>
            <a:pPr marL="0" indent="0">
              <a:buNone/>
            </a:pPr>
            <a:r>
              <a:rPr lang="en-US" sz="2000" dirty="0"/>
              <a:t>Lean, M.E.J., Leslie, W.S., Barnes, A.C., Brosnahan, N., Thom, G., McCombie, L., Peters, C., </a:t>
            </a:r>
            <a:r>
              <a:rPr lang="en-US" sz="2000" dirty="0" err="1"/>
              <a:t>Zhyzhneuskaya</a:t>
            </a:r>
            <a:r>
              <a:rPr lang="en-US" sz="2000" dirty="0"/>
              <a:t>, S., Al-</a:t>
            </a:r>
            <a:r>
              <a:rPr lang="en-US" sz="2000" dirty="0" err="1"/>
              <a:t>Mrabeh</a:t>
            </a:r>
            <a:r>
              <a:rPr lang="en-US" sz="2000" dirty="0"/>
              <a:t>, A., Hollingsworth, K.G. et al. (2018) ‘Primary care-led weight management for remission of type 2 diabetes (</a:t>
            </a:r>
            <a:r>
              <a:rPr lang="en-US" sz="2000" dirty="0" err="1"/>
              <a:t>DiRECT</a:t>
            </a:r>
            <a:r>
              <a:rPr lang="en-US" sz="2000" dirty="0"/>
              <a:t>): An open-label, cluster-</a:t>
            </a:r>
            <a:r>
              <a:rPr lang="en-US" sz="2000" dirty="0" err="1"/>
              <a:t>randomised</a:t>
            </a:r>
            <a:r>
              <a:rPr lang="en-US" sz="2000" dirty="0"/>
              <a:t> trial’, The Lancet, 391(10120), pp. 541-551. </a:t>
            </a:r>
            <a:r>
              <a:rPr lang="en-US" sz="2000" dirty="0" err="1"/>
              <a:t>doi</a:t>
            </a:r>
            <a:r>
              <a:rPr lang="en-US" sz="2000" dirty="0"/>
              <a:t>: 10.1016/S0140-6736(17)33102-1.</a:t>
            </a:r>
          </a:p>
          <a:p>
            <a:pPr marL="0" indent="0">
              <a:buNone/>
            </a:pPr>
            <a:r>
              <a:rPr lang="en-US" sz="2000" dirty="0"/>
              <a:t>NHS (2024) Type 2 diabetes. Available at: </a:t>
            </a:r>
            <a:r>
              <a:rPr lang="en-US" sz="2000" dirty="0">
                <a:hlinkClick r:id="rId6"/>
              </a:rPr>
              <a:t>https://www.nhs.uk/conditions/type-2-diabetes/</a:t>
            </a:r>
            <a:r>
              <a:rPr lang="en-US" sz="2000" dirty="0"/>
              <a:t> (Accessed: 13 June 2026).</a:t>
            </a:r>
          </a:p>
          <a:p>
            <a:pPr marL="0" indent="0">
              <a:buNone/>
            </a:pPr>
            <a:r>
              <a:rPr lang="en-US" sz="2000" dirty="0"/>
              <a:t>NICE (2026) Type 2 diabetes in adults: management, NG28. Available at: </a:t>
            </a:r>
            <a:r>
              <a:rPr lang="en-US" sz="2000" dirty="0">
                <a:hlinkClick r:id="rId7"/>
              </a:rPr>
              <a:t>https://www.nice.org.uk/guidance/ng28</a:t>
            </a:r>
            <a:r>
              <a:rPr lang="en-US" sz="2000" dirty="0"/>
              <a:t> (Accessed: 12 June 2026).</a:t>
            </a:r>
          </a:p>
          <a:p>
            <a:pPr marL="0" indent="0">
              <a:buNone/>
            </a:pPr>
            <a:r>
              <a:rPr lang="en-US" sz="2000" dirty="0"/>
              <a:t>Petersen, M.C. and Shulman, G.I. (2018) ‘Mechanisms of insulin action and insulin resistance’, Physiological Reviews, 98(4), pp. 2133-2223. </a:t>
            </a:r>
            <a:r>
              <a:rPr lang="en-US" sz="2000" dirty="0" err="1"/>
              <a:t>doi</a:t>
            </a:r>
            <a:r>
              <a:rPr lang="en-US" sz="2000" dirty="0"/>
              <a:t>: 10.1152/physrev.00063.2017.</a:t>
            </a:r>
          </a:p>
          <a:p>
            <a:pPr marL="0" indent="0">
              <a:buNone/>
            </a:pPr>
            <a:r>
              <a:rPr lang="en-US" sz="2000" dirty="0"/>
              <a:t>Stratton, I.M., Adler, A.I., Neil, H.A.W., Matthews, D.R., Manley, S.E., Cull, C.A., Hadden, D., Turner, R.C. and Holman, R.R. (2000) ‘Association of glycaemia with macrovascular and microvascular complications of type 2 diabetes (UKPDS 35): Prospective observational study’, BMJ, 321(7258), pp. 405-412. </a:t>
            </a:r>
            <a:r>
              <a:rPr lang="en-US" sz="2000" dirty="0" err="1"/>
              <a:t>doi</a:t>
            </a:r>
            <a:r>
              <a:rPr lang="en-US" sz="2000" dirty="0"/>
              <a:t>: 10.1136/bmj.321.7258.405.</a:t>
            </a:r>
          </a:p>
          <a:p>
            <a:pPr marL="0" indent="0">
              <a:buNone/>
            </a:pPr>
            <a:endParaRPr lang="en-US" noProof="0" dirty="0"/>
          </a:p>
        </p:txBody>
      </p:sp>
      <p:pic>
        <p:nvPicPr>
          <p:cNvPr id="3" name="slid 12">
            <a:hlinkClick r:id="" action="ppaction://media"/>
            <a:extLst>
              <a:ext uri="{FF2B5EF4-FFF2-40B4-BE49-F238E27FC236}">
                <a16:creationId xmlns:a16="http://schemas.microsoft.com/office/drawing/2014/main" id="{54B8C44A-88FE-9CAA-B4CC-D2FE2549EA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769600" y="588010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354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044"/>
    </mc:Choice>
    <mc:Fallback>
      <p:transition spd="slow" advTm="360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0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05011-03FC-652B-2538-4EAE68ABF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660" y="1017858"/>
            <a:ext cx="10650681" cy="2719255"/>
          </a:xfrm>
        </p:spPr>
        <p:txBody>
          <a:bodyPr/>
          <a:lstStyle/>
          <a:p>
            <a:pPr lvl="0"/>
            <a:r>
              <a:rPr lang="en-US" dirty="0"/>
              <a:t>Thank You</a:t>
            </a:r>
            <a:endParaRPr lang="en-US" noProof="0" dirty="0"/>
          </a:p>
        </p:txBody>
      </p:sp>
      <p:pic>
        <p:nvPicPr>
          <p:cNvPr id="3" name="thank you ">
            <a:hlinkClick r:id="" action="ppaction://media"/>
            <a:extLst>
              <a:ext uri="{FF2B5EF4-FFF2-40B4-BE49-F238E27FC236}">
                <a16:creationId xmlns:a16="http://schemas.microsoft.com/office/drawing/2014/main" id="{C13A3A25-FC62-AB85-5703-18446FB023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53371" y="621937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657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220"/>
    </mc:Choice>
    <mc:Fallback>
      <p:transition spd="slow" advTm="372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2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381587_Win32_SL_v6" id="{5005B820-A0B7-49EA-8569-DCF0CD2DBB9D}" vid="{2E48C80D-E25D-44C4-BCFD-F1465E9B612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29684f63e5fd721aff4f27118c21a4e4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7492a9808885e30f899ff1ae58e12abc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4ACCF44-01D5-4C40-9EAC-D3C3683409FE}">
  <ds:schemaRefs>
    <ds:schemaRef ds:uri="http://purl.org/dc/elements/1.1/"/>
    <ds:schemaRef ds:uri="http://purl.org/dc/terms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ccfc14db-0f45-423b-b2f5-752f8f8a0ada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F29F0C84-2C14-4FB8-88C2-9577181F2CC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0B1961E-2D74-43A0-8501-ADE5EBD3465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{F57BB2B5-573A-4B9B-BE08-B798B722E10F}TF4e23ad37-c1a6-42e6-a6ec-6518d97eca9ec3cad5d6_win32-e4fb00466b0d</Template>
  <TotalTime>257</TotalTime>
  <Words>1272</Words>
  <Application>Microsoft Office PowerPoint</Application>
  <PresentationFormat>Widescreen</PresentationFormat>
  <Paragraphs>119</Paragraphs>
  <Slides>13</Slides>
  <Notes>13</Notes>
  <HiddenSlides>0</HiddenSlides>
  <MMClips>13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Calibri</vt:lpstr>
      <vt:lpstr>Century Gothic</vt:lpstr>
      <vt:lpstr>Wingdings 2</vt:lpstr>
      <vt:lpstr>Quotable</vt:lpstr>
      <vt:lpstr>Title: Care Plan for a Fictional Person with Type 2 Diabetes Module: BMHP5023 Introduction to Physiology Assessment: Component 2, PowerPoint with Voice-Over Student Name: Maryam Choudhry Student Number: 2425434 </vt:lpstr>
      <vt:lpstr>Patient Profile  (fictional)</vt:lpstr>
      <vt:lpstr>Current Health Data and Lifestyle Risks  BP: 145/90 mmHg BMI: 31 kg/m² HbA1c: 72 mmol/mol Physical Engagement/activity: low Smoking: 8 cigarettes daily Diet: High in refined Carbohydrates Main risks: high BP, obesity, inactivity, smoking  (Diabetes UK, 2024; NICE, 2026)</vt:lpstr>
      <vt:lpstr>WHAT IS TYPE 2 DIABETES?</vt:lpstr>
      <vt:lpstr>RELEVANT BODY SYSTEM</vt:lpstr>
      <vt:lpstr>NORMAL BLOOD GLUCOSE REGULATION</vt:lpstr>
      <vt:lpstr>HOW TYPE 2 DIABETES AFFECTS THE BODY</vt:lpstr>
      <vt:lpstr>CARE PLAN SMART GOALS AND AIM</vt:lpstr>
      <vt:lpstr>CARE ROUTINE (DAILY AND WEEKLY)</vt:lpstr>
      <vt:lpstr>MONITORING, LIFESTYLE AND MEDICATION PLAN</vt:lpstr>
      <vt:lpstr>MONITORING, LIFESTYLE AND MEDICATION PLAN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Kinza Zafar</dc:creator>
  <cp:lastModifiedBy>Maryam Choudhry (2425434)</cp:lastModifiedBy>
  <cp:revision>9</cp:revision>
  <dcterms:created xsi:type="dcterms:W3CDTF">2026-06-24T18:43:30Z</dcterms:created>
  <dcterms:modified xsi:type="dcterms:W3CDTF">2026-06-27T16:51:38Z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