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2.xml" ContentType="application/inkml+xml"/>
  <Override PartName="/ppt/ink/ink3.xml" ContentType="application/inkml+xml"/>
  <Override PartName="/ppt/notesSlides/notesSlide3.xml" ContentType="application/vnd.openxmlformats-officedocument.presentationml.notesSlide+xml"/>
  <Override PartName="/ppt/ink/ink4.xml" ContentType="application/inkml+xml"/>
  <Override PartName="/ppt/notesSlides/notesSlide4.xml" ContentType="application/vnd.openxmlformats-officedocument.presentationml.notesSlide+xml"/>
  <Override PartName="/ppt/ink/ink5.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ink/ink6.xml" ContentType="application/inkml+xml"/>
  <Override PartName="/ppt/notesSlides/notesSlide6.xml" ContentType="application/vnd.openxmlformats-officedocument.presentationml.notesSlide+xml"/>
  <Override PartName="/ppt/ink/ink7.xml" ContentType="application/inkml+xml"/>
  <Override PartName="/ppt/notesSlides/notesSlide7.xml" ContentType="application/vnd.openxmlformats-officedocument.presentationml.notesSlide+xml"/>
  <Override PartName="/ppt/ink/ink8.xml" ContentType="application/inkml+xml"/>
  <Override PartName="/ppt/notesSlides/notesSlide8.xml" ContentType="application/vnd.openxmlformats-officedocument.presentationml.notesSlide+xml"/>
  <Override PartName="/ppt/ink/ink9.xml" ContentType="application/inkml+xml"/>
  <Override PartName="/ppt/notesSlides/notesSlide9.xml" ContentType="application/vnd.openxmlformats-officedocument.presentationml.notesSlide+xml"/>
  <Override PartName="/ppt/ink/ink10.xml" ContentType="application/inkml+xml"/>
  <Override PartName="/ppt/notesSlides/notesSlide10.xml" ContentType="application/vnd.openxmlformats-officedocument.presentationml.notesSlide+xml"/>
  <Override PartName="/ppt/ink/ink11.xml" ContentType="application/inkml+xml"/>
  <Override PartName="/ppt/notesSlides/notesSlide11.xml" ContentType="application/vnd.openxmlformats-officedocument.presentationml.notesSlide+xml"/>
  <Override PartName="/ppt/ink/ink12.xml" ContentType="application/inkml+xml"/>
  <Override PartName="/ppt/notesSlides/notesSlide12.xml" ContentType="application/vnd.openxmlformats-officedocument.presentationml.notesSlide+xml"/>
  <Override PartName="/ppt/ink/ink13.xml" ContentType="application/inkml+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38" r:id="rId4"/>
  </p:sldMasterIdLst>
  <p:notesMasterIdLst>
    <p:notesMasterId r:id="rId25"/>
  </p:notesMasterIdLst>
  <p:sldIdLst>
    <p:sldId id="256" r:id="rId5"/>
    <p:sldId id="257" r:id="rId6"/>
    <p:sldId id="258" r:id="rId7"/>
    <p:sldId id="277" r:id="rId8"/>
    <p:sldId id="261" r:id="rId9"/>
    <p:sldId id="262" r:id="rId10"/>
    <p:sldId id="264" r:id="rId11"/>
    <p:sldId id="266" r:id="rId12"/>
    <p:sldId id="278" r:id="rId13"/>
    <p:sldId id="267" r:id="rId14"/>
    <p:sldId id="270" r:id="rId15"/>
    <p:sldId id="268" r:id="rId16"/>
    <p:sldId id="272" r:id="rId17"/>
    <p:sldId id="271" r:id="rId18"/>
    <p:sldId id="279" r:id="rId19"/>
    <p:sldId id="273" r:id="rId20"/>
    <p:sldId id="274" r:id="rId21"/>
    <p:sldId id="276" r:id="rId22"/>
    <p:sldId id="269" r:id="rId23"/>
    <p:sldId id="259" r:id="rId24"/>
  </p:sldIdLst>
  <p:sldSz cx="12192000" cy="6858000"/>
  <p:notesSz cx="6858000" cy="9144000"/>
  <p:embeddedFontLst>
    <p:embeddedFont>
      <p:font typeface="Georgia Pro" panose="02040502050405020303" pitchFamily="18" charset="0"/>
      <p:regular r:id="rId26"/>
      <p:bold r:id="rId27"/>
      <p:italic r:id="rId28"/>
      <p:boldItalic r:id="rId29"/>
    </p:embeddedFont>
    <p:embeddedFont>
      <p:font typeface="Wingdings 2" panose="05020102010507070707" pitchFamily="18" charset="2"/>
      <p:regular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73452"/>
    <a:srgbClr val="AD84C6"/>
    <a:srgbClr val="EFE6F4"/>
    <a:srgbClr val="FFFFFF"/>
    <a:srgbClr val="990000"/>
    <a:srgbClr val="E7BECC"/>
    <a:srgbClr val="D2849E"/>
  </p:clrMru>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EEA258-E3A5-46F7-935F-75D03EE16514}" v="342" dt="2025-10-25T19:11:16.297"/>
    <p1510:client id="{34EDE43B-EB1C-4E22-87CC-84F53F70F978}" v="1" dt="2025-10-26T11:37:56.367"/>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585"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1.fntdata"/><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4.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font" Target="fonts/font3.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font" Target="fonts/font2.fntdata"/><Relationship Id="rId30" Type="http://schemas.openxmlformats.org/officeDocument/2006/relationships/font" Target="fonts/font5.fntdata"/><Relationship Id="rId35" Type="http://schemas.microsoft.com/office/2015/10/relationships/revisionInfo" Target="revisionInfo.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0D4717-972F-42CF-8ECF-4F376766B1F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0CF29CE-BAF4-4739-A4DB-C889AF81DF22}">
      <dgm:prSet custT="1"/>
      <dgm:spPr/>
      <dgm:t>
        <a:bodyPr/>
        <a:lstStyle/>
        <a:p>
          <a:r>
            <a:rPr lang="en-GB" sz="3000"/>
            <a:t>People can age at different rates biologically (NHS, 2020). Some theories of ageing include:</a:t>
          </a:r>
          <a:br>
            <a:rPr lang="en-GB" sz="3000"/>
          </a:br>
          <a:endParaRPr lang="en-US" sz="3000"/>
        </a:p>
      </dgm:t>
    </dgm:pt>
    <dgm:pt modelId="{9FE710AD-45BE-4F5A-AA69-618BE9FA0026}" type="parTrans" cxnId="{52B92F04-0817-4DC5-BA40-6F3A572738CC}">
      <dgm:prSet/>
      <dgm:spPr/>
      <dgm:t>
        <a:bodyPr/>
        <a:lstStyle/>
        <a:p>
          <a:endParaRPr lang="en-US"/>
        </a:p>
      </dgm:t>
    </dgm:pt>
    <dgm:pt modelId="{DD9F023C-22C0-45E0-8B04-9CE8C9121CB9}" type="sibTrans" cxnId="{52B92F04-0817-4DC5-BA40-6F3A572738CC}">
      <dgm:prSet/>
      <dgm:spPr/>
      <dgm:t>
        <a:bodyPr/>
        <a:lstStyle/>
        <a:p>
          <a:endParaRPr lang="en-US"/>
        </a:p>
      </dgm:t>
    </dgm:pt>
    <dgm:pt modelId="{A9F271CA-9099-44AD-9602-C8F4E8CB147B}">
      <dgm:prSet/>
      <dgm:spPr/>
      <dgm:t>
        <a:bodyPr/>
        <a:lstStyle/>
        <a:p>
          <a:r>
            <a:rPr lang="en-GB"/>
            <a:t>-Genetic Theory: ageing is genetically determined by DNA (Lipsy, King, 2015).</a:t>
          </a:r>
          <a:br>
            <a:rPr lang="en-GB"/>
          </a:br>
          <a:endParaRPr lang="en-US"/>
        </a:p>
      </dgm:t>
    </dgm:pt>
    <dgm:pt modelId="{9688E5CC-1F44-4CB5-A99B-641D5E32E295}" type="parTrans" cxnId="{73CE4FF3-1C1B-4561-B6A5-FBBBE735FC9B}">
      <dgm:prSet/>
      <dgm:spPr/>
      <dgm:t>
        <a:bodyPr/>
        <a:lstStyle/>
        <a:p>
          <a:endParaRPr lang="en-US"/>
        </a:p>
      </dgm:t>
    </dgm:pt>
    <dgm:pt modelId="{C61B4F17-3607-457C-9A2C-E436DB02297C}" type="sibTrans" cxnId="{73CE4FF3-1C1B-4561-B6A5-FBBBE735FC9B}">
      <dgm:prSet/>
      <dgm:spPr/>
      <dgm:t>
        <a:bodyPr/>
        <a:lstStyle/>
        <a:p>
          <a:endParaRPr lang="en-US"/>
        </a:p>
      </dgm:t>
    </dgm:pt>
    <dgm:pt modelId="{92DD8F28-D276-4181-A88F-8DCED627200B}">
      <dgm:prSet/>
      <dgm:spPr/>
      <dgm:t>
        <a:bodyPr/>
        <a:lstStyle/>
        <a:p>
          <a:r>
            <a:rPr lang="en-GB"/>
            <a:t>-Wear and Tear Theory: Due to ageing, cells and tissues wear out from repeated use, which results in cell death (Jin, 2010).</a:t>
          </a:r>
          <a:endParaRPr lang="en-US"/>
        </a:p>
      </dgm:t>
    </dgm:pt>
    <dgm:pt modelId="{51480945-B898-4BC9-B71B-FBD23C6120CA}" type="parTrans" cxnId="{8F77F27C-D004-4931-A319-77A644B66103}">
      <dgm:prSet/>
      <dgm:spPr/>
      <dgm:t>
        <a:bodyPr/>
        <a:lstStyle/>
        <a:p>
          <a:endParaRPr lang="en-US"/>
        </a:p>
      </dgm:t>
    </dgm:pt>
    <dgm:pt modelId="{2EA6FE8A-4BDB-4E4E-8D3D-D9AC808368DF}" type="sibTrans" cxnId="{8F77F27C-D004-4931-A319-77A644B66103}">
      <dgm:prSet/>
      <dgm:spPr/>
      <dgm:t>
        <a:bodyPr/>
        <a:lstStyle/>
        <a:p>
          <a:endParaRPr lang="en-US"/>
        </a:p>
      </dgm:t>
    </dgm:pt>
    <dgm:pt modelId="{0990A102-29E0-4F84-91E6-1D699A3F60C5}" type="pres">
      <dgm:prSet presAssocID="{4B0D4717-972F-42CF-8ECF-4F376766B1F8}" presName="vert0" presStyleCnt="0">
        <dgm:presLayoutVars>
          <dgm:dir/>
          <dgm:animOne val="branch"/>
          <dgm:animLvl val="lvl"/>
        </dgm:presLayoutVars>
      </dgm:prSet>
      <dgm:spPr/>
    </dgm:pt>
    <dgm:pt modelId="{F78DF1DF-3265-40AF-89BA-308F40581B74}" type="pres">
      <dgm:prSet presAssocID="{E0CF29CE-BAF4-4739-A4DB-C889AF81DF22}" presName="thickLine" presStyleLbl="alignNode1" presStyleIdx="0" presStyleCnt="3"/>
      <dgm:spPr/>
    </dgm:pt>
    <dgm:pt modelId="{E65032CA-2421-4530-8E2A-02272EFFFCB0}" type="pres">
      <dgm:prSet presAssocID="{E0CF29CE-BAF4-4739-A4DB-C889AF81DF22}" presName="horz1" presStyleCnt="0"/>
      <dgm:spPr/>
    </dgm:pt>
    <dgm:pt modelId="{A923DA4A-6949-4C37-96DB-E1336E1465E8}" type="pres">
      <dgm:prSet presAssocID="{E0CF29CE-BAF4-4739-A4DB-C889AF81DF22}" presName="tx1" presStyleLbl="revTx" presStyleIdx="0" presStyleCnt="3"/>
      <dgm:spPr/>
    </dgm:pt>
    <dgm:pt modelId="{B80EACB3-D0C6-421A-9035-89877CACE0D8}" type="pres">
      <dgm:prSet presAssocID="{E0CF29CE-BAF4-4739-A4DB-C889AF81DF22}" presName="vert1" presStyleCnt="0"/>
      <dgm:spPr/>
    </dgm:pt>
    <dgm:pt modelId="{054863DA-6B0F-425E-BD41-BA28D7C3B47C}" type="pres">
      <dgm:prSet presAssocID="{A9F271CA-9099-44AD-9602-C8F4E8CB147B}" presName="thickLine" presStyleLbl="alignNode1" presStyleIdx="1" presStyleCnt="3"/>
      <dgm:spPr/>
    </dgm:pt>
    <dgm:pt modelId="{C94F1346-1245-4C77-9AD3-A50C2CB7E30F}" type="pres">
      <dgm:prSet presAssocID="{A9F271CA-9099-44AD-9602-C8F4E8CB147B}" presName="horz1" presStyleCnt="0"/>
      <dgm:spPr/>
    </dgm:pt>
    <dgm:pt modelId="{06C7DB23-82C2-4BE0-AA13-B53C0D5F4274}" type="pres">
      <dgm:prSet presAssocID="{A9F271CA-9099-44AD-9602-C8F4E8CB147B}" presName="tx1" presStyleLbl="revTx" presStyleIdx="1" presStyleCnt="3"/>
      <dgm:spPr/>
    </dgm:pt>
    <dgm:pt modelId="{327BF881-B70A-48FE-B923-4636991B0F1A}" type="pres">
      <dgm:prSet presAssocID="{A9F271CA-9099-44AD-9602-C8F4E8CB147B}" presName="vert1" presStyleCnt="0"/>
      <dgm:spPr/>
    </dgm:pt>
    <dgm:pt modelId="{DBC919E1-FBEF-4215-A2F4-BB636A61273D}" type="pres">
      <dgm:prSet presAssocID="{92DD8F28-D276-4181-A88F-8DCED627200B}" presName="thickLine" presStyleLbl="alignNode1" presStyleIdx="2" presStyleCnt="3"/>
      <dgm:spPr/>
    </dgm:pt>
    <dgm:pt modelId="{C6CEC7FA-103E-4308-A5DB-7BE0FBEE32DF}" type="pres">
      <dgm:prSet presAssocID="{92DD8F28-D276-4181-A88F-8DCED627200B}" presName="horz1" presStyleCnt="0"/>
      <dgm:spPr/>
    </dgm:pt>
    <dgm:pt modelId="{C4442B26-D355-4F08-BBC1-DF5397F2ACA3}" type="pres">
      <dgm:prSet presAssocID="{92DD8F28-D276-4181-A88F-8DCED627200B}" presName="tx1" presStyleLbl="revTx" presStyleIdx="2" presStyleCnt="3"/>
      <dgm:spPr/>
    </dgm:pt>
    <dgm:pt modelId="{5B65A385-8D01-4038-9E45-EDD1F471A0BF}" type="pres">
      <dgm:prSet presAssocID="{92DD8F28-D276-4181-A88F-8DCED627200B}" presName="vert1" presStyleCnt="0"/>
      <dgm:spPr/>
    </dgm:pt>
  </dgm:ptLst>
  <dgm:cxnLst>
    <dgm:cxn modelId="{52B92F04-0817-4DC5-BA40-6F3A572738CC}" srcId="{4B0D4717-972F-42CF-8ECF-4F376766B1F8}" destId="{E0CF29CE-BAF4-4739-A4DB-C889AF81DF22}" srcOrd="0" destOrd="0" parTransId="{9FE710AD-45BE-4F5A-AA69-618BE9FA0026}" sibTransId="{DD9F023C-22C0-45E0-8B04-9CE8C9121CB9}"/>
    <dgm:cxn modelId="{B2657065-FEE7-460A-830B-C769DECDECEF}" type="presOf" srcId="{92DD8F28-D276-4181-A88F-8DCED627200B}" destId="{C4442B26-D355-4F08-BBC1-DF5397F2ACA3}" srcOrd="0" destOrd="0" presId="urn:microsoft.com/office/officeart/2008/layout/LinedList"/>
    <dgm:cxn modelId="{308DA44C-3B47-4ABF-8AA0-75023D543D42}" type="presOf" srcId="{A9F271CA-9099-44AD-9602-C8F4E8CB147B}" destId="{06C7DB23-82C2-4BE0-AA13-B53C0D5F4274}" srcOrd="0" destOrd="0" presId="urn:microsoft.com/office/officeart/2008/layout/LinedList"/>
    <dgm:cxn modelId="{8F77F27C-D004-4931-A319-77A644B66103}" srcId="{4B0D4717-972F-42CF-8ECF-4F376766B1F8}" destId="{92DD8F28-D276-4181-A88F-8DCED627200B}" srcOrd="2" destOrd="0" parTransId="{51480945-B898-4BC9-B71B-FBD23C6120CA}" sibTransId="{2EA6FE8A-4BDB-4E4E-8D3D-D9AC808368DF}"/>
    <dgm:cxn modelId="{1210DADD-4527-4D8D-A065-5161F4867773}" type="presOf" srcId="{4B0D4717-972F-42CF-8ECF-4F376766B1F8}" destId="{0990A102-29E0-4F84-91E6-1D699A3F60C5}" srcOrd="0" destOrd="0" presId="urn:microsoft.com/office/officeart/2008/layout/LinedList"/>
    <dgm:cxn modelId="{73CE4FF3-1C1B-4561-B6A5-FBBBE735FC9B}" srcId="{4B0D4717-972F-42CF-8ECF-4F376766B1F8}" destId="{A9F271CA-9099-44AD-9602-C8F4E8CB147B}" srcOrd="1" destOrd="0" parTransId="{9688E5CC-1F44-4CB5-A99B-641D5E32E295}" sibTransId="{C61B4F17-3607-457C-9A2C-E436DB02297C}"/>
    <dgm:cxn modelId="{109045F7-C285-43B4-BE8A-1EC0D85BCF2F}" type="presOf" srcId="{E0CF29CE-BAF4-4739-A4DB-C889AF81DF22}" destId="{A923DA4A-6949-4C37-96DB-E1336E1465E8}" srcOrd="0" destOrd="0" presId="urn:microsoft.com/office/officeart/2008/layout/LinedList"/>
    <dgm:cxn modelId="{F5D1419F-6191-4CA1-B770-29B3EB36AEE4}" type="presParOf" srcId="{0990A102-29E0-4F84-91E6-1D699A3F60C5}" destId="{F78DF1DF-3265-40AF-89BA-308F40581B74}" srcOrd="0" destOrd="0" presId="urn:microsoft.com/office/officeart/2008/layout/LinedList"/>
    <dgm:cxn modelId="{3D096134-4978-40A7-961F-3BE7E9AEF6B2}" type="presParOf" srcId="{0990A102-29E0-4F84-91E6-1D699A3F60C5}" destId="{E65032CA-2421-4530-8E2A-02272EFFFCB0}" srcOrd="1" destOrd="0" presId="urn:microsoft.com/office/officeart/2008/layout/LinedList"/>
    <dgm:cxn modelId="{2018F28F-484A-4154-8B09-1820DCAF50B7}" type="presParOf" srcId="{E65032CA-2421-4530-8E2A-02272EFFFCB0}" destId="{A923DA4A-6949-4C37-96DB-E1336E1465E8}" srcOrd="0" destOrd="0" presId="urn:microsoft.com/office/officeart/2008/layout/LinedList"/>
    <dgm:cxn modelId="{A9035BEF-B425-4D2E-A3F8-FF0F4919D881}" type="presParOf" srcId="{E65032CA-2421-4530-8E2A-02272EFFFCB0}" destId="{B80EACB3-D0C6-421A-9035-89877CACE0D8}" srcOrd="1" destOrd="0" presId="urn:microsoft.com/office/officeart/2008/layout/LinedList"/>
    <dgm:cxn modelId="{DAEC0573-E09B-4C90-87C0-1A721E65BCF8}" type="presParOf" srcId="{0990A102-29E0-4F84-91E6-1D699A3F60C5}" destId="{054863DA-6B0F-425E-BD41-BA28D7C3B47C}" srcOrd="2" destOrd="0" presId="urn:microsoft.com/office/officeart/2008/layout/LinedList"/>
    <dgm:cxn modelId="{2FF74AE9-D8D0-40A2-A1BE-63BAA7583786}" type="presParOf" srcId="{0990A102-29E0-4F84-91E6-1D699A3F60C5}" destId="{C94F1346-1245-4C77-9AD3-A50C2CB7E30F}" srcOrd="3" destOrd="0" presId="urn:microsoft.com/office/officeart/2008/layout/LinedList"/>
    <dgm:cxn modelId="{511CBA23-692C-459A-8533-03C389FD35A5}" type="presParOf" srcId="{C94F1346-1245-4C77-9AD3-A50C2CB7E30F}" destId="{06C7DB23-82C2-4BE0-AA13-B53C0D5F4274}" srcOrd="0" destOrd="0" presId="urn:microsoft.com/office/officeart/2008/layout/LinedList"/>
    <dgm:cxn modelId="{7CA15FF3-39B1-419F-A692-770E79410AFF}" type="presParOf" srcId="{C94F1346-1245-4C77-9AD3-A50C2CB7E30F}" destId="{327BF881-B70A-48FE-B923-4636991B0F1A}" srcOrd="1" destOrd="0" presId="urn:microsoft.com/office/officeart/2008/layout/LinedList"/>
    <dgm:cxn modelId="{33BEB072-4A64-4548-9ECA-6B3E515BBE35}" type="presParOf" srcId="{0990A102-29E0-4F84-91E6-1D699A3F60C5}" destId="{DBC919E1-FBEF-4215-A2F4-BB636A61273D}" srcOrd="4" destOrd="0" presId="urn:microsoft.com/office/officeart/2008/layout/LinedList"/>
    <dgm:cxn modelId="{02A651F3-D76C-40EF-9AB8-2DC304A1890F}" type="presParOf" srcId="{0990A102-29E0-4F84-91E6-1D699A3F60C5}" destId="{C6CEC7FA-103E-4308-A5DB-7BE0FBEE32DF}" srcOrd="5" destOrd="0" presId="urn:microsoft.com/office/officeart/2008/layout/LinedList"/>
    <dgm:cxn modelId="{55E6186C-1520-4D9C-BEC0-AA577E75DF3F}" type="presParOf" srcId="{C6CEC7FA-103E-4308-A5DB-7BE0FBEE32DF}" destId="{C4442B26-D355-4F08-BBC1-DF5397F2ACA3}" srcOrd="0" destOrd="0" presId="urn:microsoft.com/office/officeart/2008/layout/LinedList"/>
    <dgm:cxn modelId="{8F4CF4A5-E962-4F42-B4C6-1CB081EE6CB7}" type="presParOf" srcId="{C6CEC7FA-103E-4308-A5DB-7BE0FBEE32DF}" destId="{5B65A385-8D01-4038-9E45-EDD1F471A0B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73AE73-C878-46A6-94E2-7AC30FC2F08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050A3F38-E3CD-4598-A201-04FE94BF5E8A}">
      <dgm:prSet custT="1"/>
      <dgm:spPr/>
      <dgm:t>
        <a:bodyPr/>
        <a:lstStyle/>
        <a:p>
          <a:r>
            <a:rPr lang="en-GB" sz="2600"/>
            <a:t>Many theories can be used to evaluate care needs and service efficiency. These include: </a:t>
          </a:r>
          <a:endParaRPr lang="en-US" sz="2600"/>
        </a:p>
      </dgm:t>
    </dgm:pt>
    <dgm:pt modelId="{35EF0067-B895-4EBF-A62C-279C7DEC17F4}" type="parTrans" cxnId="{B6CFDF26-87EC-4848-BDB1-DE0D211E2893}">
      <dgm:prSet/>
      <dgm:spPr/>
      <dgm:t>
        <a:bodyPr/>
        <a:lstStyle/>
        <a:p>
          <a:endParaRPr lang="en-US"/>
        </a:p>
      </dgm:t>
    </dgm:pt>
    <dgm:pt modelId="{072DE6B2-03BC-4535-ABA5-80EDE4B73B26}" type="sibTrans" cxnId="{B6CFDF26-87EC-4848-BDB1-DE0D211E2893}">
      <dgm:prSet/>
      <dgm:spPr/>
      <dgm:t>
        <a:bodyPr/>
        <a:lstStyle/>
        <a:p>
          <a:endParaRPr lang="en-US"/>
        </a:p>
      </dgm:t>
    </dgm:pt>
    <dgm:pt modelId="{311447B0-3108-4DF8-A759-04B8E371C079}">
      <dgm:prSet/>
      <dgm:spPr/>
      <dgm:t>
        <a:bodyPr/>
        <a:lstStyle/>
        <a:p>
          <a:r>
            <a:rPr lang="en-GB"/>
            <a:t>Activity Theory: Participating in activities leads to greater satisfaction and a better quality of life (Hashim, Jones, 2014).</a:t>
          </a:r>
          <a:endParaRPr lang="en-US"/>
        </a:p>
      </dgm:t>
    </dgm:pt>
    <dgm:pt modelId="{A23CA207-3743-4332-AEE0-A9505FA08B3B}" type="parTrans" cxnId="{3B28FA18-23CB-4051-A9B6-67054CDA6C10}">
      <dgm:prSet/>
      <dgm:spPr/>
      <dgm:t>
        <a:bodyPr/>
        <a:lstStyle/>
        <a:p>
          <a:endParaRPr lang="en-US"/>
        </a:p>
      </dgm:t>
    </dgm:pt>
    <dgm:pt modelId="{3382C198-543F-46D2-ADDB-D585D313D6D7}" type="sibTrans" cxnId="{3B28FA18-23CB-4051-A9B6-67054CDA6C10}">
      <dgm:prSet/>
      <dgm:spPr/>
      <dgm:t>
        <a:bodyPr/>
        <a:lstStyle/>
        <a:p>
          <a:endParaRPr lang="en-US"/>
        </a:p>
      </dgm:t>
    </dgm:pt>
    <dgm:pt modelId="{B6A505AC-5EB7-4939-B9E8-1401F4DA6C2C}">
      <dgm:prSet/>
      <dgm:spPr/>
      <dgm:t>
        <a:bodyPr/>
        <a:lstStyle/>
        <a:p>
          <a:r>
            <a:rPr lang="en-GB"/>
            <a:t>Disengagement theory: It is acceptable for older people to distance themselves from society and societal roles, and so separation occurs. (Zhang, Lin, 2022).</a:t>
          </a:r>
          <a:endParaRPr lang="en-US"/>
        </a:p>
      </dgm:t>
    </dgm:pt>
    <dgm:pt modelId="{C546E2DB-757E-4929-B6EB-AFEA7EC303D7}" type="parTrans" cxnId="{FE03964A-C4ED-4600-B0D8-9643BABDA940}">
      <dgm:prSet/>
      <dgm:spPr/>
      <dgm:t>
        <a:bodyPr/>
        <a:lstStyle/>
        <a:p>
          <a:endParaRPr lang="en-US"/>
        </a:p>
      </dgm:t>
    </dgm:pt>
    <dgm:pt modelId="{3A72EF79-C0DE-4A06-8C62-0FA77A938AE2}" type="sibTrans" cxnId="{FE03964A-C4ED-4600-B0D8-9643BABDA940}">
      <dgm:prSet/>
      <dgm:spPr/>
      <dgm:t>
        <a:bodyPr/>
        <a:lstStyle/>
        <a:p>
          <a:endParaRPr lang="en-US"/>
        </a:p>
      </dgm:t>
    </dgm:pt>
    <dgm:pt modelId="{D477A673-FB4D-4D51-ADBB-6B4743547FC0}" type="pres">
      <dgm:prSet presAssocID="{A573AE73-C878-46A6-94E2-7AC30FC2F088}" presName="linear" presStyleCnt="0">
        <dgm:presLayoutVars>
          <dgm:animLvl val="lvl"/>
          <dgm:resizeHandles val="exact"/>
        </dgm:presLayoutVars>
      </dgm:prSet>
      <dgm:spPr/>
    </dgm:pt>
    <dgm:pt modelId="{75F5DB12-7744-4881-B032-5EADC2C327CE}" type="pres">
      <dgm:prSet presAssocID="{050A3F38-E3CD-4598-A201-04FE94BF5E8A}" presName="parentText" presStyleLbl="node1" presStyleIdx="0" presStyleCnt="3">
        <dgm:presLayoutVars>
          <dgm:chMax val="0"/>
          <dgm:bulletEnabled val="1"/>
        </dgm:presLayoutVars>
      </dgm:prSet>
      <dgm:spPr/>
    </dgm:pt>
    <dgm:pt modelId="{E8EFB12B-0502-4E35-951D-325EF1F6332A}" type="pres">
      <dgm:prSet presAssocID="{072DE6B2-03BC-4535-ABA5-80EDE4B73B26}" presName="spacer" presStyleCnt="0"/>
      <dgm:spPr/>
    </dgm:pt>
    <dgm:pt modelId="{7EAAF78D-3AA4-48DD-9319-92DF49C0860F}" type="pres">
      <dgm:prSet presAssocID="{311447B0-3108-4DF8-A759-04B8E371C079}" presName="parentText" presStyleLbl="node1" presStyleIdx="1" presStyleCnt="3">
        <dgm:presLayoutVars>
          <dgm:chMax val="0"/>
          <dgm:bulletEnabled val="1"/>
        </dgm:presLayoutVars>
      </dgm:prSet>
      <dgm:spPr/>
    </dgm:pt>
    <dgm:pt modelId="{FAAB3623-3971-4E12-8BE7-E8780AF6C133}" type="pres">
      <dgm:prSet presAssocID="{3382C198-543F-46D2-ADDB-D585D313D6D7}" presName="spacer" presStyleCnt="0"/>
      <dgm:spPr/>
    </dgm:pt>
    <dgm:pt modelId="{7C55EC8E-7A9E-4295-AA53-06CCDEB48CCF}" type="pres">
      <dgm:prSet presAssocID="{B6A505AC-5EB7-4939-B9E8-1401F4DA6C2C}" presName="parentText" presStyleLbl="node1" presStyleIdx="2" presStyleCnt="3">
        <dgm:presLayoutVars>
          <dgm:chMax val="0"/>
          <dgm:bulletEnabled val="1"/>
        </dgm:presLayoutVars>
      </dgm:prSet>
      <dgm:spPr/>
    </dgm:pt>
  </dgm:ptLst>
  <dgm:cxnLst>
    <dgm:cxn modelId="{3B28FA18-23CB-4051-A9B6-67054CDA6C10}" srcId="{A573AE73-C878-46A6-94E2-7AC30FC2F088}" destId="{311447B0-3108-4DF8-A759-04B8E371C079}" srcOrd="1" destOrd="0" parTransId="{A23CA207-3743-4332-AEE0-A9505FA08B3B}" sibTransId="{3382C198-543F-46D2-ADDB-D585D313D6D7}"/>
    <dgm:cxn modelId="{E4792B1E-637D-45CB-AE15-042615BA60FC}" type="presOf" srcId="{A573AE73-C878-46A6-94E2-7AC30FC2F088}" destId="{D477A673-FB4D-4D51-ADBB-6B4743547FC0}" srcOrd="0" destOrd="0" presId="urn:microsoft.com/office/officeart/2005/8/layout/vList2"/>
    <dgm:cxn modelId="{B6CFDF26-87EC-4848-BDB1-DE0D211E2893}" srcId="{A573AE73-C878-46A6-94E2-7AC30FC2F088}" destId="{050A3F38-E3CD-4598-A201-04FE94BF5E8A}" srcOrd="0" destOrd="0" parTransId="{35EF0067-B895-4EBF-A62C-279C7DEC17F4}" sibTransId="{072DE6B2-03BC-4535-ABA5-80EDE4B73B26}"/>
    <dgm:cxn modelId="{FE03964A-C4ED-4600-B0D8-9643BABDA940}" srcId="{A573AE73-C878-46A6-94E2-7AC30FC2F088}" destId="{B6A505AC-5EB7-4939-B9E8-1401F4DA6C2C}" srcOrd="2" destOrd="0" parTransId="{C546E2DB-757E-4929-B6EB-AFEA7EC303D7}" sibTransId="{3A72EF79-C0DE-4A06-8C62-0FA77A938AE2}"/>
    <dgm:cxn modelId="{59562C75-DC35-43C8-932C-6ACC335C922D}" type="presOf" srcId="{311447B0-3108-4DF8-A759-04B8E371C079}" destId="{7EAAF78D-3AA4-48DD-9319-92DF49C0860F}" srcOrd="0" destOrd="0" presId="urn:microsoft.com/office/officeart/2005/8/layout/vList2"/>
    <dgm:cxn modelId="{2A96BC92-1F17-4109-938C-111AEB03E792}" type="presOf" srcId="{B6A505AC-5EB7-4939-B9E8-1401F4DA6C2C}" destId="{7C55EC8E-7A9E-4295-AA53-06CCDEB48CCF}" srcOrd="0" destOrd="0" presId="urn:microsoft.com/office/officeart/2005/8/layout/vList2"/>
    <dgm:cxn modelId="{B8155CE1-BA49-4A87-A17F-751D4049E543}" type="presOf" srcId="{050A3F38-E3CD-4598-A201-04FE94BF5E8A}" destId="{75F5DB12-7744-4881-B032-5EADC2C327CE}" srcOrd="0" destOrd="0" presId="urn:microsoft.com/office/officeart/2005/8/layout/vList2"/>
    <dgm:cxn modelId="{DD445268-3188-4FD6-83D0-D0A2FB288445}" type="presParOf" srcId="{D477A673-FB4D-4D51-ADBB-6B4743547FC0}" destId="{75F5DB12-7744-4881-B032-5EADC2C327CE}" srcOrd="0" destOrd="0" presId="urn:microsoft.com/office/officeart/2005/8/layout/vList2"/>
    <dgm:cxn modelId="{DBB70A0B-AB37-4B7D-BD10-AB06F99F6CA4}" type="presParOf" srcId="{D477A673-FB4D-4D51-ADBB-6B4743547FC0}" destId="{E8EFB12B-0502-4E35-951D-325EF1F6332A}" srcOrd="1" destOrd="0" presId="urn:microsoft.com/office/officeart/2005/8/layout/vList2"/>
    <dgm:cxn modelId="{EB0DACB8-1B52-4848-B0E2-D0D910479707}" type="presParOf" srcId="{D477A673-FB4D-4D51-ADBB-6B4743547FC0}" destId="{7EAAF78D-3AA4-48DD-9319-92DF49C0860F}" srcOrd="2" destOrd="0" presId="urn:microsoft.com/office/officeart/2005/8/layout/vList2"/>
    <dgm:cxn modelId="{ADAA03A4-DB84-4607-9F1A-C34002DA17F9}" type="presParOf" srcId="{D477A673-FB4D-4D51-ADBB-6B4743547FC0}" destId="{FAAB3623-3971-4E12-8BE7-E8780AF6C133}" srcOrd="3" destOrd="0" presId="urn:microsoft.com/office/officeart/2005/8/layout/vList2"/>
    <dgm:cxn modelId="{115E6FED-24A8-4FFF-AF81-3F5EFEFD943F}" type="presParOf" srcId="{D477A673-FB4D-4D51-ADBB-6B4743547FC0}" destId="{7C55EC8E-7A9E-4295-AA53-06CCDEB48CCF}"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DF1DF-3265-40AF-89BA-308F40581B74}">
      <dsp:nvSpPr>
        <dsp:cNvPr id="0" name=""/>
        <dsp:cNvSpPr/>
      </dsp:nvSpPr>
      <dsp:spPr>
        <a:xfrm>
          <a:off x="0" y="205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23DA4A-6949-4C37-96DB-E1336E1465E8}">
      <dsp:nvSpPr>
        <dsp:cNvPr id="0" name=""/>
        <dsp:cNvSpPr/>
      </dsp:nvSpPr>
      <dsp:spPr>
        <a:xfrm>
          <a:off x="0" y="2053"/>
          <a:ext cx="10515600" cy="1400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People can age at different rates biologically (NHS, 2020). Some theories of ageing include:</a:t>
          </a:r>
          <a:br>
            <a:rPr lang="en-GB" sz="3000" kern="1200"/>
          </a:br>
          <a:endParaRPr lang="en-US" sz="3000" kern="1200"/>
        </a:p>
      </dsp:txBody>
      <dsp:txXfrm>
        <a:off x="0" y="2053"/>
        <a:ext cx="10515600" cy="1400758"/>
      </dsp:txXfrm>
    </dsp:sp>
    <dsp:sp modelId="{054863DA-6B0F-425E-BD41-BA28D7C3B47C}">
      <dsp:nvSpPr>
        <dsp:cNvPr id="0" name=""/>
        <dsp:cNvSpPr/>
      </dsp:nvSpPr>
      <dsp:spPr>
        <a:xfrm>
          <a:off x="0" y="140281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C7DB23-82C2-4BE0-AA13-B53C0D5F4274}">
      <dsp:nvSpPr>
        <dsp:cNvPr id="0" name=""/>
        <dsp:cNvSpPr/>
      </dsp:nvSpPr>
      <dsp:spPr>
        <a:xfrm>
          <a:off x="0" y="1402812"/>
          <a:ext cx="10515600" cy="1400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-Genetic Theory: ageing is genetically determined by DNA (Lipsy, King, 2015).</a:t>
          </a:r>
          <a:br>
            <a:rPr lang="en-GB" sz="3000" kern="1200"/>
          </a:br>
          <a:endParaRPr lang="en-US" sz="3000" kern="1200"/>
        </a:p>
      </dsp:txBody>
      <dsp:txXfrm>
        <a:off x="0" y="1402812"/>
        <a:ext cx="10515600" cy="1400758"/>
      </dsp:txXfrm>
    </dsp:sp>
    <dsp:sp modelId="{DBC919E1-FBEF-4215-A2F4-BB636A61273D}">
      <dsp:nvSpPr>
        <dsp:cNvPr id="0" name=""/>
        <dsp:cNvSpPr/>
      </dsp:nvSpPr>
      <dsp:spPr>
        <a:xfrm>
          <a:off x="0" y="28035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442B26-D355-4F08-BBC1-DF5397F2ACA3}">
      <dsp:nvSpPr>
        <dsp:cNvPr id="0" name=""/>
        <dsp:cNvSpPr/>
      </dsp:nvSpPr>
      <dsp:spPr>
        <a:xfrm>
          <a:off x="0" y="2803570"/>
          <a:ext cx="10515600" cy="1400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-Wear and Tear Theory: Due to ageing, cells and tissues wear out from repeated use, which results in cell death (Jin, 2010).</a:t>
          </a:r>
          <a:endParaRPr lang="en-US" sz="3000" kern="1200"/>
        </a:p>
      </dsp:txBody>
      <dsp:txXfrm>
        <a:off x="0" y="2803570"/>
        <a:ext cx="10515600" cy="14007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5DB12-7744-4881-B032-5EADC2C327CE}">
      <dsp:nvSpPr>
        <dsp:cNvPr id="0" name=""/>
        <dsp:cNvSpPr/>
      </dsp:nvSpPr>
      <dsp:spPr>
        <a:xfrm>
          <a:off x="0" y="27345"/>
          <a:ext cx="6240668" cy="176256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Many theories can be used to evaluate care needs and service efficiency. These include: </a:t>
          </a:r>
          <a:endParaRPr lang="en-US" sz="2600" kern="1200"/>
        </a:p>
      </dsp:txBody>
      <dsp:txXfrm>
        <a:off x="86042" y="113387"/>
        <a:ext cx="6068584" cy="1590485"/>
      </dsp:txXfrm>
    </dsp:sp>
    <dsp:sp modelId="{7EAAF78D-3AA4-48DD-9319-92DF49C0860F}">
      <dsp:nvSpPr>
        <dsp:cNvPr id="0" name=""/>
        <dsp:cNvSpPr/>
      </dsp:nvSpPr>
      <dsp:spPr>
        <a:xfrm>
          <a:off x="0" y="1861915"/>
          <a:ext cx="6240668" cy="1762569"/>
        </a:xfrm>
        <a:prstGeom prst="roundRect">
          <a:avLst/>
        </a:prstGeom>
        <a:solidFill>
          <a:schemeClr val="accent5">
            <a:hueOff val="-180005"/>
            <a:satOff val="-8623"/>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Activity Theory: Participating in activities leads to greater satisfaction and a better quality of life (Hashim, Jones, 2014).</a:t>
          </a:r>
          <a:endParaRPr lang="en-US" sz="2500" kern="1200"/>
        </a:p>
      </dsp:txBody>
      <dsp:txXfrm>
        <a:off x="86042" y="1947957"/>
        <a:ext cx="6068584" cy="1590485"/>
      </dsp:txXfrm>
    </dsp:sp>
    <dsp:sp modelId="{7C55EC8E-7A9E-4295-AA53-06CCDEB48CCF}">
      <dsp:nvSpPr>
        <dsp:cNvPr id="0" name=""/>
        <dsp:cNvSpPr/>
      </dsp:nvSpPr>
      <dsp:spPr>
        <a:xfrm>
          <a:off x="0" y="3696484"/>
          <a:ext cx="6240668" cy="1762569"/>
        </a:xfrm>
        <a:prstGeom prst="roundRect">
          <a:avLst/>
        </a:prstGeom>
        <a:solidFill>
          <a:schemeClr val="accent5">
            <a:hueOff val="-360011"/>
            <a:satOff val="-17245"/>
            <a:lumOff val="-14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Disengagement theory: It is acceptable for older people to distance themselves from society and societal roles, and so separation occurs. (Zhang, Lin, 2022).</a:t>
          </a:r>
          <a:endParaRPr lang="en-US" sz="2500" kern="1200"/>
        </a:p>
      </dsp:txBody>
      <dsp:txXfrm>
        <a:off x="86042" y="3782526"/>
        <a:ext cx="6068584" cy="159048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03T20:17:05.036"/>
    </inkml:context>
    <inkml:brush xml:id="br0">
      <inkml:brushProperty name="width" value="0.025" units="cm"/>
      <inkml:brushProperty name="height" value="0.025" units="cm"/>
      <inkml:brushProperty name="color" value="#849398"/>
    </inkml:brush>
  </inkml:definitions>
  <inkml:trace contextRef="#ctx0" brushRef="#br0">1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03T20:17:05.036"/>
    </inkml:context>
    <inkml:brush xml:id="br0">
      <inkml:brushProperty name="width" value="0.025" units="cm"/>
      <inkml:brushProperty name="height" value="0.025" units="cm"/>
      <inkml:brushProperty name="color" value="#849398"/>
    </inkml:brush>
  </inkml:definitions>
  <inkml:trace contextRef="#ctx0" brushRef="#br0">1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03T20:17:05.036"/>
    </inkml:context>
    <inkml:brush xml:id="br0">
      <inkml:brushProperty name="width" value="0.025" units="cm"/>
      <inkml:brushProperty name="height" value="0.025" units="cm"/>
      <inkml:brushProperty name="color" value="#849398"/>
    </inkml:brush>
  </inkml:definitions>
  <inkml:trace contextRef="#ctx0" brushRef="#br0">1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03T20:17:05.036"/>
    </inkml:context>
    <inkml:brush xml:id="br0">
      <inkml:brushProperty name="width" value="0.025" units="cm"/>
      <inkml:brushProperty name="height" value="0.025" units="cm"/>
      <inkml:brushProperty name="color" value="#849398"/>
    </inkml:brush>
  </inkml:definitions>
  <inkml:trace contextRef="#ctx0" brushRef="#br0">1 1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03T20:17:05.036"/>
    </inkml:context>
    <inkml:brush xml:id="br0">
      <inkml:brushProperty name="width" value="0.025" units="cm"/>
      <inkml:brushProperty name="height" value="0.025" units="cm"/>
      <inkml:brushProperty name="color" value="#849398"/>
    </inkml:brush>
  </inkml:definitions>
  <inkml:trace contextRef="#ctx0" brushRef="#br0">1 1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03T20:17:05.036"/>
    </inkml:context>
    <inkml:brush xml:id="br0">
      <inkml:brushProperty name="width" value="0.025" units="cm"/>
      <inkml:brushProperty name="height" value="0.025" units="cm"/>
      <inkml:brushProperty name="color" value="#849398"/>
    </inkml:brush>
  </inkml:definitions>
  <inkml:trace contextRef="#ctx0" brushRef="#br0">1 1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03T20:17:05.036"/>
    </inkml:context>
    <inkml:brush xml:id="br0">
      <inkml:brushProperty name="width" value="0.025" units="cm"/>
      <inkml:brushProperty name="height" value="0.025" units="cm"/>
      <inkml:brushProperty name="color" value="#849398"/>
    </inkml:brush>
  </inkml:definitions>
  <inkml:trace contextRef="#ctx0" brushRef="#br0">1 1 24575,'0'0'-8191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03T20:17:05.036"/>
    </inkml:context>
    <inkml:brush xml:id="br0">
      <inkml:brushProperty name="width" value="0.025" units="cm"/>
      <inkml:brushProperty name="height" value="0.025" units="cm"/>
      <inkml:brushProperty name="color" value="#849398"/>
    </inkml:brush>
  </inkml:definitions>
  <inkml:trace contextRef="#ctx0" brushRef="#br0">1 1 24575,'0'0'-8191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03T20:17:05.036"/>
    </inkml:context>
    <inkml:brush xml:id="br0">
      <inkml:brushProperty name="width" value="0.025" units="cm"/>
      <inkml:brushProperty name="height" value="0.025" units="cm"/>
      <inkml:brushProperty name="color" value="#849398"/>
    </inkml:brush>
  </inkml:definitions>
  <inkml:trace contextRef="#ctx0" brushRef="#br0">1 1 24575,'0'0'-8191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03T20:17:05.036"/>
    </inkml:context>
    <inkml:brush xml:id="br0">
      <inkml:brushProperty name="width" value="0.025" units="cm"/>
      <inkml:brushProperty name="height" value="0.025" units="cm"/>
      <inkml:brushProperty name="color" value="#849398"/>
    </inkml:brush>
  </inkml:definitions>
  <inkml:trace contextRef="#ctx0" brushRef="#br0">1 1 24575,'0'0'-8191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03T20:17:05.036"/>
    </inkml:context>
    <inkml:brush xml:id="br0">
      <inkml:brushProperty name="width" value="0.025" units="cm"/>
      <inkml:brushProperty name="height" value="0.025" units="cm"/>
      <inkml:brushProperty name="color" value="#849398"/>
    </inkml:brush>
  </inkml:definitions>
  <inkml:trace contextRef="#ctx0" brushRef="#br0">1 1 24575,'0'0'-8191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03T20:17:05.036"/>
    </inkml:context>
    <inkml:brush xml:id="br0">
      <inkml:brushProperty name="width" value="0.025" units="cm"/>
      <inkml:brushProperty name="height" value="0.025" units="cm"/>
      <inkml:brushProperty name="color" value="#849398"/>
    </inkml:brush>
  </inkml:definitions>
  <inkml:trace contextRef="#ctx0" brushRef="#br0">1 1 24575,'0'0'-8191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03T20:17:05.036"/>
    </inkml:context>
    <inkml:brush xml:id="br0">
      <inkml:brushProperty name="width" value="0.025" units="cm"/>
      <inkml:brushProperty name="height" value="0.025" units="cm"/>
      <inkml:brushProperty name="color" value="#849398"/>
    </inkml:brush>
  </inkml:definitions>
  <inkml:trace contextRef="#ctx0" brushRef="#br0">1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4AF14E-70A5-4EEA-8D9F-E8DBF617A1F4}" type="datetimeFigureOut">
              <a:rPr lang="en-GB" smtClean="0"/>
              <a:t>26/10/2025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4941D9-77F3-477E-AFA7-09CFC6B4DE01}" type="slidenum">
              <a:rPr lang="en-GB" smtClean="0"/>
              <a:t>‹#›</a:t>
            </a:fld>
            <a:endParaRPr lang="en-GB"/>
          </a:p>
        </p:txBody>
      </p:sp>
    </p:spTree>
    <p:extLst>
      <p:ext uri="{BB962C8B-B14F-4D97-AF65-F5344CB8AC3E}">
        <p14:creationId xmlns:p14="http://schemas.microsoft.com/office/powerpoint/2010/main" val="3353012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C4941D9-77F3-477E-AFA7-09CFC6B4DE01}" type="slidenum">
              <a:rPr lang="en-GB" smtClean="0"/>
              <a:t>1</a:t>
            </a:fld>
            <a:endParaRPr lang="en-GB"/>
          </a:p>
        </p:txBody>
      </p:sp>
    </p:spTree>
    <p:extLst>
      <p:ext uri="{BB962C8B-B14F-4D97-AF65-F5344CB8AC3E}">
        <p14:creationId xmlns:p14="http://schemas.microsoft.com/office/powerpoint/2010/main" val="35087222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1235A2-21E4-2491-3583-8BF00FA11B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5A69CB-44A4-ED70-AD91-D8FBC2345E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489BB5-84BA-6AD0-B0FF-44D59C3B925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EAA9783-2E13-3CB2-03B9-0D02563255A8}"/>
              </a:ext>
            </a:extLst>
          </p:cNvPr>
          <p:cNvSpPr>
            <a:spLocks noGrp="1"/>
          </p:cNvSpPr>
          <p:nvPr>
            <p:ph type="sldNum" sz="quarter" idx="5"/>
          </p:nvPr>
        </p:nvSpPr>
        <p:spPr/>
        <p:txBody>
          <a:bodyPr/>
          <a:lstStyle/>
          <a:p>
            <a:fld id="{8C4941D9-77F3-477E-AFA7-09CFC6B4DE01}" type="slidenum">
              <a:rPr lang="en-GB" smtClean="0"/>
              <a:t>2</a:t>
            </a:fld>
            <a:endParaRPr lang="en-GB"/>
          </a:p>
        </p:txBody>
      </p:sp>
    </p:spTree>
    <p:extLst>
      <p:ext uri="{BB962C8B-B14F-4D97-AF65-F5344CB8AC3E}">
        <p14:creationId xmlns:p14="http://schemas.microsoft.com/office/powerpoint/2010/main" val="37522199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C4941D9-77F3-477E-AFA7-09CFC6B4DE01}" type="slidenum">
              <a:rPr lang="en-GB" smtClean="0"/>
              <a:t>7</a:t>
            </a:fld>
            <a:endParaRPr lang="en-GB"/>
          </a:p>
        </p:txBody>
      </p:sp>
    </p:spTree>
    <p:extLst>
      <p:ext uri="{BB962C8B-B14F-4D97-AF65-F5344CB8AC3E}">
        <p14:creationId xmlns:p14="http://schemas.microsoft.com/office/powerpoint/2010/main" val="28738873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EA3675-E4BC-A4A4-108A-3154A4DA9A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0AD586-D556-A99A-E2F8-8A66890164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71D4EE-BA29-02FC-574C-DBA5C88BDCC7}"/>
              </a:ext>
            </a:extLst>
          </p:cNvPr>
          <p:cNvSpPr>
            <a:spLocks noGrp="1"/>
          </p:cNvSpPr>
          <p:nvPr>
            <p:ph type="body" idx="1"/>
          </p:nvPr>
        </p:nvSpPr>
        <p:spPr/>
        <p:txBody>
          <a:bodyPr/>
          <a:lstStyle/>
          <a:p>
            <a:r>
              <a:rPr lang="en-GB"/>
              <a:t>it</a:t>
            </a:r>
          </a:p>
        </p:txBody>
      </p:sp>
      <p:sp>
        <p:nvSpPr>
          <p:cNvPr id="4" name="Slide Number Placeholder 3">
            <a:extLst>
              <a:ext uri="{FF2B5EF4-FFF2-40B4-BE49-F238E27FC236}">
                <a16:creationId xmlns:a16="http://schemas.microsoft.com/office/drawing/2014/main" id="{4001AE04-9B46-CFD5-8378-88AA5BB927A4}"/>
              </a:ext>
            </a:extLst>
          </p:cNvPr>
          <p:cNvSpPr>
            <a:spLocks noGrp="1"/>
          </p:cNvSpPr>
          <p:nvPr>
            <p:ph type="sldNum" sz="quarter" idx="5"/>
          </p:nvPr>
        </p:nvSpPr>
        <p:spPr/>
        <p:txBody>
          <a:bodyPr/>
          <a:lstStyle/>
          <a:p>
            <a:fld id="{8C4941D9-77F3-477E-AFA7-09CFC6B4DE01}" type="slidenum">
              <a:rPr lang="en-GB" smtClean="0"/>
              <a:t>8</a:t>
            </a:fld>
            <a:endParaRPr lang="en-GB"/>
          </a:p>
        </p:txBody>
      </p:sp>
    </p:spTree>
    <p:extLst>
      <p:ext uri="{BB962C8B-B14F-4D97-AF65-F5344CB8AC3E}">
        <p14:creationId xmlns:p14="http://schemas.microsoft.com/office/powerpoint/2010/main" val="1796959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97A376-C07B-F908-4891-AD400A336A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60D85C-DDA5-7A17-3E1A-71B3E9C155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4AD597-30AF-83C5-7522-2046C41BFB3B}"/>
              </a:ext>
            </a:extLst>
          </p:cNvPr>
          <p:cNvSpPr>
            <a:spLocks noGrp="1"/>
          </p:cNvSpPr>
          <p:nvPr>
            <p:ph type="body" idx="1"/>
          </p:nvPr>
        </p:nvSpPr>
        <p:spPr/>
        <p:txBody>
          <a:bodyPr/>
          <a:lstStyle/>
          <a:p>
            <a:r>
              <a:rPr lang="en-GB"/>
              <a:t>it</a:t>
            </a:r>
          </a:p>
        </p:txBody>
      </p:sp>
      <p:sp>
        <p:nvSpPr>
          <p:cNvPr id="4" name="Slide Number Placeholder 3">
            <a:extLst>
              <a:ext uri="{FF2B5EF4-FFF2-40B4-BE49-F238E27FC236}">
                <a16:creationId xmlns:a16="http://schemas.microsoft.com/office/drawing/2014/main" id="{BC6F65A3-48A9-D73C-893E-5EEC10EFFB10}"/>
              </a:ext>
            </a:extLst>
          </p:cNvPr>
          <p:cNvSpPr>
            <a:spLocks noGrp="1"/>
          </p:cNvSpPr>
          <p:nvPr>
            <p:ph type="sldNum" sz="quarter" idx="5"/>
          </p:nvPr>
        </p:nvSpPr>
        <p:spPr/>
        <p:txBody>
          <a:bodyPr/>
          <a:lstStyle/>
          <a:p>
            <a:fld id="{8C4941D9-77F3-477E-AFA7-09CFC6B4DE01}" type="slidenum">
              <a:rPr lang="en-GB" smtClean="0"/>
              <a:t>10</a:t>
            </a:fld>
            <a:endParaRPr lang="en-GB"/>
          </a:p>
        </p:txBody>
      </p:sp>
    </p:spTree>
    <p:extLst>
      <p:ext uri="{BB962C8B-B14F-4D97-AF65-F5344CB8AC3E}">
        <p14:creationId xmlns:p14="http://schemas.microsoft.com/office/powerpoint/2010/main" val="15577038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77EEF3-BCD1-2C37-60AA-99733F4FCF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6AB433-0A65-08A9-A444-5396D556E0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F72C3B-C94A-3B09-AA78-B0BABC28AC22}"/>
              </a:ext>
            </a:extLst>
          </p:cNvPr>
          <p:cNvSpPr>
            <a:spLocks noGrp="1"/>
          </p:cNvSpPr>
          <p:nvPr>
            <p:ph type="body" idx="1"/>
          </p:nvPr>
        </p:nvSpPr>
        <p:spPr/>
        <p:txBody>
          <a:bodyPr/>
          <a:lstStyle/>
          <a:p>
            <a:r>
              <a:rPr lang="en-GB"/>
              <a:t>it</a:t>
            </a:r>
          </a:p>
        </p:txBody>
      </p:sp>
      <p:sp>
        <p:nvSpPr>
          <p:cNvPr id="4" name="Slide Number Placeholder 3">
            <a:extLst>
              <a:ext uri="{FF2B5EF4-FFF2-40B4-BE49-F238E27FC236}">
                <a16:creationId xmlns:a16="http://schemas.microsoft.com/office/drawing/2014/main" id="{C16CC178-D654-9892-8ED3-0E64561476C4}"/>
              </a:ext>
            </a:extLst>
          </p:cNvPr>
          <p:cNvSpPr>
            <a:spLocks noGrp="1"/>
          </p:cNvSpPr>
          <p:nvPr>
            <p:ph type="sldNum" sz="quarter" idx="5"/>
          </p:nvPr>
        </p:nvSpPr>
        <p:spPr/>
        <p:txBody>
          <a:bodyPr/>
          <a:lstStyle/>
          <a:p>
            <a:fld id="{8C4941D9-77F3-477E-AFA7-09CFC6B4DE01}" type="slidenum">
              <a:rPr lang="en-GB" smtClean="0"/>
              <a:t>11</a:t>
            </a:fld>
            <a:endParaRPr lang="en-GB"/>
          </a:p>
        </p:txBody>
      </p:sp>
    </p:spTree>
    <p:extLst>
      <p:ext uri="{BB962C8B-B14F-4D97-AF65-F5344CB8AC3E}">
        <p14:creationId xmlns:p14="http://schemas.microsoft.com/office/powerpoint/2010/main" val="21703968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37306B-8308-9719-497F-EA26583D28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993249-1C2B-7F52-7259-F010D65E83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601C8E-FF70-79AF-D0E3-1CF22E7E9A18}"/>
              </a:ext>
            </a:extLst>
          </p:cNvPr>
          <p:cNvSpPr>
            <a:spLocks noGrp="1"/>
          </p:cNvSpPr>
          <p:nvPr>
            <p:ph type="body" idx="1"/>
          </p:nvPr>
        </p:nvSpPr>
        <p:spPr/>
        <p:txBody>
          <a:bodyPr/>
          <a:lstStyle/>
          <a:p>
            <a:r>
              <a:rPr lang="en-GB"/>
              <a:t>it</a:t>
            </a:r>
          </a:p>
        </p:txBody>
      </p:sp>
      <p:sp>
        <p:nvSpPr>
          <p:cNvPr id="4" name="Slide Number Placeholder 3">
            <a:extLst>
              <a:ext uri="{FF2B5EF4-FFF2-40B4-BE49-F238E27FC236}">
                <a16:creationId xmlns:a16="http://schemas.microsoft.com/office/drawing/2014/main" id="{AE0425F8-2AD1-EEEF-13FF-45DE8B2F4664}"/>
              </a:ext>
            </a:extLst>
          </p:cNvPr>
          <p:cNvSpPr>
            <a:spLocks noGrp="1"/>
          </p:cNvSpPr>
          <p:nvPr>
            <p:ph type="sldNum" sz="quarter" idx="5"/>
          </p:nvPr>
        </p:nvSpPr>
        <p:spPr/>
        <p:txBody>
          <a:bodyPr/>
          <a:lstStyle/>
          <a:p>
            <a:fld id="{8C4941D9-77F3-477E-AFA7-09CFC6B4DE01}" type="slidenum">
              <a:rPr lang="en-GB" smtClean="0"/>
              <a:t>12</a:t>
            </a:fld>
            <a:endParaRPr lang="en-GB"/>
          </a:p>
        </p:txBody>
      </p:sp>
    </p:spTree>
    <p:extLst>
      <p:ext uri="{BB962C8B-B14F-4D97-AF65-F5344CB8AC3E}">
        <p14:creationId xmlns:p14="http://schemas.microsoft.com/office/powerpoint/2010/main" val="5566826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D543AD-A15B-3849-D150-371057C50B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B600FE-9B22-017B-F9F2-7B757C7724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D2652F-9FC1-217E-2F8A-57F4E43F7BFB}"/>
              </a:ext>
            </a:extLst>
          </p:cNvPr>
          <p:cNvSpPr>
            <a:spLocks noGrp="1"/>
          </p:cNvSpPr>
          <p:nvPr>
            <p:ph type="body" idx="1"/>
          </p:nvPr>
        </p:nvSpPr>
        <p:spPr/>
        <p:txBody>
          <a:bodyPr/>
          <a:lstStyle/>
          <a:p>
            <a:r>
              <a:rPr lang="en-GB"/>
              <a:t>it</a:t>
            </a:r>
          </a:p>
        </p:txBody>
      </p:sp>
      <p:sp>
        <p:nvSpPr>
          <p:cNvPr id="4" name="Slide Number Placeholder 3">
            <a:extLst>
              <a:ext uri="{FF2B5EF4-FFF2-40B4-BE49-F238E27FC236}">
                <a16:creationId xmlns:a16="http://schemas.microsoft.com/office/drawing/2014/main" id="{1B3791CB-7024-C003-1AFE-634D9A0AFF2A}"/>
              </a:ext>
            </a:extLst>
          </p:cNvPr>
          <p:cNvSpPr>
            <a:spLocks noGrp="1"/>
          </p:cNvSpPr>
          <p:nvPr>
            <p:ph type="sldNum" sz="quarter" idx="5"/>
          </p:nvPr>
        </p:nvSpPr>
        <p:spPr/>
        <p:txBody>
          <a:bodyPr/>
          <a:lstStyle/>
          <a:p>
            <a:fld id="{8C4941D9-77F3-477E-AFA7-09CFC6B4DE01}" type="slidenum">
              <a:rPr lang="en-GB" smtClean="0"/>
              <a:t>13</a:t>
            </a:fld>
            <a:endParaRPr lang="en-GB"/>
          </a:p>
        </p:txBody>
      </p:sp>
    </p:spTree>
    <p:extLst>
      <p:ext uri="{BB962C8B-B14F-4D97-AF65-F5344CB8AC3E}">
        <p14:creationId xmlns:p14="http://schemas.microsoft.com/office/powerpoint/2010/main" val="18511301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12F619-8A05-0556-AC7A-28087ECA7E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41953F-8081-4A97-A029-71BA6DA7C4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8E0F34-9C43-CDCE-6845-A26403F0E40B}"/>
              </a:ext>
            </a:extLst>
          </p:cNvPr>
          <p:cNvSpPr>
            <a:spLocks noGrp="1"/>
          </p:cNvSpPr>
          <p:nvPr>
            <p:ph type="body" idx="1"/>
          </p:nvPr>
        </p:nvSpPr>
        <p:spPr/>
        <p:txBody>
          <a:bodyPr/>
          <a:lstStyle/>
          <a:p>
            <a:r>
              <a:rPr lang="en-GB"/>
              <a:t>it</a:t>
            </a:r>
          </a:p>
        </p:txBody>
      </p:sp>
      <p:sp>
        <p:nvSpPr>
          <p:cNvPr id="4" name="Slide Number Placeholder 3">
            <a:extLst>
              <a:ext uri="{FF2B5EF4-FFF2-40B4-BE49-F238E27FC236}">
                <a16:creationId xmlns:a16="http://schemas.microsoft.com/office/drawing/2014/main" id="{3667688A-79A8-C637-69CD-B1BADACBCA77}"/>
              </a:ext>
            </a:extLst>
          </p:cNvPr>
          <p:cNvSpPr>
            <a:spLocks noGrp="1"/>
          </p:cNvSpPr>
          <p:nvPr>
            <p:ph type="sldNum" sz="quarter" idx="5"/>
          </p:nvPr>
        </p:nvSpPr>
        <p:spPr/>
        <p:txBody>
          <a:bodyPr/>
          <a:lstStyle/>
          <a:p>
            <a:fld id="{8C4941D9-77F3-477E-AFA7-09CFC6B4DE01}" type="slidenum">
              <a:rPr lang="en-GB" smtClean="0"/>
              <a:t>14</a:t>
            </a:fld>
            <a:endParaRPr lang="en-GB"/>
          </a:p>
        </p:txBody>
      </p:sp>
    </p:spTree>
    <p:extLst>
      <p:ext uri="{BB962C8B-B14F-4D97-AF65-F5344CB8AC3E}">
        <p14:creationId xmlns:p14="http://schemas.microsoft.com/office/powerpoint/2010/main" val="8080102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7291D4-72BC-83E7-C904-E34A6EA828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177B33-0371-26D7-45DF-C47DED6F4D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F6118C-B0F0-69CD-3730-B1A7781D24B4}"/>
              </a:ext>
            </a:extLst>
          </p:cNvPr>
          <p:cNvSpPr>
            <a:spLocks noGrp="1"/>
          </p:cNvSpPr>
          <p:nvPr>
            <p:ph type="body" idx="1"/>
          </p:nvPr>
        </p:nvSpPr>
        <p:spPr/>
        <p:txBody>
          <a:bodyPr/>
          <a:lstStyle/>
          <a:p>
            <a:r>
              <a:rPr lang="en-GB"/>
              <a:t>it</a:t>
            </a:r>
          </a:p>
        </p:txBody>
      </p:sp>
      <p:sp>
        <p:nvSpPr>
          <p:cNvPr id="4" name="Slide Number Placeholder 3">
            <a:extLst>
              <a:ext uri="{FF2B5EF4-FFF2-40B4-BE49-F238E27FC236}">
                <a16:creationId xmlns:a16="http://schemas.microsoft.com/office/drawing/2014/main" id="{2F37108B-1C21-B86D-C7B4-D529F2979D90}"/>
              </a:ext>
            </a:extLst>
          </p:cNvPr>
          <p:cNvSpPr>
            <a:spLocks noGrp="1"/>
          </p:cNvSpPr>
          <p:nvPr>
            <p:ph type="sldNum" sz="quarter" idx="5"/>
          </p:nvPr>
        </p:nvSpPr>
        <p:spPr/>
        <p:txBody>
          <a:bodyPr/>
          <a:lstStyle/>
          <a:p>
            <a:fld id="{8C4941D9-77F3-477E-AFA7-09CFC6B4DE01}" type="slidenum">
              <a:rPr lang="en-GB" smtClean="0"/>
              <a:t>16</a:t>
            </a:fld>
            <a:endParaRPr lang="en-GB"/>
          </a:p>
        </p:txBody>
      </p:sp>
    </p:spTree>
    <p:extLst>
      <p:ext uri="{BB962C8B-B14F-4D97-AF65-F5344CB8AC3E}">
        <p14:creationId xmlns:p14="http://schemas.microsoft.com/office/powerpoint/2010/main" val="39425092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4CF4FA-D9FE-0F86-7971-5DD18F998A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FE3A8F-D284-E7CB-CEB6-49B88CFD7A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B02E35-6C42-FB6A-1ACC-4FC878DAAA3E}"/>
              </a:ext>
            </a:extLst>
          </p:cNvPr>
          <p:cNvSpPr>
            <a:spLocks noGrp="1"/>
          </p:cNvSpPr>
          <p:nvPr>
            <p:ph type="body" idx="1"/>
          </p:nvPr>
        </p:nvSpPr>
        <p:spPr/>
        <p:txBody>
          <a:bodyPr/>
          <a:lstStyle/>
          <a:p>
            <a:r>
              <a:rPr lang="en-GB"/>
              <a:t>it</a:t>
            </a:r>
          </a:p>
        </p:txBody>
      </p:sp>
      <p:sp>
        <p:nvSpPr>
          <p:cNvPr id="4" name="Slide Number Placeholder 3">
            <a:extLst>
              <a:ext uri="{FF2B5EF4-FFF2-40B4-BE49-F238E27FC236}">
                <a16:creationId xmlns:a16="http://schemas.microsoft.com/office/drawing/2014/main" id="{57475B9A-BEC6-F147-4BD8-CCCDC497F171}"/>
              </a:ext>
            </a:extLst>
          </p:cNvPr>
          <p:cNvSpPr>
            <a:spLocks noGrp="1"/>
          </p:cNvSpPr>
          <p:nvPr>
            <p:ph type="sldNum" sz="quarter" idx="5"/>
          </p:nvPr>
        </p:nvSpPr>
        <p:spPr/>
        <p:txBody>
          <a:bodyPr/>
          <a:lstStyle/>
          <a:p>
            <a:fld id="{8C4941D9-77F3-477E-AFA7-09CFC6B4DE01}" type="slidenum">
              <a:rPr lang="en-GB" smtClean="0"/>
              <a:t>17</a:t>
            </a:fld>
            <a:endParaRPr lang="en-GB"/>
          </a:p>
        </p:txBody>
      </p:sp>
    </p:spTree>
    <p:extLst>
      <p:ext uri="{BB962C8B-B14F-4D97-AF65-F5344CB8AC3E}">
        <p14:creationId xmlns:p14="http://schemas.microsoft.com/office/powerpoint/2010/main" val="11978633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F01491-E219-A898-08E9-95505B249F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B1548C-CA8E-F49F-D6B1-7F33B49722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0EC315-3AEB-4450-BA80-8EF50EF874ED}"/>
              </a:ext>
            </a:extLst>
          </p:cNvPr>
          <p:cNvSpPr>
            <a:spLocks noGrp="1"/>
          </p:cNvSpPr>
          <p:nvPr>
            <p:ph type="body" idx="1"/>
          </p:nvPr>
        </p:nvSpPr>
        <p:spPr/>
        <p:txBody>
          <a:bodyPr/>
          <a:lstStyle/>
          <a:p>
            <a:r>
              <a:rPr lang="en-GB"/>
              <a:t>it</a:t>
            </a:r>
          </a:p>
        </p:txBody>
      </p:sp>
      <p:sp>
        <p:nvSpPr>
          <p:cNvPr id="4" name="Slide Number Placeholder 3">
            <a:extLst>
              <a:ext uri="{FF2B5EF4-FFF2-40B4-BE49-F238E27FC236}">
                <a16:creationId xmlns:a16="http://schemas.microsoft.com/office/drawing/2014/main" id="{AC8C65EF-389A-77AA-456D-07516E5C67B5}"/>
              </a:ext>
            </a:extLst>
          </p:cNvPr>
          <p:cNvSpPr>
            <a:spLocks noGrp="1"/>
          </p:cNvSpPr>
          <p:nvPr>
            <p:ph type="sldNum" sz="quarter" idx="5"/>
          </p:nvPr>
        </p:nvSpPr>
        <p:spPr/>
        <p:txBody>
          <a:bodyPr/>
          <a:lstStyle/>
          <a:p>
            <a:fld id="{8C4941D9-77F3-477E-AFA7-09CFC6B4DE01}" type="slidenum">
              <a:rPr lang="en-GB" smtClean="0"/>
              <a:t>18</a:t>
            </a:fld>
            <a:endParaRPr lang="en-GB"/>
          </a:p>
        </p:txBody>
      </p:sp>
    </p:spTree>
    <p:extLst>
      <p:ext uri="{BB962C8B-B14F-4D97-AF65-F5344CB8AC3E}">
        <p14:creationId xmlns:p14="http://schemas.microsoft.com/office/powerpoint/2010/main" val="12608081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941D9-77F3-477E-AFA7-09CFC6B4DE01}" type="slidenum">
              <a:rPr lang="en-GB" smtClean="0"/>
              <a:t>19</a:t>
            </a:fld>
            <a:endParaRPr lang="en-GB"/>
          </a:p>
        </p:txBody>
      </p:sp>
    </p:spTree>
    <p:extLst>
      <p:ext uri="{BB962C8B-B14F-4D97-AF65-F5344CB8AC3E}">
        <p14:creationId xmlns:p14="http://schemas.microsoft.com/office/powerpoint/2010/main" val="28600680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C7A07-96C3-42AF-943D-953C86C3DAAD}"/>
              </a:ext>
            </a:extLst>
          </p:cNvPr>
          <p:cNvSpPr>
            <a:spLocks noGrp="1"/>
          </p:cNvSpPr>
          <p:nvPr>
            <p:ph type="ctrTitle"/>
          </p:nvPr>
        </p:nvSpPr>
        <p:spPr>
          <a:xfrm>
            <a:off x="1490472" y="1463557"/>
            <a:ext cx="9144000" cy="2387600"/>
          </a:xfrm>
        </p:spPr>
        <p:txBody>
          <a:bodyPr anchor="b">
            <a:normAutofit/>
          </a:bodyPr>
          <a:lstStyle>
            <a:lvl1pPr algn="ctr">
              <a:lnSpc>
                <a:spcPct val="90000"/>
              </a:lnSpc>
              <a:defRPr sz="5200"/>
            </a:lvl1pPr>
          </a:lstStyle>
          <a:p>
            <a:r>
              <a:rPr lang="en-US"/>
              <a:t>Click to edit Master title style</a:t>
            </a:r>
          </a:p>
        </p:txBody>
      </p:sp>
      <p:sp>
        <p:nvSpPr>
          <p:cNvPr id="3" name="Subtitle 2">
            <a:extLst>
              <a:ext uri="{FF2B5EF4-FFF2-40B4-BE49-F238E27FC236}">
                <a16:creationId xmlns:a16="http://schemas.microsoft.com/office/drawing/2014/main" id="{8CEE38DF-F503-4E79-B1B0-16489708A1B5}"/>
              </a:ext>
            </a:extLst>
          </p:cNvPr>
          <p:cNvSpPr>
            <a:spLocks noGrp="1"/>
          </p:cNvSpPr>
          <p:nvPr>
            <p:ph type="subTitle" idx="1"/>
          </p:nvPr>
        </p:nvSpPr>
        <p:spPr>
          <a:xfrm>
            <a:off x="1490472" y="3943232"/>
            <a:ext cx="9144000" cy="1655762"/>
          </a:xfrm>
        </p:spPr>
        <p:txBody>
          <a:bodyPr>
            <a:normAutofit/>
          </a:bodyPr>
          <a:lstStyle>
            <a:lvl1pPr marL="0" indent="0" algn="ctr">
              <a:lnSpc>
                <a:spcPct val="110000"/>
              </a:lnSpc>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4" name="Date Placeholder 13">
            <a:extLst>
              <a:ext uri="{FF2B5EF4-FFF2-40B4-BE49-F238E27FC236}">
                <a16:creationId xmlns:a16="http://schemas.microsoft.com/office/drawing/2014/main" id="{46538D75-00C2-DE73-4C65-FE94AC658370}"/>
              </a:ext>
            </a:extLst>
          </p:cNvPr>
          <p:cNvSpPr>
            <a:spLocks noGrp="1"/>
          </p:cNvSpPr>
          <p:nvPr>
            <p:ph type="dt" sz="half" idx="10"/>
          </p:nvPr>
        </p:nvSpPr>
        <p:spPr/>
        <p:txBody>
          <a:bodyPr/>
          <a:lstStyle/>
          <a:p>
            <a:fld id="{17F50B8E-A176-49F2-A3C1-FEDA0200170B}" type="datetime2">
              <a:rPr lang="en-US" smtClean="0"/>
              <a:t>Sunday, October 26, 2025</a:t>
            </a:fld>
            <a:endParaRPr lang="en-US"/>
          </a:p>
        </p:txBody>
      </p:sp>
      <p:sp>
        <p:nvSpPr>
          <p:cNvPr id="16" name="Footer Placeholder 15">
            <a:extLst>
              <a:ext uri="{FF2B5EF4-FFF2-40B4-BE49-F238E27FC236}">
                <a16:creationId xmlns:a16="http://schemas.microsoft.com/office/drawing/2014/main" id="{6B601B81-68C1-B63A-105C-EC637DF56CB7}"/>
              </a:ext>
            </a:extLst>
          </p:cNvPr>
          <p:cNvSpPr>
            <a:spLocks noGrp="1"/>
          </p:cNvSpPr>
          <p:nvPr>
            <p:ph type="ftr" sz="quarter" idx="11"/>
          </p:nvPr>
        </p:nvSpPr>
        <p:spPr/>
        <p:txBody>
          <a:bodyPr/>
          <a:lstStyle/>
          <a:p>
            <a:r>
              <a:rPr lang="en-US"/>
              <a:t>Sample Footer Text</a:t>
            </a:r>
          </a:p>
        </p:txBody>
      </p:sp>
      <p:sp>
        <p:nvSpPr>
          <p:cNvPr id="17" name="Slide Number Placeholder 16">
            <a:extLst>
              <a:ext uri="{FF2B5EF4-FFF2-40B4-BE49-F238E27FC236}">
                <a16:creationId xmlns:a16="http://schemas.microsoft.com/office/drawing/2014/main" id="{E9F3E495-0415-392A-9A07-34555BBC7F4C}"/>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1477792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14413-82C1-4EBC-8C6B-BC5F842D13A2}"/>
              </a:ext>
            </a:extLst>
          </p:cNvPr>
          <p:cNvSpPr>
            <a:spLocks noGrp="1"/>
          </p:cNvSpPr>
          <p:nvPr>
            <p:ph type="title"/>
          </p:nvPr>
        </p:nvSpPr>
        <p:spPr/>
        <p:txBody>
          <a:bodyPr>
            <a:normAutofit/>
          </a:bodyPr>
          <a:lstStyle>
            <a:lvl1pPr>
              <a:lnSpc>
                <a:spcPct val="90000"/>
              </a:lnSpc>
              <a:defRPr sz="5200"/>
            </a:lvl1pPr>
          </a:lstStyle>
          <a:p>
            <a:r>
              <a:rPr lang="en-US"/>
              <a:t>Click to edit Master title style</a:t>
            </a:r>
          </a:p>
        </p:txBody>
      </p:sp>
      <p:sp>
        <p:nvSpPr>
          <p:cNvPr id="3" name="Content Placeholder 2">
            <a:extLst>
              <a:ext uri="{FF2B5EF4-FFF2-40B4-BE49-F238E27FC236}">
                <a16:creationId xmlns:a16="http://schemas.microsoft.com/office/drawing/2014/main" id="{328F029A-192E-4A44-ACC7-6C5212C77736}"/>
              </a:ext>
            </a:extLst>
          </p:cNvPr>
          <p:cNvSpPr>
            <a:spLocks noGrp="1"/>
          </p:cNvSpPr>
          <p:nvPr>
            <p:ph idx="1"/>
          </p:nvPr>
        </p:nvSpPr>
        <p:spPr>
          <a:xfrm>
            <a:off x="420624" y="1825625"/>
            <a:ext cx="10515600" cy="4206383"/>
          </a:xfrm>
        </p:spPr>
        <p:txBody>
          <a:bodyPr/>
          <a:lstStyle>
            <a:lvl1pPr>
              <a:defRPr sz="2400"/>
            </a:lvl1pPr>
            <a:lvl2pPr>
              <a:defRPr sz="22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10">
            <a:extLst>
              <a:ext uri="{FF2B5EF4-FFF2-40B4-BE49-F238E27FC236}">
                <a16:creationId xmlns:a16="http://schemas.microsoft.com/office/drawing/2014/main" id="{A25CBB87-BE9B-82CE-8A24-F21EEA0366C3}"/>
              </a:ext>
            </a:extLst>
          </p:cNvPr>
          <p:cNvSpPr>
            <a:spLocks noGrp="1"/>
          </p:cNvSpPr>
          <p:nvPr>
            <p:ph type="dt" sz="half" idx="10"/>
          </p:nvPr>
        </p:nvSpPr>
        <p:spPr/>
        <p:txBody>
          <a:bodyPr/>
          <a:lstStyle/>
          <a:p>
            <a:fld id="{57997BA6-BEF8-495F-ACCD-8D19769E4FC6}" type="datetime2">
              <a:rPr lang="en-US" smtClean="0"/>
              <a:t>Sunday, October 26, 2025</a:t>
            </a:fld>
            <a:endParaRPr lang="en-US"/>
          </a:p>
        </p:txBody>
      </p:sp>
      <p:sp>
        <p:nvSpPr>
          <p:cNvPr id="12" name="Footer Placeholder 11">
            <a:extLst>
              <a:ext uri="{FF2B5EF4-FFF2-40B4-BE49-F238E27FC236}">
                <a16:creationId xmlns:a16="http://schemas.microsoft.com/office/drawing/2014/main" id="{B2131628-C033-9728-C4CF-90CDBCB89F7F}"/>
              </a:ext>
            </a:extLst>
          </p:cNvPr>
          <p:cNvSpPr>
            <a:spLocks noGrp="1"/>
          </p:cNvSpPr>
          <p:nvPr>
            <p:ph type="ftr" sz="quarter" idx="11"/>
          </p:nvPr>
        </p:nvSpPr>
        <p:spPr/>
        <p:txBody>
          <a:bodyPr/>
          <a:lstStyle/>
          <a:p>
            <a:r>
              <a:rPr lang="en-US"/>
              <a:t>Sample Footer Text</a:t>
            </a:r>
          </a:p>
        </p:txBody>
      </p:sp>
      <p:sp>
        <p:nvSpPr>
          <p:cNvPr id="13" name="Slide Number Placeholder 12">
            <a:extLst>
              <a:ext uri="{FF2B5EF4-FFF2-40B4-BE49-F238E27FC236}">
                <a16:creationId xmlns:a16="http://schemas.microsoft.com/office/drawing/2014/main" id="{B67216CA-9A26-BBE7-68A3-9237D22CDFC8}"/>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3366967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AF4BC-D1E9-40F0-A26B-9EA9B6B69755}"/>
              </a:ext>
            </a:extLst>
          </p:cNvPr>
          <p:cNvSpPr>
            <a:spLocks noGrp="1"/>
          </p:cNvSpPr>
          <p:nvPr>
            <p:ph type="title"/>
          </p:nvPr>
        </p:nvSpPr>
        <p:spPr>
          <a:xfrm>
            <a:off x="420624" y="1081941"/>
            <a:ext cx="10515600" cy="2852737"/>
          </a:xfrm>
        </p:spPr>
        <p:txBody>
          <a:bodyPr anchor="b">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F7974A6-FAB9-47DA-8F1A-701DFC8DF327}"/>
              </a:ext>
            </a:extLst>
          </p:cNvPr>
          <p:cNvSpPr>
            <a:spLocks noGrp="1"/>
          </p:cNvSpPr>
          <p:nvPr>
            <p:ph type="body" idx="1"/>
          </p:nvPr>
        </p:nvSpPr>
        <p:spPr>
          <a:xfrm>
            <a:off x="420624" y="3961666"/>
            <a:ext cx="10515600" cy="1500187"/>
          </a:xfrm>
        </p:spPr>
        <p:txBody>
          <a:bodyPr>
            <a:normAutofit/>
          </a:bodyPr>
          <a:lstStyle>
            <a:lvl1pPr marL="0" indent="0">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Date Placeholder 9">
            <a:extLst>
              <a:ext uri="{FF2B5EF4-FFF2-40B4-BE49-F238E27FC236}">
                <a16:creationId xmlns:a16="http://schemas.microsoft.com/office/drawing/2014/main" id="{6B034DD9-4A61-318F-88CF-79721B55AC5B}"/>
              </a:ext>
            </a:extLst>
          </p:cNvPr>
          <p:cNvSpPr>
            <a:spLocks noGrp="1"/>
          </p:cNvSpPr>
          <p:nvPr>
            <p:ph type="dt" sz="half" idx="10"/>
          </p:nvPr>
        </p:nvSpPr>
        <p:spPr/>
        <p:txBody>
          <a:bodyPr/>
          <a:lstStyle/>
          <a:p>
            <a:fld id="{4857292D-4609-4E55-92E3-C12C6A1234E8}" type="datetime2">
              <a:rPr lang="en-US" smtClean="0"/>
              <a:t>Sunday, October 26, 2025</a:t>
            </a:fld>
            <a:endParaRPr lang="en-US"/>
          </a:p>
        </p:txBody>
      </p:sp>
      <p:sp>
        <p:nvSpPr>
          <p:cNvPr id="11" name="Footer Placeholder 10">
            <a:extLst>
              <a:ext uri="{FF2B5EF4-FFF2-40B4-BE49-F238E27FC236}">
                <a16:creationId xmlns:a16="http://schemas.microsoft.com/office/drawing/2014/main" id="{D496DA99-E916-9F7C-9E88-AA06046AE94C}"/>
              </a:ext>
            </a:extLst>
          </p:cNvPr>
          <p:cNvSpPr>
            <a:spLocks noGrp="1"/>
          </p:cNvSpPr>
          <p:nvPr>
            <p:ph type="ftr" sz="quarter" idx="11"/>
          </p:nvPr>
        </p:nvSpPr>
        <p:spPr/>
        <p:txBody>
          <a:bodyPr/>
          <a:lstStyle/>
          <a:p>
            <a:r>
              <a:rPr lang="en-US"/>
              <a:t>Sample Footer Text</a:t>
            </a:r>
          </a:p>
        </p:txBody>
      </p:sp>
      <p:sp>
        <p:nvSpPr>
          <p:cNvPr id="12" name="Slide Number Placeholder 11">
            <a:extLst>
              <a:ext uri="{FF2B5EF4-FFF2-40B4-BE49-F238E27FC236}">
                <a16:creationId xmlns:a16="http://schemas.microsoft.com/office/drawing/2014/main" id="{21CC86B5-B6B3-4633-0D90-AACB44D0D409}"/>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3299138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78F7F10-35F6-E392-D41B-3CD300D5CCF8}"/>
              </a:ext>
            </a:extLst>
          </p:cNvPr>
          <p:cNvSpPr/>
          <p:nvPr/>
        </p:nvSpPr>
        <p:spPr>
          <a:xfrm>
            <a:off x="0" y="685800"/>
            <a:ext cx="11494008"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264F76-994F-4AB5-B17B-46C0C2FA5AE5}"/>
              </a:ext>
            </a:extLst>
          </p:cNvPr>
          <p:cNvSpPr>
            <a:spLocks noGrp="1"/>
          </p:cNvSpPr>
          <p:nvPr>
            <p:ph type="title"/>
          </p:nvPr>
        </p:nvSpPr>
        <p:spPr/>
        <p:txBody>
          <a:bodyPr>
            <a:normAutofit/>
          </a:bodyPr>
          <a:lstStyle>
            <a:lvl1pPr>
              <a:defRPr sz="5200"/>
            </a:lvl1pPr>
          </a:lstStyle>
          <a:p>
            <a:r>
              <a:rPr lang="en-US"/>
              <a:t>Click to edit Master title style</a:t>
            </a:r>
          </a:p>
        </p:txBody>
      </p:sp>
      <p:sp>
        <p:nvSpPr>
          <p:cNvPr id="3" name="Content Placeholder 2">
            <a:extLst>
              <a:ext uri="{FF2B5EF4-FFF2-40B4-BE49-F238E27FC236}">
                <a16:creationId xmlns:a16="http://schemas.microsoft.com/office/drawing/2014/main" id="{55A69B3B-A540-4556-98C8-1F49704A794E}"/>
              </a:ext>
            </a:extLst>
          </p:cNvPr>
          <p:cNvSpPr>
            <a:spLocks noGrp="1"/>
          </p:cNvSpPr>
          <p:nvPr>
            <p:ph sz="half" idx="1"/>
          </p:nvPr>
        </p:nvSpPr>
        <p:spPr>
          <a:xfrm>
            <a:off x="420624" y="1825625"/>
            <a:ext cx="5181600" cy="4206382"/>
          </a:xfrm>
        </p:spPr>
        <p:txBody>
          <a:bodyPr vert="horz" lIns="91440" tIns="45720" rIns="91440" bIns="45720" rtlCol="0">
            <a:normAutofit/>
          </a:bodyPr>
          <a:lstStyle>
            <a:lvl1pPr>
              <a:defRPr lang="en-US" smtClean="0"/>
            </a:lvl1pPr>
            <a:lvl2pPr>
              <a:defRPr lang="en-US" smtClean="0"/>
            </a:lvl2pPr>
            <a:lvl3pPr>
              <a:defRPr lang="en-US" smtClean="0"/>
            </a:lvl3pPr>
            <a:lvl4pPr>
              <a:defRPr lang="en-US" smtClean="0"/>
            </a:lvl4pPr>
            <a:lvl5pPr>
              <a:defRPr lang="en-US" dirty="0"/>
            </a:lvl5pPr>
          </a:lstStyle>
          <a:p>
            <a:pPr lvl="0">
              <a:buChar char="¬"/>
            </a:pPr>
            <a:r>
              <a:rPr lang="en-US"/>
              <a:t>Click to edit Master text styles</a:t>
            </a:r>
          </a:p>
          <a:p>
            <a:pPr lvl="1">
              <a:buChar char="¬"/>
            </a:pPr>
            <a:r>
              <a:rPr lang="en-US"/>
              <a:t>Second level</a:t>
            </a:r>
          </a:p>
          <a:p>
            <a:pPr lvl="2">
              <a:buChar char="¬"/>
            </a:pPr>
            <a:r>
              <a:rPr lang="en-US"/>
              <a:t>Third level</a:t>
            </a:r>
          </a:p>
          <a:p>
            <a:pPr lvl="3">
              <a:buChar char="¬"/>
            </a:pPr>
            <a:r>
              <a:rPr lang="en-US"/>
              <a:t>Fourth level</a:t>
            </a:r>
          </a:p>
          <a:p>
            <a:pPr lvl="4">
              <a:buChar char="¬"/>
            </a:pPr>
            <a:r>
              <a:rPr lang="en-US"/>
              <a:t>Fifth level</a:t>
            </a:r>
          </a:p>
        </p:txBody>
      </p:sp>
      <p:sp>
        <p:nvSpPr>
          <p:cNvPr id="4" name="Content Placeholder 3">
            <a:extLst>
              <a:ext uri="{FF2B5EF4-FFF2-40B4-BE49-F238E27FC236}">
                <a16:creationId xmlns:a16="http://schemas.microsoft.com/office/drawing/2014/main" id="{DEC72438-7C63-48F2-9D6F-2461BFD6D5E5}"/>
              </a:ext>
            </a:extLst>
          </p:cNvPr>
          <p:cNvSpPr>
            <a:spLocks noGrp="1"/>
          </p:cNvSpPr>
          <p:nvPr>
            <p:ph sz="half" idx="2"/>
          </p:nvPr>
        </p:nvSpPr>
        <p:spPr>
          <a:xfrm>
            <a:off x="5756178" y="1825625"/>
            <a:ext cx="5180046" cy="4206382"/>
          </a:xfrm>
        </p:spPr>
        <p:txBody>
          <a:bodyPr/>
          <a:lstStyle>
            <a:lvl1pPr marL="228600" indent="-228600">
              <a:buFont typeface="Wingdings 2" panose="05020102010507070707" pitchFamily="18" charset="2"/>
              <a:buChar char="¬"/>
              <a:defRPr/>
            </a:lvl1pPr>
            <a:lvl2pPr marL="685800" indent="-228600">
              <a:buFont typeface="Wingdings 2" panose="05020102010507070707" pitchFamily="18" charset="2"/>
              <a:buChar char="¬"/>
              <a:defRPr/>
            </a:lvl2pPr>
            <a:lvl3pPr marL="1143000" indent="-228600">
              <a:buFont typeface="Wingdings 2" panose="05020102010507070707" pitchFamily="18" charset="2"/>
              <a:buChar char="¬"/>
              <a:defRPr/>
            </a:lvl3pPr>
            <a:lvl4pPr marL="1600200" indent="-228600">
              <a:buFont typeface="Wingdings 2" panose="05020102010507070707" pitchFamily="18" charset="2"/>
              <a:buChar char="¬"/>
              <a:defRPr/>
            </a:lvl4pPr>
            <a:lvl5pPr marL="2057400" indent="-228600">
              <a:buFont typeface="Wingdings 2" panose="05020102010507070707" pitchFamily="18"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14">
            <a:extLst>
              <a:ext uri="{FF2B5EF4-FFF2-40B4-BE49-F238E27FC236}">
                <a16:creationId xmlns:a16="http://schemas.microsoft.com/office/drawing/2014/main" id="{35274CEC-210E-BC97-9B79-A7D801E4B5F6}"/>
              </a:ext>
            </a:extLst>
          </p:cNvPr>
          <p:cNvSpPr>
            <a:spLocks noGrp="1"/>
          </p:cNvSpPr>
          <p:nvPr>
            <p:ph type="dt" sz="half" idx="10"/>
          </p:nvPr>
        </p:nvSpPr>
        <p:spPr/>
        <p:txBody>
          <a:bodyPr/>
          <a:lstStyle/>
          <a:p>
            <a:fld id="{003E0E29-2C79-4A2A-B61C-A21B8362A50A}" type="datetime2">
              <a:rPr lang="en-US" smtClean="0"/>
              <a:t>Sunday, October 26, 2025</a:t>
            </a:fld>
            <a:endParaRPr lang="en-US"/>
          </a:p>
        </p:txBody>
      </p:sp>
      <p:sp>
        <p:nvSpPr>
          <p:cNvPr id="16" name="Footer Placeholder 15">
            <a:extLst>
              <a:ext uri="{FF2B5EF4-FFF2-40B4-BE49-F238E27FC236}">
                <a16:creationId xmlns:a16="http://schemas.microsoft.com/office/drawing/2014/main" id="{486B3D53-F805-C08E-2359-498218FC6898}"/>
              </a:ext>
            </a:extLst>
          </p:cNvPr>
          <p:cNvSpPr>
            <a:spLocks noGrp="1"/>
          </p:cNvSpPr>
          <p:nvPr>
            <p:ph type="ftr" sz="quarter" idx="11"/>
          </p:nvPr>
        </p:nvSpPr>
        <p:spPr/>
        <p:txBody>
          <a:bodyPr/>
          <a:lstStyle/>
          <a:p>
            <a:r>
              <a:rPr lang="en-US"/>
              <a:t>Sample Footer Text</a:t>
            </a:r>
          </a:p>
        </p:txBody>
      </p:sp>
      <p:sp>
        <p:nvSpPr>
          <p:cNvPr id="17" name="Slide Number Placeholder 16">
            <a:extLst>
              <a:ext uri="{FF2B5EF4-FFF2-40B4-BE49-F238E27FC236}">
                <a16:creationId xmlns:a16="http://schemas.microsoft.com/office/drawing/2014/main" id="{61C4695B-D7BD-45F7-EB23-6FDAF2410BB2}"/>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1036477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A1F52B7-5271-53AA-8260-0CF50FF8DA3C}"/>
              </a:ext>
            </a:extLst>
          </p:cNvPr>
          <p:cNvSpPr/>
          <p:nvPr/>
        </p:nvSpPr>
        <p:spPr>
          <a:xfrm>
            <a:off x="0" y="685800"/>
            <a:ext cx="11494008"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2F9955-0460-4A20-8FC6-300595560010}"/>
              </a:ext>
            </a:extLst>
          </p:cNvPr>
          <p:cNvSpPr>
            <a:spLocks noGrp="1"/>
          </p:cNvSpPr>
          <p:nvPr>
            <p:ph type="title"/>
          </p:nvPr>
        </p:nvSpPr>
        <p:spPr>
          <a:xfrm>
            <a:off x="422178" y="365125"/>
            <a:ext cx="10515600" cy="1325563"/>
          </a:xfrm>
        </p:spPr>
        <p:txBody>
          <a:bodyPr>
            <a:normAutofit/>
          </a:bodyPr>
          <a:lstStyle>
            <a:lvl1pPr>
              <a:defRPr sz="5200"/>
            </a:lvl1pPr>
          </a:lstStyle>
          <a:p>
            <a:r>
              <a:rPr lang="en-US"/>
              <a:t>Click to edit Master title style</a:t>
            </a:r>
          </a:p>
        </p:txBody>
      </p:sp>
      <p:sp>
        <p:nvSpPr>
          <p:cNvPr id="3" name="Text Placeholder 2">
            <a:extLst>
              <a:ext uri="{FF2B5EF4-FFF2-40B4-BE49-F238E27FC236}">
                <a16:creationId xmlns:a16="http://schemas.microsoft.com/office/drawing/2014/main" id="{BF95DDA7-4AAD-4EBE-880C-200E5F10A6C4}"/>
              </a:ext>
            </a:extLst>
          </p:cNvPr>
          <p:cNvSpPr>
            <a:spLocks noGrp="1"/>
          </p:cNvSpPr>
          <p:nvPr>
            <p:ph type="body" idx="1"/>
          </p:nvPr>
        </p:nvSpPr>
        <p:spPr>
          <a:xfrm>
            <a:off x="422178" y="1681163"/>
            <a:ext cx="5157787"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17496-E470-4CF6-884C-F07390A4688A}"/>
              </a:ext>
            </a:extLst>
          </p:cNvPr>
          <p:cNvSpPr>
            <a:spLocks noGrp="1"/>
          </p:cNvSpPr>
          <p:nvPr>
            <p:ph sz="half" idx="2"/>
          </p:nvPr>
        </p:nvSpPr>
        <p:spPr>
          <a:xfrm>
            <a:off x="422178" y="2505075"/>
            <a:ext cx="5157787" cy="3526932"/>
          </a:xfrm>
        </p:spPr>
        <p:txBody>
          <a:bodyPr/>
          <a:lstStyle>
            <a:lvl1pPr>
              <a:defRPr sz="2400"/>
            </a:lvl1pPr>
            <a:lvl2pPr>
              <a:defRPr sz="22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8C438EA-D381-4F22-A911-ECDD6D04FB33}"/>
              </a:ext>
            </a:extLst>
          </p:cNvPr>
          <p:cNvSpPr>
            <a:spLocks noGrp="1"/>
          </p:cNvSpPr>
          <p:nvPr>
            <p:ph type="body" sz="quarter" idx="3"/>
          </p:nvPr>
        </p:nvSpPr>
        <p:spPr>
          <a:xfrm>
            <a:off x="5754590" y="1681163"/>
            <a:ext cx="5183188"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F255FA-A04D-49F2-8DB4-3CC082D0DBC8}"/>
              </a:ext>
            </a:extLst>
          </p:cNvPr>
          <p:cNvSpPr>
            <a:spLocks noGrp="1"/>
          </p:cNvSpPr>
          <p:nvPr>
            <p:ph sz="quarter" idx="4"/>
          </p:nvPr>
        </p:nvSpPr>
        <p:spPr>
          <a:xfrm>
            <a:off x="5754590" y="2505075"/>
            <a:ext cx="5183188" cy="3526932"/>
          </a:xfrm>
        </p:spPr>
        <p:txBody>
          <a:bodyPr/>
          <a:lstStyle>
            <a:lvl1pPr>
              <a:defRPr sz="2400"/>
            </a:lvl1pPr>
            <a:lvl2pPr>
              <a:defRPr sz="22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7198C3F1-4E77-7888-CDB8-CF9406E4A2E0}"/>
              </a:ext>
            </a:extLst>
          </p:cNvPr>
          <p:cNvSpPr>
            <a:spLocks noGrp="1"/>
          </p:cNvSpPr>
          <p:nvPr>
            <p:ph type="dt" sz="half" idx="10"/>
          </p:nvPr>
        </p:nvSpPr>
        <p:spPr/>
        <p:txBody>
          <a:bodyPr/>
          <a:lstStyle/>
          <a:p>
            <a:fld id="{B0CA0177-5432-41AC-9593-8EC96BFF4F82}" type="datetime2">
              <a:rPr lang="en-US" smtClean="0"/>
              <a:t>Sunday, October 26, 2025</a:t>
            </a:fld>
            <a:endParaRPr lang="en-US"/>
          </a:p>
        </p:txBody>
      </p:sp>
      <p:sp>
        <p:nvSpPr>
          <p:cNvPr id="11" name="Footer Placeholder 10">
            <a:extLst>
              <a:ext uri="{FF2B5EF4-FFF2-40B4-BE49-F238E27FC236}">
                <a16:creationId xmlns:a16="http://schemas.microsoft.com/office/drawing/2014/main" id="{493561D3-90F6-AD82-BCFE-90F9427D867B}"/>
              </a:ext>
            </a:extLst>
          </p:cNvPr>
          <p:cNvSpPr>
            <a:spLocks noGrp="1"/>
          </p:cNvSpPr>
          <p:nvPr>
            <p:ph type="ftr" sz="quarter" idx="11"/>
          </p:nvPr>
        </p:nvSpPr>
        <p:spPr/>
        <p:txBody>
          <a:bodyPr/>
          <a:lstStyle/>
          <a:p>
            <a:r>
              <a:rPr lang="en-US"/>
              <a:t>Sample Footer Text</a:t>
            </a:r>
          </a:p>
        </p:txBody>
      </p:sp>
      <p:sp>
        <p:nvSpPr>
          <p:cNvPr id="12" name="Slide Number Placeholder 11">
            <a:extLst>
              <a:ext uri="{FF2B5EF4-FFF2-40B4-BE49-F238E27FC236}">
                <a16:creationId xmlns:a16="http://schemas.microsoft.com/office/drawing/2014/main" id="{932F9B33-3FA7-526F-7B45-342EB64A1CDB}"/>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3540478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1F235-FBFF-453E-B90A-5758ED47C7B0}"/>
              </a:ext>
            </a:extLst>
          </p:cNvPr>
          <p:cNvSpPr>
            <a:spLocks noGrp="1"/>
          </p:cNvSpPr>
          <p:nvPr>
            <p:ph type="title"/>
          </p:nvPr>
        </p:nvSpPr>
        <p:spPr>
          <a:xfrm>
            <a:off x="420624" y="938306"/>
            <a:ext cx="10515600" cy="1325563"/>
          </a:xfrm>
        </p:spPr>
        <p:txBody>
          <a:bodyPr>
            <a:normAutofit/>
          </a:bodyPr>
          <a:lstStyle>
            <a:lvl1pPr>
              <a:defRPr sz="5200"/>
            </a:lvl1pPr>
          </a:lstStyle>
          <a:p>
            <a:r>
              <a:rPr lang="en-US"/>
              <a:t>Click to edit Master title style</a:t>
            </a:r>
          </a:p>
        </p:txBody>
      </p:sp>
      <p:sp>
        <p:nvSpPr>
          <p:cNvPr id="8" name="Date Placeholder 7">
            <a:extLst>
              <a:ext uri="{FF2B5EF4-FFF2-40B4-BE49-F238E27FC236}">
                <a16:creationId xmlns:a16="http://schemas.microsoft.com/office/drawing/2014/main" id="{A9328E63-E075-39E2-BAA7-30CCAE2E779E}"/>
              </a:ext>
            </a:extLst>
          </p:cNvPr>
          <p:cNvSpPr>
            <a:spLocks noGrp="1"/>
          </p:cNvSpPr>
          <p:nvPr>
            <p:ph type="dt" sz="half" idx="10"/>
          </p:nvPr>
        </p:nvSpPr>
        <p:spPr/>
        <p:txBody>
          <a:bodyPr/>
          <a:lstStyle/>
          <a:p>
            <a:fld id="{EED29A7B-B2F1-41A3-B969-4E25F618B967}" type="datetime2">
              <a:rPr lang="en-US" smtClean="0"/>
              <a:t>Sunday, October 26, 2025</a:t>
            </a:fld>
            <a:endParaRPr lang="en-US"/>
          </a:p>
        </p:txBody>
      </p:sp>
      <p:sp>
        <p:nvSpPr>
          <p:cNvPr id="9" name="Footer Placeholder 8">
            <a:extLst>
              <a:ext uri="{FF2B5EF4-FFF2-40B4-BE49-F238E27FC236}">
                <a16:creationId xmlns:a16="http://schemas.microsoft.com/office/drawing/2014/main" id="{2A5894A5-0E01-F43E-C68A-2EFAB2EB89D8}"/>
              </a:ext>
            </a:extLst>
          </p:cNvPr>
          <p:cNvSpPr>
            <a:spLocks noGrp="1"/>
          </p:cNvSpPr>
          <p:nvPr>
            <p:ph type="ftr" sz="quarter" idx="11"/>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7250128C-CE40-2B40-1B89-7E9AAAAC4393}"/>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1149224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E281B99-C6A0-F92A-BDD3-BB362196501C}"/>
              </a:ext>
            </a:extLst>
          </p:cNvPr>
          <p:cNvSpPr/>
          <p:nvPr/>
        </p:nvSpPr>
        <p:spPr>
          <a:xfrm>
            <a:off x="0"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Rectangle 2">
            <a:extLst>
              <a:ext uri="{FF2B5EF4-FFF2-40B4-BE49-F238E27FC236}">
                <a16:creationId xmlns:a16="http://schemas.microsoft.com/office/drawing/2014/main" id="{3EB8367C-67E1-A50A-1584-F859A6FED9C9}"/>
              </a:ext>
            </a:extLst>
          </p:cNvPr>
          <p:cNvSpPr/>
          <p:nvPr/>
        </p:nvSpPr>
        <p:spPr>
          <a:xfrm>
            <a:off x="0" y="0"/>
            <a:ext cx="12188952" cy="6858000"/>
          </a:xfrm>
          <a:prstGeom prst="rect">
            <a:avLst/>
          </a:prstGeom>
          <a:solidFill>
            <a:schemeClr val="bg2">
              <a:alpha val="4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Date Placeholder 4">
            <a:extLst>
              <a:ext uri="{FF2B5EF4-FFF2-40B4-BE49-F238E27FC236}">
                <a16:creationId xmlns:a16="http://schemas.microsoft.com/office/drawing/2014/main" id="{2ABB8861-51D7-741E-6B2C-25412D40E5BD}"/>
              </a:ext>
            </a:extLst>
          </p:cNvPr>
          <p:cNvSpPr>
            <a:spLocks noGrp="1"/>
          </p:cNvSpPr>
          <p:nvPr>
            <p:ph type="dt" sz="half" idx="10"/>
          </p:nvPr>
        </p:nvSpPr>
        <p:spPr/>
        <p:txBody>
          <a:bodyPr/>
          <a:lstStyle/>
          <a:p>
            <a:fld id="{4EE98B79-F222-4FD1-8713-07459E1B5004}" type="datetime2">
              <a:rPr lang="en-US" smtClean="0"/>
              <a:t>Sunday, October 26, 2025</a:t>
            </a:fld>
            <a:endParaRPr lang="en-US"/>
          </a:p>
        </p:txBody>
      </p:sp>
      <p:sp>
        <p:nvSpPr>
          <p:cNvPr id="6" name="Footer Placeholder 5">
            <a:extLst>
              <a:ext uri="{FF2B5EF4-FFF2-40B4-BE49-F238E27FC236}">
                <a16:creationId xmlns:a16="http://schemas.microsoft.com/office/drawing/2014/main" id="{63D69A2F-0657-B33B-8334-C458A9538368}"/>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EB4FC84-48ED-0480-2497-FCD84C1276C6}"/>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2103746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12261-8522-4437-B612-7C7100D18896}"/>
              </a:ext>
            </a:extLst>
          </p:cNvPr>
          <p:cNvSpPr>
            <a:spLocks noGrp="1"/>
          </p:cNvSpPr>
          <p:nvPr>
            <p:ph type="title"/>
          </p:nvPr>
        </p:nvSpPr>
        <p:spPr>
          <a:xfrm>
            <a:off x="420624" y="457200"/>
            <a:ext cx="10512425" cy="1600200"/>
          </a:xfrm>
        </p:spPr>
        <p:txBody>
          <a:bodyPr anchor="b">
            <a:normAutofit/>
          </a:bodyPr>
          <a:lstStyle>
            <a:lvl1pPr>
              <a:defRPr sz="5200">
                <a:latin typeface="Dante (Headings)2"/>
              </a:defRPr>
            </a:lvl1pPr>
          </a:lstStyle>
          <a:p>
            <a:r>
              <a:rPr lang="en-US"/>
              <a:t>Click to edit Master title style</a:t>
            </a:r>
          </a:p>
        </p:txBody>
      </p:sp>
      <p:sp>
        <p:nvSpPr>
          <p:cNvPr id="3" name="Content Placeholder 2">
            <a:extLst>
              <a:ext uri="{FF2B5EF4-FFF2-40B4-BE49-F238E27FC236}">
                <a16:creationId xmlns:a16="http://schemas.microsoft.com/office/drawing/2014/main" id="{91BAA0AF-3F50-42BD-84B4-E70C3D004FB2}"/>
              </a:ext>
            </a:extLst>
          </p:cNvPr>
          <p:cNvSpPr>
            <a:spLocks noGrp="1"/>
          </p:cNvSpPr>
          <p:nvPr>
            <p:ph idx="1"/>
          </p:nvPr>
        </p:nvSpPr>
        <p:spPr>
          <a:xfrm>
            <a:off x="4782830" y="2199340"/>
            <a:ext cx="6172200" cy="3661710"/>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99C702B-2C4D-4590-8BEE-31940145C77A}"/>
              </a:ext>
            </a:extLst>
          </p:cNvPr>
          <p:cNvSpPr>
            <a:spLocks noGrp="1"/>
          </p:cNvSpPr>
          <p:nvPr>
            <p:ph type="body" sz="half" idx="2"/>
          </p:nvPr>
        </p:nvSpPr>
        <p:spPr>
          <a:xfrm>
            <a:off x="420624" y="2199340"/>
            <a:ext cx="3932237" cy="3669647"/>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23F37370-7C05-0AAE-A0C3-9EE620A84EBB}"/>
              </a:ext>
            </a:extLst>
          </p:cNvPr>
          <p:cNvSpPr>
            <a:spLocks noGrp="1"/>
          </p:cNvSpPr>
          <p:nvPr>
            <p:ph type="dt" sz="half" idx="10"/>
          </p:nvPr>
        </p:nvSpPr>
        <p:spPr/>
        <p:txBody>
          <a:bodyPr/>
          <a:lstStyle/>
          <a:p>
            <a:fld id="{792630FD-0818-4065-B5FE-410552D9B1BC}" type="datetime2">
              <a:rPr lang="en-US" smtClean="0"/>
              <a:t>Sunday, October 26, 2025</a:t>
            </a:fld>
            <a:endParaRPr lang="en-US"/>
          </a:p>
        </p:txBody>
      </p:sp>
      <p:sp>
        <p:nvSpPr>
          <p:cNvPr id="9" name="Footer Placeholder 8">
            <a:extLst>
              <a:ext uri="{FF2B5EF4-FFF2-40B4-BE49-F238E27FC236}">
                <a16:creationId xmlns:a16="http://schemas.microsoft.com/office/drawing/2014/main" id="{0900B8E3-39E6-A88A-BBFB-717596EB347E}"/>
              </a:ext>
            </a:extLst>
          </p:cNvPr>
          <p:cNvSpPr>
            <a:spLocks noGrp="1"/>
          </p:cNvSpPr>
          <p:nvPr>
            <p:ph type="ftr" sz="quarter" idx="11"/>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348E340D-1840-D987-3EEA-963BDDE31400}"/>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1034067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5334B-3019-4CA1-B658-779001922412}"/>
              </a:ext>
            </a:extLst>
          </p:cNvPr>
          <p:cNvSpPr>
            <a:spLocks noGrp="1"/>
          </p:cNvSpPr>
          <p:nvPr>
            <p:ph type="title"/>
          </p:nvPr>
        </p:nvSpPr>
        <p:spPr>
          <a:xfrm>
            <a:off x="420624" y="457200"/>
            <a:ext cx="3932237" cy="1600200"/>
          </a:xfrm>
        </p:spPr>
        <p:txBody>
          <a:bodyPr anchor="b">
            <a:norm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AFD3CC12-FD6B-41A3-BF67-D600CC4383A3}"/>
              </a:ext>
            </a:extLst>
          </p:cNvPr>
          <p:cNvSpPr>
            <a:spLocks noGrp="1"/>
          </p:cNvSpPr>
          <p:nvPr>
            <p:ph type="pic" idx="1"/>
          </p:nvPr>
        </p:nvSpPr>
        <p:spPr>
          <a:xfrm>
            <a:off x="4781276" y="987425"/>
            <a:ext cx="6172200" cy="4873625"/>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DDB2BD5-DC18-460B-BFCC-5B2447D2B094}"/>
              </a:ext>
            </a:extLst>
          </p:cNvPr>
          <p:cNvSpPr>
            <a:spLocks noGrp="1"/>
          </p:cNvSpPr>
          <p:nvPr>
            <p:ph type="body" sz="half" idx="2"/>
          </p:nvPr>
        </p:nvSpPr>
        <p:spPr>
          <a:xfrm>
            <a:off x="420624" y="2199340"/>
            <a:ext cx="3932237" cy="3669647"/>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0F28E44-58BB-553B-BBD0-F292C66CCA94}"/>
              </a:ext>
            </a:extLst>
          </p:cNvPr>
          <p:cNvSpPr>
            <a:spLocks noGrp="1"/>
          </p:cNvSpPr>
          <p:nvPr>
            <p:ph type="dt" sz="half" idx="10"/>
          </p:nvPr>
        </p:nvSpPr>
        <p:spPr/>
        <p:txBody>
          <a:bodyPr/>
          <a:lstStyle/>
          <a:p>
            <a:fld id="{93C2D289-0EBF-40C7-B6E8-60285281F180}" type="datetime2">
              <a:rPr lang="en-US" smtClean="0"/>
              <a:t>Sunday, October 26, 2025</a:t>
            </a:fld>
            <a:endParaRPr lang="en-US"/>
          </a:p>
        </p:txBody>
      </p:sp>
      <p:sp>
        <p:nvSpPr>
          <p:cNvPr id="10" name="Footer Placeholder 9">
            <a:extLst>
              <a:ext uri="{FF2B5EF4-FFF2-40B4-BE49-F238E27FC236}">
                <a16:creationId xmlns:a16="http://schemas.microsoft.com/office/drawing/2014/main" id="{8F22D156-E5FE-F118-0553-B401F19652DE}"/>
              </a:ext>
            </a:extLst>
          </p:cNvPr>
          <p:cNvSpPr>
            <a:spLocks noGrp="1"/>
          </p:cNvSpPr>
          <p:nvPr>
            <p:ph type="ftr" sz="quarter" idx="11"/>
          </p:nvPr>
        </p:nvSpPr>
        <p:spPr/>
        <p:txBody>
          <a:bodyPr/>
          <a:lstStyle/>
          <a:p>
            <a:r>
              <a:rPr lang="en-US"/>
              <a:t>Sample Footer Text</a:t>
            </a:r>
          </a:p>
        </p:txBody>
      </p:sp>
      <p:sp>
        <p:nvSpPr>
          <p:cNvPr id="11" name="Slide Number Placeholder 10">
            <a:extLst>
              <a:ext uri="{FF2B5EF4-FFF2-40B4-BE49-F238E27FC236}">
                <a16:creationId xmlns:a16="http://schemas.microsoft.com/office/drawing/2014/main" id="{88AEE0A6-6120-9BA2-5751-E0E2D8CF0F58}"/>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1908008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D930A-6467-4C46-BA13-A0F5EC12FF67}"/>
              </a:ext>
            </a:extLst>
          </p:cNvPr>
          <p:cNvSpPr>
            <a:spLocks noGrp="1"/>
          </p:cNvSpPr>
          <p:nvPr>
            <p:ph type="title"/>
          </p:nvPr>
        </p:nvSpPr>
        <p:spPr/>
        <p:txBody>
          <a:bodyPr>
            <a:normAutofit/>
          </a:bodyPr>
          <a:lstStyle>
            <a:lvl1pPr>
              <a:defRPr sz="5200"/>
            </a:lvl1pPr>
          </a:lstStyle>
          <a:p>
            <a:r>
              <a:rPr lang="en-US"/>
              <a:t>Click to edit Master title style</a:t>
            </a:r>
          </a:p>
        </p:txBody>
      </p:sp>
      <p:sp>
        <p:nvSpPr>
          <p:cNvPr id="3" name="Vertical Text Placeholder 2">
            <a:extLst>
              <a:ext uri="{FF2B5EF4-FFF2-40B4-BE49-F238E27FC236}">
                <a16:creationId xmlns:a16="http://schemas.microsoft.com/office/drawing/2014/main" id="{D841977A-7872-4BE8-8C5C-D2099BEDB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2268C47-2910-B99C-EC67-F6649ADC29A4}"/>
              </a:ext>
            </a:extLst>
          </p:cNvPr>
          <p:cNvSpPr>
            <a:spLocks noGrp="1"/>
          </p:cNvSpPr>
          <p:nvPr>
            <p:ph type="dt" sz="half" idx="10"/>
          </p:nvPr>
        </p:nvSpPr>
        <p:spPr/>
        <p:txBody>
          <a:bodyPr/>
          <a:lstStyle/>
          <a:p>
            <a:fld id="{0512A49D-4A7C-4944-9802-8EE0B5A6CEDD}" type="datetime2">
              <a:rPr lang="en-US" smtClean="0"/>
              <a:t>Sunday, October 26, 2025</a:t>
            </a:fld>
            <a:endParaRPr lang="en-US"/>
          </a:p>
        </p:txBody>
      </p:sp>
      <p:sp>
        <p:nvSpPr>
          <p:cNvPr id="8" name="Footer Placeholder 7">
            <a:extLst>
              <a:ext uri="{FF2B5EF4-FFF2-40B4-BE49-F238E27FC236}">
                <a16:creationId xmlns:a16="http://schemas.microsoft.com/office/drawing/2014/main" id="{D8019515-4A04-FBE0-E89C-86ECBB7E98A8}"/>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C3D9C272-2490-C827-9BE5-9CEE41850423}"/>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2773233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76A9FC-D582-4FC8-B641-9F77B4DD15B7}"/>
              </a:ext>
            </a:extLst>
          </p:cNvPr>
          <p:cNvSpPr>
            <a:spLocks noGrp="1"/>
          </p:cNvSpPr>
          <p:nvPr>
            <p:ph type="title" orient="vert"/>
          </p:nvPr>
        </p:nvSpPr>
        <p:spPr>
          <a:xfrm>
            <a:off x="832613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23A1683-12F6-4BA6-AD1A-F98C60951452}"/>
              </a:ext>
            </a:extLst>
          </p:cNvPr>
          <p:cNvSpPr>
            <a:spLocks noGrp="1"/>
          </p:cNvSpPr>
          <p:nvPr>
            <p:ph type="body" orient="vert" idx="1"/>
          </p:nvPr>
        </p:nvSpPr>
        <p:spPr>
          <a:xfrm>
            <a:off x="43943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BFF68BE-C313-C839-B719-0339AC3444DF}"/>
              </a:ext>
            </a:extLst>
          </p:cNvPr>
          <p:cNvSpPr>
            <a:spLocks noGrp="1"/>
          </p:cNvSpPr>
          <p:nvPr>
            <p:ph type="dt" sz="half" idx="10"/>
          </p:nvPr>
        </p:nvSpPr>
        <p:spPr/>
        <p:txBody>
          <a:bodyPr/>
          <a:lstStyle/>
          <a:p>
            <a:fld id="{5D689DDD-3B11-4150-8B39-3662C10D8BF9}" type="datetime2">
              <a:rPr lang="en-US" smtClean="0"/>
              <a:t>Sunday, October 26, 2025</a:t>
            </a:fld>
            <a:endParaRPr lang="en-US"/>
          </a:p>
        </p:txBody>
      </p:sp>
      <p:sp>
        <p:nvSpPr>
          <p:cNvPr id="8" name="Footer Placeholder 7">
            <a:extLst>
              <a:ext uri="{FF2B5EF4-FFF2-40B4-BE49-F238E27FC236}">
                <a16:creationId xmlns:a16="http://schemas.microsoft.com/office/drawing/2014/main" id="{A14F4E5F-FFF4-F934-3DD9-134F8D24262D}"/>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6CFE0F82-88EB-FAE2-FC02-99D5EE30110A}"/>
              </a:ext>
            </a:extLst>
          </p:cNvPr>
          <p:cNvSpPr>
            <a:spLocks noGrp="1"/>
          </p:cNvSpPr>
          <p:nvPr>
            <p:ph type="sldNum" sz="quarter" idx="12"/>
          </p:nvPr>
        </p:nvSpPr>
        <p:spPr/>
        <p:txBody>
          <a:bodyPr/>
          <a:lstStyle/>
          <a:p>
            <a:fld id="{7BE69E03-4804-4553-A1EC-F089884EF50F}" type="slidenum">
              <a:rPr lang="en-US" smtClean="0"/>
              <a:t>‹#›</a:t>
            </a:fld>
            <a:endParaRPr lang="en-US"/>
          </a:p>
        </p:txBody>
      </p:sp>
    </p:spTree>
    <p:extLst>
      <p:ext uri="{BB962C8B-B14F-4D97-AF65-F5344CB8AC3E}">
        <p14:creationId xmlns:p14="http://schemas.microsoft.com/office/powerpoint/2010/main" val="3796471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4B53B4F-080C-8523-03AD-871CC3B8D168}"/>
              </a:ext>
            </a:extLst>
          </p:cNvPr>
          <p:cNvSpPr/>
          <p:nvPr/>
        </p:nvSpPr>
        <p:spPr>
          <a:xfrm>
            <a:off x="1524" y="0"/>
            <a:ext cx="12188952" cy="6858000"/>
          </a:xfrm>
          <a:prstGeom prst="rect">
            <a:avLst/>
          </a:prstGeom>
          <a:solidFill>
            <a:schemeClr val="bg2">
              <a:alpha val="4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D53B790B-70BD-FD52-2540-F1DA4882170E}"/>
              </a:ext>
            </a:extLst>
          </p:cNvPr>
          <p:cNvSpPr/>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descr="Tag=AccentColor&#10;Flavor=Light&#10;Target=Line">
            <a:extLst>
              <a:ext uri="{FF2B5EF4-FFF2-40B4-BE49-F238E27FC236}">
                <a16:creationId xmlns:a16="http://schemas.microsoft.com/office/drawing/2014/main" id="{7D4FC5F0-CBD6-AEEB-4902-28D624068890}"/>
              </a:ext>
            </a:extLst>
          </p:cNvPr>
          <p:cNvCxnSpPr>
            <a:cxnSpLocks/>
          </p:cNvCxnSpPr>
          <p:nvPr/>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2" name="Straight Connector 11" descr="Tag=AccentColor&#10;Flavor=Light&#10;Target=Line">
            <a:extLst>
              <a:ext uri="{FF2B5EF4-FFF2-40B4-BE49-F238E27FC236}">
                <a16:creationId xmlns:a16="http://schemas.microsoft.com/office/drawing/2014/main" id="{FA9EB4DB-DDA5-1A45-7D87-B2BF67D2D1C3}"/>
              </a:ext>
            </a:extLst>
          </p:cNvPr>
          <p:cNvCxnSpPr>
            <a:cxnSpLocks/>
          </p:cNvCxnSpPr>
          <p:nvPr/>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392AF870-601F-4570-A8A9-1003F8939C55}"/>
              </a:ext>
            </a:extLst>
          </p:cNvPr>
          <p:cNvSpPr>
            <a:spLocks noGrp="1"/>
          </p:cNvSpPr>
          <p:nvPr>
            <p:ph type="title"/>
          </p:nvPr>
        </p:nvSpPr>
        <p:spPr>
          <a:xfrm>
            <a:off x="420624"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BCCCECD-B6E7-4C40-8A84-65FD5A3F0AE2}"/>
              </a:ext>
            </a:extLst>
          </p:cNvPr>
          <p:cNvSpPr>
            <a:spLocks noGrp="1"/>
          </p:cNvSpPr>
          <p:nvPr>
            <p:ph type="body" idx="1"/>
          </p:nvPr>
        </p:nvSpPr>
        <p:spPr>
          <a:xfrm>
            <a:off x="420624"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3EFA4D-0E39-4E26-B43C-5D1084B3BAE2}"/>
              </a:ext>
            </a:extLst>
          </p:cNvPr>
          <p:cNvSpPr>
            <a:spLocks noGrp="1"/>
          </p:cNvSpPr>
          <p:nvPr>
            <p:ph type="dt" sz="half" idx="2"/>
          </p:nvPr>
        </p:nvSpPr>
        <p:spPr>
          <a:xfrm>
            <a:off x="420624" y="6217920"/>
            <a:ext cx="2743200" cy="640080"/>
          </a:xfrm>
          <a:prstGeom prst="rect">
            <a:avLst/>
          </a:prstGeom>
        </p:spPr>
        <p:txBody>
          <a:bodyPr vert="horz" lIns="91440" tIns="45720" rIns="91440" bIns="45720" rtlCol="0" anchor="ctr"/>
          <a:lstStyle>
            <a:lvl1pPr algn="l">
              <a:defRPr sz="1000">
                <a:solidFill>
                  <a:schemeClr val="tx2"/>
                </a:solidFill>
              </a:defRPr>
            </a:lvl1pPr>
          </a:lstStyle>
          <a:p>
            <a:fld id="{94CDC665-7415-4DAF-AE09-B9BBC1907393}" type="datetime2">
              <a:rPr lang="en-US" smtClean="0"/>
              <a:t>Sunday, October 26, 2025</a:t>
            </a:fld>
            <a:endParaRPr lang="en-US"/>
          </a:p>
        </p:txBody>
      </p:sp>
      <p:sp>
        <p:nvSpPr>
          <p:cNvPr id="5" name="Footer Placeholder 4">
            <a:extLst>
              <a:ext uri="{FF2B5EF4-FFF2-40B4-BE49-F238E27FC236}">
                <a16:creationId xmlns:a16="http://schemas.microsoft.com/office/drawing/2014/main" id="{AE8851EA-2F2C-4012-8B96-51179BDD11B7}"/>
              </a:ext>
            </a:extLst>
          </p:cNvPr>
          <p:cNvSpPr>
            <a:spLocks noGrp="1"/>
          </p:cNvSpPr>
          <p:nvPr>
            <p:ph type="ftr" sz="quarter" idx="3"/>
          </p:nvPr>
        </p:nvSpPr>
        <p:spPr>
          <a:xfrm>
            <a:off x="3767328" y="6217920"/>
            <a:ext cx="7196328" cy="640080"/>
          </a:xfrm>
          <a:prstGeom prst="rect">
            <a:avLst/>
          </a:prstGeom>
        </p:spPr>
        <p:txBody>
          <a:bodyPr vert="horz" lIns="91440" tIns="45720" rIns="91440" bIns="45720" rtlCol="0" anchor="ctr"/>
          <a:lstStyle>
            <a:lvl1pPr algn="r">
              <a:defRPr sz="1000">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17BB8ACB-7A60-4D76-A149-0C57A30E0161}"/>
              </a:ext>
            </a:extLst>
          </p:cNvPr>
          <p:cNvSpPr>
            <a:spLocks noGrp="1"/>
          </p:cNvSpPr>
          <p:nvPr>
            <p:ph type="sldNum" sz="quarter" idx="4"/>
          </p:nvPr>
        </p:nvSpPr>
        <p:spPr>
          <a:xfrm>
            <a:off x="11503152" y="-18288"/>
            <a:ext cx="685800" cy="685800"/>
          </a:xfrm>
          <a:prstGeom prst="rect">
            <a:avLst/>
          </a:prstGeom>
        </p:spPr>
        <p:txBody>
          <a:bodyPr vert="horz" lIns="91440" tIns="45720" rIns="91440" bIns="45720" rtlCol="0" anchor="ctr"/>
          <a:lstStyle>
            <a:lvl1pPr algn="ctr">
              <a:defRPr sz="1000">
                <a:solidFill>
                  <a:schemeClr val="tx2"/>
                </a:solidFill>
              </a:defRPr>
            </a:lvl1pPr>
          </a:lstStyle>
          <a:p>
            <a:fld id="{7BE69E03-4804-4553-A1EC-F089884EF50F}" type="slidenum">
              <a:rPr lang="en-US" smtClean="0"/>
              <a:t>‹#›</a:t>
            </a:fld>
            <a:endParaRPr lang="en-US"/>
          </a:p>
        </p:txBody>
      </p:sp>
    </p:spTree>
    <p:extLst>
      <p:ext uri="{BB962C8B-B14F-4D97-AF65-F5344CB8AC3E}">
        <p14:creationId xmlns:p14="http://schemas.microsoft.com/office/powerpoint/2010/main" val="1292029276"/>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hdr="0"/>
  <p:txStyles>
    <p:titleStyle>
      <a:lvl1pPr algn="l" defTabSz="914400" rtl="0" eaLnBrk="1" latinLnBrk="0" hangingPunct="1">
        <a:lnSpc>
          <a:spcPct val="9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Wingdings 2" panose="05020102010507070707" pitchFamily="18" charset="2"/>
        <a:buChar char=""/>
        <a:defRPr sz="20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Clr>
          <a:schemeClr val="accent2"/>
        </a:buClr>
        <a:buFont typeface="Wingdings 2" panose="05020102010507070707" pitchFamily="18" charset="2"/>
        <a:buChar char=""/>
        <a:defRPr sz="18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Clr>
          <a:schemeClr val="accent2"/>
        </a:buClr>
        <a:buFont typeface="Wingdings 2" panose="05020102010507070707" pitchFamily="18" charset="2"/>
        <a:buChar char=""/>
        <a:defRPr sz="16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Clr>
          <a:schemeClr val="accent2"/>
        </a:buClr>
        <a:buFont typeface="Wingdings 2" panose="05020102010507070707" pitchFamily="18" charset="2"/>
        <a:buChar char=""/>
        <a:defRPr sz="14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Clr>
          <a:schemeClr val="accent2"/>
        </a:buClr>
        <a:buFont typeface="Wingdings 2" panose="05020102010507070707" pitchFamily="18" charset="2"/>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11" Type="http://schemas.openxmlformats.org/officeDocument/2006/relationships/image" Target="../media/image7.png"/><Relationship Id="rId5" Type="http://schemas.openxmlformats.org/officeDocument/2006/relationships/image" Target="../media/image1.jpeg"/><Relationship Id="rId10" Type="http://schemas.openxmlformats.org/officeDocument/2006/relationships/image" Target="../media/image6.png"/><Relationship Id="rId4" Type="http://schemas.openxmlformats.org/officeDocument/2006/relationships/notesSlide" Target="../notesSlides/notesSlide1.xml"/><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png"/><Relationship Id="rId11" Type="http://schemas.openxmlformats.org/officeDocument/2006/relationships/image" Target="../media/image7.png"/><Relationship Id="rId5" Type="http://schemas.openxmlformats.org/officeDocument/2006/relationships/image" Target="../media/image1.jpeg"/><Relationship Id="rId10" Type="http://schemas.openxmlformats.org/officeDocument/2006/relationships/image" Target="../media/image6.png"/><Relationship Id="rId4" Type="http://schemas.openxmlformats.org/officeDocument/2006/relationships/notesSlide" Target="../notesSlides/notesSlide2.xml"/><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9.png"/><Relationship Id="rId5" Type="http://schemas.openxmlformats.org/officeDocument/2006/relationships/customXml" Target="../ink/ink1.xm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7.png"/><Relationship Id="rId5" Type="http://schemas.openxmlformats.org/officeDocument/2006/relationships/image" Target="../media/image9.png"/><Relationship Id="rId4" Type="http://schemas.openxmlformats.org/officeDocument/2006/relationships/customXml" Target="../ink/ink2.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image" Target="../media/image11.jpe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customXml" Target="../ink/ink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9.png"/><Relationship Id="rId5" Type="http://schemas.openxmlformats.org/officeDocument/2006/relationships/customXml" Target="../ink/ink4.xml"/><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slideLayout" Target="../slideLayouts/slideLayout2.xml"/><Relationship Id="rId7" Type="http://schemas.openxmlformats.org/officeDocument/2006/relationships/diagramData" Target="../diagrams/data2.xml"/><Relationship Id="rId12" Type="http://schemas.openxmlformats.org/officeDocument/2006/relationships/image" Target="../media/image7.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9.png"/><Relationship Id="rId11" Type="http://schemas.microsoft.com/office/2007/relationships/diagramDrawing" Target="../diagrams/drawing2.xml"/><Relationship Id="rId5" Type="http://schemas.openxmlformats.org/officeDocument/2006/relationships/customXml" Target="../ink/ink5.xml"/><Relationship Id="rId10" Type="http://schemas.openxmlformats.org/officeDocument/2006/relationships/diagramColors" Target="../diagrams/colors2.xml"/><Relationship Id="rId4" Type="http://schemas.openxmlformats.org/officeDocument/2006/relationships/notesSlide" Target="../notesSlides/notesSlide4.xml"/><Relationship Id="rId9"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customXml" Target="../ink/ink6.xml"/><Relationship Id="rId5" Type="http://schemas.openxmlformats.org/officeDocument/2006/relationships/image" Target="../media/image12.jpeg"/><Relationship Id="rId4"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9.png"/><Relationship Id="rId5" Type="http://schemas.openxmlformats.org/officeDocument/2006/relationships/customXml" Target="../ink/ink7.xml"/><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slideLayout" Target="../slideLayouts/slideLayout2.xml"/><Relationship Id="rId7" Type="http://schemas.openxmlformats.org/officeDocument/2006/relationships/image" Target="../media/image13.jpeg"/><Relationship Id="rId12" Type="http://schemas.openxmlformats.org/officeDocument/2006/relationships/image" Target="../media/image7.png"/><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9.png"/><Relationship Id="rId11" Type="http://schemas.openxmlformats.org/officeDocument/2006/relationships/image" Target="../media/image17.jpeg"/><Relationship Id="rId5" Type="http://schemas.openxmlformats.org/officeDocument/2006/relationships/customXml" Target="../ink/ink8.xml"/><Relationship Id="rId10" Type="http://schemas.openxmlformats.org/officeDocument/2006/relationships/image" Target="../media/image16.jpeg"/><Relationship Id="rId4" Type="http://schemas.openxmlformats.org/officeDocument/2006/relationships/notesSlide" Target="../notesSlides/notesSlide7.xml"/><Relationship Id="rId9" Type="http://schemas.openxmlformats.org/officeDocument/2006/relationships/image" Target="../media/image15.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9.png"/><Relationship Id="rId5" Type="http://schemas.openxmlformats.org/officeDocument/2006/relationships/customXml" Target="../ink/ink9.xml"/><Relationship Id="rId4"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9.png"/><Relationship Id="rId5" Type="http://schemas.openxmlformats.org/officeDocument/2006/relationships/customXml" Target="../ink/ink10.xml"/><Relationship Id="rId4"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5.mp4"/><Relationship Id="rId1" Type="http://schemas.microsoft.com/office/2007/relationships/media" Target="../media/media15.mp4"/><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2.xml"/><Relationship Id="rId7" Type="http://schemas.openxmlformats.org/officeDocument/2006/relationships/image" Target="../media/image9.png"/><Relationship Id="rId12" Type="http://schemas.openxmlformats.org/officeDocument/2006/relationships/image" Target="../media/image7.png"/><Relationship Id="rId2" Type="http://schemas.openxmlformats.org/officeDocument/2006/relationships/video" Target="../media/media16.mp4"/><Relationship Id="rId1" Type="http://schemas.microsoft.com/office/2007/relationships/media" Target="../media/media16.mp4"/><Relationship Id="rId6" Type="http://schemas.openxmlformats.org/officeDocument/2006/relationships/customXml" Target="../ink/ink11.xml"/><Relationship Id="rId11" Type="http://schemas.openxmlformats.org/officeDocument/2006/relationships/image" Target="../media/image22.svg"/><Relationship Id="rId5" Type="http://schemas.openxmlformats.org/officeDocument/2006/relationships/image" Target="../media/image18.jpeg"/><Relationship Id="rId10" Type="http://schemas.openxmlformats.org/officeDocument/2006/relationships/image" Target="../media/image21.png"/><Relationship Id="rId4" Type="http://schemas.openxmlformats.org/officeDocument/2006/relationships/notesSlide" Target="../notesSlides/notesSlide10.xml"/><Relationship Id="rId9" Type="http://schemas.openxmlformats.org/officeDocument/2006/relationships/image" Target="../media/image20.sv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3.png"/><Relationship Id="rId2" Type="http://schemas.openxmlformats.org/officeDocument/2006/relationships/video" Target="../media/media17.mp4"/><Relationship Id="rId1" Type="http://schemas.microsoft.com/office/2007/relationships/media" Target="../media/media17.mp4"/><Relationship Id="rId6" Type="http://schemas.openxmlformats.org/officeDocument/2006/relationships/image" Target="../media/image9.png"/><Relationship Id="rId5" Type="http://schemas.openxmlformats.org/officeDocument/2006/relationships/customXml" Target="../ink/ink12.xml"/><Relationship Id="rId4" Type="http://schemas.openxmlformats.org/officeDocument/2006/relationships/notesSlide" Target="../notesSlides/notesSlide1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video" Target="../media/media18.mp4"/><Relationship Id="rId1" Type="http://schemas.microsoft.com/office/2007/relationships/media" Target="../media/media18.mp4"/><Relationship Id="rId6" Type="http://schemas.openxmlformats.org/officeDocument/2006/relationships/image" Target="../media/image9.png"/><Relationship Id="rId5" Type="http://schemas.openxmlformats.org/officeDocument/2006/relationships/customXml" Target="../ink/ink13.xml"/><Relationship Id="rId4" Type="http://schemas.openxmlformats.org/officeDocument/2006/relationships/notesSlide" Target="../notesSlides/notesSlide12.xml"/></Relationships>
</file>

<file path=ppt/slides/_rels/slide19.xml.rels><?xml version="1.0" encoding="UTF-8" standalone="yes"?>
<Relationships xmlns="http://schemas.openxmlformats.org/package/2006/relationships"><Relationship Id="rId8" Type="http://schemas.openxmlformats.org/officeDocument/2006/relationships/hyperlink" Target="https://ageing-better.org.uk/our-ageing-population-state-ageing-2025" TargetMode="External"/><Relationship Id="rId13" Type="http://schemas.openxmlformats.org/officeDocument/2006/relationships/hyperlink" Target="https://www.freepik.com/photos/face-skin" TargetMode="External"/><Relationship Id="rId3" Type="http://schemas.openxmlformats.org/officeDocument/2006/relationships/slideLayout" Target="../slideLayouts/slideLayout2.xml"/><Relationship Id="rId7" Type="http://schemas.openxmlformats.org/officeDocument/2006/relationships/hyperlink" Target="https://commonslibrary.parliament.uk/the-uks-changing-population" TargetMode="External"/><Relationship Id="rId12" Type="http://schemas.openxmlformats.org/officeDocument/2006/relationships/hyperlink" Target="https://www.cqc.org.uk/publications/major-report/state-care/2023-2024/summary" TargetMode="External"/><Relationship Id="rId17" Type="http://schemas.openxmlformats.org/officeDocument/2006/relationships/image" Target="../media/image7.png"/><Relationship Id="rId2" Type="http://schemas.openxmlformats.org/officeDocument/2006/relationships/video" Target="../media/media19.mp4"/><Relationship Id="rId16" Type="http://schemas.openxmlformats.org/officeDocument/2006/relationships/hyperlink" Target="https://www.legislation.gov.uk/ukpga/2014/23/section/9" TargetMode="External"/><Relationship Id="rId1" Type="http://schemas.microsoft.com/office/2007/relationships/media" Target="../media/media19.mp4"/><Relationship Id="rId6" Type="http://schemas.openxmlformats.org/officeDocument/2006/relationships/hyperlink" Target="https://health.ucdavis.edu/news/headlines/when-isolation-increased-telehealth-use-went-down-for-older-adults-why/2023/11" TargetMode="External"/><Relationship Id="rId11" Type="http://schemas.openxmlformats.org/officeDocument/2006/relationships/hyperlink" Target="https://www.cqc.org.uk/publications/major-report/state-care/2022-2023" TargetMode="External"/><Relationship Id="rId5" Type="http://schemas.openxmlformats.org/officeDocument/2006/relationships/hyperlink" Target="https://www.ageuk.org.uk/discover/2024/september/state-of-health-and-care-of-older-people-in-england-2024/" TargetMode="External"/><Relationship Id="rId15" Type="http://schemas.openxmlformats.org/officeDocument/2006/relationships/hyperlink" Target="https://www.gov.uk/government/publications/harnessing-technology-for-the-long-term-sustainability-of-the-uks-healthcare-system/harnessing-technology-for-the-long-term-sustainability-of-the-uks-healthcare-system-report" TargetMode="External"/><Relationship Id="rId10" Type="http://schemas.openxmlformats.org/officeDocument/2006/relationships/hyperlink" Target="https://www.cqc.org.uk/location/1-121065992/inspection-summary" TargetMode="External"/><Relationship Id="rId4" Type="http://schemas.openxmlformats.org/officeDocument/2006/relationships/notesSlide" Target="../notesSlides/notesSlide13.xml"/><Relationship Id="rId9" Type="http://schemas.openxmlformats.org/officeDocument/2006/relationships/hyperlink" Target="https://health.clevelandclinic.org/biological-age" TargetMode="External"/><Relationship Id="rId14" Type="http://schemas.openxmlformats.org/officeDocument/2006/relationships/hyperlink" Target="https://www.gov.uk/government/publications/care-homes-market-study-summary-of-final-report/care-homes-market-study-summary-of-final-report"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who.int/publications/i/item/9789241565042" TargetMode="External"/><Relationship Id="rId3" Type="http://schemas.openxmlformats.org/officeDocument/2006/relationships/hyperlink" Target="https://service-manual.nhs.uk/content/inclusive-content/age" TargetMode="External"/><Relationship Id="rId7" Type="http://schemas.openxmlformats.org/officeDocument/2006/relationships/hyperlink" Target="https://www.kingsfund.org.uk/insight-and-analysis/long-reads/social-care-360-providers" TargetMode="External"/><Relationship Id="rId2" Type="http://schemas.openxmlformats.org/officeDocument/2006/relationships/hyperlink" Target="https://assets.publishing.service.gov.uk/media/6888a0996478525675738f3a/fit-for-the-future-10-year-health-plan-for-england-executive-summary.pdf" TargetMode="External"/><Relationship Id="rId1" Type="http://schemas.openxmlformats.org/officeDocument/2006/relationships/slideLayout" Target="../slideLayouts/slideLayout2.xml"/><Relationship Id="rId6" Type="http://schemas.openxmlformats.org/officeDocument/2006/relationships/hyperlink" Target="https://www.scie.org.uk/assessment-and-eligibility/assessment-of-needs-under-the-care-act-2014/" TargetMode="External"/><Relationship Id="rId5" Type="http://schemas.openxmlformats.org/officeDocument/2006/relationships/hyperlink" Target="https://www.ageuk.org.uk/siteassets/documents/reports-and-publications/reports-and-briefings/health--wellbeing/age-uk-briefing-state-of-health-and-care-july-2023-abridged-version.pdf" TargetMode="External"/><Relationship Id="rId10" Type="http://schemas.openxmlformats.org/officeDocument/2006/relationships/hyperlink" Target="https://cpdonline.co.uk/knowledge-base/care/assistive-technology/" TargetMode="External"/><Relationship Id="rId4" Type="http://schemas.openxmlformats.org/officeDocument/2006/relationships/hyperlink" Target="https://www.ons.gov.uk/peoplepopulationandcommunity/birthsdeathsandmarriages/ageing/articles/profileoftheolderpopulationlivinginenglandandwalesin2021andchangessince2011/2023-04-03" TargetMode="External"/><Relationship Id="rId9" Type="http://schemas.openxmlformats.org/officeDocument/2006/relationships/hyperlink" Target="https://www.who.int/news-room/fact-sheets/detail/assistive-techn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955B3A-C08D-43E6-ABEF-A4F616FB6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C719694A-8B4E-4127-9C08-9B8F39B6F2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52D36E6B-D7EF-409B-B48D-1628C06EE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16D2053-BB10-4615-A38D-86EEC0D86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422144" cy="3599020"/>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4" name="Picture 3" descr="Pink and blue clouds">
            <a:extLst>
              <a:ext uri="{FF2B5EF4-FFF2-40B4-BE49-F238E27FC236}">
                <a16:creationId xmlns:a16="http://schemas.microsoft.com/office/drawing/2014/main" id="{A9067B8E-2FA3-ED67-D4E3-D5BC08A150CC}"/>
              </a:ext>
            </a:extLst>
          </p:cNvPr>
          <p:cNvPicPr>
            <a:picLocks noChangeAspect="1"/>
          </p:cNvPicPr>
          <p:nvPr/>
        </p:nvPicPr>
        <p:blipFill>
          <a:blip r:embed="rId5"/>
          <a:srcRect t="42945" r="-1" b="7475"/>
          <a:stretch>
            <a:fillRect/>
          </a:stretch>
        </p:blipFill>
        <p:spPr>
          <a:xfrm>
            <a:off x="422145" y="10"/>
            <a:ext cx="11082529" cy="3599011"/>
          </a:xfrm>
          <a:prstGeom prst="rect">
            <a:avLst/>
          </a:prstGeom>
        </p:spPr>
      </p:pic>
      <p:cxnSp>
        <p:nvCxnSpPr>
          <p:cNvPr id="17" name="Straight Connector 16">
            <a:extLst>
              <a:ext uri="{FF2B5EF4-FFF2-40B4-BE49-F238E27FC236}">
                <a16:creationId xmlns:a16="http://schemas.microsoft.com/office/drawing/2014/main" id="{CF2CC60F-C99A-48C5-856F-3C79856E9E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8A2ED1C-4B10-41E7-9BF6-7447B99B98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2" name="Rectangle: Rounded Corners 11">
            <a:extLst>
              <a:ext uri="{FF2B5EF4-FFF2-40B4-BE49-F238E27FC236}">
                <a16:creationId xmlns:a16="http://schemas.microsoft.com/office/drawing/2014/main" id="{12B8AD8D-9103-6896-25C7-1D914A9BCA68}"/>
              </a:ext>
            </a:extLst>
          </p:cNvPr>
          <p:cNvSpPr/>
          <p:nvPr/>
        </p:nvSpPr>
        <p:spPr>
          <a:xfrm>
            <a:off x="627797" y="3721747"/>
            <a:ext cx="10876877" cy="570360"/>
          </a:xfrm>
          <a:prstGeom prst="roundRect">
            <a:avLst/>
          </a:prstGeom>
          <a:noFill/>
          <a:ln>
            <a:solidFill>
              <a:srgbClr val="9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rgbClr val="990000"/>
                </a:solidFill>
              </a:rPr>
              <a:t>Student Name: Muzhgan Nassiri </a:t>
            </a:r>
          </a:p>
        </p:txBody>
      </p:sp>
      <p:sp>
        <p:nvSpPr>
          <p:cNvPr id="14" name="Rectangle: Rounded Corners 13">
            <a:extLst>
              <a:ext uri="{FF2B5EF4-FFF2-40B4-BE49-F238E27FC236}">
                <a16:creationId xmlns:a16="http://schemas.microsoft.com/office/drawing/2014/main" id="{9A13031D-A3CF-19E5-8AC4-BE619946AC9D}"/>
              </a:ext>
            </a:extLst>
          </p:cNvPr>
          <p:cNvSpPr/>
          <p:nvPr/>
        </p:nvSpPr>
        <p:spPr>
          <a:xfrm>
            <a:off x="627797" y="4540756"/>
            <a:ext cx="10868387" cy="570361"/>
          </a:xfrm>
          <a:prstGeom prst="roundRect">
            <a:avLst/>
          </a:prstGeom>
          <a:noFill/>
          <a:ln>
            <a:solidFill>
              <a:srgbClr val="9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rgbClr val="990000"/>
                </a:solidFill>
              </a:rPr>
              <a:t>Student Number: 2239091</a:t>
            </a:r>
          </a:p>
        </p:txBody>
      </p:sp>
      <p:sp>
        <p:nvSpPr>
          <p:cNvPr id="16" name="Rectangle: Rounded Corners 15">
            <a:extLst>
              <a:ext uri="{FF2B5EF4-FFF2-40B4-BE49-F238E27FC236}">
                <a16:creationId xmlns:a16="http://schemas.microsoft.com/office/drawing/2014/main" id="{0E515652-3FDD-9F0D-37B1-911089E243FF}"/>
              </a:ext>
            </a:extLst>
          </p:cNvPr>
          <p:cNvSpPr/>
          <p:nvPr/>
        </p:nvSpPr>
        <p:spPr>
          <a:xfrm>
            <a:off x="627796" y="5359766"/>
            <a:ext cx="10859898" cy="570361"/>
          </a:xfrm>
          <a:prstGeom prst="roundRect">
            <a:avLst/>
          </a:prstGeom>
          <a:noFill/>
          <a:ln>
            <a:solidFill>
              <a:srgbClr val="9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rgbClr val="990000"/>
                </a:solidFill>
              </a:rPr>
              <a:t>BMHP6027 - Empowering the Older Person – Component 1 – PowerPoint Presentation</a:t>
            </a:r>
          </a:p>
        </p:txBody>
      </p:sp>
      <p:sp>
        <p:nvSpPr>
          <p:cNvPr id="20" name="Rectangle: Rounded Corners 19">
            <a:extLst>
              <a:ext uri="{FF2B5EF4-FFF2-40B4-BE49-F238E27FC236}">
                <a16:creationId xmlns:a16="http://schemas.microsoft.com/office/drawing/2014/main" id="{034595C0-1304-7181-2F20-3BA0E26F84DE}"/>
              </a:ext>
            </a:extLst>
          </p:cNvPr>
          <p:cNvSpPr/>
          <p:nvPr/>
        </p:nvSpPr>
        <p:spPr>
          <a:xfrm>
            <a:off x="627797" y="6166592"/>
            <a:ext cx="10866863" cy="570362"/>
          </a:xfrm>
          <a:prstGeom prst="roundRect">
            <a:avLst/>
          </a:prstGeom>
          <a:noFill/>
          <a:ln>
            <a:solidFill>
              <a:srgbClr val="9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rgbClr val="990000"/>
                </a:solidFill>
              </a:rPr>
              <a:t>Lecturer’s name: Tomy </a:t>
            </a:r>
            <a:r>
              <a:rPr lang="en-GB" err="1">
                <a:solidFill>
                  <a:srgbClr val="990000"/>
                </a:solidFill>
              </a:rPr>
              <a:t>Adattu</a:t>
            </a:r>
            <a:r>
              <a:rPr lang="en-GB">
                <a:solidFill>
                  <a:srgbClr val="990000"/>
                </a:solidFill>
              </a:rPr>
              <a:t> Chacko</a:t>
            </a:r>
          </a:p>
        </p:txBody>
      </p:sp>
      <p:sp>
        <p:nvSpPr>
          <p:cNvPr id="21" name="TextBox 20">
            <a:extLst>
              <a:ext uri="{FF2B5EF4-FFF2-40B4-BE49-F238E27FC236}">
                <a16:creationId xmlns:a16="http://schemas.microsoft.com/office/drawing/2014/main" id="{896DE7D5-7FDE-C2EC-EA2C-CB88AA83B93D}"/>
              </a:ext>
            </a:extLst>
          </p:cNvPr>
          <p:cNvSpPr txBox="1"/>
          <p:nvPr/>
        </p:nvSpPr>
        <p:spPr>
          <a:xfrm>
            <a:off x="4054736" y="-1540059"/>
            <a:ext cx="3377821" cy="707886"/>
          </a:xfrm>
          <a:prstGeom prst="rect">
            <a:avLst/>
          </a:prstGeom>
          <a:noFill/>
        </p:spPr>
        <p:txBody>
          <a:bodyPr wrap="square" rtlCol="0">
            <a:spAutoFit/>
          </a:bodyPr>
          <a:lstStyle/>
          <a:p>
            <a:pPr algn="ctr"/>
            <a:r>
              <a:rPr lang="en-GB" sz="2000" b="1">
                <a:solidFill>
                  <a:srgbClr val="990000"/>
                </a:solidFill>
              </a:rPr>
              <a:t>How to empower ageing individuals</a:t>
            </a:r>
          </a:p>
        </p:txBody>
      </p:sp>
      <p:pic>
        <p:nvPicPr>
          <p:cNvPr id="23" name="Picture 22" descr="Elderly woman explaining happily">
            <a:extLst>
              <a:ext uri="{FF2B5EF4-FFF2-40B4-BE49-F238E27FC236}">
                <a16:creationId xmlns:a16="http://schemas.microsoft.com/office/drawing/2014/main" id="{FC7D2FB8-C5A2-3E48-7A59-AAFE6F2E438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385480" y="407802"/>
            <a:ext cx="896759" cy="3037036"/>
          </a:xfrm>
          <a:prstGeom prst="rect">
            <a:avLst/>
          </a:prstGeom>
        </p:spPr>
      </p:pic>
      <p:pic>
        <p:nvPicPr>
          <p:cNvPr id="25" name="Picture 24" descr="Businessman smiling">
            <a:extLst>
              <a:ext uri="{FF2B5EF4-FFF2-40B4-BE49-F238E27FC236}">
                <a16:creationId xmlns:a16="http://schemas.microsoft.com/office/drawing/2014/main" id="{D97291C5-A4A2-5D45-0A2F-74CE993D487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69269" y="301657"/>
            <a:ext cx="1021297" cy="3077189"/>
          </a:xfrm>
          <a:prstGeom prst="rect">
            <a:avLst/>
          </a:prstGeom>
        </p:spPr>
      </p:pic>
      <p:pic>
        <p:nvPicPr>
          <p:cNvPr id="27" name="Picture 26" descr="Old woman hands on hips">
            <a:extLst>
              <a:ext uri="{FF2B5EF4-FFF2-40B4-BE49-F238E27FC236}">
                <a16:creationId xmlns:a16="http://schemas.microsoft.com/office/drawing/2014/main" id="{1566F826-FCEE-6F55-D68A-C155E6146CE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6035792" y="496568"/>
            <a:ext cx="1423764" cy="2939967"/>
          </a:xfrm>
          <a:prstGeom prst="rect">
            <a:avLst/>
          </a:prstGeom>
        </p:spPr>
      </p:pic>
      <p:pic>
        <p:nvPicPr>
          <p:cNvPr id="29" name="Picture 28" descr="Businessman hands in the back">
            <a:extLst>
              <a:ext uri="{FF2B5EF4-FFF2-40B4-BE49-F238E27FC236}">
                <a16:creationId xmlns:a16="http://schemas.microsoft.com/office/drawing/2014/main" id="{1B844BBF-058D-63EA-6FB2-E070AEE741F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3560826" y="163773"/>
            <a:ext cx="1104616" cy="3277130"/>
          </a:xfrm>
          <a:prstGeom prst="rect">
            <a:avLst/>
          </a:prstGeom>
        </p:spPr>
      </p:pic>
      <p:pic>
        <p:nvPicPr>
          <p:cNvPr id="32" name="Picture 31" descr="Businessman in wheelchair smiling">
            <a:extLst>
              <a:ext uri="{FF2B5EF4-FFF2-40B4-BE49-F238E27FC236}">
                <a16:creationId xmlns:a16="http://schemas.microsoft.com/office/drawing/2014/main" id="{77F9F30F-94AF-9C2F-6FAE-EC53BF90F19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66455" y="870930"/>
            <a:ext cx="1256021" cy="2507916"/>
          </a:xfrm>
          <a:prstGeom prst="rect">
            <a:avLst/>
          </a:prstGeom>
        </p:spPr>
      </p:pic>
      <p:pic>
        <p:nvPicPr>
          <p:cNvPr id="8" name="Video 7">
            <a:hlinkClick r:id="" action="ppaction://media"/>
            <a:extLst>
              <a:ext uri="{FF2B5EF4-FFF2-40B4-BE49-F238E27FC236}">
                <a16:creationId xmlns:a16="http://schemas.microsoft.com/office/drawing/2014/main" id="{0D0B57BA-7454-5AD2-ED81-C83A7454A10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rcRect l="21875" r="21875"/>
          <a:stretch>
            <a:fillRect/>
          </a:stretch>
        </p:blipFill>
        <p:spPr>
          <a:xfrm>
            <a:off x="10419342" y="5102172"/>
            <a:ext cx="1306493" cy="1306493"/>
          </a:xfrm>
          <a:prstGeom prst="ellipse">
            <a:avLst/>
          </a:prstGeom>
        </p:spPr>
      </p:pic>
    </p:spTree>
    <p:extLst>
      <p:ext uri="{BB962C8B-B14F-4D97-AF65-F5344CB8AC3E}">
        <p14:creationId xmlns:p14="http://schemas.microsoft.com/office/powerpoint/2010/main" val="128832880"/>
      </p:ext>
    </p:extLst>
  </p:cSld>
  <p:clrMapOvr>
    <a:masterClrMapping/>
  </p:clrMapOvr>
  <mc:AlternateContent xmlns:mc="http://schemas.openxmlformats.org/markup-compatibility/2006" xmlns:p14="http://schemas.microsoft.com/office/powerpoint/2010/main">
    <mc:Choice Requires="p14">
      <p:transition spd="slow" p14:dur="2000" advTm="8603"/>
    </mc:Choice>
    <mc:Fallback xmlns="">
      <p:transition spd="slow" advTm="86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74953B-B16C-6C7A-CD61-B8C4F8111C28}"/>
            </a:ext>
          </a:extLst>
        </p:cNvPr>
        <p:cNvGrpSpPr/>
        <p:nvPr/>
      </p:nvGrpSpPr>
      <p:grpSpPr>
        <a:xfrm>
          <a:off x="0" y="0"/>
          <a:ext cx="0" cy="0"/>
          <a:chOff x="0" y="0"/>
          <a:chExt cx="0" cy="0"/>
        </a:xfrm>
      </p:grpSpPr>
      <p:pic>
        <p:nvPicPr>
          <p:cNvPr id="4" name="Picture 3" descr="Pink and blue clouds">
            <a:extLst>
              <a:ext uri="{FF2B5EF4-FFF2-40B4-BE49-F238E27FC236}">
                <a16:creationId xmlns:a16="http://schemas.microsoft.com/office/drawing/2014/main" id="{1DBF407D-829F-59F3-938A-23AD859F1153}"/>
              </a:ext>
            </a:extLst>
          </p:cNvPr>
          <p:cNvPicPr>
            <a:picLocks noChangeAspect="1"/>
          </p:cNvPicPr>
          <p:nvPr/>
        </p:nvPicPr>
        <p:blipFill>
          <a:blip r:embed="rId5"/>
          <a:srcRect t="42945" r="-1" b="7475"/>
          <a:stretch>
            <a:fillRect/>
          </a:stretch>
        </p:blipFill>
        <p:spPr>
          <a:xfrm>
            <a:off x="422145" y="10"/>
            <a:ext cx="11082529" cy="3599011"/>
          </a:xfrm>
          <a:prstGeom prst="rect">
            <a:avLst/>
          </a:prstGeom>
        </p:spPr>
      </p:pic>
      <p:sp>
        <p:nvSpPr>
          <p:cNvPr id="12" name="Rectangle: Rounded Corners 11">
            <a:extLst>
              <a:ext uri="{FF2B5EF4-FFF2-40B4-BE49-F238E27FC236}">
                <a16:creationId xmlns:a16="http://schemas.microsoft.com/office/drawing/2014/main" id="{67ADBE87-F5CB-2287-CF26-ADB749B71081}"/>
              </a:ext>
            </a:extLst>
          </p:cNvPr>
          <p:cNvSpPr/>
          <p:nvPr/>
        </p:nvSpPr>
        <p:spPr>
          <a:xfrm>
            <a:off x="627797" y="3721747"/>
            <a:ext cx="10876877" cy="570360"/>
          </a:xfrm>
          <a:prstGeom prst="roundRect">
            <a:avLst/>
          </a:prstGeom>
          <a:noFill/>
          <a:ln>
            <a:solidFill>
              <a:srgbClr val="9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rgbClr val="990000"/>
                </a:solidFill>
              </a:rPr>
              <a:t>Student Name: Muzhgan Nassiri </a:t>
            </a:r>
          </a:p>
        </p:txBody>
      </p:sp>
      <p:sp>
        <p:nvSpPr>
          <p:cNvPr id="14" name="Rectangle: Rounded Corners 13">
            <a:extLst>
              <a:ext uri="{FF2B5EF4-FFF2-40B4-BE49-F238E27FC236}">
                <a16:creationId xmlns:a16="http://schemas.microsoft.com/office/drawing/2014/main" id="{2B851DAA-ECFB-FF75-34C4-0BACACC8C89D}"/>
              </a:ext>
            </a:extLst>
          </p:cNvPr>
          <p:cNvSpPr/>
          <p:nvPr/>
        </p:nvSpPr>
        <p:spPr>
          <a:xfrm>
            <a:off x="627797" y="4540756"/>
            <a:ext cx="10876877" cy="570361"/>
          </a:xfrm>
          <a:prstGeom prst="roundRect">
            <a:avLst/>
          </a:prstGeom>
          <a:noFill/>
          <a:ln>
            <a:solidFill>
              <a:srgbClr val="9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rgbClr val="990000"/>
                </a:solidFill>
              </a:rPr>
              <a:t>Student Number: 2239091</a:t>
            </a:r>
          </a:p>
        </p:txBody>
      </p:sp>
      <p:sp>
        <p:nvSpPr>
          <p:cNvPr id="16" name="Rectangle: Rounded Corners 15">
            <a:extLst>
              <a:ext uri="{FF2B5EF4-FFF2-40B4-BE49-F238E27FC236}">
                <a16:creationId xmlns:a16="http://schemas.microsoft.com/office/drawing/2014/main" id="{DF691228-ADCE-2466-91E3-632C334980FA}"/>
              </a:ext>
            </a:extLst>
          </p:cNvPr>
          <p:cNvSpPr/>
          <p:nvPr/>
        </p:nvSpPr>
        <p:spPr>
          <a:xfrm>
            <a:off x="627796" y="5359766"/>
            <a:ext cx="10876877" cy="570361"/>
          </a:xfrm>
          <a:prstGeom prst="roundRect">
            <a:avLst/>
          </a:prstGeom>
          <a:noFill/>
          <a:ln>
            <a:solidFill>
              <a:srgbClr val="9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rgbClr val="990000"/>
                </a:solidFill>
              </a:rPr>
              <a:t>BMHP6027 - Empowering the Older Person – Component 1 – PowerPoint Presentation</a:t>
            </a:r>
          </a:p>
        </p:txBody>
      </p:sp>
      <p:sp>
        <p:nvSpPr>
          <p:cNvPr id="20" name="Rectangle: Rounded Corners 19">
            <a:extLst>
              <a:ext uri="{FF2B5EF4-FFF2-40B4-BE49-F238E27FC236}">
                <a16:creationId xmlns:a16="http://schemas.microsoft.com/office/drawing/2014/main" id="{FA1E66EC-DB9A-A3C8-CA4D-1908530A38D1}"/>
              </a:ext>
            </a:extLst>
          </p:cNvPr>
          <p:cNvSpPr/>
          <p:nvPr/>
        </p:nvSpPr>
        <p:spPr>
          <a:xfrm>
            <a:off x="627798" y="6166592"/>
            <a:ext cx="10876876" cy="570362"/>
          </a:xfrm>
          <a:prstGeom prst="roundRect">
            <a:avLst/>
          </a:prstGeom>
          <a:noFill/>
          <a:ln>
            <a:solidFill>
              <a:srgbClr val="9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rgbClr val="990000"/>
                </a:solidFill>
              </a:rPr>
              <a:t>Lecturer’s name: Tomy </a:t>
            </a:r>
            <a:r>
              <a:rPr lang="en-GB" err="1">
                <a:solidFill>
                  <a:srgbClr val="990000"/>
                </a:solidFill>
              </a:rPr>
              <a:t>Adattu</a:t>
            </a:r>
            <a:r>
              <a:rPr lang="en-GB">
                <a:solidFill>
                  <a:srgbClr val="990000"/>
                </a:solidFill>
              </a:rPr>
              <a:t> Chacko</a:t>
            </a:r>
          </a:p>
        </p:txBody>
      </p:sp>
      <p:sp>
        <p:nvSpPr>
          <p:cNvPr id="21" name="TextBox 20">
            <a:extLst>
              <a:ext uri="{FF2B5EF4-FFF2-40B4-BE49-F238E27FC236}">
                <a16:creationId xmlns:a16="http://schemas.microsoft.com/office/drawing/2014/main" id="{95571222-5421-B04B-2993-6E425C3453B0}"/>
              </a:ext>
            </a:extLst>
          </p:cNvPr>
          <p:cNvSpPr txBox="1"/>
          <p:nvPr/>
        </p:nvSpPr>
        <p:spPr>
          <a:xfrm>
            <a:off x="4138512" y="219987"/>
            <a:ext cx="3377821" cy="707886"/>
          </a:xfrm>
          <a:prstGeom prst="rect">
            <a:avLst/>
          </a:prstGeom>
          <a:noFill/>
        </p:spPr>
        <p:txBody>
          <a:bodyPr wrap="square" rtlCol="0">
            <a:spAutoFit/>
          </a:bodyPr>
          <a:lstStyle/>
          <a:p>
            <a:pPr algn="ctr"/>
            <a:r>
              <a:rPr lang="en-GB" sz="2000" b="1" u="sng">
                <a:solidFill>
                  <a:srgbClr val="990000"/>
                </a:solidFill>
              </a:rPr>
              <a:t>How to empower ageing individuals</a:t>
            </a:r>
          </a:p>
        </p:txBody>
      </p:sp>
      <p:pic>
        <p:nvPicPr>
          <p:cNvPr id="23" name="Picture 22" descr="Elderly woman explaining happily">
            <a:extLst>
              <a:ext uri="{FF2B5EF4-FFF2-40B4-BE49-F238E27FC236}">
                <a16:creationId xmlns:a16="http://schemas.microsoft.com/office/drawing/2014/main" id="{DC35883A-9E37-AD71-EC7A-E6DCAB526F9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57977" y="407802"/>
            <a:ext cx="896759" cy="3037036"/>
          </a:xfrm>
          <a:prstGeom prst="rect">
            <a:avLst/>
          </a:prstGeom>
        </p:spPr>
      </p:pic>
      <p:pic>
        <p:nvPicPr>
          <p:cNvPr id="25" name="Picture 24" descr="Businessman smiling">
            <a:extLst>
              <a:ext uri="{FF2B5EF4-FFF2-40B4-BE49-F238E27FC236}">
                <a16:creationId xmlns:a16="http://schemas.microsoft.com/office/drawing/2014/main" id="{87EDAB9E-DB76-0F76-FC71-1579F7CF753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90540" y="301657"/>
            <a:ext cx="1021297" cy="3077189"/>
          </a:xfrm>
          <a:prstGeom prst="rect">
            <a:avLst/>
          </a:prstGeom>
        </p:spPr>
      </p:pic>
      <p:pic>
        <p:nvPicPr>
          <p:cNvPr id="27" name="Picture 26" descr="Old woman hands on hips">
            <a:extLst>
              <a:ext uri="{FF2B5EF4-FFF2-40B4-BE49-F238E27FC236}">
                <a16:creationId xmlns:a16="http://schemas.microsoft.com/office/drawing/2014/main" id="{34BCBDB9-C782-3B6A-08A1-E14293CA914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378129" y="496568"/>
            <a:ext cx="1423764" cy="2939967"/>
          </a:xfrm>
          <a:prstGeom prst="rect">
            <a:avLst/>
          </a:prstGeom>
        </p:spPr>
      </p:pic>
      <p:pic>
        <p:nvPicPr>
          <p:cNvPr id="29" name="Picture 28" descr="Businessman hands in the back">
            <a:extLst>
              <a:ext uri="{FF2B5EF4-FFF2-40B4-BE49-F238E27FC236}">
                <a16:creationId xmlns:a16="http://schemas.microsoft.com/office/drawing/2014/main" id="{34E1941E-3F18-9F17-0E28-653CF5B7CA9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894923" y="163773"/>
            <a:ext cx="1104616" cy="3277130"/>
          </a:xfrm>
          <a:prstGeom prst="rect">
            <a:avLst/>
          </a:prstGeom>
        </p:spPr>
      </p:pic>
      <p:pic>
        <p:nvPicPr>
          <p:cNvPr id="32" name="Picture 31" descr="Businessman in wheelchair smiling">
            <a:extLst>
              <a:ext uri="{FF2B5EF4-FFF2-40B4-BE49-F238E27FC236}">
                <a16:creationId xmlns:a16="http://schemas.microsoft.com/office/drawing/2014/main" id="{8B033EAF-A81B-D984-FA77-ECF89EE9443E}"/>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34040" y="870930"/>
            <a:ext cx="1256021" cy="2507916"/>
          </a:xfrm>
          <a:prstGeom prst="rect">
            <a:avLst/>
          </a:prstGeom>
        </p:spPr>
      </p:pic>
      <p:pic>
        <p:nvPicPr>
          <p:cNvPr id="11" name="Video 10">
            <a:hlinkClick r:id="" action="ppaction://media"/>
            <a:extLst>
              <a:ext uri="{FF2B5EF4-FFF2-40B4-BE49-F238E27FC236}">
                <a16:creationId xmlns:a16="http://schemas.microsoft.com/office/drawing/2014/main" id="{CCF4054D-55F7-AE3D-2B8B-1054066F84B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rcRect l="21875" r="21875"/>
          <a:stretch>
            <a:fillRect/>
          </a:stretch>
        </p:blipFill>
        <p:spPr>
          <a:xfrm>
            <a:off x="10542467" y="5111117"/>
            <a:ext cx="1436941" cy="1436941"/>
          </a:xfrm>
          <a:prstGeom prst="ellipse">
            <a:avLst/>
          </a:prstGeom>
        </p:spPr>
      </p:pic>
    </p:spTree>
    <p:extLst>
      <p:ext uri="{BB962C8B-B14F-4D97-AF65-F5344CB8AC3E}">
        <p14:creationId xmlns:p14="http://schemas.microsoft.com/office/powerpoint/2010/main" val="23141716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0373">
        <p159:morph option="byObject"/>
      </p:transition>
    </mc:Choice>
    <mc:Fallback xmlns="">
      <p:transition spd="slow" advTm="1037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29519-E556-6D21-025A-B9CA318DEBDD}"/>
              </a:ext>
            </a:extLst>
          </p:cNvPr>
          <p:cNvSpPr>
            <a:spLocks noGrp="1"/>
          </p:cNvSpPr>
          <p:nvPr>
            <p:ph type="title"/>
          </p:nvPr>
        </p:nvSpPr>
        <p:spPr>
          <a:xfrm>
            <a:off x="5132026" y="540168"/>
            <a:ext cx="5828376" cy="1046356"/>
          </a:xfrm>
        </p:spPr>
        <p:txBody>
          <a:bodyPr anchor="b">
            <a:normAutofit/>
          </a:bodyPr>
          <a:lstStyle/>
          <a:p>
            <a:r>
              <a:rPr lang="en-GB" sz="4800">
                <a:solidFill>
                  <a:schemeClr val="tx1"/>
                </a:solidFill>
              </a:rPr>
              <a:t>Introduction</a:t>
            </a:r>
          </a:p>
        </p:txBody>
      </p:sp>
      <p:sp>
        <p:nvSpPr>
          <p:cNvPr id="6" name="Slide Number Placeholder 5">
            <a:extLst>
              <a:ext uri="{FF2B5EF4-FFF2-40B4-BE49-F238E27FC236}">
                <a16:creationId xmlns:a16="http://schemas.microsoft.com/office/drawing/2014/main" id="{C59092FC-1624-A7D6-BEE7-DA14AAAFDFDA}"/>
              </a:ext>
            </a:extLst>
          </p:cNvPr>
          <p:cNvSpPr>
            <a:spLocks noGrp="1"/>
          </p:cNvSpPr>
          <p:nvPr>
            <p:ph type="sldNum" sz="quarter" idx="12"/>
          </p:nvPr>
        </p:nvSpPr>
        <p:spPr>
          <a:xfrm>
            <a:off x="11504676" y="-14198"/>
            <a:ext cx="685800" cy="685800"/>
          </a:xfrm>
        </p:spPr>
        <p:txBody>
          <a:bodyPr>
            <a:normAutofit/>
          </a:bodyPr>
          <a:lstStyle/>
          <a:p>
            <a:pPr>
              <a:spcAft>
                <a:spcPts val="600"/>
              </a:spcAft>
            </a:pPr>
            <a:fld id="{7BE69E03-4804-4553-A1EC-F089884EF50F}" type="slidenum">
              <a:rPr lang="en-US" smtClean="0"/>
              <a:pPr>
                <a:spcAft>
                  <a:spcPts val="600"/>
                </a:spcAft>
              </a:pPr>
              <a:t>3</a:t>
            </a:fld>
            <a:endParaRPr lang="en-US"/>
          </a:p>
        </p:txBody>
      </p:sp>
      <p:pic>
        <p:nvPicPr>
          <p:cNvPr id="4098" name="Picture 2" descr="Premium Photo | Young woman with beautiful and closed face">
            <a:extLst>
              <a:ext uri="{FF2B5EF4-FFF2-40B4-BE49-F238E27FC236}">
                <a16:creationId xmlns:a16="http://schemas.microsoft.com/office/drawing/2014/main" id="{BF98EB41-4708-C268-70A7-DEE3A7D839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3003" y="685800"/>
            <a:ext cx="4073933" cy="54864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DBEBDC1-CFE6-1D29-5C66-6BF1F4C9C4E2}"/>
              </a:ext>
            </a:extLst>
          </p:cNvPr>
          <p:cNvSpPr>
            <a:spLocks noGrp="1"/>
          </p:cNvSpPr>
          <p:nvPr>
            <p:ph idx="1"/>
          </p:nvPr>
        </p:nvSpPr>
        <p:spPr>
          <a:xfrm>
            <a:off x="5132026" y="1580342"/>
            <a:ext cx="6646971" cy="4584759"/>
          </a:xfrm>
        </p:spPr>
        <p:txBody>
          <a:bodyPr anchor="t">
            <a:normAutofit/>
          </a:bodyPr>
          <a:lstStyle/>
          <a:p>
            <a:endParaRPr lang="en-GB" sz="2200">
              <a:solidFill>
                <a:schemeClr val="tx1"/>
              </a:solidFill>
            </a:endParaRPr>
          </a:p>
          <a:p>
            <a:r>
              <a:rPr lang="en-GB" sz="2200">
                <a:solidFill>
                  <a:schemeClr val="tx1"/>
                </a:solidFill>
              </a:rPr>
              <a:t>The presentation will evaluate the support needs, care and empowerment of elderly people, using relevant theories and frameworks in a care home setting.</a:t>
            </a:r>
          </a:p>
          <a:p>
            <a:endParaRPr lang="en-GB" sz="2200">
              <a:solidFill>
                <a:schemeClr val="tx1"/>
              </a:solidFill>
            </a:endParaRPr>
          </a:p>
          <a:p>
            <a:r>
              <a:rPr lang="en-GB" sz="2200">
                <a:solidFill>
                  <a:schemeClr val="tx1"/>
                </a:solidFill>
              </a:rPr>
              <a:t>Ageing can be defined as the growth of changes in an individual over time as they become older (Robertson, 2017). </a:t>
            </a:r>
          </a:p>
          <a:p>
            <a:endParaRPr lang="en-GB" sz="1800">
              <a:solidFill>
                <a:schemeClr val="tx1"/>
              </a:solidFill>
            </a:endParaRPr>
          </a:p>
          <a:p>
            <a:pPr>
              <a:buFont typeface="Arial" panose="020B0604020202020204" pitchFamily="34" charset="0"/>
              <a:buChar char="•"/>
            </a:pPr>
            <a:endParaRPr lang="en-GB" sz="1800">
              <a:solidFill>
                <a:schemeClr val="tx1"/>
              </a:solidFill>
            </a:endParaRPr>
          </a:p>
          <a:p>
            <a:pPr>
              <a:buFont typeface="Arial" panose="020B0604020202020204" pitchFamily="34" charset="0"/>
              <a:buChar char="•"/>
            </a:pPr>
            <a:endParaRPr lang="en-GB" sz="1800">
              <a:solidFill>
                <a:schemeClr val="tx1"/>
              </a:solidFill>
            </a:endParaRPr>
          </a:p>
        </p:txBody>
      </p:sp>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8E06F459-537F-DC52-9780-67588A96A1B3}"/>
                  </a:ext>
                </a:extLst>
              </p14:cNvPr>
              <p14:cNvContentPartPr/>
              <p14:nvPr/>
            </p14:nvContentPartPr>
            <p14:xfrm>
              <a:off x="-881132" y="5627139"/>
              <a:ext cx="360" cy="360"/>
            </p14:xfrm>
          </p:contentPart>
        </mc:Choice>
        <mc:Fallback xmlns="">
          <p:pic>
            <p:nvPicPr>
              <p:cNvPr id="8" name="Ink 7">
                <a:extLst>
                  <a:ext uri="{FF2B5EF4-FFF2-40B4-BE49-F238E27FC236}">
                    <a16:creationId xmlns:a16="http://schemas.microsoft.com/office/drawing/2014/main" id="{8E06F459-537F-DC52-9780-67588A96A1B3}"/>
                  </a:ext>
                </a:extLst>
              </p:cNvPr>
              <p:cNvPicPr/>
              <p:nvPr/>
            </p:nvPicPr>
            <p:blipFill>
              <a:blip r:embed="rId6"/>
              <a:stretch>
                <a:fillRect/>
              </a:stretch>
            </p:blipFill>
            <p:spPr>
              <a:xfrm>
                <a:off x="-885452" y="5622819"/>
                <a:ext cx="9000" cy="9000"/>
              </a:xfrm>
              <a:prstGeom prst="rect">
                <a:avLst/>
              </a:prstGeom>
            </p:spPr>
          </p:pic>
        </mc:Fallback>
      </mc:AlternateContent>
      <p:sp>
        <p:nvSpPr>
          <p:cNvPr id="4" name="TextBox 3">
            <a:extLst>
              <a:ext uri="{FF2B5EF4-FFF2-40B4-BE49-F238E27FC236}">
                <a16:creationId xmlns:a16="http://schemas.microsoft.com/office/drawing/2014/main" id="{42FAE993-8D6C-E2D9-FDF3-121B5262E5B2}"/>
              </a:ext>
            </a:extLst>
          </p:cNvPr>
          <p:cNvSpPr txBox="1"/>
          <p:nvPr/>
        </p:nvSpPr>
        <p:spPr>
          <a:xfrm>
            <a:off x="1320800" y="6303053"/>
            <a:ext cx="1891323" cy="369332"/>
          </a:xfrm>
          <a:prstGeom prst="rect">
            <a:avLst/>
          </a:prstGeom>
          <a:noFill/>
        </p:spPr>
        <p:txBody>
          <a:bodyPr wrap="square" rtlCol="0">
            <a:spAutoFit/>
          </a:bodyPr>
          <a:lstStyle/>
          <a:p>
            <a:r>
              <a:rPr lang="en-GB"/>
              <a:t>(</a:t>
            </a:r>
            <a:r>
              <a:rPr lang="en-GB" err="1"/>
              <a:t>Freepik</a:t>
            </a:r>
            <a:r>
              <a:rPr lang="en-GB"/>
              <a:t>, 2025)</a:t>
            </a:r>
          </a:p>
        </p:txBody>
      </p:sp>
      <p:pic>
        <p:nvPicPr>
          <p:cNvPr id="30" name="Video 29">
            <a:hlinkClick r:id="" action="ppaction://media"/>
            <a:extLst>
              <a:ext uri="{FF2B5EF4-FFF2-40B4-BE49-F238E27FC236}">
                <a16:creationId xmlns:a16="http://schemas.microsoft.com/office/drawing/2014/main" id="{619786AF-0384-7301-8E8B-C53E2CCEF3B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430655" y="5222959"/>
            <a:ext cx="1525074" cy="126476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426629849"/>
      </p:ext>
    </p:extLst>
  </p:cSld>
  <p:clrMapOvr>
    <a:masterClrMapping/>
  </p:clrMapOvr>
  <p:transition spd="med" advTm="42981">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0"/>
                </p:tgtEl>
              </p:cMediaNode>
            </p:video>
            <p:seq concurrent="1" nextAc="seek">
              <p:cTn id="8" restart="whenNotActive" fill="hold" evtFilter="cancelBubble" nodeType="interactiveSeq">
                <p:stCondLst>
                  <p:cond evt="onClick" delay="0">
                    <p:tgtEl>
                      <p:spTgt spid="3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0"/>
                                        </p:tgtEl>
                                      </p:cBhvr>
                                    </p:cmd>
                                  </p:childTnLst>
                                </p:cTn>
                              </p:par>
                            </p:childTnLst>
                          </p:cTn>
                        </p:par>
                      </p:childTnLst>
                    </p:cTn>
                  </p:par>
                </p:childTnLst>
              </p:cTn>
              <p:nextCondLst>
                <p:cond evt="onClick" delay="0">
                  <p:tgtEl>
                    <p:spTgt spid="30"/>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B5C09-DF7D-3E29-1D03-2CEB7A890CB9}"/>
              </a:ext>
            </a:extLst>
          </p:cNvPr>
          <p:cNvSpPr>
            <a:spLocks noGrp="1"/>
          </p:cNvSpPr>
          <p:nvPr>
            <p:ph type="title"/>
          </p:nvPr>
        </p:nvSpPr>
        <p:spPr/>
        <p:txBody>
          <a:bodyPr/>
          <a:lstStyle/>
          <a:p>
            <a:r>
              <a:rPr lang="en-GB" sz="5400"/>
              <a:t>Introduction</a:t>
            </a:r>
            <a:endParaRPr lang="en-GB"/>
          </a:p>
        </p:txBody>
      </p:sp>
      <p:graphicFrame>
        <p:nvGraphicFramePr>
          <p:cNvPr id="10" name="Content Placeholder 2">
            <a:extLst>
              <a:ext uri="{FF2B5EF4-FFF2-40B4-BE49-F238E27FC236}">
                <a16:creationId xmlns:a16="http://schemas.microsoft.com/office/drawing/2014/main" id="{8FE69220-992B-AFA5-12CA-1AA0FCEBB64F}"/>
              </a:ext>
            </a:extLst>
          </p:cNvPr>
          <p:cNvGraphicFramePr>
            <a:graphicFrameLocks noGrp="1"/>
          </p:cNvGraphicFramePr>
          <p:nvPr>
            <p:ph idx="1"/>
            <p:extLst>
              <p:ext uri="{D42A27DB-BD31-4B8C-83A1-F6EECF244321}">
                <p14:modId xmlns:p14="http://schemas.microsoft.com/office/powerpoint/2010/main" val="2480520178"/>
              </p:ext>
            </p:extLst>
          </p:nvPr>
        </p:nvGraphicFramePr>
        <p:xfrm>
          <a:off x="987552" y="1784682"/>
          <a:ext cx="10515600" cy="42063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Slide Number Placeholder 5">
            <a:extLst>
              <a:ext uri="{FF2B5EF4-FFF2-40B4-BE49-F238E27FC236}">
                <a16:creationId xmlns:a16="http://schemas.microsoft.com/office/drawing/2014/main" id="{612A4190-726C-FF4D-F554-1D580279F757}"/>
              </a:ext>
            </a:extLst>
          </p:cNvPr>
          <p:cNvSpPr>
            <a:spLocks noGrp="1"/>
          </p:cNvSpPr>
          <p:nvPr>
            <p:ph type="sldNum" sz="quarter" idx="12"/>
          </p:nvPr>
        </p:nvSpPr>
        <p:spPr/>
        <p:txBody>
          <a:bodyPr/>
          <a:lstStyle/>
          <a:p>
            <a:fld id="{7BE69E03-4804-4553-A1EC-F089884EF50F}" type="slidenum">
              <a:rPr lang="en-US" smtClean="0"/>
              <a:t>4</a:t>
            </a:fld>
            <a:endParaRPr lang="en-US"/>
          </a:p>
        </p:txBody>
      </p:sp>
      <p:pic>
        <p:nvPicPr>
          <p:cNvPr id="35" name="Video 34">
            <a:hlinkClick r:id="" action="ppaction://media"/>
            <a:extLst>
              <a:ext uri="{FF2B5EF4-FFF2-40B4-BE49-F238E27FC236}">
                <a16:creationId xmlns:a16="http://schemas.microsoft.com/office/drawing/2014/main" id="{96655901-8114-7816-2DB2-5C655A24B2C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10358076" y="5378823"/>
            <a:ext cx="1697365" cy="1114051"/>
          </a:xfrm>
          <a:prstGeom prst="ellipse">
            <a:avLst/>
          </a:prstGeom>
        </p:spPr>
      </p:pic>
    </p:spTree>
    <p:extLst>
      <p:ext uri="{BB962C8B-B14F-4D97-AF65-F5344CB8AC3E}">
        <p14:creationId xmlns:p14="http://schemas.microsoft.com/office/powerpoint/2010/main" val="3061000668"/>
      </p:ext>
    </p:extLst>
  </p:cSld>
  <p:clrMapOvr>
    <a:masterClrMapping/>
  </p:clrMapOvr>
  <mc:AlternateContent xmlns:mc="http://schemas.openxmlformats.org/markup-compatibility/2006" xmlns:p14="http://schemas.microsoft.com/office/powerpoint/2010/main">
    <mc:Choice Requires="p14">
      <p:transition spd="slow" p14:dur="2000" advTm="33974"/>
    </mc:Choice>
    <mc:Fallback xmlns="">
      <p:transition spd="slow" advTm="33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5"/>
                </p:tgtEl>
              </p:cMediaNode>
            </p:video>
            <p:seq concurrent="1" nextAc="seek">
              <p:cTn id="8" restart="whenNotActive" fill="hold" evtFilter="cancelBubble" nodeType="interactiveSeq">
                <p:stCondLst>
                  <p:cond evt="onClick" delay="0">
                    <p:tgtEl>
                      <p:spTgt spid="3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5"/>
                                        </p:tgtEl>
                                      </p:cBhvr>
                                    </p:cmd>
                                  </p:childTnLst>
                                </p:cTn>
                              </p:par>
                            </p:childTnLst>
                          </p:cTn>
                        </p:par>
                      </p:childTnLst>
                    </p:cTn>
                  </p:par>
                </p:childTnLst>
              </p:cTn>
              <p:nextCondLst>
                <p:cond evt="onClick" delay="0">
                  <p:tgtEl>
                    <p:spTgt spid="3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3F2D0A-1F09-B710-C221-BB0B8F6A66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EDE473-BEAE-7346-7141-9027342F0AF0}"/>
              </a:ext>
            </a:extLst>
          </p:cNvPr>
          <p:cNvSpPr>
            <a:spLocks noGrp="1"/>
          </p:cNvSpPr>
          <p:nvPr>
            <p:ph type="title"/>
          </p:nvPr>
        </p:nvSpPr>
        <p:spPr>
          <a:xfrm>
            <a:off x="420624" y="365125"/>
            <a:ext cx="10515600" cy="935641"/>
          </a:xfrm>
        </p:spPr>
        <p:txBody>
          <a:bodyPr>
            <a:noAutofit/>
          </a:bodyPr>
          <a:lstStyle/>
          <a:p>
            <a:r>
              <a:rPr lang="en-GB" sz="4400"/>
              <a:t>Evaluation of Current Care and Support</a:t>
            </a:r>
          </a:p>
        </p:txBody>
      </p:sp>
      <p:sp>
        <p:nvSpPr>
          <p:cNvPr id="3" name="Content Placeholder 2">
            <a:extLst>
              <a:ext uri="{FF2B5EF4-FFF2-40B4-BE49-F238E27FC236}">
                <a16:creationId xmlns:a16="http://schemas.microsoft.com/office/drawing/2014/main" id="{EBF268B5-8610-0245-F39E-1EECD22655AF}"/>
              </a:ext>
            </a:extLst>
          </p:cNvPr>
          <p:cNvSpPr>
            <a:spLocks noGrp="1"/>
          </p:cNvSpPr>
          <p:nvPr>
            <p:ph idx="1"/>
          </p:nvPr>
        </p:nvSpPr>
        <p:spPr>
          <a:xfrm>
            <a:off x="987552" y="1756285"/>
            <a:ext cx="10515600" cy="4950441"/>
          </a:xfrm>
        </p:spPr>
        <p:txBody>
          <a:bodyPr>
            <a:normAutofit/>
          </a:bodyPr>
          <a:lstStyle/>
          <a:p>
            <a:r>
              <a:rPr lang="en-GB" sz="2200"/>
              <a:t>Evaluating the care and support needs is crucial for creating a comprehensive assessment to determine the level of care needed and to identify changing emotional, social and health needs (SCIE, 2024).</a:t>
            </a:r>
          </a:p>
          <a:p>
            <a:endParaRPr lang="en-GB" sz="2200">
              <a:highlight>
                <a:srgbClr val="FFFF00"/>
              </a:highlight>
            </a:endParaRPr>
          </a:p>
          <a:p>
            <a:r>
              <a:rPr lang="en-GB" sz="2200"/>
              <a:t>This becomes increasingly important when making sure that individuals receive the right support. </a:t>
            </a:r>
          </a:p>
          <a:p>
            <a:endParaRPr lang="en-GB" sz="2200"/>
          </a:p>
          <a:p>
            <a:r>
              <a:rPr lang="en-GB" sz="2200"/>
              <a:t>According to the Care Act 2014, it aligns with the requirement for ongoing assessment of needs (Legislation.gov.uk, 2015) and ensures that quality of life is improved.</a:t>
            </a:r>
          </a:p>
        </p:txBody>
      </p:sp>
      <p:sp>
        <p:nvSpPr>
          <p:cNvPr id="6" name="Slide Number Placeholder 5">
            <a:extLst>
              <a:ext uri="{FF2B5EF4-FFF2-40B4-BE49-F238E27FC236}">
                <a16:creationId xmlns:a16="http://schemas.microsoft.com/office/drawing/2014/main" id="{520C98A7-5140-B9F1-29A1-6705806E5B90}"/>
              </a:ext>
            </a:extLst>
          </p:cNvPr>
          <p:cNvSpPr>
            <a:spLocks noGrp="1"/>
          </p:cNvSpPr>
          <p:nvPr>
            <p:ph type="sldNum" sz="quarter" idx="12"/>
          </p:nvPr>
        </p:nvSpPr>
        <p:spPr/>
        <p:txBody>
          <a:bodyPr/>
          <a:lstStyle/>
          <a:p>
            <a:fld id="{7BE69E03-4804-4553-A1EC-F089884EF50F}" type="slidenum">
              <a:rPr lang="en-US" smtClean="0"/>
              <a:t>5</a:t>
            </a:fld>
            <a:endParaRPr lang="en-US"/>
          </a:p>
        </p:txBody>
      </p:sp>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96C8C2E6-CDF2-AC8C-0AE8-10A7449CE473}"/>
                  </a:ext>
                </a:extLst>
              </p14:cNvPr>
              <p14:cNvContentPartPr/>
              <p14:nvPr/>
            </p14:nvContentPartPr>
            <p14:xfrm>
              <a:off x="-881132" y="5627139"/>
              <a:ext cx="360" cy="360"/>
            </p14:xfrm>
          </p:contentPart>
        </mc:Choice>
        <mc:Fallback xmlns="">
          <p:pic>
            <p:nvPicPr>
              <p:cNvPr id="8" name="Ink 7">
                <a:extLst>
                  <a:ext uri="{FF2B5EF4-FFF2-40B4-BE49-F238E27FC236}">
                    <a16:creationId xmlns:a16="http://schemas.microsoft.com/office/drawing/2014/main" id="{96C8C2E6-CDF2-AC8C-0AE8-10A7449CE473}"/>
                  </a:ext>
                </a:extLst>
              </p:cNvPr>
              <p:cNvPicPr/>
              <p:nvPr/>
            </p:nvPicPr>
            <p:blipFill>
              <a:blip r:embed="rId5"/>
              <a:stretch>
                <a:fillRect/>
              </a:stretch>
            </p:blipFill>
            <p:spPr>
              <a:xfrm>
                <a:off x="-885452" y="5622819"/>
                <a:ext cx="9000" cy="9000"/>
              </a:xfrm>
              <a:prstGeom prst="rect">
                <a:avLst/>
              </a:prstGeom>
            </p:spPr>
          </p:pic>
        </mc:Fallback>
      </mc:AlternateContent>
      <p:pic>
        <p:nvPicPr>
          <p:cNvPr id="38" name="Video 37">
            <a:hlinkClick r:id="" action="ppaction://media"/>
            <a:extLst>
              <a:ext uri="{FF2B5EF4-FFF2-40B4-BE49-F238E27FC236}">
                <a16:creationId xmlns:a16="http://schemas.microsoft.com/office/drawing/2014/main" id="{EC0F6ECF-0131-263F-BFA4-C6F71A50074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590186" y="5407152"/>
            <a:ext cx="1450848" cy="1450848"/>
          </a:xfrm>
          <a:prstGeom prst="ellipse">
            <a:avLst/>
          </a:prstGeom>
        </p:spPr>
      </p:pic>
    </p:spTree>
    <p:extLst>
      <p:ext uri="{BB962C8B-B14F-4D97-AF65-F5344CB8AC3E}">
        <p14:creationId xmlns:p14="http://schemas.microsoft.com/office/powerpoint/2010/main" val="759414551"/>
      </p:ext>
    </p:extLst>
  </p:cSld>
  <p:clrMapOvr>
    <a:masterClrMapping/>
  </p:clrMapOvr>
  <p:transition spd="med" advTm="56404">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8"/>
                </p:tgtEl>
              </p:cMediaNode>
            </p:video>
            <p:seq concurrent="1" nextAc="seek">
              <p:cTn id="8" restart="whenNotActive" fill="hold" evtFilter="cancelBubble" nodeType="interactiveSeq">
                <p:stCondLst>
                  <p:cond evt="onClick" delay="0">
                    <p:tgtEl>
                      <p:spTgt spid="3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8"/>
                                        </p:tgtEl>
                                      </p:cBhvr>
                                    </p:cmd>
                                  </p:childTnLst>
                                </p:cTn>
                              </p:par>
                            </p:childTnLst>
                          </p:cTn>
                        </p:par>
                      </p:childTnLst>
                    </p:cTn>
                  </p:par>
                </p:childTnLst>
              </p:cTn>
              <p:nextCondLst>
                <p:cond evt="onClick" delay="0">
                  <p:tgtEl>
                    <p:spTgt spid="3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B9686C-F8DD-1A1D-C8F1-06726190D6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8ACC55-573B-3CA2-2E9C-35234CD45C3F}"/>
              </a:ext>
            </a:extLst>
          </p:cNvPr>
          <p:cNvSpPr>
            <a:spLocks noGrp="1"/>
          </p:cNvSpPr>
          <p:nvPr>
            <p:ph type="title"/>
          </p:nvPr>
        </p:nvSpPr>
        <p:spPr>
          <a:xfrm>
            <a:off x="439674" y="324612"/>
            <a:ext cx="10515600" cy="935641"/>
          </a:xfrm>
        </p:spPr>
        <p:txBody>
          <a:bodyPr>
            <a:noAutofit/>
          </a:bodyPr>
          <a:lstStyle/>
          <a:p>
            <a:r>
              <a:rPr lang="en-GB" sz="4400"/>
              <a:t>The Ageing Population</a:t>
            </a:r>
          </a:p>
        </p:txBody>
      </p:sp>
      <p:sp>
        <p:nvSpPr>
          <p:cNvPr id="3" name="Content Placeholder 2">
            <a:extLst>
              <a:ext uri="{FF2B5EF4-FFF2-40B4-BE49-F238E27FC236}">
                <a16:creationId xmlns:a16="http://schemas.microsoft.com/office/drawing/2014/main" id="{44A97CBD-DACB-A4BD-6884-C69EC6A4B55A}"/>
              </a:ext>
            </a:extLst>
          </p:cNvPr>
          <p:cNvSpPr>
            <a:spLocks noGrp="1"/>
          </p:cNvSpPr>
          <p:nvPr>
            <p:ph idx="1"/>
          </p:nvPr>
        </p:nvSpPr>
        <p:spPr>
          <a:xfrm>
            <a:off x="439674" y="2069819"/>
            <a:ext cx="8327591" cy="4857432"/>
          </a:xfrm>
        </p:spPr>
        <p:txBody>
          <a:bodyPr>
            <a:normAutofit/>
          </a:bodyPr>
          <a:lstStyle/>
          <a:p>
            <a:r>
              <a:rPr lang="en-GB" sz="2200"/>
              <a:t>In the UK, around 18% of the population is 65 and above (Centre of Ageing Better, 2022). It is predicted that by 2050, the statistic shall rise to around a quarter of the population (ONS, 2023).</a:t>
            </a:r>
          </a:p>
          <a:p>
            <a:endParaRPr lang="en-GB" sz="2200"/>
          </a:p>
          <a:p>
            <a:r>
              <a:rPr lang="en-GB" sz="2200"/>
              <a:t>The increasing population results in the health and social care systems being under more strain due to growing demands for care, assistance, and treatment (Reeves, Islam, Gentry, 2023).</a:t>
            </a:r>
          </a:p>
          <a:p>
            <a:endParaRPr lang="en-GB" sz="2600"/>
          </a:p>
          <a:p>
            <a:endParaRPr lang="en-GB" sz="2600"/>
          </a:p>
          <a:p>
            <a:endParaRPr lang="en-GB" sz="2600"/>
          </a:p>
          <a:p>
            <a:endParaRPr lang="en-GB" sz="2600"/>
          </a:p>
          <a:p>
            <a:pPr marL="0" indent="0">
              <a:buNone/>
            </a:pPr>
            <a:endParaRPr lang="en-GB" sz="2600"/>
          </a:p>
        </p:txBody>
      </p:sp>
      <p:sp>
        <p:nvSpPr>
          <p:cNvPr id="6" name="Slide Number Placeholder 5">
            <a:extLst>
              <a:ext uri="{FF2B5EF4-FFF2-40B4-BE49-F238E27FC236}">
                <a16:creationId xmlns:a16="http://schemas.microsoft.com/office/drawing/2014/main" id="{E4CAC702-4B0B-C0CA-25EB-1CB59AB1861B}"/>
              </a:ext>
            </a:extLst>
          </p:cNvPr>
          <p:cNvSpPr>
            <a:spLocks noGrp="1"/>
          </p:cNvSpPr>
          <p:nvPr>
            <p:ph type="sldNum" sz="quarter" idx="12"/>
          </p:nvPr>
        </p:nvSpPr>
        <p:spPr/>
        <p:txBody>
          <a:bodyPr/>
          <a:lstStyle/>
          <a:p>
            <a:fld id="{7BE69E03-4804-4553-A1EC-F089884EF50F}" type="slidenum">
              <a:rPr lang="en-US" smtClean="0"/>
              <a:t>6</a:t>
            </a:fld>
            <a:endParaRPr lang="en-US"/>
          </a:p>
        </p:txBody>
      </p:sp>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6626062B-72B7-1497-2A0C-B550B6B1CE52}"/>
                  </a:ext>
                </a:extLst>
              </p14:cNvPr>
              <p14:cNvContentPartPr/>
              <p14:nvPr/>
            </p14:nvContentPartPr>
            <p14:xfrm>
              <a:off x="-881132" y="5627139"/>
              <a:ext cx="360" cy="360"/>
            </p14:xfrm>
          </p:contentPart>
        </mc:Choice>
        <mc:Fallback xmlns="">
          <p:pic>
            <p:nvPicPr>
              <p:cNvPr id="8" name="Ink 7">
                <a:extLst>
                  <a:ext uri="{FF2B5EF4-FFF2-40B4-BE49-F238E27FC236}">
                    <a16:creationId xmlns:a16="http://schemas.microsoft.com/office/drawing/2014/main" id="{6626062B-72B7-1497-2A0C-B550B6B1CE52}"/>
                  </a:ext>
                </a:extLst>
              </p:cNvPr>
              <p:cNvPicPr/>
              <p:nvPr/>
            </p:nvPicPr>
            <p:blipFill>
              <a:blip r:embed="rId5"/>
              <a:stretch>
                <a:fillRect/>
              </a:stretch>
            </p:blipFill>
            <p:spPr>
              <a:xfrm>
                <a:off x="-885452" y="5622819"/>
                <a:ext cx="9000" cy="9000"/>
              </a:xfrm>
              <a:prstGeom prst="rect">
                <a:avLst/>
              </a:prstGeom>
            </p:spPr>
          </p:pic>
        </mc:Fallback>
      </mc:AlternateContent>
      <p:sp>
        <p:nvSpPr>
          <p:cNvPr id="4" name="AutoShape 2" descr="Population pyramids showing the percentage of the UK's population by age band and sex in 1972 (estimate), 2022 (estimate) and 2072 (projection). In 1972 there are larger proportions of the population in the youngest age groups. In 2022, the proportion of people in older age groups has grown and the proportion in younger age groups has fallen. In 2072, this trend continues.">
            <a:extLst>
              <a:ext uri="{FF2B5EF4-FFF2-40B4-BE49-F238E27FC236}">
                <a16:creationId xmlns:a16="http://schemas.microsoft.com/office/drawing/2014/main" id="{4569DB0C-4F22-3864-4B41-E6DA57CF8E4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descr="A graph of a number of people&#10;&#10;AI-generated content may be incorrect.">
            <a:extLst>
              <a:ext uri="{FF2B5EF4-FFF2-40B4-BE49-F238E27FC236}">
                <a16:creationId xmlns:a16="http://schemas.microsoft.com/office/drawing/2014/main" id="{5FEEA481-0240-41BD-A998-0E994E75A3D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07431" y="954176"/>
            <a:ext cx="3277457" cy="1875908"/>
          </a:xfrm>
          <a:prstGeom prst="rect">
            <a:avLst/>
          </a:prstGeom>
        </p:spPr>
      </p:pic>
      <p:pic>
        <p:nvPicPr>
          <p:cNvPr id="10" name="Picture 9" descr="A screenshot of a graph&#10;&#10;AI-generated content may be incorrect.">
            <a:extLst>
              <a:ext uri="{FF2B5EF4-FFF2-40B4-BE49-F238E27FC236}">
                <a16:creationId xmlns:a16="http://schemas.microsoft.com/office/drawing/2014/main" id="{B160BAC0-91E0-73A0-7F8F-FC775B59CBE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83782" y="3041686"/>
            <a:ext cx="2962270" cy="2722987"/>
          </a:xfrm>
          <a:prstGeom prst="rect">
            <a:avLst/>
          </a:prstGeom>
        </p:spPr>
      </p:pic>
      <p:sp>
        <p:nvSpPr>
          <p:cNvPr id="9" name="TextBox 8">
            <a:extLst>
              <a:ext uri="{FF2B5EF4-FFF2-40B4-BE49-F238E27FC236}">
                <a16:creationId xmlns:a16="http://schemas.microsoft.com/office/drawing/2014/main" id="{72833DE1-C82D-19E0-C564-F9271C972707}"/>
              </a:ext>
            </a:extLst>
          </p:cNvPr>
          <p:cNvSpPr txBox="1"/>
          <p:nvPr/>
        </p:nvSpPr>
        <p:spPr>
          <a:xfrm>
            <a:off x="8673539" y="5799309"/>
            <a:ext cx="6557818" cy="369332"/>
          </a:xfrm>
          <a:prstGeom prst="rect">
            <a:avLst/>
          </a:prstGeom>
          <a:noFill/>
        </p:spPr>
        <p:txBody>
          <a:bodyPr wrap="square">
            <a:spAutoFit/>
          </a:bodyPr>
          <a:lstStyle/>
          <a:p>
            <a:r>
              <a:rPr lang="en-GB" sz="1800"/>
              <a:t>(Centre of Ageing Better, 2022). </a:t>
            </a:r>
            <a:endParaRPr lang="en-GB"/>
          </a:p>
        </p:txBody>
      </p:sp>
      <p:pic>
        <p:nvPicPr>
          <p:cNvPr id="27" name="Video 26">
            <a:hlinkClick r:id="" action="ppaction://media"/>
            <a:extLst>
              <a:ext uri="{FF2B5EF4-FFF2-40B4-BE49-F238E27FC236}">
                <a16:creationId xmlns:a16="http://schemas.microsoft.com/office/drawing/2014/main" id="{8C1430B0-642B-052B-749C-545779F88B8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32217" y="5407672"/>
            <a:ext cx="1700022" cy="1152605"/>
          </a:xfrm>
          <a:prstGeom prst="ellipse">
            <a:avLst/>
          </a:prstGeom>
        </p:spPr>
      </p:pic>
    </p:spTree>
    <p:extLst>
      <p:ext uri="{BB962C8B-B14F-4D97-AF65-F5344CB8AC3E}">
        <p14:creationId xmlns:p14="http://schemas.microsoft.com/office/powerpoint/2010/main" val="224565106"/>
      </p:ext>
    </p:extLst>
  </p:cSld>
  <p:clrMapOvr>
    <a:masterClrMapping/>
  </p:clrMapOvr>
  <p:transition spd="med" advTm="41266">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000"/>
                                        <p:tgtEl>
                                          <p:spTgt spid="7"/>
                                        </p:tgtEl>
                                      </p:cBhvr>
                                    </p:animEffect>
                                    <p:anim calcmode="lin" valueType="num">
                                      <p:cBhvr>
                                        <p:cTn id="12" dur="1000" fill="hold"/>
                                        <p:tgtEl>
                                          <p:spTgt spid="7"/>
                                        </p:tgtEl>
                                        <p:attrNameLst>
                                          <p:attrName>ppt_x</p:attrName>
                                        </p:attrNameLst>
                                      </p:cBhvr>
                                      <p:tavLst>
                                        <p:tav tm="0">
                                          <p:val>
                                            <p:strVal val="#ppt_x"/>
                                          </p:val>
                                        </p:tav>
                                        <p:tav tm="100000">
                                          <p:val>
                                            <p:strVal val="#ppt_x"/>
                                          </p:val>
                                        </p:tav>
                                      </p:tavLst>
                                    </p:anim>
                                    <p:anim calcmode="lin" valueType="num">
                                      <p:cBhvr>
                                        <p:cTn id="13" dur="1000" fill="hold"/>
                                        <p:tgtEl>
                                          <p:spTgt spid="7"/>
                                        </p:tgtEl>
                                        <p:attrNameLst>
                                          <p:attrName>ppt_y</p:attrName>
                                        </p:attrNameLst>
                                      </p:cBhvr>
                                      <p:tavLst>
                                        <p:tav tm="0">
                                          <p:val>
                                            <p:strVal val="#ppt_y+.1"/>
                                          </p:val>
                                        </p:tav>
                                        <p:tav tm="100000">
                                          <p:val>
                                            <p:strVal val="#ppt_y"/>
                                          </p:val>
                                        </p:tav>
                                      </p:tavLst>
                                    </p:anim>
                                  </p:childTnLst>
                                </p:cTn>
                              </p:par>
                              <p:par>
                                <p:cTn id="14" presetID="42" presetClass="entr" presetSubtype="0" fill="hold"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fade">
                                      <p:cBhvr>
                                        <p:cTn id="16" dur="1000"/>
                                        <p:tgtEl>
                                          <p:spTgt spid="10"/>
                                        </p:tgtEl>
                                      </p:cBhvr>
                                    </p:animEffect>
                                    <p:anim calcmode="lin" valueType="num">
                                      <p:cBhvr>
                                        <p:cTn id="17" dur="1000" fill="hold"/>
                                        <p:tgtEl>
                                          <p:spTgt spid="10"/>
                                        </p:tgtEl>
                                        <p:attrNameLst>
                                          <p:attrName>ppt_x</p:attrName>
                                        </p:attrNameLst>
                                      </p:cBhvr>
                                      <p:tavLst>
                                        <p:tav tm="0">
                                          <p:val>
                                            <p:strVal val="#ppt_x"/>
                                          </p:val>
                                        </p:tav>
                                        <p:tav tm="100000">
                                          <p:val>
                                            <p:strVal val="#ppt_x"/>
                                          </p:val>
                                        </p:tav>
                                      </p:tavLst>
                                    </p:anim>
                                    <p:anim calcmode="lin" valueType="num">
                                      <p:cBhvr>
                                        <p:cTn id="18"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27"/>
                </p:tgtEl>
              </p:cMediaNode>
            </p:video>
            <p:seq concurrent="1" nextAc="seek">
              <p:cTn id="20" restart="whenNotActive" fill="hold" evtFilter="cancelBubble" nodeType="interactiveSeq">
                <p:stCondLst>
                  <p:cond evt="onClick" delay="0">
                    <p:tgtEl>
                      <p:spTgt spid="27"/>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4EBF95-3C2F-DDEF-D57B-8445CF1A0E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465972-AF93-528B-0500-AAAAFC529309}"/>
              </a:ext>
            </a:extLst>
          </p:cNvPr>
          <p:cNvSpPr>
            <a:spLocks noGrp="1"/>
          </p:cNvSpPr>
          <p:nvPr>
            <p:ph type="title"/>
          </p:nvPr>
        </p:nvSpPr>
        <p:spPr>
          <a:xfrm>
            <a:off x="420624" y="199691"/>
            <a:ext cx="10515600" cy="935641"/>
          </a:xfrm>
        </p:spPr>
        <p:txBody>
          <a:bodyPr>
            <a:noAutofit/>
          </a:bodyPr>
          <a:lstStyle/>
          <a:p>
            <a:r>
              <a:rPr lang="en-GB" sz="4400"/>
              <a:t>The Ageing Population</a:t>
            </a:r>
          </a:p>
        </p:txBody>
      </p:sp>
      <p:sp>
        <p:nvSpPr>
          <p:cNvPr id="6" name="Slide Number Placeholder 5">
            <a:extLst>
              <a:ext uri="{FF2B5EF4-FFF2-40B4-BE49-F238E27FC236}">
                <a16:creationId xmlns:a16="http://schemas.microsoft.com/office/drawing/2014/main" id="{BDFE87C5-ACBE-7398-9372-3401ADE816AC}"/>
              </a:ext>
            </a:extLst>
          </p:cNvPr>
          <p:cNvSpPr>
            <a:spLocks noGrp="1"/>
          </p:cNvSpPr>
          <p:nvPr>
            <p:ph type="sldNum" sz="quarter" idx="12"/>
          </p:nvPr>
        </p:nvSpPr>
        <p:spPr/>
        <p:txBody>
          <a:bodyPr/>
          <a:lstStyle/>
          <a:p>
            <a:fld id="{7BE69E03-4804-4553-A1EC-F089884EF50F}" type="slidenum">
              <a:rPr lang="en-US" smtClean="0"/>
              <a:t>7</a:t>
            </a:fld>
            <a:endParaRPr lang="en-US"/>
          </a:p>
        </p:txBody>
      </p:sp>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6699BDE7-67D3-0D03-5480-34B37F924B99}"/>
                  </a:ext>
                </a:extLst>
              </p14:cNvPr>
              <p14:cNvContentPartPr/>
              <p14:nvPr/>
            </p14:nvContentPartPr>
            <p14:xfrm>
              <a:off x="-881132" y="5627139"/>
              <a:ext cx="360" cy="360"/>
            </p14:xfrm>
          </p:contentPart>
        </mc:Choice>
        <mc:Fallback xmlns="">
          <p:pic>
            <p:nvPicPr>
              <p:cNvPr id="8" name="Ink 7">
                <a:extLst>
                  <a:ext uri="{FF2B5EF4-FFF2-40B4-BE49-F238E27FC236}">
                    <a16:creationId xmlns:a16="http://schemas.microsoft.com/office/drawing/2014/main" id="{6699BDE7-67D3-0D03-5480-34B37F924B99}"/>
                  </a:ext>
                </a:extLst>
              </p:cNvPr>
              <p:cNvPicPr/>
              <p:nvPr/>
            </p:nvPicPr>
            <p:blipFill>
              <a:blip r:embed="rId6"/>
              <a:stretch>
                <a:fillRect/>
              </a:stretch>
            </p:blipFill>
            <p:spPr>
              <a:xfrm>
                <a:off x="-885452" y="5622819"/>
                <a:ext cx="9000" cy="9000"/>
              </a:xfrm>
              <a:prstGeom prst="rect">
                <a:avLst/>
              </a:prstGeom>
            </p:spPr>
          </p:pic>
        </mc:Fallback>
      </mc:AlternateContent>
      <p:sp>
        <p:nvSpPr>
          <p:cNvPr id="4" name="AutoShape 2" descr="Population pyramids showing the percentage of the UK's population by age band and sex in 1972 (estimate), 2022 (estimate) and 2072 (projection). In 1972 there are larger proportions of the population in the youngest age groups. In 2022, the proportion of people in older age groups has grown and the proportion in younger age groups has fallen. In 2072, this trend continues.">
            <a:extLst>
              <a:ext uri="{FF2B5EF4-FFF2-40B4-BE49-F238E27FC236}">
                <a16:creationId xmlns:a16="http://schemas.microsoft.com/office/drawing/2014/main" id="{F0044DD3-9CBA-079F-A55D-FAFC23C3288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Content Placeholder 8">
            <a:extLst>
              <a:ext uri="{FF2B5EF4-FFF2-40B4-BE49-F238E27FC236}">
                <a16:creationId xmlns:a16="http://schemas.microsoft.com/office/drawing/2014/main" id="{B40AD5FA-07D1-DEC3-E678-7821AB122E26}"/>
              </a:ext>
            </a:extLst>
          </p:cNvPr>
          <p:cNvSpPr>
            <a:spLocks noGrp="1"/>
          </p:cNvSpPr>
          <p:nvPr>
            <p:ph idx="1"/>
          </p:nvPr>
        </p:nvSpPr>
        <p:spPr>
          <a:xfrm>
            <a:off x="749786" y="1525435"/>
            <a:ext cx="10515240" cy="4998072"/>
          </a:xfrm>
        </p:spPr>
        <p:txBody>
          <a:bodyPr>
            <a:noAutofit/>
          </a:bodyPr>
          <a:lstStyle/>
          <a:p>
            <a:pPr lvl="1"/>
            <a:r>
              <a:rPr lang="en-GB"/>
              <a:t>Life expectancy has increased due to medical developments, so the presence of chronic illnesses also increases, which can strain health and social services by lengthening waiting lists for treatments (Reeves, Islam, Gentry, 2023).</a:t>
            </a:r>
          </a:p>
          <a:p>
            <a:pPr lvl="1"/>
            <a:endParaRPr lang="en-GB"/>
          </a:p>
          <a:p>
            <a:pPr lvl="1"/>
            <a:r>
              <a:rPr lang="en-GB"/>
              <a:t>To assess an elderly person’s needs, their whole well-being should be considered, which includes physical, social, mental and emotional needs.</a:t>
            </a:r>
          </a:p>
          <a:p>
            <a:pPr lvl="1"/>
            <a:endParaRPr lang="en-GB"/>
          </a:p>
          <a:p>
            <a:pPr lvl="1"/>
            <a:r>
              <a:rPr lang="en-GB"/>
              <a:t>It is important to address the diverse requirements of an ageing population, and it is essential to implement policy support (NHS Long Term Plan, Care Act 2014) with innovation such as technology, telecare, and smart homes (WHO, 2015).                                                                                          </a:t>
            </a:r>
          </a:p>
        </p:txBody>
      </p:sp>
      <p:pic>
        <p:nvPicPr>
          <p:cNvPr id="15" name="Video 14">
            <a:hlinkClick r:id="" action="ppaction://media"/>
            <a:extLst>
              <a:ext uri="{FF2B5EF4-FFF2-40B4-BE49-F238E27FC236}">
                <a16:creationId xmlns:a16="http://schemas.microsoft.com/office/drawing/2014/main" id="{49669879-1D49-C85E-6643-B19E5B8E172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182805" y="5332565"/>
            <a:ext cx="1443138" cy="1443138"/>
          </a:xfrm>
          <a:prstGeom prst="ellipse">
            <a:avLst/>
          </a:prstGeom>
        </p:spPr>
      </p:pic>
    </p:spTree>
    <p:extLst>
      <p:ext uri="{BB962C8B-B14F-4D97-AF65-F5344CB8AC3E}">
        <p14:creationId xmlns:p14="http://schemas.microsoft.com/office/powerpoint/2010/main" val="1269820554"/>
      </p:ext>
    </p:extLst>
  </p:cSld>
  <p:clrMapOvr>
    <a:masterClrMapping/>
  </p:clrMapOvr>
  <p:transition spd="med" advTm="60475">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9F6F3-F0E9-342D-A53B-AEAE9C768199}"/>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99D947B-1B59-4322-8CF2-73E813419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Background Gray Rectangle">
            <a:extLst>
              <a:ext uri="{FF2B5EF4-FFF2-40B4-BE49-F238E27FC236}">
                <a16:creationId xmlns:a16="http://schemas.microsoft.com/office/drawing/2014/main" id="{D803427E-36C0-4811-BE64-ACF653F6A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White Rectangle">
            <a:extLst>
              <a:ext uri="{FF2B5EF4-FFF2-40B4-BE49-F238E27FC236}">
                <a16:creationId xmlns:a16="http://schemas.microsoft.com/office/drawing/2014/main" id="{D9231370-89C4-4981-8C91-A3F3D1146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3C2FE1-645D-5FAC-9F84-DA35A3AEBED9}"/>
              </a:ext>
            </a:extLst>
          </p:cNvPr>
          <p:cNvSpPr>
            <a:spLocks noGrp="1"/>
          </p:cNvSpPr>
          <p:nvPr>
            <p:ph type="title"/>
          </p:nvPr>
        </p:nvSpPr>
        <p:spPr>
          <a:xfrm>
            <a:off x="422145" y="940910"/>
            <a:ext cx="4471588" cy="4976179"/>
          </a:xfrm>
        </p:spPr>
        <p:txBody>
          <a:bodyPr>
            <a:normAutofit/>
          </a:bodyPr>
          <a:lstStyle/>
          <a:p>
            <a:r>
              <a:rPr lang="en-GB"/>
              <a:t>Theoretical frameworks relevant to elderly care</a:t>
            </a:r>
          </a:p>
        </p:txBody>
      </p:sp>
      <p:sp>
        <p:nvSpPr>
          <p:cNvPr id="6" name="Slide Number Placeholder 5">
            <a:extLst>
              <a:ext uri="{FF2B5EF4-FFF2-40B4-BE49-F238E27FC236}">
                <a16:creationId xmlns:a16="http://schemas.microsoft.com/office/drawing/2014/main" id="{219066F0-A62B-AC44-3B6B-1FB561CED6C2}"/>
              </a:ext>
            </a:extLst>
          </p:cNvPr>
          <p:cNvSpPr>
            <a:spLocks noGrp="1"/>
          </p:cNvSpPr>
          <p:nvPr>
            <p:ph type="sldNum" sz="quarter" idx="12"/>
          </p:nvPr>
        </p:nvSpPr>
        <p:spPr>
          <a:xfrm>
            <a:off x="11504676" y="-14198"/>
            <a:ext cx="685800" cy="685800"/>
          </a:xfrm>
        </p:spPr>
        <p:txBody>
          <a:bodyPr>
            <a:normAutofit/>
          </a:bodyPr>
          <a:lstStyle/>
          <a:p>
            <a:pPr>
              <a:spcAft>
                <a:spcPts val="600"/>
              </a:spcAft>
            </a:pPr>
            <a:fld id="{7BE69E03-4804-4553-A1EC-F089884EF50F}" type="slidenum">
              <a:rPr lang="en-US" smtClean="0"/>
              <a:pPr>
                <a:spcAft>
                  <a:spcPts val="600"/>
                </a:spcAft>
              </a:pPr>
              <a:t>8</a:t>
            </a:fld>
            <a:endParaRPr lang="en-US"/>
          </a:p>
        </p:txBody>
      </p:sp>
      <p:cxnSp>
        <p:nvCxnSpPr>
          <p:cNvPr id="21" name="Vertical Connector">
            <a:extLst>
              <a:ext uri="{FF2B5EF4-FFF2-40B4-BE49-F238E27FC236}">
                <a16:creationId xmlns:a16="http://schemas.microsoft.com/office/drawing/2014/main" id="{474D4826-9FF4-4E17-AB42-146B76BD32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23" name="Horizontal Connector 2">
            <a:extLst>
              <a:ext uri="{FF2B5EF4-FFF2-40B4-BE49-F238E27FC236}">
                <a16:creationId xmlns:a16="http://schemas.microsoft.com/office/drawing/2014/main" id="{C5873965-CEB2-46E1-951E-037689B078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F21A9B69-FCEC-4EA6-5632-457DB11DAA39}"/>
                  </a:ext>
                </a:extLst>
              </p14:cNvPr>
              <p14:cNvContentPartPr/>
              <p14:nvPr/>
            </p14:nvContentPartPr>
            <p14:xfrm>
              <a:off x="-881132" y="5627139"/>
              <a:ext cx="360" cy="360"/>
            </p14:xfrm>
          </p:contentPart>
        </mc:Choice>
        <mc:Fallback xmlns="">
          <p:pic>
            <p:nvPicPr>
              <p:cNvPr id="8" name="Ink 7">
                <a:extLst>
                  <a:ext uri="{FF2B5EF4-FFF2-40B4-BE49-F238E27FC236}">
                    <a16:creationId xmlns:a16="http://schemas.microsoft.com/office/drawing/2014/main" id="{F21A9B69-FCEC-4EA6-5632-457DB11DAA39}"/>
                  </a:ext>
                </a:extLst>
              </p:cNvPr>
              <p:cNvPicPr/>
              <p:nvPr/>
            </p:nvPicPr>
            <p:blipFill>
              <a:blip r:embed="rId6"/>
              <a:stretch>
                <a:fillRect/>
              </a:stretch>
            </p:blipFill>
            <p:spPr>
              <a:xfrm>
                <a:off x="-885452" y="5622819"/>
                <a:ext cx="9000" cy="9000"/>
              </a:xfrm>
              <a:prstGeom prst="rect">
                <a:avLst/>
              </a:prstGeom>
            </p:spPr>
          </p:pic>
        </mc:Fallback>
      </mc:AlternateContent>
      <p:sp>
        <p:nvSpPr>
          <p:cNvPr id="4" name="AutoShape 2" descr="Population pyramids showing the percentage of the UK's population by age band and sex in 1972 (estimate), 2022 (estimate) and 2072 (projection). In 1972 there are larger proportions of the population in the youngest age groups. In 2022, the proportion of people in older age groups has grown and the proportion in younger age groups has fallen. In 2072, this trend continues.">
            <a:extLst>
              <a:ext uri="{FF2B5EF4-FFF2-40B4-BE49-F238E27FC236}">
                <a16:creationId xmlns:a16="http://schemas.microsoft.com/office/drawing/2014/main" id="{BC29B833-83C3-8EF9-AC85-566F39E9A6F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11" name="Content Placeholder 8">
            <a:extLst>
              <a:ext uri="{FF2B5EF4-FFF2-40B4-BE49-F238E27FC236}">
                <a16:creationId xmlns:a16="http://schemas.microsoft.com/office/drawing/2014/main" id="{222A42A2-31DF-8183-E7A3-72FA3D0DCC50}"/>
              </a:ext>
            </a:extLst>
          </p:cNvPr>
          <p:cNvGraphicFramePr>
            <a:graphicFrameLocks noGrp="1"/>
          </p:cNvGraphicFramePr>
          <p:nvPr>
            <p:ph idx="1"/>
            <p:extLst>
              <p:ext uri="{D42A27DB-BD31-4B8C-83A1-F6EECF244321}">
                <p14:modId xmlns:p14="http://schemas.microsoft.com/office/powerpoint/2010/main" val="678171372"/>
              </p:ext>
            </p:extLst>
          </p:nvPr>
        </p:nvGraphicFramePr>
        <p:xfrm>
          <a:off x="5247020" y="699997"/>
          <a:ext cx="6240669" cy="54864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2" name="Video 11">
            <a:hlinkClick r:id="" action="ppaction://media"/>
            <a:extLst>
              <a:ext uri="{FF2B5EF4-FFF2-40B4-BE49-F238E27FC236}">
                <a16:creationId xmlns:a16="http://schemas.microsoft.com/office/drawing/2014/main" id="{83B8A3AF-F725-3A6C-F2C9-89B9A114D3C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17027" r="17027"/>
          <a:stretch>
            <a:fillRect/>
          </a:stretch>
        </p:blipFill>
        <p:spPr>
          <a:xfrm>
            <a:off x="68858" y="5491310"/>
            <a:ext cx="1452372" cy="1238833"/>
          </a:xfrm>
          <a:prstGeom prst="ellipse">
            <a:avLst/>
          </a:prstGeom>
        </p:spPr>
      </p:pic>
    </p:spTree>
    <p:extLst>
      <p:ext uri="{BB962C8B-B14F-4D97-AF65-F5344CB8AC3E}">
        <p14:creationId xmlns:p14="http://schemas.microsoft.com/office/powerpoint/2010/main" val="2483461248"/>
      </p:ext>
    </p:extLst>
  </p:cSld>
  <p:clrMapOvr>
    <a:masterClrMapping/>
  </p:clrMapOvr>
  <p:transition spd="med" advTm="57475">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EDEDA-2E9D-803B-4EFC-2E365C305751}"/>
              </a:ext>
            </a:extLst>
          </p:cNvPr>
          <p:cNvSpPr>
            <a:spLocks noGrp="1"/>
          </p:cNvSpPr>
          <p:nvPr>
            <p:ph type="title"/>
          </p:nvPr>
        </p:nvSpPr>
        <p:spPr/>
        <p:txBody>
          <a:bodyPr>
            <a:normAutofit fontScale="90000"/>
          </a:bodyPr>
          <a:lstStyle/>
          <a:p>
            <a:r>
              <a:rPr lang="en-GB" sz="5400"/>
              <a:t>Theoretical frameworks relevant to elderly care</a:t>
            </a:r>
            <a:endParaRPr lang="en-GB"/>
          </a:p>
        </p:txBody>
      </p:sp>
      <p:sp>
        <p:nvSpPr>
          <p:cNvPr id="3" name="Content Placeholder 2">
            <a:extLst>
              <a:ext uri="{FF2B5EF4-FFF2-40B4-BE49-F238E27FC236}">
                <a16:creationId xmlns:a16="http://schemas.microsoft.com/office/drawing/2014/main" id="{E44A0F28-BA61-C3CA-73FC-E99B952DFEFB}"/>
              </a:ext>
            </a:extLst>
          </p:cNvPr>
          <p:cNvSpPr>
            <a:spLocks noGrp="1"/>
          </p:cNvSpPr>
          <p:nvPr>
            <p:ph idx="1"/>
          </p:nvPr>
        </p:nvSpPr>
        <p:spPr>
          <a:xfrm>
            <a:off x="1041596" y="2221410"/>
            <a:ext cx="10515600" cy="4206383"/>
          </a:xfrm>
        </p:spPr>
        <p:txBody>
          <a:bodyPr/>
          <a:lstStyle/>
          <a:p>
            <a:pPr lvl="1"/>
            <a:r>
              <a:rPr lang="en-GB"/>
              <a:t>Furthermore, continuity theory and life course theory focuses on:</a:t>
            </a:r>
          </a:p>
          <a:p>
            <a:pPr lvl="1"/>
            <a:endParaRPr lang="en-GB"/>
          </a:p>
          <a:p>
            <a:pPr lvl="1"/>
            <a:r>
              <a:rPr lang="en-GB"/>
              <a:t>Continuity Theory: stability and consistency are what will lead to successful ageing, suggesting that older people should strive to uphold their values, roles, behaviours and relationships (Wang, 2012).</a:t>
            </a:r>
          </a:p>
          <a:p>
            <a:pPr marL="457200" lvl="1" indent="0">
              <a:buNone/>
            </a:pPr>
            <a:endParaRPr lang="en-GB"/>
          </a:p>
          <a:p>
            <a:pPr lvl="1"/>
            <a:r>
              <a:rPr lang="en-GB"/>
              <a:t>Life Course Theory: Highlights the influence of lifelong experiences, social changes, and historical context on the process of ageing (Komp, Johansson, 2015).</a:t>
            </a:r>
          </a:p>
          <a:p>
            <a:endParaRPr lang="en-GB"/>
          </a:p>
        </p:txBody>
      </p:sp>
      <p:sp>
        <p:nvSpPr>
          <p:cNvPr id="6" name="Slide Number Placeholder 5">
            <a:extLst>
              <a:ext uri="{FF2B5EF4-FFF2-40B4-BE49-F238E27FC236}">
                <a16:creationId xmlns:a16="http://schemas.microsoft.com/office/drawing/2014/main" id="{4D748953-99A5-50AB-178C-6F6B5416E0C8}"/>
              </a:ext>
            </a:extLst>
          </p:cNvPr>
          <p:cNvSpPr>
            <a:spLocks noGrp="1"/>
          </p:cNvSpPr>
          <p:nvPr>
            <p:ph type="sldNum" sz="quarter" idx="12"/>
          </p:nvPr>
        </p:nvSpPr>
        <p:spPr/>
        <p:txBody>
          <a:bodyPr/>
          <a:lstStyle/>
          <a:p>
            <a:fld id="{7BE69E03-4804-4553-A1EC-F089884EF50F}" type="slidenum">
              <a:rPr lang="en-US" smtClean="0"/>
              <a:t>9</a:t>
            </a:fld>
            <a:endParaRPr lang="en-US"/>
          </a:p>
        </p:txBody>
      </p:sp>
      <p:pic>
        <p:nvPicPr>
          <p:cNvPr id="19" name="Video 18">
            <a:hlinkClick r:id="" action="ppaction://media"/>
            <a:extLst>
              <a:ext uri="{FF2B5EF4-FFF2-40B4-BE49-F238E27FC236}">
                <a16:creationId xmlns:a16="http://schemas.microsoft.com/office/drawing/2014/main" id="{DEB6B283-8D0F-A786-FE9E-44C633203D3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5130" r="15130"/>
          <a:stretch>
            <a:fillRect/>
          </a:stretch>
        </p:blipFill>
        <p:spPr>
          <a:xfrm>
            <a:off x="10339992" y="5325036"/>
            <a:ext cx="1676709" cy="1352389"/>
          </a:xfrm>
          <a:prstGeom prst="ellipse">
            <a:avLst/>
          </a:prstGeom>
        </p:spPr>
      </p:pic>
    </p:spTree>
    <p:extLst>
      <p:ext uri="{BB962C8B-B14F-4D97-AF65-F5344CB8AC3E}">
        <p14:creationId xmlns:p14="http://schemas.microsoft.com/office/powerpoint/2010/main" val="949756782"/>
      </p:ext>
    </p:extLst>
  </p:cSld>
  <p:clrMapOvr>
    <a:masterClrMapping/>
  </p:clrMapOvr>
  <mc:AlternateContent xmlns:mc="http://schemas.openxmlformats.org/markup-compatibility/2006" xmlns:p14="http://schemas.microsoft.com/office/powerpoint/2010/main">
    <mc:Choice Requires="p14">
      <p:transition spd="slow" p14:dur="2000" advTm="61183"/>
    </mc:Choice>
    <mc:Fallback xmlns="">
      <p:transition spd="slow" advTm="611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6D4A4-172D-510A-409D-2BA27725F264}"/>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AA9D7C9-0452-4338-840E-1F41073B5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Rectangle 15">
            <a:extLst>
              <a:ext uri="{FF2B5EF4-FFF2-40B4-BE49-F238E27FC236}">
                <a16:creationId xmlns:a16="http://schemas.microsoft.com/office/drawing/2014/main" id="{82D28149-A976-4FDF-A0AD-7E066FF7D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Rectangle 17">
            <a:extLst>
              <a:ext uri="{FF2B5EF4-FFF2-40B4-BE49-F238E27FC236}">
                <a16:creationId xmlns:a16="http://schemas.microsoft.com/office/drawing/2014/main" id="{D80536FF-D2DD-47A6-BB60-E22DD2FEF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D4A52-090A-7B30-F7B6-1359C974F1FE}"/>
              </a:ext>
            </a:extLst>
          </p:cNvPr>
          <p:cNvSpPr>
            <a:spLocks noGrp="1"/>
          </p:cNvSpPr>
          <p:nvPr>
            <p:ph type="title"/>
          </p:nvPr>
        </p:nvSpPr>
        <p:spPr>
          <a:xfrm>
            <a:off x="422899" y="-396332"/>
            <a:ext cx="5828376" cy="2135867"/>
          </a:xfrm>
        </p:spPr>
        <p:txBody>
          <a:bodyPr anchor="b">
            <a:normAutofit/>
          </a:bodyPr>
          <a:lstStyle/>
          <a:p>
            <a:r>
              <a:rPr lang="en-GB" sz="4800">
                <a:solidFill>
                  <a:schemeClr val="tx1"/>
                </a:solidFill>
              </a:rPr>
              <a:t>Evaluation of Care Homes</a:t>
            </a:r>
          </a:p>
        </p:txBody>
      </p:sp>
      <p:sp>
        <p:nvSpPr>
          <p:cNvPr id="6" name="Slide Number Placeholder 5">
            <a:extLst>
              <a:ext uri="{FF2B5EF4-FFF2-40B4-BE49-F238E27FC236}">
                <a16:creationId xmlns:a16="http://schemas.microsoft.com/office/drawing/2014/main" id="{B887A7B7-D8E6-9B45-2117-97923E6663C1}"/>
              </a:ext>
            </a:extLst>
          </p:cNvPr>
          <p:cNvSpPr>
            <a:spLocks noGrp="1"/>
          </p:cNvSpPr>
          <p:nvPr>
            <p:ph type="sldNum" sz="quarter" idx="12"/>
          </p:nvPr>
        </p:nvSpPr>
        <p:spPr>
          <a:xfrm>
            <a:off x="11504676" y="-14198"/>
            <a:ext cx="685800" cy="685800"/>
          </a:xfrm>
        </p:spPr>
        <p:txBody>
          <a:bodyPr>
            <a:normAutofit/>
          </a:bodyPr>
          <a:lstStyle/>
          <a:p>
            <a:pPr>
              <a:spcAft>
                <a:spcPts val="600"/>
              </a:spcAft>
            </a:pPr>
            <a:fld id="{7BE69E03-4804-4553-A1EC-F089884EF50F}" type="slidenum">
              <a:rPr lang="en-US" smtClean="0"/>
              <a:pPr>
                <a:spcAft>
                  <a:spcPts val="600"/>
                </a:spcAft>
              </a:pPr>
              <a:t>10</a:t>
            </a:fld>
            <a:endParaRPr lang="en-US"/>
          </a:p>
        </p:txBody>
      </p:sp>
      <p:sp>
        <p:nvSpPr>
          <p:cNvPr id="9" name="Content Placeholder 8">
            <a:extLst>
              <a:ext uri="{FF2B5EF4-FFF2-40B4-BE49-F238E27FC236}">
                <a16:creationId xmlns:a16="http://schemas.microsoft.com/office/drawing/2014/main" id="{5C87B40F-5C8F-C9E5-9594-14430EBAB540}"/>
              </a:ext>
            </a:extLst>
          </p:cNvPr>
          <p:cNvSpPr>
            <a:spLocks noGrp="1"/>
          </p:cNvSpPr>
          <p:nvPr>
            <p:ph idx="1"/>
          </p:nvPr>
        </p:nvSpPr>
        <p:spPr>
          <a:xfrm>
            <a:off x="20466" y="1895317"/>
            <a:ext cx="6892299" cy="5118463"/>
          </a:xfrm>
        </p:spPr>
        <p:txBody>
          <a:bodyPr anchor="t">
            <a:normAutofit/>
          </a:bodyPr>
          <a:lstStyle/>
          <a:p>
            <a:pPr lvl="1">
              <a:lnSpc>
                <a:spcPct val="90000"/>
              </a:lnSpc>
            </a:pPr>
            <a:r>
              <a:rPr lang="en-GB">
                <a:solidFill>
                  <a:schemeClr val="tx1"/>
                </a:solidFill>
              </a:rPr>
              <a:t>Care homes in the UK offer nursing, personal and dementia care, and medication support (GOV.UK, 2017).</a:t>
            </a:r>
          </a:p>
          <a:p>
            <a:pPr lvl="1">
              <a:lnSpc>
                <a:spcPct val="90000"/>
              </a:lnSpc>
            </a:pPr>
            <a:endParaRPr lang="en-GB">
              <a:solidFill>
                <a:schemeClr val="tx1"/>
              </a:solidFill>
            </a:endParaRPr>
          </a:p>
          <a:p>
            <a:pPr lvl="1">
              <a:lnSpc>
                <a:spcPct val="90000"/>
              </a:lnSpc>
            </a:pPr>
            <a:r>
              <a:rPr lang="en-GB">
                <a:solidFill>
                  <a:schemeClr val="tx1"/>
                </a:solidFill>
              </a:rPr>
              <a:t>The body that acts to regulate and oversee this service is the Care Quality Commission (CQC) in England, collecting data on safety, responsiveness, staffing and leadership to create sectoral assessments (CQC, 2024).</a:t>
            </a:r>
          </a:p>
          <a:p>
            <a:pPr lvl="1">
              <a:lnSpc>
                <a:spcPct val="90000"/>
              </a:lnSpc>
            </a:pPr>
            <a:endParaRPr lang="en-GB">
              <a:solidFill>
                <a:schemeClr val="tx1"/>
              </a:solidFill>
            </a:endParaRPr>
          </a:p>
          <a:p>
            <a:pPr lvl="1">
              <a:lnSpc>
                <a:spcPct val="90000"/>
              </a:lnSpc>
            </a:pPr>
            <a:r>
              <a:rPr lang="en-GB">
                <a:solidFill>
                  <a:schemeClr val="tx1"/>
                </a:solidFill>
              </a:rPr>
              <a:t>In recent years, as the population of older people has increased, the spaces available for them have decreased considerably. (Age UK, 2024).</a:t>
            </a:r>
          </a:p>
          <a:p>
            <a:pPr lvl="1">
              <a:lnSpc>
                <a:spcPct val="90000"/>
              </a:lnSpc>
            </a:pPr>
            <a:endParaRPr lang="en-GB" sz="1400">
              <a:solidFill>
                <a:schemeClr val="tx1"/>
              </a:solidFill>
            </a:endParaRPr>
          </a:p>
          <a:p>
            <a:pPr lvl="1">
              <a:lnSpc>
                <a:spcPct val="90000"/>
              </a:lnSpc>
            </a:pPr>
            <a:endParaRPr lang="en-GB" sz="1400">
              <a:solidFill>
                <a:schemeClr val="tx1"/>
              </a:solidFill>
            </a:endParaRPr>
          </a:p>
        </p:txBody>
      </p:sp>
      <p:sp>
        <p:nvSpPr>
          <p:cNvPr id="20" name="Rectangle 19">
            <a:extLst>
              <a:ext uri="{FF2B5EF4-FFF2-40B4-BE49-F238E27FC236}">
                <a16:creationId xmlns:a16="http://schemas.microsoft.com/office/drawing/2014/main" id="{FA392873-A54A-4077-810F-3AFC8F442E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96183" y="685801"/>
            <a:ext cx="702496" cy="5486400"/>
          </a:xfrm>
          <a:prstGeom prst="rect">
            <a:avLst/>
          </a:prstGeom>
          <a:solidFill>
            <a:srgbClr val="D5A14D">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5" name="Picture 4" descr="Consulting with senior patient at home">
            <a:extLst>
              <a:ext uri="{FF2B5EF4-FFF2-40B4-BE49-F238E27FC236}">
                <a16:creationId xmlns:a16="http://schemas.microsoft.com/office/drawing/2014/main" id="{76CA7117-0570-8F2D-CDC9-7A2FFB2FBC47}"/>
              </a:ext>
            </a:extLst>
          </p:cNvPr>
          <p:cNvPicPr>
            <a:picLocks noChangeAspect="1"/>
          </p:cNvPicPr>
          <p:nvPr/>
        </p:nvPicPr>
        <p:blipFill>
          <a:blip r:embed="rId5">
            <a:extLst>
              <a:ext uri="{28A0092B-C50C-407E-A947-70E740481C1C}">
                <a14:useLocalDpi xmlns:a14="http://schemas.microsoft.com/office/drawing/2010/main" val="0"/>
              </a:ext>
            </a:extLst>
          </a:blip>
          <a:srcRect b="-2"/>
          <a:stretch>
            <a:fillRect/>
          </a:stretch>
        </p:blipFill>
        <p:spPr>
          <a:xfrm>
            <a:off x="7148796" y="685800"/>
            <a:ext cx="4355880" cy="5486400"/>
          </a:xfrm>
          <a:prstGeom prst="rect">
            <a:avLst/>
          </a:prstGeom>
        </p:spPr>
      </p:pic>
      <p:cxnSp>
        <p:nvCxnSpPr>
          <p:cNvPr id="22" name="Straight Connector 21">
            <a:extLst>
              <a:ext uri="{FF2B5EF4-FFF2-40B4-BE49-F238E27FC236}">
                <a16:creationId xmlns:a16="http://schemas.microsoft.com/office/drawing/2014/main" id="{217CAC88-B0CB-4E8A-916D-9CB9052598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D5A14D"/>
            </a:solidFill>
            <a:prstDash val="dash"/>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02C2666-64A2-43AB-B2DB-267B04A074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D5A14D"/>
            </a:solidFill>
            <a:prstDash val="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79B39347-BC7B-E31F-9FDE-45D8362978A6}"/>
                  </a:ext>
                </a:extLst>
              </p14:cNvPr>
              <p14:cNvContentPartPr/>
              <p14:nvPr/>
            </p14:nvContentPartPr>
            <p14:xfrm>
              <a:off x="-881132" y="5627139"/>
              <a:ext cx="360" cy="360"/>
            </p14:xfrm>
          </p:contentPart>
        </mc:Choice>
        <mc:Fallback xmlns="">
          <p:pic>
            <p:nvPicPr>
              <p:cNvPr id="8" name="Ink 7">
                <a:extLst>
                  <a:ext uri="{FF2B5EF4-FFF2-40B4-BE49-F238E27FC236}">
                    <a16:creationId xmlns:a16="http://schemas.microsoft.com/office/drawing/2014/main" id="{79B39347-BC7B-E31F-9FDE-45D8362978A6}"/>
                  </a:ext>
                </a:extLst>
              </p:cNvPr>
              <p:cNvPicPr/>
              <p:nvPr/>
            </p:nvPicPr>
            <p:blipFill>
              <a:blip r:embed="rId7"/>
              <a:stretch>
                <a:fillRect/>
              </a:stretch>
            </p:blipFill>
            <p:spPr>
              <a:xfrm>
                <a:off x="-885452" y="5622819"/>
                <a:ext cx="9000" cy="9000"/>
              </a:xfrm>
              <a:prstGeom prst="rect">
                <a:avLst/>
              </a:prstGeom>
            </p:spPr>
          </p:pic>
        </mc:Fallback>
      </mc:AlternateContent>
      <p:sp>
        <p:nvSpPr>
          <p:cNvPr id="4" name="AutoShape 2" descr="Population pyramids showing the percentage of the UK's population by age band and sex in 1972 (estimate), 2022 (estimate) and 2072 (projection). In 1972 there are larger proportions of the population in the youngest age groups. In 2022, the proportion of people in older age groups has grown and the proportion in younger age groups has fallen. In 2072, this trend continues.">
            <a:extLst>
              <a:ext uri="{FF2B5EF4-FFF2-40B4-BE49-F238E27FC236}">
                <a16:creationId xmlns:a16="http://schemas.microsoft.com/office/drawing/2014/main" id="{927929DE-E5A2-16B4-4903-0C0E1929200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TextBox 2">
            <a:extLst>
              <a:ext uri="{FF2B5EF4-FFF2-40B4-BE49-F238E27FC236}">
                <a16:creationId xmlns:a16="http://schemas.microsoft.com/office/drawing/2014/main" id="{998766A5-5A1F-36A1-EAF7-9567449D93B3}"/>
              </a:ext>
            </a:extLst>
          </p:cNvPr>
          <p:cNvSpPr txBox="1"/>
          <p:nvPr/>
        </p:nvSpPr>
        <p:spPr>
          <a:xfrm>
            <a:off x="8305420" y="6260755"/>
            <a:ext cx="2954733" cy="276999"/>
          </a:xfrm>
          <a:prstGeom prst="rect">
            <a:avLst/>
          </a:prstGeom>
          <a:noFill/>
        </p:spPr>
        <p:txBody>
          <a:bodyPr wrap="square" rtlCol="0">
            <a:spAutoFit/>
          </a:bodyPr>
          <a:lstStyle/>
          <a:p>
            <a:r>
              <a:rPr lang="en-GB" sz="1200"/>
              <a:t>(PPT Stock Images, 2025)</a:t>
            </a:r>
          </a:p>
        </p:txBody>
      </p:sp>
      <p:pic>
        <p:nvPicPr>
          <p:cNvPr id="37" name="Video 36">
            <a:hlinkClick r:id="" action="ppaction://media"/>
            <a:extLst>
              <a:ext uri="{FF2B5EF4-FFF2-40B4-BE49-F238E27FC236}">
                <a16:creationId xmlns:a16="http://schemas.microsoft.com/office/drawing/2014/main" id="{C78ED2F9-8453-0921-56FC-D3A942CCE21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988168" y="5654168"/>
            <a:ext cx="1121536" cy="1121536"/>
          </a:xfrm>
          <a:prstGeom prst="ellipse">
            <a:avLst/>
          </a:prstGeom>
        </p:spPr>
      </p:pic>
    </p:spTree>
    <p:extLst>
      <p:ext uri="{BB962C8B-B14F-4D97-AF65-F5344CB8AC3E}">
        <p14:creationId xmlns:p14="http://schemas.microsoft.com/office/powerpoint/2010/main" val="370918750"/>
      </p:ext>
    </p:extLst>
  </p:cSld>
  <p:clrMapOvr>
    <a:masterClrMapping/>
  </p:clrMapOvr>
  <p:transition spd="med" advTm="63215">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7"/>
                </p:tgtEl>
              </p:cMediaNode>
            </p:video>
            <p:seq concurrent="1" nextAc="seek">
              <p:cTn id="8" restart="whenNotActive" fill="hold" evtFilter="cancelBubble" nodeType="interactiveSeq">
                <p:stCondLst>
                  <p:cond evt="onClick" delay="0">
                    <p:tgtEl>
                      <p:spTgt spid="3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7"/>
                                        </p:tgtEl>
                                      </p:cBhvr>
                                    </p:cmd>
                                  </p:childTnLst>
                                </p:cTn>
                              </p:par>
                            </p:childTnLst>
                          </p:cTn>
                        </p:par>
                      </p:childTnLst>
                    </p:cTn>
                  </p:par>
                </p:childTnLst>
              </p:cTn>
              <p:nextCondLst>
                <p:cond evt="onClick" delay="0">
                  <p:tgtEl>
                    <p:spTgt spid="3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735A3B-AAA3-CE33-EF37-AA5A8E47D4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4B0D2E-EFF4-9D1D-A939-B8B47177CBC6}"/>
              </a:ext>
            </a:extLst>
          </p:cNvPr>
          <p:cNvSpPr>
            <a:spLocks noGrp="1"/>
          </p:cNvSpPr>
          <p:nvPr>
            <p:ph type="title"/>
          </p:nvPr>
        </p:nvSpPr>
        <p:spPr>
          <a:xfrm>
            <a:off x="450342" y="324612"/>
            <a:ext cx="10986516" cy="935641"/>
          </a:xfrm>
        </p:spPr>
        <p:txBody>
          <a:bodyPr>
            <a:noAutofit/>
          </a:bodyPr>
          <a:lstStyle/>
          <a:p>
            <a:r>
              <a:rPr lang="en-GB" sz="4400"/>
              <a:t>Care Homes- Critical Analysis</a:t>
            </a:r>
          </a:p>
        </p:txBody>
      </p:sp>
      <p:sp>
        <p:nvSpPr>
          <p:cNvPr id="6" name="Slide Number Placeholder 5">
            <a:extLst>
              <a:ext uri="{FF2B5EF4-FFF2-40B4-BE49-F238E27FC236}">
                <a16:creationId xmlns:a16="http://schemas.microsoft.com/office/drawing/2014/main" id="{4E82CE97-D073-232E-A0CB-70F0847ACA47}"/>
              </a:ext>
            </a:extLst>
          </p:cNvPr>
          <p:cNvSpPr>
            <a:spLocks noGrp="1"/>
          </p:cNvSpPr>
          <p:nvPr>
            <p:ph type="sldNum" sz="quarter" idx="12"/>
          </p:nvPr>
        </p:nvSpPr>
        <p:spPr/>
        <p:txBody>
          <a:bodyPr/>
          <a:lstStyle/>
          <a:p>
            <a:fld id="{7BE69E03-4804-4553-A1EC-F089884EF50F}" type="slidenum">
              <a:rPr lang="en-US" smtClean="0"/>
              <a:t>11</a:t>
            </a:fld>
            <a:endParaRPr lang="en-US"/>
          </a:p>
        </p:txBody>
      </p:sp>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CAC25B1F-BD4D-BCBE-C7CA-54171AD6640F}"/>
                  </a:ext>
                </a:extLst>
              </p14:cNvPr>
              <p14:cNvContentPartPr/>
              <p14:nvPr/>
            </p14:nvContentPartPr>
            <p14:xfrm>
              <a:off x="-881132" y="5627139"/>
              <a:ext cx="360" cy="360"/>
            </p14:xfrm>
          </p:contentPart>
        </mc:Choice>
        <mc:Fallback xmlns="">
          <p:pic>
            <p:nvPicPr>
              <p:cNvPr id="8" name="Ink 7">
                <a:extLst>
                  <a:ext uri="{FF2B5EF4-FFF2-40B4-BE49-F238E27FC236}">
                    <a16:creationId xmlns:a16="http://schemas.microsoft.com/office/drawing/2014/main" id="{CAC25B1F-BD4D-BCBE-C7CA-54171AD6640F}"/>
                  </a:ext>
                </a:extLst>
              </p:cNvPr>
              <p:cNvPicPr/>
              <p:nvPr/>
            </p:nvPicPr>
            <p:blipFill>
              <a:blip r:embed="rId6"/>
              <a:stretch>
                <a:fillRect/>
              </a:stretch>
            </p:blipFill>
            <p:spPr>
              <a:xfrm>
                <a:off x="-885452" y="5622819"/>
                <a:ext cx="9000" cy="9000"/>
              </a:xfrm>
              <a:prstGeom prst="rect">
                <a:avLst/>
              </a:prstGeom>
            </p:spPr>
          </p:pic>
        </mc:Fallback>
      </mc:AlternateContent>
      <p:sp>
        <p:nvSpPr>
          <p:cNvPr id="4" name="AutoShape 2" descr="Population pyramids showing the percentage of the UK's population by age band and sex in 1972 (estimate), 2022 (estimate) and 2072 (projection). In 1972 there are larger proportions of the population in the youngest age groups. In 2022, the proportion of people in older age groups has grown and the proportion in younger age groups has fallen. In 2072, this trend continues.">
            <a:extLst>
              <a:ext uri="{FF2B5EF4-FFF2-40B4-BE49-F238E27FC236}">
                <a16:creationId xmlns:a16="http://schemas.microsoft.com/office/drawing/2014/main" id="{859DCB6A-2DC9-4F26-406B-DEBE964C00D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Content Placeholder 8">
            <a:extLst>
              <a:ext uri="{FF2B5EF4-FFF2-40B4-BE49-F238E27FC236}">
                <a16:creationId xmlns:a16="http://schemas.microsoft.com/office/drawing/2014/main" id="{D1B5DEF4-2D9C-EE24-3FA0-8C83CC3000C2}"/>
              </a:ext>
            </a:extLst>
          </p:cNvPr>
          <p:cNvSpPr>
            <a:spLocks noGrp="1"/>
          </p:cNvSpPr>
          <p:nvPr>
            <p:ph idx="1"/>
          </p:nvPr>
        </p:nvSpPr>
        <p:spPr>
          <a:xfrm>
            <a:off x="646324" y="1384470"/>
            <a:ext cx="10986516" cy="5347799"/>
          </a:xfrm>
        </p:spPr>
        <p:txBody>
          <a:bodyPr>
            <a:noAutofit/>
          </a:bodyPr>
          <a:lstStyle/>
          <a:p>
            <a:pPr lvl="1"/>
            <a:r>
              <a:rPr lang="en-GB"/>
              <a:t>Many care homes can provide satisfactory person-centred care, but the quality overall is limited due to funding pressures and staff shortages (CQC, 2023).</a:t>
            </a:r>
          </a:p>
          <a:p>
            <a:pPr lvl="1"/>
            <a:endParaRPr lang="en-GB"/>
          </a:p>
          <a:p>
            <a:pPr lvl="1"/>
            <a:r>
              <a:rPr lang="en-GB"/>
              <a:t>This becomes apparent as statistics show that, despite the increase in the older population, care home places went up only from 455,000 to 456,000 (The King’s Fund, 2025).</a:t>
            </a:r>
          </a:p>
          <a:p>
            <a:pPr lvl="1"/>
            <a:endParaRPr lang="en-GB"/>
          </a:p>
          <a:p>
            <a:pPr lvl="1"/>
            <a:r>
              <a:rPr lang="en-GB"/>
              <a:t>Following Maslow’s Hierarchy of Needs, the basic safety and physiological needs should be met before higher-level needs such as esteem, self-fulfilment and belonging (Cleveland Clinic, 2025).</a:t>
            </a:r>
          </a:p>
          <a:p>
            <a:pPr lvl="1"/>
            <a:endParaRPr lang="en-GB"/>
          </a:p>
          <a:p>
            <a:pPr lvl="1"/>
            <a:r>
              <a:rPr lang="en-GB"/>
              <a:t>This becomes a challenge when there is high turnover and understaffing, potentially disrupting relationships and preventing the fulfilment of these needs.</a:t>
            </a:r>
          </a:p>
        </p:txBody>
      </p:sp>
      <p:pic>
        <p:nvPicPr>
          <p:cNvPr id="18" name="Video 17">
            <a:hlinkClick r:id="" action="ppaction://media"/>
            <a:extLst>
              <a:ext uri="{FF2B5EF4-FFF2-40B4-BE49-F238E27FC236}">
                <a16:creationId xmlns:a16="http://schemas.microsoft.com/office/drawing/2014/main" id="{AB3AB939-C999-3B9A-F3F0-86448CE40E3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9900" r="9900"/>
          <a:stretch>
            <a:fillRect/>
          </a:stretch>
        </p:blipFill>
        <p:spPr>
          <a:xfrm>
            <a:off x="10857088" y="4881787"/>
            <a:ext cx="1292127" cy="906250"/>
          </a:xfrm>
          <a:prstGeom prst="ellipse">
            <a:avLst/>
          </a:prstGeom>
        </p:spPr>
      </p:pic>
    </p:spTree>
    <p:extLst>
      <p:ext uri="{BB962C8B-B14F-4D97-AF65-F5344CB8AC3E}">
        <p14:creationId xmlns:p14="http://schemas.microsoft.com/office/powerpoint/2010/main" val="3124675197"/>
      </p:ext>
    </p:extLst>
  </p:cSld>
  <p:clrMapOvr>
    <a:masterClrMapping/>
  </p:clrMapOvr>
  <p:transition spd="med" advTm="98192">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C4D06B-815A-AEA0-92A5-4ECDB25BFD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F80F4E-044A-C8DF-52A1-8B41F5186F73}"/>
              </a:ext>
            </a:extLst>
          </p:cNvPr>
          <p:cNvSpPr>
            <a:spLocks noGrp="1"/>
          </p:cNvSpPr>
          <p:nvPr>
            <p:ph type="title"/>
          </p:nvPr>
        </p:nvSpPr>
        <p:spPr>
          <a:xfrm>
            <a:off x="275244" y="30984"/>
            <a:ext cx="10986516" cy="935641"/>
          </a:xfrm>
        </p:spPr>
        <p:txBody>
          <a:bodyPr>
            <a:noAutofit/>
          </a:bodyPr>
          <a:lstStyle/>
          <a:p>
            <a:r>
              <a:rPr lang="en-GB" sz="4400"/>
              <a:t>Technological Advances in Elderly Care</a:t>
            </a:r>
          </a:p>
        </p:txBody>
      </p:sp>
      <p:sp>
        <p:nvSpPr>
          <p:cNvPr id="6" name="Slide Number Placeholder 5">
            <a:extLst>
              <a:ext uri="{FF2B5EF4-FFF2-40B4-BE49-F238E27FC236}">
                <a16:creationId xmlns:a16="http://schemas.microsoft.com/office/drawing/2014/main" id="{FA38B1C3-222B-6935-3B45-C10157123C78}"/>
              </a:ext>
            </a:extLst>
          </p:cNvPr>
          <p:cNvSpPr>
            <a:spLocks noGrp="1"/>
          </p:cNvSpPr>
          <p:nvPr>
            <p:ph type="sldNum" sz="quarter" idx="12"/>
          </p:nvPr>
        </p:nvSpPr>
        <p:spPr/>
        <p:txBody>
          <a:bodyPr/>
          <a:lstStyle/>
          <a:p>
            <a:fld id="{7BE69E03-4804-4553-A1EC-F089884EF50F}" type="slidenum">
              <a:rPr lang="en-US" smtClean="0"/>
              <a:t>12</a:t>
            </a:fld>
            <a:endParaRPr lang="en-US"/>
          </a:p>
        </p:txBody>
      </p:sp>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BB714698-FA81-D396-3EEF-2B64202387C3}"/>
                  </a:ext>
                </a:extLst>
              </p14:cNvPr>
              <p14:cNvContentPartPr/>
              <p14:nvPr/>
            </p14:nvContentPartPr>
            <p14:xfrm>
              <a:off x="-881132" y="5627139"/>
              <a:ext cx="360" cy="360"/>
            </p14:xfrm>
          </p:contentPart>
        </mc:Choice>
        <mc:Fallback xmlns="">
          <p:pic>
            <p:nvPicPr>
              <p:cNvPr id="8" name="Ink 7">
                <a:extLst>
                  <a:ext uri="{FF2B5EF4-FFF2-40B4-BE49-F238E27FC236}">
                    <a16:creationId xmlns:a16="http://schemas.microsoft.com/office/drawing/2014/main" id="{BB714698-FA81-D396-3EEF-2B64202387C3}"/>
                  </a:ext>
                </a:extLst>
              </p:cNvPr>
              <p:cNvPicPr/>
              <p:nvPr/>
            </p:nvPicPr>
            <p:blipFill>
              <a:blip r:embed="rId6"/>
              <a:stretch>
                <a:fillRect/>
              </a:stretch>
            </p:blipFill>
            <p:spPr>
              <a:xfrm>
                <a:off x="-885452" y="5622819"/>
                <a:ext cx="9000" cy="9000"/>
              </a:xfrm>
              <a:prstGeom prst="rect">
                <a:avLst/>
              </a:prstGeom>
            </p:spPr>
          </p:pic>
        </mc:Fallback>
      </mc:AlternateContent>
      <p:sp>
        <p:nvSpPr>
          <p:cNvPr id="4" name="AutoShape 2" descr="Population pyramids showing the percentage of the UK's population by age band and sex in 1972 (estimate), 2022 (estimate) and 2072 (projection). In 1972 there are larger proportions of the population in the youngest age groups. In 2022, the proportion of people in older age groups has grown and the proportion in younger age groups has fallen. In 2072, this trend continues.">
            <a:extLst>
              <a:ext uri="{FF2B5EF4-FFF2-40B4-BE49-F238E27FC236}">
                <a16:creationId xmlns:a16="http://schemas.microsoft.com/office/drawing/2014/main" id="{C795096A-5AF2-7C3A-0113-0B8BF0DEA2E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Content Placeholder 8">
            <a:extLst>
              <a:ext uri="{FF2B5EF4-FFF2-40B4-BE49-F238E27FC236}">
                <a16:creationId xmlns:a16="http://schemas.microsoft.com/office/drawing/2014/main" id="{BC86BE38-CE9B-32FC-8315-E66ABB34F19D}"/>
              </a:ext>
            </a:extLst>
          </p:cNvPr>
          <p:cNvSpPr>
            <a:spLocks noGrp="1"/>
          </p:cNvSpPr>
          <p:nvPr>
            <p:ph idx="1"/>
          </p:nvPr>
        </p:nvSpPr>
        <p:spPr>
          <a:xfrm>
            <a:off x="1773469" y="905350"/>
            <a:ext cx="8123658" cy="5241942"/>
          </a:xfrm>
        </p:spPr>
        <p:txBody>
          <a:bodyPr>
            <a:noAutofit/>
          </a:bodyPr>
          <a:lstStyle/>
          <a:p>
            <a:pPr lvl="1"/>
            <a:r>
              <a:rPr lang="en-GB"/>
              <a:t>Innovative solutions to promote independent living, well-being, and health are becoming more necessary as the number of senior people rises.</a:t>
            </a:r>
          </a:p>
          <a:p>
            <a:pPr lvl="1"/>
            <a:endParaRPr lang="en-GB"/>
          </a:p>
          <a:p>
            <a:pPr lvl="1"/>
            <a:r>
              <a:rPr lang="en-GB"/>
              <a:t>Technology plays a crucial role in easing the burden on healthcare systems. It encourages independence, which improves the care of ageing adults and promotes long-term sustainability for the UK’s health system (GOV.UK, 2021).</a:t>
            </a:r>
          </a:p>
          <a:p>
            <a:pPr lvl="1"/>
            <a:endParaRPr lang="en-GB"/>
          </a:p>
          <a:p>
            <a:pPr lvl="1"/>
            <a:r>
              <a:rPr lang="en-GB"/>
              <a:t>There are three main types:</a:t>
            </a:r>
          </a:p>
          <a:p>
            <a:pPr lvl="1">
              <a:buFont typeface="Wingdings" panose="05000000000000000000" pitchFamily="2" charset="2"/>
              <a:buChar char="Ø"/>
            </a:pPr>
            <a:r>
              <a:rPr lang="en-GB"/>
              <a:t>Assistive Technology (e.g. mobility aids, wearable devices)</a:t>
            </a:r>
          </a:p>
          <a:p>
            <a:pPr lvl="1">
              <a:buFont typeface="Wingdings" panose="05000000000000000000" pitchFamily="2" charset="2"/>
              <a:buChar char="Ø"/>
            </a:pPr>
            <a:r>
              <a:rPr lang="en-GB"/>
              <a:t>Telemedicine (e.g. virtual GP consultations, remote health monitoring)</a:t>
            </a:r>
          </a:p>
          <a:p>
            <a:pPr lvl="1">
              <a:buFont typeface="Wingdings" panose="05000000000000000000" pitchFamily="2" charset="2"/>
              <a:buChar char="Ø"/>
            </a:pPr>
            <a:r>
              <a:rPr lang="en-GB"/>
              <a:t>Digital Health Tools (e.g. health Apps, medication management</a:t>
            </a:r>
            <a:r>
              <a:rPr lang="en-GB" sz="2000"/>
              <a:t>)	</a:t>
            </a:r>
            <a:endParaRPr lang="en-GB" sz="2400"/>
          </a:p>
        </p:txBody>
      </p:sp>
      <p:pic>
        <p:nvPicPr>
          <p:cNvPr id="5" name="Picture 4" descr="Doctor waving during telemedicine visit">
            <a:extLst>
              <a:ext uri="{FF2B5EF4-FFF2-40B4-BE49-F238E27FC236}">
                <a16:creationId xmlns:a16="http://schemas.microsoft.com/office/drawing/2014/main" id="{D421B735-0F32-D974-5461-66FEC0F5E2E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7415" y="3843849"/>
            <a:ext cx="2162421" cy="1443026"/>
          </a:xfrm>
          <a:prstGeom prst="rect">
            <a:avLst/>
          </a:prstGeom>
        </p:spPr>
      </p:pic>
      <p:pic>
        <p:nvPicPr>
          <p:cNvPr id="10" name="Picture 9" descr="Telemedicine visit">
            <a:extLst>
              <a:ext uri="{FF2B5EF4-FFF2-40B4-BE49-F238E27FC236}">
                <a16:creationId xmlns:a16="http://schemas.microsoft.com/office/drawing/2014/main" id="{7C30DCA1-AECC-33CD-FCAF-3B2786A02CB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27415" y="1498058"/>
            <a:ext cx="2162188" cy="1443025"/>
          </a:xfrm>
          <a:prstGeom prst="rect">
            <a:avLst/>
          </a:prstGeom>
        </p:spPr>
      </p:pic>
      <p:pic>
        <p:nvPicPr>
          <p:cNvPr id="12" name="Picture 11" descr="Doctor pointing at x-ray scan">
            <a:extLst>
              <a:ext uri="{FF2B5EF4-FFF2-40B4-BE49-F238E27FC236}">
                <a16:creationId xmlns:a16="http://schemas.microsoft.com/office/drawing/2014/main" id="{287CA530-6A7A-B072-3225-4460362A1FA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845591" y="5013224"/>
            <a:ext cx="2164538" cy="1443025"/>
          </a:xfrm>
          <a:prstGeom prst="rect">
            <a:avLst/>
          </a:prstGeom>
        </p:spPr>
      </p:pic>
      <p:pic>
        <p:nvPicPr>
          <p:cNvPr id="14" name="Picture 13" descr="Woman using computer">
            <a:extLst>
              <a:ext uri="{FF2B5EF4-FFF2-40B4-BE49-F238E27FC236}">
                <a16:creationId xmlns:a16="http://schemas.microsoft.com/office/drawing/2014/main" id="{53067FCD-AC28-D9BA-78CC-C0D952240B2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902397" y="1498058"/>
            <a:ext cx="2050924" cy="1153645"/>
          </a:xfrm>
          <a:prstGeom prst="rect">
            <a:avLst/>
          </a:prstGeom>
        </p:spPr>
      </p:pic>
      <p:pic>
        <p:nvPicPr>
          <p:cNvPr id="16" name="Picture 15" descr="A robot with a face">
            <a:extLst>
              <a:ext uri="{FF2B5EF4-FFF2-40B4-BE49-F238E27FC236}">
                <a16:creationId xmlns:a16="http://schemas.microsoft.com/office/drawing/2014/main" id="{90FE6198-C73C-FE7F-BD6D-4C167854B3D1}"/>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897127" y="3091803"/>
            <a:ext cx="2061465" cy="1443025"/>
          </a:xfrm>
          <a:prstGeom prst="rect">
            <a:avLst/>
          </a:prstGeom>
        </p:spPr>
      </p:pic>
      <p:sp>
        <p:nvSpPr>
          <p:cNvPr id="3" name="TextBox 2">
            <a:extLst>
              <a:ext uri="{FF2B5EF4-FFF2-40B4-BE49-F238E27FC236}">
                <a16:creationId xmlns:a16="http://schemas.microsoft.com/office/drawing/2014/main" id="{2039C91B-AE69-3AFF-8FA2-37B6250264ED}"/>
              </a:ext>
            </a:extLst>
          </p:cNvPr>
          <p:cNvSpPr txBox="1"/>
          <p:nvPr/>
        </p:nvSpPr>
        <p:spPr>
          <a:xfrm>
            <a:off x="218364" y="5301585"/>
            <a:ext cx="2954733" cy="276999"/>
          </a:xfrm>
          <a:prstGeom prst="rect">
            <a:avLst/>
          </a:prstGeom>
          <a:noFill/>
        </p:spPr>
        <p:txBody>
          <a:bodyPr wrap="square" rtlCol="0">
            <a:spAutoFit/>
          </a:bodyPr>
          <a:lstStyle/>
          <a:p>
            <a:r>
              <a:rPr lang="en-GB" sz="1200"/>
              <a:t>(PPT Stock Images, 2025)</a:t>
            </a:r>
          </a:p>
        </p:txBody>
      </p:sp>
      <p:sp>
        <p:nvSpPr>
          <p:cNvPr id="7" name="TextBox 6">
            <a:extLst>
              <a:ext uri="{FF2B5EF4-FFF2-40B4-BE49-F238E27FC236}">
                <a16:creationId xmlns:a16="http://schemas.microsoft.com/office/drawing/2014/main" id="{FDDDDADC-88A5-9A7B-E308-6B64305FB440}"/>
              </a:ext>
            </a:extLst>
          </p:cNvPr>
          <p:cNvSpPr txBox="1"/>
          <p:nvPr/>
        </p:nvSpPr>
        <p:spPr>
          <a:xfrm>
            <a:off x="9848224" y="2689137"/>
            <a:ext cx="2954733" cy="276999"/>
          </a:xfrm>
          <a:prstGeom prst="rect">
            <a:avLst/>
          </a:prstGeom>
          <a:noFill/>
        </p:spPr>
        <p:txBody>
          <a:bodyPr wrap="square" rtlCol="0">
            <a:spAutoFit/>
          </a:bodyPr>
          <a:lstStyle/>
          <a:p>
            <a:r>
              <a:rPr lang="en-GB" sz="1200"/>
              <a:t>(PPT Stock Images, 2025)</a:t>
            </a:r>
          </a:p>
        </p:txBody>
      </p:sp>
      <p:sp>
        <p:nvSpPr>
          <p:cNvPr id="11" name="TextBox 10">
            <a:extLst>
              <a:ext uri="{FF2B5EF4-FFF2-40B4-BE49-F238E27FC236}">
                <a16:creationId xmlns:a16="http://schemas.microsoft.com/office/drawing/2014/main" id="{82FC9F71-5C97-2B41-FC4B-94FB69AAC19F}"/>
              </a:ext>
            </a:extLst>
          </p:cNvPr>
          <p:cNvSpPr txBox="1"/>
          <p:nvPr/>
        </p:nvSpPr>
        <p:spPr>
          <a:xfrm>
            <a:off x="290242" y="3116468"/>
            <a:ext cx="2954733" cy="276999"/>
          </a:xfrm>
          <a:prstGeom prst="rect">
            <a:avLst/>
          </a:prstGeom>
          <a:noFill/>
        </p:spPr>
        <p:txBody>
          <a:bodyPr wrap="square" rtlCol="0">
            <a:spAutoFit/>
          </a:bodyPr>
          <a:lstStyle/>
          <a:p>
            <a:r>
              <a:rPr lang="en-GB" sz="1200"/>
              <a:t>(PPT Stock Images, 2025)</a:t>
            </a:r>
          </a:p>
        </p:txBody>
      </p:sp>
      <p:sp>
        <p:nvSpPr>
          <p:cNvPr id="13" name="TextBox 12">
            <a:extLst>
              <a:ext uri="{FF2B5EF4-FFF2-40B4-BE49-F238E27FC236}">
                <a16:creationId xmlns:a16="http://schemas.microsoft.com/office/drawing/2014/main" id="{E69378E9-3E08-A44C-AADB-5D918445564E}"/>
              </a:ext>
            </a:extLst>
          </p:cNvPr>
          <p:cNvSpPr txBox="1"/>
          <p:nvPr/>
        </p:nvSpPr>
        <p:spPr>
          <a:xfrm>
            <a:off x="9897127" y="4572693"/>
            <a:ext cx="2954733" cy="276999"/>
          </a:xfrm>
          <a:prstGeom prst="rect">
            <a:avLst/>
          </a:prstGeom>
          <a:noFill/>
        </p:spPr>
        <p:txBody>
          <a:bodyPr wrap="square" rtlCol="0">
            <a:spAutoFit/>
          </a:bodyPr>
          <a:lstStyle/>
          <a:p>
            <a:r>
              <a:rPr lang="en-GB" sz="1200"/>
              <a:t>(PPT Stock Images, 2025)</a:t>
            </a:r>
          </a:p>
        </p:txBody>
      </p:sp>
      <p:sp>
        <p:nvSpPr>
          <p:cNvPr id="15" name="TextBox 14">
            <a:extLst>
              <a:ext uri="{FF2B5EF4-FFF2-40B4-BE49-F238E27FC236}">
                <a16:creationId xmlns:a16="http://schemas.microsoft.com/office/drawing/2014/main" id="{DDADB228-EEE9-4DAF-873F-8CA24D8242CF}"/>
              </a:ext>
            </a:extLst>
          </p:cNvPr>
          <p:cNvSpPr txBox="1"/>
          <p:nvPr/>
        </p:nvSpPr>
        <p:spPr>
          <a:xfrm>
            <a:off x="9845591" y="6456249"/>
            <a:ext cx="2954733" cy="276999"/>
          </a:xfrm>
          <a:prstGeom prst="rect">
            <a:avLst/>
          </a:prstGeom>
          <a:noFill/>
        </p:spPr>
        <p:txBody>
          <a:bodyPr wrap="square" rtlCol="0">
            <a:spAutoFit/>
          </a:bodyPr>
          <a:lstStyle/>
          <a:p>
            <a:r>
              <a:rPr lang="en-GB" sz="1200"/>
              <a:t>(PPT Stock Images, 2025)</a:t>
            </a:r>
          </a:p>
        </p:txBody>
      </p:sp>
      <p:pic>
        <p:nvPicPr>
          <p:cNvPr id="25" name="Video 24">
            <a:hlinkClick r:id="" action="ppaction://media"/>
            <a:extLst>
              <a:ext uri="{FF2B5EF4-FFF2-40B4-BE49-F238E27FC236}">
                <a16:creationId xmlns:a16="http://schemas.microsoft.com/office/drawing/2014/main" id="{A73AD183-77EA-DB5B-CB83-E65F57A1BEF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21875" r="21875"/>
          <a:stretch>
            <a:fillRect/>
          </a:stretch>
        </p:blipFill>
        <p:spPr>
          <a:xfrm flipV="1">
            <a:off x="218364" y="5751967"/>
            <a:ext cx="1443026" cy="1443026"/>
          </a:xfrm>
          <a:prstGeom prst="ellipse">
            <a:avLst/>
          </a:prstGeom>
        </p:spPr>
      </p:pic>
    </p:spTree>
    <p:extLst>
      <p:ext uri="{BB962C8B-B14F-4D97-AF65-F5344CB8AC3E}">
        <p14:creationId xmlns:p14="http://schemas.microsoft.com/office/powerpoint/2010/main" val="1253258304"/>
      </p:ext>
    </p:extLst>
  </p:cSld>
  <p:clrMapOvr>
    <a:masterClrMapping/>
  </p:clrMapOvr>
  <p:transition spd="med" advTm="67280">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fade">
                                      <p:cBhvr>
                                        <p:cTn id="11" dur="1000"/>
                                        <p:tgtEl>
                                          <p:spTgt spid="14"/>
                                        </p:tgtEl>
                                      </p:cBhvr>
                                    </p:animEffect>
                                    <p:anim calcmode="lin" valueType="num">
                                      <p:cBhvr>
                                        <p:cTn id="12" dur="1000" fill="hold"/>
                                        <p:tgtEl>
                                          <p:spTgt spid="14"/>
                                        </p:tgtEl>
                                        <p:attrNameLst>
                                          <p:attrName>ppt_x</p:attrName>
                                        </p:attrNameLst>
                                      </p:cBhvr>
                                      <p:tavLst>
                                        <p:tav tm="0">
                                          <p:val>
                                            <p:strVal val="#ppt_x"/>
                                          </p:val>
                                        </p:tav>
                                        <p:tav tm="100000">
                                          <p:val>
                                            <p:strVal val="#ppt_x"/>
                                          </p:val>
                                        </p:tav>
                                      </p:tavLst>
                                    </p:anim>
                                    <p:anim calcmode="lin" valueType="num">
                                      <p:cBhvr>
                                        <p:cTn id="13" dur="1000" fill="hold"/>
                                        <p:tgtEl>
                                          <p:spTgt spid="14"/>
                                        </p:tgtEl>
                                        <p:attrNameLst>
                                          <p:attrName>ppt_y</p:attrName>
                                        </p:attrNameLst>
                                      </p:cBhvr>
                                      <p:tavLst>
                                        <p:tav tm="0">
                                          <p:val>
                                            <p:strVal val="#ppt_y+.1"/>
                                          </p:val>
                                        </p:tav>
                                        <p:tav tm="100000">
                                          <p:val>
                                            <p:strVal val="#ppt_y"/>
                                          </p:val>
                                        </p:tav>
                                      </p:tavLst>
                                    </p:anim>
                                  </p:childTnLst>
                                </p:cTn>
                              </p:par>
                              <p:par>
                                <p:cTn id="14" presetID="42" presetClass="entr" presetSubtype="0" fill="hold" nodeType="with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fade">
                                      <p:cBhvr>
                                        <p:cTn id="16" dur="1000"/>
                                        <p:tgtEl>
                                          <p:spTgt spid="16"/>
                                        </p:tgtEl>
                                      </p:cBhvr>
                                    </p:animEffect>
                                    <p:anim calcmode="lin" valueType="num">
                                      <p:cBhvr>
                                        <p:cTn id="17" dur="1000" fill="hold"/>
                                        <p:tgtEl>
                                          <p:spTgt spid="16"/>
                                        </p:tgtEl>
                                        <p:attrNameLst>
                                          <p:attrName>ppt_x</p:attrName>
                                        </p:attrNameLst>
                                      </p:cBhvr>
                                      <p:tavLst>
                                        <p:tav tm="0">
                                          <p:val>
                                            <p:strVal val="#ppt_x"/>
                                          </p:val>
                                        </p:tav>
                                        <p:tav tm="100000">
                                          <p:val>
                                            <p:strVal val="#ppt_x"/>
                                          </p:val>
                                        </p:tav>
                                      </p:tavLst>
                                    </p:anim>
                                    <p:anim calcmode="lin" valueType="num">
                                      <p:cBhvr>
                                        <p:cTn id="18" dur="1000" fill="hold"/>
                                        <p:tgtEl>
                                          <p:spTgt spid="16"/>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1000"/>
                                        <p:tgtEl>
                                          <p:spTgt spid="12"/>
                                        </p:tgtEl>
                                      </p:cBhvr>
                                    </p:animEffect>
                                    <p:anim calcmode="lin" valueType="num">
                                      <p:cBhvr>
                                        <p:cTn id="22" dur="1000" fill="hold"/>
                                        <p:tgtEl>
                                          <p:spTgt spid="12"/>
                                        </p:tgtEl>
                                        <p:attrNameLst>
                                          <p:attrName>ppt_x</p:attrName>
                                        </p:attrNameLst>
                                      </p:cBhvr>
                                      <p:tavLst>
                                        <p:tav tm="0">
                                          <p:val>
                                            <p:strVal val="#ppt_x"/>
                                          </p:val>
                                        </p:tav>
                                        <p:tav tm="100000">
                                          <p:val>
                                            <p:strVal val="#ppt_x"/>
                                          </p:val>
                                        </p:tav>
                                      </p:tavLst>
                                    </p:anim>
                                    <p:anim calcmode="lin" valueType="num">
                                      <p:cBhvr>
                                        <p:cTn id="23" dur="1000" fill="hold"/>
                                        <p:tgtEl>
                                          <p:spTgt spid="12"/>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1000"/>
                                        <p:tgtEl>
                                          <p:spTgt spid="10"/>
                                        </p:tgtEl>
                                      </p:cBhvr>
                                    </p:animEffect>
                                    <p:anim calcmode="lin" valueType="num">
                                      <p:cBhvr>
                                        <p:cTn id="27" dur="1000" fill="hold"/>
                                        <p:tgtEl>
                                          <p:spTgt spid="10"/>
                                        </p:tgtEl>
                                        <p:attrNameLst>
                                          <p:attrName>ppt_x</p:attrName>
                                        </p:attrNameLst>
                                      </p:cBhvr>
                                      <p:tavLst>
                                        <p:tav tm="0">
                                          <p:val>
                                            <p:strVal val="#ppt_x"/>
                                          </p:val>
                                        </p:tav>
                                        <p:tav tm="100000">
                                          <p:val>
                                            <p:strVal val="#ppt_x"/>
                                          </p:val>
                                        </p:tav>
                                      </p:tavLst>
                                    </p:anim>
                                    <p:anim calcmode="lin" valueType="num">
                                      <p:cBhvr>
                                        <p:cTn id="28" dur="1000" fill="hold"/>
                                        <p:tgtEl>
                                          <p:spTgt spid="10"/>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1000"/>
                                        <p:tgtEl>
                                          <p:spTgt spid="5"/>
                                        </p:tgtEl>
                                      </p:cBhvr>
                                    </p:animEffect>
                                    <p:anim calcmode="lin" valueType="num">
                                      <p:cBhvr>
                                        <p:cTn id="32" dur="1000" fill="hold"/>
                                        <p:tgtEl>
                                          <p:spTgt spid="5"/>
                                        </p:tgtEl>
                                        <p:attrNameLst>
                                          <p:attrName>ppt_x</p:attrName>
                                        </p:attrNameLst>
                                      </p:cBhvr>
                                      <p:tavLst>
                                        <p:tav tm="0">
                                          <p:val>
                                            <p:strVal val="#ppt_x"/>
                                          </p:val>
                                        </p:tav>
                                        <p:tav tm="100000">
                                          <p:val>
                                            <p:strVal val="#ppt_x"/>
                                          </p:val>
                                        </p:tav>
                                      </p:tavLst>
                                    </p:anim>
                                    <p:anim calcmode="lin" valueType="num">
                                      <p:cBhvr>
                                        <p:cTn id="3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34" fill="hold" display="0">
                  <p:stCondLst>
                    <p:cond delay="indefinite"/>
                  </p:stCondLst>
                </p:cTn>
                <p:tgtEl>
                  <p:spTgt spid="25"/>
                </p:tgtEl>
              </p:cMediaNode>
            </p:video>
            <p:seq concurrent="1" nextAc="seek">
              <p:cTn id="35" restart="whenNotActive" fill="hold" evtFilter="cancelBubble" nodeType="interactiveSeq">
                <p:stCondLst>
                  <p:cond evt="onClick" delay="0">
                    <p:tgtEl>
                      <p:spTgt spid="25"/>
                    </p:tgtEl>
                  </p:cond>
                </p:stCondLst>
                <p:endSync evt="end" delay="0">
                  <p:rtn val="all"/>
                </p:endSync>
                <p:childTnLst>
                  <p:par>
                    <p:cTn id="36" fill="hold">
                      <p:stCondLst>
                        <p:cond delay="0"/>
                      </p:stCondLst>
                      <p:childTnLst>
                        <p:par>
                          <p:cTn id="37" fill="hold">
                            <p:stCondLst>
                              <p:cond delay="0"/>
                            </p:stCondLst>
                            <p:childTnLst>
                              <p:par>
                                <p:cTn id="38" presetID="2" presetClass="mediacall" presetSubtype="0" fill="hold" nodeType="clickEffect">
                                  <p:stCondLst>
                                    <p:cond delay="0"/>
                                  </p:stCondLst>
                                  <p:childTnLst>
                                    <p:cmd type="call" cmd="togglePause">
                                      <p:cBhvr>
                                        <p:cTn id="39" dur="1" fill="hold"/>
                                        <p:tgtEl>
                                          <p:spTgt spid="25"/>
                                        </p:tgtEl>
                                      </p:cBhvr>
                                    </p:cmd>
                                  </p:childTnLst>
                                </p:cTn>
                              </p:par>
                            </p:childTnLst>
                          </p:cTn>
                        </p:par>
                      </p:childTnLst>
                    </p:cTn>
                  </p:par>
                </p:childTnLst>
              </p:cTn>
              <p:nextCondLst>
                <p:cond evt="onClick" delay="0">
                  <p:tgtEl>
                    <p:spTgt spid="2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C0F627-19A1-4A3D-F434-E9097067BE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0EF8DB-2618-B88E-4E9C-886666E7BA20}"/>
              </a:ext>
            </a:extLst>
          </p:cNvPr>
          <p:cNvSpPr>
            <a:spLocks noGrp="1"/>
          </p:cNvSpPr>
          <p:nvPr>
            <p:ph type="title"/>
          </p:nvPr>
        </p:nvSpPr>
        <p:spPr>
          <a:xfrm>
            <a:off x="275244" y="222743"/>
            <a:ext cx="10986516" cy="935641"/>
          </a:xfrm>
        </p:spPr>
        <p:txBody>
          <a:bodyPr>
            <a:noAutofit/>
          </a:bodyPr>
          <a:lstStyle/>
          <a:p>
            <a:r>
              <a:rPr lang="en-GB" sz="4400"/>
              <a:t>Technological Advances in Elderly Care</a:t>
            </a:r>
          </a:p>
        </p:txBody>
      </p:sp>
      <p:sp>
        <p:nvSpPr>
          <p:cNvPr id="6" name="Slide Number Placeholder 5">
            <a:extLst>
              <a:ext uri="{FF2B5EF4-FFF2-40B4-BE49-F238E27FC236}">
                <a16:creationId xmlns:a16="http://schemas.microsoft.com/office/drawing/2014/main" id="{995583D6-9946-3348-0E17-7F0A319D757F}"/>
              </a:ext>
            </a:extLst>
          </p:cNvPr>
          <p:cNvSpPr>
            <a:spLocks noGrp="1"/>
          </p:cNvSpPr>
          <p:nvPr>
            <p:ph type="sldNum" sz="quarter" idx="12"/>
          </p:nvPr>
        </p:nvSpPr>
        <p:spPr/>
        <p:txBody>
          <a:bodyPr/>
          <a:lstStyle/>
          <a:p>
            <a:fld id="{7BE69E03-4804-4553-A1EC-F089884EF50F}" type="slidenum">
              <a:rPr lang="en-US" smtClean="0"/>
              <a:t>13</a:t>
            </a:fld>
            <a:endParaRPr lang="en-US"/>
          </a:p>
        </p:txBody>
      </p:sp>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E89083B4-D6E1-7C6A-E340-99C1B639C992}"/>
                  </a:ext>
                </a:extLst>
              </p14:cNvPr>
              <p14:cNvContentPartPr/>
              <p14:nvPr/>
            </p14:nvContentPartPr>
            <p14:xfrm>
              <a:off x="-881132" y="5627139"/>
              <a:ext cx="360" cy="360"/>
            </p14:xfrm>
          </p:contentPart>
        </mc:Choice>
        <mc:Fallback xmlns="">
          <p:pic>
            <p:nvPicPr>
              <p:cNvPr id="8" name="Ink 7">
                <a:extLst>
                  <a:ext uri="{FF2B5EF4-FFF2-40B4-BE49-F238E27FC236}">
                    <a16:creationId xmlns:a16="http://schemas.microsoft.com/office/drawing/2014/main" id="{E89083B4-D6E1-7C6A-E340-99C1B639C992}"/>
                  </a:ext>
                </a:extLst>
              </p:cNvPr>
              <p:cNvPicPr/>
              <p:nvPr/>
            </p:nvPicPr>
            <p:blipFill>
              <a:blip r:embed="rId6"/>
              <a:stretch>
                <a:fillRect/>
              </a:stretch>
            </p:blipFill>
            <p:spPr>
              <a:xfrm>
                <a:off x="-885452" y="5622819"/>
                <a:ext cx="9000" cy="9000"/>
              </a:xfrm>
              <a:prstGeom prst="rect">
                <a:avLst/>
              </a:prstGeom>
            </p:spPr>
          </p:pic>
        </mc:Fallback>
      </mc:AlternateContent>
      <p:sp>
        <p:nvSpPr>
          <p:cNvPr id="4" name="AutoShape 2" descr="Population pyramids showing the percentage of the UK's population by age band and sex in 1972 (estimate), 2022 (estimate) and 2072 (projection). In 1972 there are larger proportions of the population in the youngest age groups. In 2022, the proportion of people in older age groups has grown and the proportion in younger age groups has fallen. In 2072, this trend continues.">
            <a:extLst>
              <a:ext uri="{FF2B5EF4-FFF2-40B4-BE49-F238E27FC236}">
                <a16:creationId xmlns:a16="http://schemas.microsoft.com/office/drawing/2014/main" id="{14C32AC6-EBEA-DA43-05E8-114805763D6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11" name="Table 10">
            <a:extLst>
              <a:ext uri="{FF2B5EF4-FFF2-40B4-BE49-F238E27FC236}">
                <a16:creationId xmlns:a16="http://schemas.microsoft.com/office/drawing/2014/main" id="{7002F128-97A8-1C1A-56A0-B42418BBCA50}"/>
              </a:ext>
            </a:extLst>
          </p:cNvPr>
          <p:cNvGraphicFramePr>
            <a:graphicFrameLocks noGrp="1"/>
          </p:cNvGraphicFramePr>
          <p:nvPr>
            <p:extLst>
              <p:ext uri="{D42A27DB-BD31-4B8C-83A1-F6EECF244321}">
                <p14:modId xmlns:p14="http://schemas.microsoft.com/office/powerpoint/2010/main" val="1579929817"/>
              </p:ext>
            </p:extLst>
          </p:nvPr>
        </p:nvGraphicFramePr>
        <p:xfrm>
          <a:off x="1967880" y="1669773"/>
          <a:ext cx="9535272" cy="4572000"/>
        </p:xfrm>
        <a:graphic>
          <a:graphicData uri="http://schemas.openxmlformats.org/drawingml/2006/table">
            <a:tbl>
              <a:tblPr firstRow="1" bandRow="1">
                <a:tableStyleId>{BC89EF96-8CEA-46FF-86C4-4CE0E7609802}</a:tableStyleId>
              </a:tblPr>
              <a:tblGrid>
                <a:gridCol w="3178424">
                  <a:extLst>
                    <a:ext uri="{9D8B030D-6E8A-4147-A177-3AD203B41FA5}">
                      <a16:colId xmlns:a16="http://schemas.microsoft.com/office/drawing/2014/main" val="1360688836"/>
                    </a:ext>
                  </a:extLst>
                </a:gridCol>
                <a:gridCol w="3178424">
                  <a:extLst>
                    <a:ext uri="{9D8B030D-6E8A-4147-A177-3AD203B41FA5}">
                      <a16:colId xmlns:a16="http://schemas.microsoft.com/office/drawing/2014/main" val="3663616531"/>
                    </a:ext>
                  </a:extLst>
                </a:gridCol>
                <a:gridCol w="3178424">
                  <a:extLst>
                    <a:ext uri="{9D8B030D-6E8A-4147-A177-3AD203B41FA5}">
                      <a16:colId xmlns:a16="http://schemas.microsoft.com/office/drawing/2014/main" val="3117961552"/>
                    </a:ext>
                  </a:extLst>
                </a:gridCol>
              </a:tblGrid>
              <a:tr h="2235975">
                <a:tc>
                  <a:txBody>
                    <a:bodyPr/>
                    <a:lstStyle/>
                    <a:p>
                      <a:pPr marL="285750" indent="-285750">
                        <a:buFont typeface="Arial" panose="020B0604020202020204" pitchFamily="34" charset="0"/>
                        <a:buChar char="•"/>
                      </a:pPr>
                      <a:r>
                        <a:rPr lang="en-GB" sz="1800" b="0"/>
                        <a:t>More independence so adults can have more autonomy</a:t>
                      </a:r>
                    </a:p>
                    <a:p>
                      <a:pPr marL="285750" indent="-285750">
                        <a:buFont typeface="Arial" panose="020B0604020202020204" pitchFamily="34" charset="0"/>
                        <a:buChar char="•"/>
                      </a:pPr>
                      <a:r>
                        <a:rPr lang="en-GB" sz="1800" b="0"/>
                        <a:t>Improved safety through emergency alerts and monitoring</a:t>
                      </a:r>
                    </a:p>
                    <a:p>
                      <a:pPr marL="285750" indent="-285750">
                        <a:buFont typeface="Arial" panose="020B0604020202020204" pitchFamily="34" charset="0"/>
                        <a:buChar char="•"/>
                      </a:pPr>
                      <a:r>
                        <a:rPr lang="en-GB" sz="1800" b="0"/>
                        <a:t>Lessened caregiver burden</a:t>
                      </a:r>
                    </a:p>
                  </a:txBody>
                  <a:tcPr/>
                </a:tc>
                <a:tc>
                  <a:txBody>
                    <a:bodyPr/>
                    <a:lstStyle/>
                    <a:p>
                      <a:pPr marL="285750" indent="-285750">
                        <a:buFont typeface="Arial" panose="020B0604020202020204" pitchFamily="34" charset="0"/>
                        <a:buChar char="•"/>
                      </a:pPr>
                      <a:r>
                        <a:rPr lang="en-GB" b="0"/>
                        <a:t>Can be done remotely and does not require travelling</a:t>
                      </a:r>
                    </a:p>
                    <a:p>
                      <a:pPr marL="285750" indent="-285750">
                        <a:buFont typeface="Arial" panose="020B0604020202020204" pitchFamily="34" charset="0"/>
                        <a:buChar char="•"/>
                      </a:pPr>
                      <a:r>
                        <a:rPr lang="en-GB" b="0"/>
                        <a:t>Greater access to healthcare via telehealth</a:t>
                      </a:r>
                    </a:p>
                    <a:p>
                      <a:pPr marL="285750" indent="-285750">
                        <a:buFont typeface="Arial" panose="020B0604020202020204" pitchFamily="34" charset="0"/>
                        <a:buChar char="•"/>
                      </a:pPr>
                      <a:r>
                        <a:rPr lang="en-GB" b="0"/>
                        <a:t>Linking to the Continuity Theory, it is easy to maintain a consistent routine </a:t>
                      </a:r>
                    </a:p>
                  </a:txBody>
                  <a:tcPr/>
                </a:tc>
                <a:tc>
                  <a:txBody>
                    <a:bodyPr/>
                    <a:lstStyle/>
                    <a:p>
                      <a:pPr marL="285750" indent="-285750">
                        <a:buFont typeface="Arial" panose="020B0604020202020204" pitchFamily="34" charset="0"/>
                        <a:buChar char="•"/>
                      </a:pPr>
                      <a:r>
                        <a:rPr lang="en-GB" b="0"/>
                        <a:t>Links to Activity Theory where older people able to participate when it comes to their health and self-management</a:t>
                      </a:r>
                    </a:p>
                    <a:p>
                      <a:pPr marL="285750" indent="-285750">
                        <a:buFont typeface="Arial" panose="020B0604020202020204" pitchFamily="34" charset="0"/>
                        <a:buChar char="•"/>
                      </a:pPr>
                      <a:r>
                        <a:rPr lang="en-GB" b="0"/>
                        <a:t>Can improve cognitive health, like using brain-training apps</a:t>
                      </a:r>
                    </a:p>
                  </a:txBody>
                  <a:tcPr/>
                </a:tc>
                <a:extLst>
                  <a:ext uri="{0D108BD9-81ED-4DB2-BD59-A6C34878D82A}">
                    <a16:rowId xmlns:a16="http://schemas.microsoft.com/office/drawing/2014/main" val="2577265614"/>
                  </a:ext>
                </a:extLst>
              </a:tr>
              <a:tr h="2235975">
                <a:tc>
                  <a:txBody>
                    <a:bodyPr/>
                    <a:lstStyle/>
                    <a:p>
                      <a:pPr marL="285750" indent="-285750">
                        <a:buFont typeface="Arial" panose="020B0604020202020204" pitchFamily="34" charset="0"/>
                        <a:buChar char="•"/>
                      </a:pPr>
                      <a:r>
                        <a:rPr lang="en-GB"/>
                        <a:t>Can be expensive</a:t>
                      </a:r>
                    </a:p>
                    <a:p>
                      <a:pPr marL="285750" indent="-285750">
                        <a:buFont typeface="Arial" panose="020B0604020202020204" pitchFamily="34" charset="0"/>
                        <a:buChar char="•"/>
                      </a:pPr>
                      <a:r>
                        <a:rPr lang="en-GB"/>
                        <a:t>Some may not appreciate the over-reliance on technology over human interaction and dignity</a:t>
                      </a:r>
                    </a:p>
                    <a:p>
                      <a:pPr marL="285750" indent="-285750">
                        <a:buFont typeface="Arial" panose="020B0604020202020204" pitchFamily="34" charset="0"/>
                        <a:buChar char="•"/>
                      </a:pPr>
                      <a:r>
                        <a:rPr lang="en-GB"/>
                        <a:t>Older adults may find it difficult to use technology </a:t>
                      </a:r>
                    </a:p>
                  </a:txBody>
                  <a:tcPr/>
                </a:tc>
                <a:tc>
                  <a:txBody>
                    <a:bodyPr/>
                    <a:lstStyle/>
                    <a:p>
                      <a:pPr marL="285750" indent="-285750">
                        <a:buFont typeface="Arial" panose="020B0604020202020204" pitchFamily="34" charset="0"/>
                        <a:buChar char="•"/>
                      </a:pPr>
                      <a:r>
                        <a:rPr lang="en-GB" sz="1600"/>
                        <a:t>Missing symptoms is more likely</a:t>
                      </a:r>
                    </a:p>
                    <a:p>
                      <a:pPr marL="285750" indent="-285750">
                        <a:buFont typeface="Arial" panose="020B0604020202020204" pitchFamily="34" charset="0"/>
                        <a:buChar char="•"/>
                      </a:pPr>
                      <a:r>
                        <a:rPr lang="en-GB" sz="1600"/>
                        <a:t>Sensitive data that must be handled with care</a:t>
                      </a:r>
                    </a:p>
                    <a:p>
                      <a:pPr marL="285750" indent="-285750">
                        <a:buFont typeface="Arial" panose="020B0604020202020204" pitchFamily="34" charset="0"/>
                        <a:buChar char="•"/>
                      </a:pPr>
                      <a:r>
                        <a:rPr lang="en-GB" sz="1600"/>
                        <a:t>Decreased personal interaction, which relates to the Disengagement Theory where social isolation may be normalised.           </a:t>
                      </a:r>
                    </a:p>
                  </a:txBody>
                  <a:tcPr/>
                </a:tc>
                <a:tc>
                  <a:txBody>
                    <a:bodyPr/>
                    <a:lstStyle/>
                    <a:p>
                      <a:pPr marL="285750" indent="-285750">
                        <a:buFont typeface="Arial" panose="020B0604020202020204" pitchFamily="34" charset="0"/>
                        <a:buChar char="•"/>
                      </a:pPr>
                      <a:r>
                        <a:rPr lang="en-GB"/>
                        <a:t>May be expensive</a:t>
                      </a:r>
                    </a:p>
                    <a:p>
                      <a:pPr marL="285750" indent="-285750">
                        <a:buFont typeface="Arial" panose="020B0604020202020204" pitchFamily="34" charset="0"/>
                        <a:buChar char="•"/>
                      </a:pPr>
                      <a:r>
                        <a:rPr lang="en-GB"/>
                        <a:t>Some may fear that it might result in loss of human connection </a:t>
                      </a:r>
                    </a:p>
                    <a:p>
                      <a:pPr marL="285750" indent="-285750">
                        <a:buFont typeface="Arial" panose="020B0604020202020204" pitchFamily="34" charset="0"/>
                        <a:buChar char="•"/>
                      </a:pPr>
                      <a:r>
                        <a:rPr lang="en-GB"/>
                        <a:t>May be confusing to use for older individuals</a:t>
                      </a:r>
                    </a:p>
                  </a:txBody>
                  <a:tcPr/>
                </a:tc>
                <a:extLst>
                  <a:ext uri="{0D108BD9-81ED-4DB2-BD59-A6C34878D82A}">
                    <a16:rowId xmlns:a16="http://schemas.microsoft.com/office/drawing/2014/main" val="4255182028"/>
                  </a:ext>
                </a:extLst>
              </a:tr>
            </a:tbl>
          </a:graphicData>
        </a:graphic>
      </p:graphicFrame>
      <p:sp>
        <p:nvSpPr>
          <p:cNvPr id="13" name="Rectangle 12">
            <a:extLst>
              <a:ext uri="{FF2B5EF4-FFF2-40B4-BE49-F238E27FC236}">
                <a16:creationId xmlns:a16="http://schemas.microsoft.com/office/drawing/2014/main" id="{E249ADBF-2270-060B-DA0E-0AF4BBDDFC59}"/>
              </a:ext>
            </a:extLst>
          </p:cNvPr>
          <p:cNvSpPr/>
          <p:nvPr/>
        </p:nvSpPr>
        <p:spPr>
          <a:xfrm>
            <a:off x="1963134" y="1343770"/>
            <a:ext cx="3177693" cy="34190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Assistive Technologies</a:t>
            </a:r>
          </a:p>
        </p:txBody>
      </p:sp>
      <p:sp>
        <p:nvSpPr>
          <p:cNvPr id="15" name="Rectangle 14">
            <a:extLst>
              <a:ext uri="{FF2B5EF4-FFF2-40B4-BE49-F238E27FC236}">
                <a16:creationId xmlns:a16="http://schemas.microsoft.com/office/drawing/2014/main" id="{24B347F1-4EF9-BC0F-1B56-368AC8FB108E}"/>
              </a:ext>
            </a:extLst>
          </p:cNvPr>
          <p:cNvSpPr/>
          <p:nvPr/>
        </p:nvSpPr>
        <p:spPr>
          <a:xfrm>
            <a:off x="5143140" y="1343770"/>
            <a:ext cx="3177693" cy="34190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Telemedicine</a:t>
            </a:r>
          </a:p>
        </p:txBody>
      </p:sp>
      <p:sp>
        <p:nvSpPr>
          <p:cNvPr id="17" name="Rectangle 16">
            <a:extLst>
              <a:ext uri="{FF2B5EF4-FFF2-40B4-BE49-F238E27FC236}">
                <a16:creationId xmlns:a16="http://schemas.microsoft.com/office/drawing/2014/main" id="{BD79C57D-6FC9-5BCF-85DB-FD938A862FF0}"/>
              </a:ext>
            </a:extLst>
          </p:cNvPr>
          <p:cNvSpPr/>
          <p:nvPr/>
        </p:nvSpPr>
        <p:spPr>
          <a:xfrm>
            <a:off x="8323146" y="1343770"/>
            <a:ext cx="3177693" cy="34190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Digital Health Tools</a:t>
            </a:r>
          </a:p>
        </p:txBody>
      </p:sp>
      <p:sp>
        <p:nvSpPr>
          <p:cNvPr id="18" name="Rectangle 17">
            <a:extLst>
              <a:ext uri="{FF2B5EF4-FFF2-40B4-BE49-F238E27FC236}">
                <a16:creationId xmlns:a16="http://schemas.microsoft.com/office/drawing/2014/main" id="{EE2400E0-C9C0-AECC-C881-3B21C04177E9}"/>
              </a:ext>
            </a:extLst>
          </p:cNvPr>
          <p:cNvSpPr/>
          <p:nvPr/>
        </p:nvSpPr>
        <p:spPr>
          <a:xfrm>
            <a:off x="814502" y="1685676"/>
            <a:ext cx="1153378" cy="2284209"/>
          </a:xfrm>
          <a:prstGeom prst="rect">
            <a:avLst/>
          </a:prstGeom>
          <a:solidFill>
            <a:srgbClr val="AD84C6"/>
          </a:solidFill>
          <a:ln>
            <a:solidFill>
              <a:srgbClr val="47345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Pros</a:t>
            </a:r>
          </a:p>
        </p:txBody>
      </p:sp>
      <p:sp>
        <p:nvSpPr>
          <p:cNvPr id="19" name="Rectangle 18">
            <a:extLst>
              <a:ext uri="{FF2B5EF4-FFF2-40B4-BE49-F238E27FC236}">
                <a16:creationId xmlns:a16="http://schemas.microsoft.com/office/drawing/2014/main" id="{14662C77-8E01-C1C3-53F8-E7974BE94F1F}"/>
              </a:ext>
            </a:extLst>
          </p:cNvPr>
          <p:cNvSpPr/>
          <p:nvPr/>
        </p:nvSpPr>
        <p:spPr>
          <a:xfrm>
            <a:off x="809756" y="3974576"/>
            <a:ext cx="1153378" cy="2283100"/>
          </a:xfrm>
          <a:prstGeom prst="rect">
            <a:avLst/>
          </a:prstGeom>
          <a:solidFill>
            <a:srgbClr val="AD84C6"/>
          </a:solidFill>
          <a:ln>
            <a:solidFill>
              <a:srgbClr val="47345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Cons</a:t>
            </a:r>
          </a:p>
        </p:txBody>
      </p:sp>
      <p:sp>
        <p:nvSpPr>
          <p:cNvPr id="21" name="TextBox 20">
            <a:extLst>
              <a:ext uri="{FF2B5EF4-FFF2-40B4-BE49-F238E27FC236}">
                <a16:creationId xmlns:a16="http://schemas.microsoft.com/office/drawing/2014/main" id="{445DDD91-87D5-1069-0EC8-D12CEA434FB2}"/>
              </a:ext>
            </a:extLst>
          </p:cNvPr>
          <p:cNvSpPr txBox="1"/>
          <p:nvPr/>
        </p:nvSpPr>
        <p:spPr>
          <a:xfrm>
            <a:off x="3898106" y="3628950"/>
            <a:ext cx="1683945" cy="307777"/>
          </a:xfrm>
          <a:prstGeom prst="rect">
            <a:avLst/>
          </a:prstGeom>
          <a:noFill/>
        </p:spPr>
        <p:txBody>
          <a:bodyPr wrap="square" rtlCol="0">
            <a:spAutoFit/>
          </a:bodyPr>
          <a:lstStyle/>
          <a:p>
            <a:r>
              <a:rPr lang="en-GB" sz="1400"/>
              <a:t>(WHO, 2024)</a:t>
            </a:r>
          </a:p>
        </p:txBody>
      </p:sp>
      <p:sp>
        <p:nvSpPr>
          <p:cNvPr id="22" name="TextBox 21">
            <a:extLst>
              <a:ext uri="{FF2B5EF4-FFF2-40B4-BE49-F238E27FC236}">
                <a16:creationId xmlns:a16="http://schemas.microsoft.com/office/drawing/2014/main" id="{FE4E8B72-E00E-2199-D36A-6FF5453E2164}"/>
              </a:ext>
            </a:extLst>
          </p:cNvPr>
          <p:cNvSpPr txBox="1"/>
          <p:nvPr/>
        </p:nvSpPr>
        <p:spPr>
          <a:xfrm>
            <a:off x="3551980" y="5949899"/>
            <a:ext cx="1683945" cy="307777"/>
          </a:xfrm>
          <a:prstGeom prst="rect">
            <a:avLst/>
          </a:prstGeom>
          <a:noFill/>
        </p:spPr>
        <p:txBody>
          <a:bodyPr wrap="square" rtlCol="0">
            <a:spAutoFit/>
          </a:bodyPr>
          <a:lstStyle/>
          <a:p>
            <a:r>
              <a:rPr lang="en-GB" sz="1400"/>
              <a:t>(</a:t>
            </a:r>
            <a:r>
              <a:rPr lang="en-GB" sz="1400" err="1"/>
              <a:t>Woffindin</a:t>
            </a:r>
            <a:r>
              <a:rPr lang="en-GB" sz="1400"/>
              <a:t>, 2024)</a:t>
            </a:r>
          </a:p>
        </p:txBody>
      </p:sp>
      <p:sp>
        <p:nvSpPr>
          <p:cNvPr id="23" name="TextBox 22">
            <a:extLst>
              <a:ext uri="{FF2B5EF4-FFF2-40B4-BE49-F238E27FC236}">
                <a16:creationId xmlns:a16="http://schemas.microsoft.com/office/drawing/2014/main" id="{417721A9-7E69-7709-EE2E-4C933A60BEA5}"/>
              </a:ext>
            </a:extLst>
          </p:cNvPr>
          <p:cNvSpPr txBox="1"/>
          <p:nvPr/>
        </p:nvSpPr>
        <p:spPr>
          <a:xfrm>
            <a:off x="6731986" y="5933996"/>
            <a:ext cx="1683945" cy="307777"/>
          </a:xfrm>
          <a:prstGeom prst="rect">
            <a:avLst/>
          </a:prstGeom>
          <a:noFill/>
        </p:spPr>
        <p:txBody>
          <a:bodyPr wrap="square" rtlCol="0">
            <a:spAutoFit/>
          </a:bodyPr>
          <a:lstStyle/>
          <a:p>
            <a:r>
              <a:rPr lang="en-GB" sz="1400"/>
              <a:t>(Badeaux, 2023)</a:t>
            </a:r>
          </a:p>
        </p:txBody>
      </p:sp>
      <p:pic>
        <p:nvPicPr>
          <p:cNvPr id="20" name="Video 19">
            <a:hlinkClick r:id="" action="ppaction://media"/>
            <a:extLst>
              <a:ext uri="{FF2B5EF4-FFF2-40B4-BE49-F238E27FC236}">
                <a16:creationId xmlns:a16="http://schemas.microsoft.com/office/drawing/2014/main" id="{7003EC30-5B8B-755F-3917-CF8F70A090C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667795" y="5815137"/>
            <a:ext cx="1428897" cy="1428897"/>
          </a:xfrm>
          <a:prstGeom prst="ellipse">
            <a:avLst/>
          </a:prstGeom>
        </p:spPr>
      </p:pic>
    </p:spTree>
    <p:extLst>
      <p:ext uri="{BB962C8B-B14F-4D97-AF65-F5344CB8AC3E}">
        <p14:creationId xmlns:p14="http://schemas.microsoft.com/office/powerpoint/2010/main" val="2278571255"/>
      </p:ext>
    </p:extLst>
  </p:cSld>
  <p:clrMapOvr>
    <a:masterClrMapping/>
  </p:clrMapOvr>
  <p:transition spd="med" advTm="152485">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087328-D67F-977C-C721-D0A2CCBC5C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5FB78E-A88A-8D87-6524-ACDEB8158BA2}"/>
              </a:ext>
            </a:extLst>
          </p:cNvPr>
          <p:cNvSpPr>
            <a:spLocks noGrp="1"/>
          </p:cNvSpPr>
          <p:nvPr>
            <p:ph type="title"/>
          </p:nvPr>
        </p:nvSpPr>
        <p:spPr>
          <a:xfrm>
            <a:off x="602742" y="534162"/>
            <a:ext cx="10986516" cy="935641"/>
          </a:xfrm>
        </p:spPr>
        <p:txBody>
          <a:bodyPr>
            <a:noAutofit/>
          </a:bodyPr>
          <a:lstStyle/>
          <a:p>
            <a:r>
              <a:rPr lang="en-GB" sz="4400"/>
              <a:t>Case Study 1- Risby Park Nursing Home</a:t>
            </a:r>
          </a:p>
        </p:txBody>
      </p:sp>
      <p:sp>
        <p:nvSpPr>
          <p:cNvPr id="6" name="Slide Number Placeholder 5">
            <a:extLst>
              <a:ext uri="{FF2B5EF4-FFF2-40B4-BE49-F238E27FC236}">
                <a16:creationId xmlns:a16="http://schemas.microsoft.com/office/drawing/2014/main" id="{D50C302E-1953-209F-7208-8D8878059216}"/>
              </a:ext>
            </a:extLst>
          </p:cNvPr>
          <p:cNvSpPr>
            <a:spLocks noGrp="1"/>
          </p:cNvSpPr>
          <p:nvPr>
            <p:ph type="sldNum" sz="quarter" idx="12"/>
          </p:nvPr>
        </p:nvSpPr>
        <p:spPr/>
        <p:txBody>
          <a:bodyPr/>
          <a:lstStyle/>
          <a:p>
            <a:fld id="{7BE69E03-4804-4553-A1EC-F089884EF50F}" type="slidenum">
              <a:rPr lang="en-US" smtClean="0"/>
              <a:t>14</a:t>
            </a:fld>
            <a:endParaRPr lang="en-US"/>
          </a:p>
        </p:txBody>
      </p:sp>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190BBD41-F3CA-F9BA-52F6-DC20BDCBBF63}"/>
                  </a:ext>
                </a:extLst>
              </p14:cNvPr>
              <p14:cNvContentPartPr/>
              <p14:nvPr/>
            </p14:nvContentPartPr>
            <p14:xfrm>
              <a:off x="-881132" y="5627139"/>
              <a:ext cx="360" cy="360"/>
            </p14:xfrm>
          </p:contentPart>
        </mc:Choice>
        <mc:Fallback xmlns="">
          <p:pic>
            <p:nvPicPr>
              <p:cNvPr id="8" name="Ink 7">
                <a:extLst>
                  <a:ext uri="{FF2B5EF4-FFF2-40B4-BE49-F238E27FC236}">
                    <a16:creationId xmlns:a16="http://schemas.microsoft.com/office/drawing/2014/main" id="{190BBD41-F3CA-F9BA-52F6-DC20BDCBBF63}"/>
                  </a:ext>
                </a:extLst>
              </p:cNvPr>
              <p:cNvPicPr/>
              <p:nvPr/>
            </p:nvPicPr>
            <p:blipFill>
              <a:blip r:embed="rId6"/>
              <a:stretch>
                <a:fillRect/>
              </a:stretch>
            </p:blipFill>
            <p:spPr>
              <a:xfrm>
                <a:off x="-885452" y="5622819"/>
                <a:ext cx="9000" cy="9000"/>
              </a:xfrm>
              <a:prstGeom prst="rect">
                <a:avLst/>
              </a:prstGeom>
            </p:spPr>
          </p:pic>
        </mc:Fallback>
      </mc:AlternateContent>
      <p:sp>
        <p:nvSpPr>
          <p:cNvPr id="4" name="AutoShape 2" descr="Population pyramids showing the percentage of the UK's population by age band and sex in 1972 (estimate), 2022 (estimate) and 2072 (projection). In 1972 there are larger proportions of the population in the youngest age groups. In 2022, the proportion of people in older age groups has grown and the proportion in younger age groups has fallen. In 2072, this trend continues.">
            <a:extLst>
              <a:ext uri="{FF2B5EF4-FFF2-40B4-BE49-F238E27FC236}">
                <a16:creationId xmlns:a16="http://schemas.microsoft.com/office/drawing/2014/main" id="{843525A8-7B14-52B3-73F8-499FA55CBC7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Content Placeholder 8">
            <a:extLst>
              <a:ext uri="{FF2B5EF4-FFF2-40B4-BE49-F238E27FC236}">
                <a16:creationId xmlns:a16="http://schemas.microsoft.com/office/drawing/2014/main" id="{F33ADF4D-8B15-1550-1D79-EA4EC4F5D399}"/>
              </a:ext>
            </a:extLst>
          </p:cNvPr>
          <p:cNvSpPr>
            <a:spLocks noGrp="1"/>
          </p:cNvSpPr>
          <p:nvPr>
            <p:ph idx="1"/>
          </p:nvPr>
        </p:nvSpPr>
        <p:spPr>
          <a:xfrm>
            <a:off x="1058555" y="1906992"/>
            <a:ext cx="10530703" cy="4300865"/>
          </a:xfrm>
        </p:spPr>
        <p:txBody>
          <a:bodyPr>
            <a:noAutofit/>
          </a:bodyPr>
          <a:lstStyle/>
          <a:p>
            <a:pPr lvl="1"/>
            <a:r>
              <a:rPr lang="en-GB"/>
              <a:t>It is a nursing home which provides care for up to 54 older people.</a:t>
            </a:r>
          </a:p>
          <a:p>
            <a:pPr lvl="1"/>
            <a:endParaRPr lang="en-GB"/>
          </a:p>
          <a:p>
            <a:pPr lvl="1"/>
            <a:r>
              <a:rPr lang="en-GB"/>
              <a:t>According to the report, the home was able to deliver outstanding person-centred care, which follows the NHS Long-Term Plan that encourages personalised care planning, and this aligns with the principles of the Care Act 2014 (NHS, 2025).</a:t>
            </a:r>
          </a:p>
          <a:p>
            <a:pPr lvl="1"/>
            <a:endParaRPr lang="en-GB"/>
          </a:p>
          <a:p>
            <a:pPr lvl="1"/>
            <a:r>
              <a:rPr lang="en-GB"/>
              <a:t>This meant that the elderly individuals were empowered, as they could make decisions about their lives.</a:t>
            </a:r>
          </a:p>
          <a:p>
            <a:pPr lvl="1"/>
            <a:endParaRPr lang="en-GB" sz="2000"/>
          </a:p>
        </p:txBody>
      </p:sp>
      <p:sp>
        <p:nvSpPr>
          <p:cNvPr id="7" name="TextBox 6">
            <a:extLst>
              <a:ext uri="{FF2B5EF4-FFF2-40B4-BE49-F238E27FC236}">
                <a16:creationId xmlns:a16="http://schemas.microsoft.com/office/drawing/2014/main" id="{D503BB97-2725-F0FA-8413-1A6B646EA3DB}"/>
              </a:ext>
            </a:extLst>
          </p:cNvPr>
          <p:cNvSpPr txBox="1"/>
          <p:nvPr/>
        </p:nvSpPr>
        <p:spPr>
          <a:xfrm>
            <a:off x="9773525" y="6207857"/>
            <a:ext cx="1729627" cy="369332"/>
          </a:xfrm>
          <a:prstGeom prst="rect">
            <a:avLst/>
          </a:prstGeom>
          <a:noFill/>
        </p:spPr>
        <p:txBody>
          <a:bodyPr wrap="square">
            <a:spAutoFit/>
          </a:bodyPr>
          <a:lstStyle/>
          <a:p>
            <a:pPr lvl="0"/>
            <a:r>
              <a:rPr lang="en-GB"/>
              <a:t>(CQC, 2025)</a:t>
            </a:r>
          </a:p>
        </p:txBody>
      </p:sp>
      <p:pic>
        <p:nvPicPr>
          <p:cNvPr id="28" name="Video 27">
            <a:hlinkClick r:id="" action="ppaction://media"/>
            <a:extLst>
              <a:ext uri="{FF2B5EF4-FFF2-40B4-BE49-F238E27FC236}">
                <a16:creationId xmlns:a16="http://schemas.microsoft.com/office/drawing/2014/main" id="{C2DFE453-34F5-4E15-6F45-AC838A405B3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788556" y="4813110"/>
            <a:ext cx="1323833" cy="1323833"/>
          </a:xfrm>
          <a:prstGeom prst="ellipse">
            <a:avLst/>
          </a:prstGeom>
        </p:spPr>
      </p:pic>
    </p:spTree>
    <p:extLst>
      <p:ext uri="{BB962C8B-B14F-4D97-AF65-F5344CB8AC3E}">
        <p14:creationId xmlns:p14="http://schemas.microsoft.com/office/powerpoint/2010/main" val="467568454"/>
      </p:ext>
    </p:extLst>
  </p:cSld>
  <p:clrMapOvr>
    <a:masterClrMapping/>
  </p:clrMapOvr>
  <p:transition spd="med" advTm="42686">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8"/>
                </p:tgtEl>
              </p:cMediaNode>
            </p:video>
            <p:seq concurrent="1" nextAc="seek">
              <p:cTn id="8" restart="whenNotActive" fill="hold" evtFilter="cancelBubble" nodeType="interactiveSeq">
                <p:stCondLst>
                  <p:cond evt="onClick" delay="0">
                    <p:tgtEl>
                      <p:spTgt spid="2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8"/>
                                        </p:tgtEl>
                                      </p:cBhvr>
                                    </p:cmd>
                                  </p:childTnLst>
                                </p:cTn>
                              </p:par>
                            </p:childTnLst>
                          </p:cTn>
                        </p:par>
                      </p:childTnLst>
                    </p:cTn>
                  </p:par>
                </p:childTnLst>
              </p:cTn>
              <p:nextCondLst>
                <p:cond evt="onClick" delay="0">
                  <p:tgtEl>
                    <p:spTgt spid="28"/>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A7176-222C-23B2-65A8-3BE588F43342}"/>
              </a:ext>
            </a:extLst>
          </p:cNvPr>
          <p:cNvSpPr>
            <a:spLocks noGrp="1"/>
          </p:cNvSpPr>
          <p:nvPr>
            <p:ph type="title"/>
          </p:nvPr>
        </p:nvSpPr>
        <p:spPr/>
        <p:txBody>
          <a:bodyPr>
            <a:normAutofit fontScale="90000"/>
          </a:bodyPr>
          <a:lstStyle/>
          <a:p>
            <a:r>
              <a:rPr lang="en-GB" sz="5400"/>
              <a:t>Case Study 1- Risby Park Nursing Home</a:t>
            </a:r>
            <a:endParaRPr lang="en-GB"/>
          </a:p>
        </p:txBody>
      </p:sp>
      <p:sp>
        <p:nvSpPr>
          <p:cNvPr id="3" name="Content Placeholder 2">
            <a:extLst>
              <a:ext uri="{FF2B5EF4-FFF2-40B4-BE49-F238E27FC236}">
                <a16:creationId xmlns:a16="http://schemas.microsoft.com/office/drawing/2014/main" id="{2FDF5D73-A830-DEFB-FA3F-E33856E04022}"/>
              </a:ext>
            </a:extLst>
          </p:cNvPr>
          <p:cNvSpPr>
            <a:spLocks noGrp="1"/>
          </p:cNvSpPr>
          <p:nvPr>
            <p:ph idx="1"/>
          </p:nvPr>
        </p:nvSpPr>
        <p:spPr>
          <a:xfrm>
            <a:off x="899895" y="2065261"/>
            <a:ext cx="10515600" cy="4206383"/>
          </a:xfrm>
        </p:spPr>
        <p:txBody>
          <a:bodyPr/>
          <a:lstStyle/>
          <a:p>
            <a:pPr lvl="1"/>
            <a:r>
              <a:rPr lang="en-GB"/>
              <a:t>Both continuity theory and activity theory can be seen as being put to work here, where the residents’ former social identities are preserved, and they are given the freedom to choose activities that work for them.</a:t>
            </a:r>
          </a:p>
          <a:p>
            <a:pPr lvl="1"/>
            <a:endParaRPr lang="en-GB"/>
          </a:p>
          <a:p>
            <a:pPr lvl="1"/>
            <a:r>
              <a:rPr lang="en-GB"/>
              <a:t> Innovative technology is used to assist and improve the quality of care and ensure that people’s needs are met.</a:t>
            </a:r>
          </a:p>
          <a:p>
            <a:pPr lvl="1"/>
            <a:endParaRPr lang="en-GB"/>
          </a:p>
          <a:p>
            <a:pPr lvl="1"/>
            <a:r>
              <a:rPr lang="en-GB"/>
              <a:t>Strong relationships were formed between the staff and the older people, meaning that they were happier and more comfortable.</a:t>
            </a:r>
          </a:p>
          <a:p>
            <a:endParaRPr lang="en-GB"/>
          </a:p>
        </p:txBody>
      </p:sp>
      <p:sp>
        <p:nvSpPr>
          <p:cNvPr id="6" name="Slide Number Placeholder 5">
            <a:extLst>
              <a:ext uri="{FF2B5EF4-FFF2-40B4-BE49-F238E27FC236}">
                <a16:creationId xmlns:a16="http://schemas.microsoft.com/office/drawing/2014/main" id="{3DC7814B-6819-773F-865E-5F139D6295D1}"/>
              </a:ext>
            </a:extLst>
          </p:cNvPr>
          <p:cNvSpPr>
            <a:spLocks noGrp="1"/>
          </p:cNvSpPr>
          <p:nvPr>
            <p:ph type="sldNum" sz="quarter" idx="12"/>
          </p:nvPr>
        </p:nvSpPr>
        <p:spPr/>
        <p:txBody>
          <a:bodyPr/>
          <a:lstStyle/>
          <a:p>
            <a:fld id="{7BE69E03-4804-4553-A1EC-F089884EF50F}" type="slidenum">
              <a:rPr lang="en-US" smtClean="0"/>
              <a:t>15</a:t>
            </a:fld>
            <a:endParaRPr lang="en-US"/>
          </a:p>
        </p:txBody>
      </p:sp>
      <p:sp>
        <p:nvSpPr>
          <p:cNvPr id="5" name="TextBox 4">
            <a:extLst>
              <a:ext uri="{FF2B5EF4-FFF2-40B4-BE49-F238E27FC236}">
                <a16:creationId xmlns:a16="http://schemas.microsoft.com/office/drawing/2014/main" id="{9E831D36-CC19-B991-80D2-D29CF6C95292}"/>
              </a:ext>
            </a:extLst>
          </p:cNvPr>
          <p:cNvSpPr txBox="1"/>
          <p:nvPr/>
        </p:nvSpPr>
        <p:spPr>
          <a:xfrm>
            <a:off x="9773525" y="6271644"/>
            <a:ext cx="1729627" cy="369332"/>
          </a:xfrm>
          <a:prstGeom prst="rect">
            <a:avLst/>
          </a:prstGeom>
          <a:noFill/>
        </p:spPr>
        <p:txBody>
          <a:bodyPr wrap="square">
            <a:spAutoFit/>
          </a:bodyPr>
          <a:lstStyle/>
          <a:p>
            <a:pPr lvl="0"/>
            <a:r>
              <a:rPr lang="en-GB"/>
              <a:t>(CQC, 2025)</a:t>
            </a:r>
          </a:p>
        </p:txBody>
      </p:sp>
      <p:pic>
        <p:nvPicPr>
          <p:cNvPr id="23" name="Video 22">
            <a:hlinkClick r:id="" action="ppaction://media"/>
            <a:extLst>
              <a:ext uri="{FF2B5EF4-FFF2-40B4-BE49-F238E27FC236}">
                <a16:creationId xmlns:a16="http://schemas.microsoft.com/office/drawing/2014/main" id="{5560209B-886D-7A24-34E8-1BB6A908CF9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920074" y="4940808"/>
            <a:ext cx="1166156" cy="1166156"/>
          </a:xfrm>
          <a:prstGeom prst="ellipse">
            <a:avLst/>
          </a:prstGeom>
        </p:spPr>
      </p:pic>
    </p:spTree>
    <p:extLst>
      <p:ext uri="{BB962C8B-B14F-4D97-AF65-F5344CB8AC3E}">
        <p14:creationId xmlns:p14="http://schemas.microsoft.com/office/powerpoint/2010/main" val="201679254"/>
      </p:ext>
    </p:extLst>
  </p:cSld>
  <p:clrMapOvr>
    <a:masterClrMapping/>
  </p:clrMapOvr>
  <mc:AlternateContent xmlns:mc="http://schemas.openxmlformats.org/markup-compatibility/2006" xmlns:p14="http://schemas.microsoft.com/office/powerpoint/2010/main">
    <mc:Choice Requires="p14">
      <p:transition spd="slow" p14:dur="2000" advTm="36630"/>
    </mc:Choice>
    <mc:Fallback xmlns="">
      <p:transition spd="slow" advTm="36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6F295D-249F-9EAD-4564-7FB926F5DD36}"/>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9CE9782-0FD1-493B-9C50-C51AB7C5E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Rectangle 15">
            <a:extLst>
              <a:ext uri="{FF2B5EF4-FFF2-40B4-BE49-F238E27FC236}">
                <a16:creationId xmlns:a16="http://schemas.microsoft.com/office/drawing/2014/main" id="{F6619023-691E-4F1C-A10A-0EA3D044E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Rectangle 17">
            <a:extLst>
              <a:ext uri="{FF2B5EF4-FFF2-40B4-BE49-F238E27FC236}">
                <a16:creationId xmlns:a16="http://schemas.microsoft.com/office/drawing/2014/main" id="{36F31C88-3DEF-4EA8-AE3A-49441413F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85800"/>
            <a:ext cx="422144" cy="5486400"/>
          </a:xfrm>
          <a:prstGeom prst="rect">
            <a:avLst/>
          </a:prstGeom>
          <a:solidFill>
            <a:srgbClr val="D4A680">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20" name="Rectangle 19">
            <a:extLst>
              <a:ext uri="{FF2B5EF4-FFF2-40B4-BE49-F238E27FC236}">
                <a16:creationId xmlns:a16="http://schemas.microsoft.com/office/drawing/2014/main" id="{147EAFFD-2BD1-4600-B034-EEF700787D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468DE-D65F-C907-C200-FAC9C6C9D5AC}"/>
              </a:ext>
            </a:extLst>
          </p:cNvPr>
          <p:cNvSpPr>
            <a:spLocks noGrp="1"/>
          </p:cNvSpPr>
          <p:nvPr>
            <p:ph type="title"/>
          </p:nvPr>
        </p:nvSpPr>
        <p:spPr>
          <a:xfrm>
            <a:off x="5132026" y="-270100"/>
            <a:ext cx="5828376" cy="2135867"/>
          </a:xfrm>
        </p:spPr>
        <p:txBody>
          <a:bodyPr anchor="b">
            <a:normAutofit/>
          </a:bodyPr>
          <a:lstStyle/>
          <a:p>
            <a:r>
              <a:rPr lang="en-GB" sz="4800">
                <a:solidFill>
                  <a:schemeClr val="tx1"/>
                </a:solidFill>
              </a:rPr>
              <a:t>What does Case Study 1 show us?</a:t>
            </a:r>
          </a:p>
        </p:txBody>
      </p:sp>
      <p:sp>
        <p:nvSpPr>
          <p:cNvPr id="6" name="Slide Number Placeholder 5">
            <a:extLst>
              <a:ext uri="{FF2B5EF4-FFF2-40B4-BE49-F238E27FC236}">
                <a16:creationId xmlns:a16="http://schemas.microsoft.com/office/drawing/2014/main" id="{D9AF3DFE-842C-C57F-2A74-6C191EB98CC6}"/>
              </a:ext>
            </a:extLst>
          </p:cNvPr>
          <p:cNvSpPr>
            <a:spLocks noGrp="1"/>
          </p:cNvSpPr>
          <p:nvPr>
            <p:ph type="sldNum" sz="quarter" idx="12"/>
          </p:nvPr>
        </p:nvSpPr>
        <p:spPr>
          <a:xfrm>
            <a:off x="11504676" y="-14198"/>
            <a:ext cx="685800" cy="685800"/>
          </a:xfrm>
        </p:spPr>
        <p:txBody>
          <a:bodyPr>
            <a:normAutofit/>
          </a:bodyPr>
          <a:lstStyle/>
          <a:p>
            <a:pPr>
              <a:spcAft>
                <a:spcPts val="600"/>
              </a:spcAft>
            </a:pPr>
            <a:fld id="{7BE69E03-4804-4553-A1EC-F089884EF50F}" type="slidenum">
              <a:rPr lang="en-US" smtClean="0"/>
              <a:pPr>
                <a:spcAft>
                  <a:spcPts val="600"/>
                </a:spcAft>
              </a:pPr>
              <a:t>16</a:t>
            </a:fld>
            <a:endParaRPr lang="en-US"/>
          </a:p>
        </p:txBody>
      </p:sp>
      <p:pic>
        <p:nvPicPr>
          <p:cNvPr id="5" name="Picture 4" descr="Person wearing polo shirt">
            <a:extLst>
              <a:ext uri="{FF2B5EF4-FFF2-40B4-BE49-F238E27FC236}">
                <a16:creationId xmlns:a16="http://schemas.microsoft.com/office/drawing/2014/main" id="{574942B7-B78B-CE78-941A-CEFB8DC6C7A0}"/>
              </a:ext>
            </a:extLst>
          </p:cNvPr>
          <p:cNvPicPr>
            <a:picLocks noChangeAspect="1"/>
          </p:cNvPicPr>
          <p:nvPr/>
        </p:nvPicPr>
        <p:blipFill>
          <a:blip r:embed="rId5">
            <a:extLst>
              <a:ext uri="{28A0092B-C50C-407E-A947-70E740481C1C}">
                <a14:useLocalDpi xmlns:a14="http://schemas.microsoft.com/office/drawing/2010/main" val="0"/>
              </a:ext>
            </a:extLst>
          </a:blip>
          <a:srcRect b="-2"/>
          <a:stretch>
            <a:fillRect/>
          </a:stretch>
        </p:blipFill>
        <p:spPr>
          <a:xfrm>
            <a:off x="413003" y="685800"/>
            <a:ext cx="4073933" cy="5486400"/>
          </a:xfrm>
          <a:prstGeom prst="rect">
            <a:avLst/>
          </a:prstGeom>
        </p:spPr>
      </p:pic>
      <p:sp>
        <p:nvSpPr>
          <p:cNvPr id="9" name="Content Placeholder 8">
            <a:extLst>
              <a:ext uri="{FF2B5EF4-FFF2-40B4-BE49-F238E27FC236}">
                <a16:creationId xmlns:a16="http://schemas.microsoft.com/office/drawing/2014/main" id="{46E660C4-92CC-67DB-67BA-77F2511F83ED}"/>
              </a:ext>
            </a:extLst>
          </p:cNvPr>
          <p:cNvSpPr>
            <a:spLocks noGrp="1"/>
          </p:cNvSpPr>
          <p:nvPr>
            <p:ph idx="1"/>
          </p:nvPr>
        </p:nvSpPr>
        <p:spPr>
          <a:xfrm>
            <a:off x="4040894" y="2019676"/>
            <a:ext cx="8151106" cy="4576529"/>
          </a:xfrm>
        </p:spPr>
        <p:txBody>
          <a:bodyPr anchor="t">
            <a:normAutofit/>
          </a:bodyPr>
          <a:lstStyle/>
          <a:p>
            <a:pPr lvl="1">
              <a:lnSpc>
                <a:spcPct val="90000"/>
              </a:lnSpc>
            </a:pPr>
            <a:r>
              <a:rPr lang="en-GB">
                <a:solidFill>
                  <a:schemeClr val="tx1"/>
                </a:solidFill>
              </a:rPr>
              <a:t>The case study shows us that it is not impossible to attain high standards when there is strong leadership, good staffing and continued training.</a:t>
            </a:r>
          </a:p>
          <a:p>
            <a:pPr lvl="1">
              <a:lnSpc>
                <a:spcPct val="90000"/>
              </a:lnSpc>
            </a:pPr>
            <a:endParaRPr lang="en-GB">
              <a:solidFill>
                <a:schemeClr val="tx1"/>
              </a:solidFill>
            </a:endParaRPr>
          </a:p>
          <a:p>
            <a:pPr lvl="1">
              <a:lnSpc>
                <a:spcPct val="90000"/>
              </a:lnSpc>
            </a:pPr>
            <a:r>
              <a:rPr lang="en-GB">
                <a:solidFill>
                  <a:schemeClr val="tx1"/>
                </a:solidFill>
              </a:rPr>
              <a:t>Social connection is crucial as it can affect quality of life, as seen in the home where the individuals residing were content and were able to express their needs with staff as a result of strong bonds formed.</a:t>
            </a:r>
          </a:p>
          <a:p>
            <a:pPr lvl="1">
              <a:lnSpc>
                <a:spcPct val="90000"/>
              </a:lnSpc>
            </a:pPr>
            <a:endParaRPr lang="en-GB">
              <a:solidFill>
                <a:schemeClr val="tx1"/>
              </a:solidFill>
            </a:endParaRPr>
          </a:p>
          <a:p>
            <a:pPr lvl="1">
              <a:lnSpc>
                <a:spcPct val="90000"/>
              </a:lnSpc>
            </a:pPr>
            <a:r>
              <a:rPr lang="en-GB">
                <a:solidFill>
                  <a:schemeClr val="tx1"/>
                </a:solidFill>
              </a:rPr>
              <a:t>Telemedicine can be helpful but must be used effectively, as seen in how a new electronic system was used to keep a record of the support given to people, but was not entirely up to date.</a:t>
            </a:r>
          </a:p>
        </p:txBody>
      </p:sp>
      <p:cxnSp>
        <p:nvCxnSpPr>
          <p:cNvPr id="22" name="Straight Connector 21">
            <a:extLst>
              <a:ext uri="{FF2B5EF4-FFF2-40B4-BE49-F238E27FC236}">
                <a16:creationId xmlns:a16="http://schemas.microsoft.com/office/drawing/2014/main" id="{8D4B5F26-8713-4267-9186-183BB809C0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D4A680"/>
            </a:solidFill>
            <a:prstDash val="dash"/>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72C66DF-2004-4C24-8C07-554E41490D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D4A680"/>
            </a:solidFill>
            <a:prstDash val="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F7B4B44E-687D-21BC-6713-B5FEC671E18A}"/>
                  </a:ext>
                </a:extLst>
              </p14:cNvPr>
              <p14:cNvContentPartPr/>
              <p14:nvPr/>
            </p14:nvContentPartPr>
            <p14:xfrm>
              <a:off x="-881132" y="5627139"/>
              <a:ext cx="360" cy="360"/>
            </p14:xfrm>
          </p:contentPart>
        </mc:Choice>
        <mc:Fallback xmlns="">
          <p:pic>
            <p:nvPicPr>
              <p:cNvPr id="8" name="Ink 7">
                <a:extLst>
                  <a:ext uri="{FF2B5EF4-FFF2-40B4-BE49-F238E27FC236}">
                    <a16:creationId xmlns:a16="http://schemas.microsoft.com/office/drawing/2014/main" id="{F7B4B44E-687D-21BC-6713-B5FEC671E18A}"/>
                  </a:ext>
                </a:extLst>
              </p:cNvPr>
              <p:cNvPicPr/>
              <p:nvPr/>
            </p:nvPicPr>
            <p:blipFill>
              <a:blip r:embed="rId7"/>
              <a:stretch>
                <a:fillRect/>
              </a:stretch>
            </p:blipFill>
            <p:spPr>
              <a:xfrm>
                <a:off x="-885452" y="5622819"/>
                <a:ext cx="9000" cy="9000"/>
              </a:xfrm>
              <a:prstGeom prst="rect">
                <a:avLst/>
              </a:prstGeom>
            </p:spPr>
          </p:pic>
        </mc:Fallback>
      </mc:AlternateContent>
      <p:sp>
        <p:nvSpPr>
          <p:cNvPr id="4" name="AutoShape 2" descr="Population pyramids showing the percentage of the UK's population by age band and sex in 1972 (estimate), 2022 (estimate) and 2072 (projection). In 1972 there are larger proportions of the population in the youngest age groups. In 2022, the proportion of people in older age groups has grown and the proportion in younger age groups has fallen. In 2072, this trend continues.">
            <a:extLst>
              <a:ext uri="{FF2B5EF4-FFF2-40B4-BE49-F238E27FC236}">
                <a16:creationId xmlns:a16="http://schemas.microsoft.com/office/drawing/2014/main" id="{F51C99BC-3C57-0078-0176-65F6B28540A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Graphic 9" descr="Thought bubble outline">
            <a:extLst>
              <a:ext uri="{FF2B5EF4-FFF2-40B4-BE49-F238E27FC236}">
                <a16:creationId xmlns:a16="http://schemas.microsoft.com/office/drawing/2014/main" id="{5BC84131-909D-7C5B-92D6-7515873AFE4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flipH="1">
            <a:off x="-89860" y="1521359"/>
            <a:ext cx="1564741" cy="1564741"/>
          </a:xfrm>
          <a:prstGeom prst="rect">
            <a:avLst/>
          </a:prstGeom>
        </p:spPr>
      </p:pic>
      <p:pic>
        <p:nvPicPr>
          <p:cNvPr id="15" name="Graphic 14" descr="Question Mark with solid fill">
            <a:extLst>
              <a:ext uri="{FF2B5EF4-FFF2-40B4-BE49-F238E27FC236}">
                <a16:creationId xmlns:a16="http://schemas.microsoft.com/office/drawing/2014/main" id="{787F16A9-E66F-B7FE-0241-A4AE0594378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11479" y="1865767"/>
            <a:ext cx="542654" cy="542654"/>
          </a:xfrm>
          <a:prstGeom prst="rect">
            <a:avLst/>
          </a:prstGeom>
        </p:spPr>
      </p:pic>
      <p:sp>
        <p:nvSpPr>
          <p:cNvPr id="3" name="TextBox 2">
            <a:extLst>
              <a:ext uri="{FF2B5EF4-FFF2-40B4-BE49-F238E27FC236}">
                <a16:creationId xmlns:a16="http://schemas.microsoft.com/office/drawing/2014/main" id="{E7170355-28B6-39AB-7123-D9EBE43D3A04}"/>
              </a:ext>
            </a:extLst>
          </p:cNvPr>
          <p:cNvSpPr txBox="1"/>
          <p:nvPr/>
        </p:nvSpPr>
        <p:spPr>
          <a:xfrm>
            <a:off x="1266219" y="6187609"/>
            <a:ext cx="2954733" cy="276999"/>
          </a:xfrm>
          <a:prstGeom prst="rect">
            <a:avLst/>
          </a:prstGeom>
          <a:noFill/>
        </p:spPr>
        <p:txBody>
          <a:bodyPr wrap="square" rtlCol="0">
            <a:spAutoFit/>
          </a:bodyPr>
          <a:lstStyle/>
          <a:p>
            <a:r>
              <a:rPr lang="en-GB" sz="1200"/>
              <a:t>(PPT Stock Images, 2025)</a:t>
            </a:r>
          </a:p>
        </p:txBody>
      </p:sp>
      <p:pic>
        <p:nvPicPr>
          <p:cNvPr id="33" name="Video 32">
            <a:hlinkClick r:id="" action="ppaction://media"/>
            <a:extLst>
              <a:ext uri="{FF2B5EF4-FFF2-40B4-BE49-F238E27FC236}">
                <a16:creationId xmlns:a16="http://schemas.microsoft.com/office/drawing/2014/main" id="{9BED3601-DCC9-9DA8-21ED-68149CF10F9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21875" r="21875"/>
          <a:stretch>
            <a:fillRect/>
          </a:stretch>
        </p:blipFill>
        <p:spPr>
          <a:xfrm flipV="1">
            <a:off x="10594470" y="6271207"/>
            <a:ext cx="1435382" cy="1435382"/>
          </a:xfrm>
          <a:prstGeom prst="ellipse">
            <a:avLst/>
          </a:prstGeom>
        </p:spPr>
      </p:pic>
    </p:spTree>
    <p:extLst>
      <p:ext uri="{BB962C8B-B14F-4D97-AF65-F5344CB8AC3E}">
        <p14:creationId xmlns:p14="http://schemas.microsoft.com/office/powerpoint/2010/main" val="929979789"/>
      </p:ext>
    </p:extLst>
  </p:cSld>
  <p:clrMapOvr>
    <a:masterClrMapping/>
  </p:clrMapOvr>
  <p:transition spd="med" advTm="68465">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3"/>
                </p:tgtEl>
              </p:cMediaNode>
            </p:video>
            <p:seq concurrent="1" nextAc="seek">
              <p:cTn id="8" restart="whenNotActive" fill="hold" evtFilter="cancelBubble" nodeType="interactiveSeq">
                <p:stCondLst>
                  <p:cond evt="onClick" delay="0">
                    <p:tgtEl>
                      <p:spTgt spid="3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3"/>
                                        </p:tgtEl>
                                      </p:cBhvr>
                                    </p:cmd>
                                  </p:childTnLst>
                                </p:cTn>
                              </p:par>
                            </p:childTnLst>
                          </p:cTn>
                        </p:par>
                      </p:childTnLst>
                    </p:cTn>
                  </p:par>
                </p:childTnLst>
              </p:cTn>
              <p:nextCondLst>
                <p:cond evt="onClick" delay="0">
                  <p:tgtEl>
                    <p:spTgt spid="3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34D01A-436A-1F1B-3525-3295DDA5FF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7B4325-81E7-AF5E-7D24-560C7A04C557}"/>
              </a:ext>
            </a:extLst>
          </p:cNvPr>
          <p:cNvSpPr>
            <a:spLocks noGrp="1"/>
          </p:cNvSpPr>
          <p:nvPr>
            <p:ph type="title"/>
          </p:nvPr>
        </p:nvSpPr>
        <p:spPr>
          <a:xfrm>
            <a:off x="450342" y="324612"/>
            <a:ext cx="10986516" cy="935641"/>
          </a:xfrm>
        </p:spPr>
        <p:txBody>
          <a:bodyPr>
            <a:noAutofit/>
          </a:bodyPr>
          <a:lstStyle/>
          <a:p>
            <a:r>
              <a:rPr lang="en-GB" sz="4400"/>
              <a:t>Recommendations for Improvement</a:t>
            </a:r>
          </a:p>
        </p:txBody>
      </p:sp>
      <p:sp>
        <p:nvSpPr>
          <p:cNvPr id="6" name="Slide Number Placeholder 5">
            <a:extLst>
              <a:ext uri="{FF2B5EF4-FFF2-40B4-BE49-F238E27FC236}">
                <a16:creationId xmlns:a16="http://schemas.microsoft.com/office/drawing/2014/main" id="{09FF57D7-2242-96B0-E5AD-155CE527F583}"/>
              </a:ext>
            </a:extLst>
          </p:cNvPr>
          <p:cNvSpPr>
            <a:spLocks noGrp="1"/>
          </p:cNvSpPr>
          <p:nvPr>
            <p:ph type="sldNum" sz="quarter" idx="12"/>
          </p:nvPr>
        </p:nvSpPr>
        <p:spPr/>
        <p:txBody>
          <a:bodyPr/>
          <a:lstStyle/>
          <a:p>
            <a:fld id="{7BE69E03-4804-4553-A1EC-F089884EF50F}" type="slidenum">
              <a:rPr lang="en-US" smtClean="0"/>
              <a:t>17</a:t>
            </a:fld>
            <a:endParaRPr lang="en-US"/>
          </a:p>
        </p:txBody>
      </p:sp>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77019F1D-9135-83F8-077A-528EE6E231CD}"/>
                  </a:ext>
                </a:extLst>
              </p14:cNvPr>
              <p14:cNvContentPartPr/>
              <p14:nvPr/>
            </p14:nvContentPartPr>
            <p14:xfrm>
              <a:off x="-881132" y="5627139"/>
              <a:ext cx="360" cy="360"/>
            </p14:xfrm>
          </p:contentPart>
        </mc:Choice>
        <mc:Fallback xmlns="">
          <p:pic>
            <p:nvPicPr>
              <p:cNvPr id="8" name="Ink 7">
                <a:extLst>
                  <a:ext uri="{FF2B5EF4-FFF2-40B4-BE49-F238E27FC236}">
                    <a16:creationId xmlns:a16="http://schemas.microsoft.com/office/drawing/2014/main" id="{77019F1D-9135-83F8-077A-528EE6E231CD}"/>
                  </a:ext>
                </a:extLst>
              </p:cNvPr>
              <p:cNvPicPr/>
              <p:nvPr/>
            </p:nvPicPr>
            <p:blipFill>
              <a:blip r:embed="rId6"/>
              <a:stretch>
                <a:fillRect/>
              </a:stretch>
            </p:blipFill>
            <p:spPr>
              <a:xfrm>
                <a:off x="-885452" y="5622819"/>
                <a:ext cx="9000" cy="9000"/>
              </a:xfrm>
              <a:prstGeom prst="rect">
                <a:avLst/>
              </a:prstGeom>
            </p:spPr>
          </p:pic>
        </mc:Fallback>
      </mc:AlternateContent>
      <p:sp>
        <p:nvSpPr>
          <p:cNvPr id="4" name="AutoShape 2" descr="Population pyramids showing the percentage of the UK's population by age band and sex in 1972 (estimate), 2022 (estimate) and 2072 (projection). In 1972 there are larger proportions of the population in the youngest age groups. In 2022, the proportion of people in older age groups has grown and the proportion in younger age groups has fallen. In 2072, this trend continues.">
            <a:extLst>
              <a:ext uri="{FF2B5EF4-FFF2-40B4-BE49-F238E27FC236}">
                <a16:creationId xmlns:a16="http://schemas.microsoft.com/office/drawing/2014/main" id="{AE4452B6-A0CE-4F84-FF85-DB0BBBBA1B7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Content Placeholder 8">
            <a:extLst>
              <a:ext uri="{FF2B5EF4-FFF2-40B4-BE49-F238E27FC236}">
                <a16:creationId xmlns:a16="http://schemas.microsoft.com/office/drawing/2014/main" id="{17B6AA4F-FF35-5E8B-C965-E049A39F7A01}"/>
              </a:ext>
            </a:extLst>
          </p:cNvPr>
          <p:cNvSpPr>
            <a:spLocks noGrp="1"/>
          </p:cNvSpPr>
          <p:nvPr>
            <p:ph idx="1"/>
          </p:nvPr>
        </p:nvSpPr>
        <p:spPr>
          <a:xfrm>
            <a:off x="776524" y="1410975"/>
            <a:ext cx="10638951" cy="4976213"/>
          </a:xfrm>
        </p:spPr>
        <p:txBody>
          <a:bodyPr>
            <a:noAutofit/>
          </a:bodyPr>
          <a:lstStyle/>
          <a:p>
            <a:pPr lvl="1"/>
            <a:r>
              <a:rPr lang="en-GB"/>
              <a:t>To reduce digital exclusion, training and simplified interfaces for older adults should be encouraged in telehealth and online services (Cummins, 2023).</a:t>
            </a:r>
          </a:p>
          <a:p>
            <a:pPr lvl="1"/>
            <a:endParaRPr lang="en-GB"/>
          </a:p>
          <a:p>
            <a:pPr lvl="1"/>
            <a:r>
              <a:rPr lang="en-GB"/>
              <a:t> This will help address the Disengagement Theory and encourage active participation in the person’s care plan via technology.</a:t>
            </a:r>
          </a:p>
          <a:p>
            <a:pPr marL="457200" lvl="1" indent="0">
              <a:buNone/>
            </a:pPr>
            <a:endParaRPr lang="en-GB"/>
          </a:p>
          <a:p>
            <a:pPr lvl="1"/>
            <a:r>
              <a:rPr lang="en-GB"/>
              <a:t>There should be more staff training in person-centred care and digital literacy to ensure technology complements human care rather than replacing it (CQC, 2023).</a:t>
            </a:r>
          </a:p>
          <a:p>
            <a:pPr lvl="1"/>
            <a:endParaRPr lang="en-GB"/>
          </a:p>
          <a:p>
            <a:pPr lvl="1"/>
            <a:r>
              <a:rPr lang="en-GB"/>
              <a:t>An increase in funding incentives for care homes would be beneficial. They should adopt evidence-based assistive technologies, as they can improve safety, independence and wellbeing.</a:t>
            </a:r>
          </a:p>
          <a:p>
            <a:pPr marL="457200" lvl="1" indent="0">
              <a:buNone/>
            </a:pPr>
            <a:endParaRPr lang="en-GB" sz="2400"/>
          </a:p>
        </p:txBody>
      </p:sp>
      <p:pic>
        <p:nvPicPr>
          <p:cNvPr id="34" name="Video 33">
            <a:hlinkClick r:id="" action="ppaction://media"/>
            <a:extLst>
              <a:ext uri="{FF2B5EF4-FFF2-40B4-BE49-F238E27FC236}">
                <a16:creationId xmlns:a16="http://schemas.microsoft.com/office/drawing/2014/main" id="{73316602-3C17-6D60-8D98-083AB26A285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976212" y="5840063"/>
            <a:ext cx="1030406" cy="1030406"/>
          </a:xfrm>
          <a:prstGeom prst="ellipse">
            <a:avLst/>
          </a:prstGeom>
        </p:spPr>
      </p:pic>
    </p:spTree>
    <p:extLst>
      <p:ext uri="{BB962C8B-B14F-4D97-AF65-F5344CB8AC3E}">
        <p14:creationId xmlns:p14="http://schemas.microsoft.com/office/powerpoint/2010/main" val="4047084220"/>
      </p:ext>
    </p:extLst>
  </p:cSld>
  <p:clrMapOvr>
    <a:masterClrMapping/>
  </p:clrMapOvr>
  <p:transition spd="med" advTm="64286">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4"/>
                </p:tgtEl>
              </p:cMediaNode>
            </p:video>
            <p:seq concurrent="1" nextAc="seek">
              <p:cTn id="8" restart="whenNotActive" fill="hold" evtFilter="cancelBubble" nodeType="interactiveSeq">
                <p:stCondLst>
                  <p:cond evt="onClick" delay="0">
                    <p:tgtEl>
                      <p:spTgt spid="3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4"/>
                                        </p:tgtEl>
                                      </p:cBhvr>
                                    </p:cmd>
                                  </p:childTnLst>
                                </p:cTn>
                              </p:par>
                            </p:childTnLst>
                          </p:cTn>
                        </p:par>
                      </p:childTnLst>
                    </p:cTn>
                  </p:par>
                </p:childTnLst>
              </p:cTn>
              <p:nextCondLst>
                <p:cond evt="onClick" delay="0">
                  <p:tgtEl>
                    <p:spTgt spid="3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42CF5E-BD23-D2E9-70A6-5DA1D859AC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EE09E2-10B5-AAFF-A062-B1D56F6B2B7E}"/>
              </a:ext>
            </a:extLst>
          </p:cNvPr>
          <p:cNvSpPr>
            <a:spLocks noGrp="1"/>
          </p:cNvSpPr>
          <p:nvPr>
            <p:ph type="title"/>
          </p:nvPr>
        </p:nvSpPr>
        <p:spPr>
          <a:xfrm>
            <a:off x="450342" y="523395"/>
            <a:ext cx="10986516" cy="935641"/>
          </a:xfrm>
        </p:spPr>
        <p:txBody>
          <a:bodyPr>
            <a:noAutofit/>
          </a:bodyPr>
          <a:lstStyle/>
          <a:p>
            <a:r>
              <a:rPr lang="en-GB" sz="4400"/>
              <a:t>Conclusion</a:t>
            </a:r>
          </a:p>
        </p:txBody>
      </p:sp>
      <p:sp>
        <p:nvSpPr>
          <p:cNvPr id="6" name="Slide Number Placeholder 5">
            <a:extLst>
              <a:ext uri="{FF2B5EF4-FFF2-40B4-BE49-F238E27FC236}">
                <a16:creationId xmlns:a16="http://schemas.microsoft.com/office/drawing/2014/main" id="{4974F901-0D31-6853-8AD8-52A206064AC8}"/>
              </a:ext>
            </a:extLst>
          </p:cNvPr>
          <p:cNvSpPr>
            <a:spLocks noGrp="1"/>
          </p:cNvSpPr>
          <p:nvPr>
            <p:ph type="sldNum" sz="quarter" idx="12"/>
          </p:nvPr>
        </p:nvSpPr>
        <p:spPr/>
        <p:txBody>
          <a:bodyPr/>
          <a:lstStyle/>
          <a:p>
            <a:fld id="{7BE69E03-4804-4553-A1EC-F089884EF50F}" type="slidenum">
              <a:rPr lang="en-US" smtClean="0"/>
              <a:t>18</a:t>
            </a:fld>
            <a:endParaRPr lang="en-US"/>
          </a:p>
        </p:txBody>
      </p:sp>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5BE54AE3-CB66-7BEB-626B-5FE1E5CB5736}"/>
                  </a:ext>
                </a:extLst>
              </p14:cNvPr>
              <p14:cNvContentPartPr/>
              <p14:nvPr/>
            </p14:nvContentPartPr>
            <p14:xfrm>
              <a:off x="-881132" y="5627139"/>
              <a:ext cx="360" cy="360"/>
            </p14:xfrm>
          </p:contentPart>
        </mc:Choice>
        <mc:Fallback xmlns="">
          <p:pic>
            <p:nvPicPr>
              <p:cNvPr id="8" name="Ink 7">
                <a:extLst>
                  <a:ext uri="{FF2B5EF4-FFF2-40B4-BE49-F238E27FC236}">
                    <a16:creationId xmlns:a16="http://schemas.microsoft.com/office/drawing/2014/main" id="{5BE54AE3-CB66-7BEB-626B-5FE1E5CB5736}"/>
                  </a:ext>
                </a:extLst>
              </p:cNvPr>
              <p:cNvPicPr/>
              <p:nvPr/>
            </p:nvPicPr>
            <p:blipFill>
              <a:blip r:embed="rId6"/>
              <a:stretch>
                <a:fillRect/>
              </a:stretch>
            </p:blipFill>
            <p:spPr>
              <a:xfrm>
                <a:off x="-885452" y="5622819"/>
                <a:ext cx="9000" cy="9000"/>
              </a:xfrm>
              <a:prstGeom prst="rect">
                <a:avLst/>
              </a:prstGeom>
            </p:spPr>
          </p:pic>
        </mc:Fallback>
      </mc:AlternateContent>
      <p:sp>
        <p:nvSpPr>
          <p:cNvPr id="4" name="AutoShape 2" descr="Population pyramids showing the percentage of the UK's population by age band and sex in 1972 (estimate), 2022 (estimate) and 2072 (projection). In 1972 there are larger proportions of the population in the youngest age groups. In 2022, the proportion of people in older age groups has grown and the proportion in younger age groups has fallen. In 2072, this trend continues.">
            <a:extLst>
              <a:ext uri="{FF2B5EF4-FFF2-40B4-BE49-F238E27FC236}">
                <a16:creationId xmlns:a16="http://schemas.microsoft.com/office/drawing/2014/main" id="{402C851B-3E24-D70C-4706-D6E1EAA22F8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Content Placeholder 8">
            <a:extLst>
              <a:ext uri="{FF2B5EF4-FFF2-40B4-BE49-F238E27FC236}">
                <a16:creationId xmlns:a16="http://schemas.microsoft.com/office/drawing/2014/main" id="{D7E3BCC1-D680-FD3F-501A-3A6844176E8B}"/>
              </a:ext>
            </a:extLst>
          </p:cNvPr>
          <p:cNvSpPr>
            <a:spLocks noGrp="1"/>
          </p:cNvSpPr>
          <p:nvPr>
            <p:ph idx="1"/>
          </p:nvPr>
        </p:nvSpPr>
        <p:spPr>
          <a:xfrm>
            <a:off x="385449" y="1661088"/>
            <a:ext cx="11206099" cy="5884460"/>
          </a:xfrm>
        </p:spPr>
        <p:txBody>
          <a:bodyPr>
            <a:noAutofit/>
          </a:bodyPr>
          <a:lstStyle/>
          <a:p>
            <a:pPr lvl="1"/>
            <a:r>
              <a:rPr lang="en-GB"/>
              <a:t>To conclude, the UK’s ageing population is increasing, meaning that there is greater pressure on health and social care systems.</a:t>
            </a:r>
          </a:p>
          <a:p>
            <a:pPr lvl="1"/>
            <a:endParaRPr lang="en-GB"/>
          </a:p>
          <a:p>
            <a:pPr lvl="1"/>
            <a:r>
              <a:rPr lang="en-GB"/>
              <a:t>Using person-centred and theory-informed care becomes crucial in promoting wellbeing, independence and dignity for older people.</a:t>
            </a:r>
          </a:p>
          <a:p>
            <a:pPr marL="457200" lvl="1" indent="0">
              <a:buNone/>
            </a:pPr>
            <a:endParaRPr lang="en-GB"/>
          </a:p>
          <a:p>
            <a:pPr lvl="1"/>
            <a:r>
              <a:rPr lang="en-GB"/>
              <a:t>Policies such as the Care Act 2014 and the NHS Long Term Plan provide care homes with a legal framework that holds them accountable.</a:t>
            </a:r>
          </a:p>
          <a:p>
            <a:pPr lvl="1"/>
            <a:endParaRPr lang="en-GB"/>
          </a:p>
          <a:p>
            <a:pPr lvl="1"/>
            <a:r>
              <a:rPr lang="en-GB"/>
              <a:t>Technology has already made a huge impact in the health and social care setting, and further research into AI-assisted care systems in the future will be able to improve personalised support and early intervention (Masala, Giorgi, 2025).</a:t>
            </a:r>
            <a:r>
              <a:rPr lang="en-GB" sz="2400"/>
              <a:t>	 </a:t>
            </a:r>
          </a:p>
        </p:txBody>
      </p:sp>
      <p:pic>
        <p:nvPicPr>
          <p:cNvPr id="19" name="Video 18">
            <a:hlinkClick r:id="" action="ppaction://media"/>
            <a:extLst>
              <a:ext uri="{FF2B5EF4-FFF2-40B4-BE49-F238E27FC236}">
                <a16:creationId xmlns:a16="http://schemas.microsoft.com/office/drawing/2014/main" id="{1BF876C6-D635-1809-FA97-220E7EA00E0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834048" y="5500048"/>
            <a:ext cx="1275656" cy="1275656"/>
          </a:xfrm>
          <a:prstGeom prst="ellipse">
            <a:avLst/>
          </a:prstGeom>
        </p:spPr>
      </p:pic>
    </p:spTree>
    <p:extLst>
      <p:ext uri="{BB962C8B-B14F-4D97-AF65-F5344CB8AC3E}">
        <p14:creationId xmlns:p14="http://schemas.microsoft.com/office/powerpoint/2010/main" val="4186689882"/>
      </p:ext>
    </p:extLst>
  </p:cSld>
  <p:clrMapOvr>
    <a:masterClrMapping/>
  </p:clrMapOvr>
  <p:transition spd="med" advTm="61085">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593607-F0BB-A5FF-8268-2238879121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905977-630A-668E-1913-A1DDF77240CE}"/>
              </a:ext>
            </a:extLst>
          </p:cNvPr>
          <p:cNvSpPr>
            <a:spLocks noGrp="1"/>
          </p:cNvSpPr>
          <p:nvPr>
            <p:ph type="title"/>
          </p:nvPr>
        </p:nvSpPr>
        <p:spPr>
          <a:xfrm>
            <a:off x="420624" y="123978"/>
            <a:ext cx="10515600" cy="1325563"/>
          </a:xfrm>
        </p:spPr>
        <p:txBody>
          <a:bodyPr/>
          <a:lstStyle/>
          <a:p>
            <a:r>
              <a:rPr lang="en-GB"/>
              <a:t>References</a:t>
            </a:r>
          </a:p>
        </p:txBody>
      </p:sp>
      <p:sp>
        <p:nvSpPr>
          <p:cNvPr id="3" name="Content Placeholder 2">
            <a:extLst>
              <a:ext uri="{FF2B5EF4-FFF2-40B4-BE49-F238E27FC236}">
                <a16:creationId xmlns:a16="http://schemas.microsoft.com/office/drawing/2014/main" id="{3997E155-BAD5-3E27-2BF2-656C6F1D461E}"/>
              </a:ext>
            </a:extLst>
          </p:cNvPr>
          <p:cNvSpPr>
            <a:spLocks noGrp="1"/>
          </p:cNvSpPr>
          <p:nvPr>
            <p:ph idx="1"/>
          </p:nvPr>
        </p:nvSpPr>
        <p:spPr>
          <a:xfrm>
            <a:off x="534040" y="1325563"/>
            <a:ext cx="11312012" cy="5408459"/>
          </a:xfrm>
        </p:spPr>
        <p:txBody>
          <a:bodyPr>
            <a:normAutofit fontScale="40000" lnSpcReduction="20000"/>
          </a:bodyPr>
          <a:lstStyle/>
          <a:p>
            <a:pPr marL="0" lvl="0" indent="0">
              <a:buNone/>
            </a:pPr>
            <a:r>
              <a:rPr lang="en-GB"/>
              <a:t>Age UK (2024) </a:t>
            </a:r>
            <a:r>
              <a:rPr lang="en-GB" i="1"/>
              <a:t>State of Health and Care of Older People in England 2024</a:t>
            </a:r>
            <a:r>
              <a:rPr lang="en-GB"/>
              <a:t>. Available at: </a:t>
            </a:r>
            <a:r>
              <a:rPr lang="en-GB" u="sng">
                <a:hlinkClick r:id="rId5"/>
              </a:rPr>
              <a:t>https://www.ageuk.org.uk/discover/2024/september/state-of-health-and-care-of-older-people-in-england-2024/</a:t>
            </a:r>
            <a:r>
              <a:rPr lang="en-GB"/>
              <a:t>. (Accessed: 22</a:t>
            </a:r>
            <a:r>
              <a:rPr lang="en-GB" baseline="30000"/>
              <a:t>nd</a:t>
            </a:r>
            <a:r>
              <a:rPr lang="en-GB"/>
              <a:t> September 2025).</a:t>
            </a:r>
          </a:p>
          <a:p>
            <a:pPr marL="0" lvl="0" indent="0">
              <a:buNone/>
            </a:pPr>
            <a:r>
              <a:rPr lang="en-GB"/>
              <a:t>Badeaux, R. (2023) When isolation increased, telehealth use went down for older adults. Why? Available at: </a:t>
            </a:r>
            <a:r>
              <a:rPr lang="en-GB" u="sng">
                <a:hlinkClick r:id="rId6"/>
              </a:rPr>
              <a:t>https://health.ucdavis.edu/news/headlines/when-isolation-increased-telehealth-use-went-down-for-older-adults-why/2023/11</a:t>
            </a:r>
            <a:r>
              <a:rPr lang="en-GB"/>
              <a:t>. (Accessed: 8</a:t>
            </a:r>
            <a:r>
              <a:rPr lang="en-GB" baseline="30000"/>
              <a:t>th</a:t>
            </a:r>
            <a:r>
              <a:rPr lang="en-GB"/>
              <a:t> October 2025).</a:t>
            </a:r>
          </a:p>
          <a:p>
            <a:pPr marL="0" lvl="0" indent="0">
              <a:buNone/>
            </a:pPr>
            <a:r>
              <a:rPr lang="en-GB"/>
              <a:t>Barton, C., Sturge, G., Harker, R. (2024) </a:t>
            </a:r>
            <a:r>
              <a:rPr lang="en-GB" i="1"/>
              <a:t>The UK’s changing population</a:t>
            </a:r>
            <a:r>
              <a:rPr lang="en-GB"/>
              <a:t>. Available at: </a:t>
            </a:r>
            <a:r>
              <a:rPr lang="en-GB" u="sng">
                <a:hlinkClick r:id="rId7"/>
              </a:rPr>
              <a:t>https://commonslibrary.parliament.uk/the-uks-changing-population</a:t>
            </a:r>
            <a:r>
              <a:rPr lang="en-GB"/>
              <a:t>. (Accessed: ).</a:t>
            </a:r>
          </a:p>
          <a:p>
            <a:pPr marL="0" lvl="0" indent="0">
              <a:buNone/>
            </a:pPr>
            <a:r>
              <a:rPr lang="en-GB"/>
              <a:t>Centre for Ageing Better (2025) </a:t>
            </a:r>
            <a:r>
              <a:rPr lang="en-GB" i="1"/>
              <a:t>Our Ageing Population</a:t>
            </a:r>
            <a:r>
              <a:rPr lang="en-GB"/>
              <a:t>. Available at: </a:t>
            </a:r>
            <a:r>
              <a:rPr lang="en-GB" u="sng">
                <a:hlinkClick r:id="rId8"/>
              </a:rPr>
              <a:t>https://ageing-better.org.uk/our-ageing-population-state-ageing-2025</a:t>
            </a:r>
            <a:r>
              <a:rPr lang="en-GB"/>
              <a:t>. (Accessed: 20</a:t>
            </a:r>
            <a:r>
              <a:rPr lang="en-GB" baseline="30000"/>
              <a:t>th</a:t>
            </a:r>
            <a:r>
              <a:rPr lang="en-GB"/>
              <a:t> September 2025).</a:t>
            </a:r>
          </a:p>
          <a:p>
            <a:pPr marL="0" lvl="0" indent="0">
              <a:buNone/>
            </a:pPr>
            <a:r>
              <a:rPr lang="en-GB"/>
              <a:t>Cleveland Clinic (2025) </a:t>
            </a:r>
            <a:r>
              <a:rPr lang="en-GB" i="1"/>
              <a:t>Biological Age: What It Is and How You Can Measure It</a:t>
            </a:r>
            <a:r>
              <a:rPr lang="en-GB"/>
              <a:t>. Available at: </a:t>
            </a:r>
            <a:r>
              <a:rPr lang="en-GB" u="sng">
                <a:hlinkClick r:id="rId9"/>
              </a:rPr>
              <a:t>https://health.clevelandclinic.org/biological-age</a:t>
            </a:r>
            <a:r>
              <a:rPr lang="en-GB"/>
              <a:t>. (Accessed: 7</a:t>
            </a:r>
            <a:r>
              <a:rPr lang="en-GB" baseline="30000"/>
              <a:t>th</a:t>
            </a:r>
            <a:r>
              <a:rPr lang="en-GB"/>
              <a:t> October 2025).</a:t>
            </a:r>
          </a:p>
          <a:p>
            <a:pPr marL="0" indent="0">
              <a:buNone/>
            </a:pPr>
            <a:r>
              <a:rPr lang="en-GB"/>
              <a:t>CQC (2025) </a:t>
            </a:r>
            <a:r>
              <a:rPr lang="en-GB" i="1"/>
              <a:t>Risby Park Nursing Home. </a:t>
            </a:r>
            <a:r>
              <a:rPr lang="en-GB"/>
              <a:t>Available at: </a:t>
            </a:r>
            <a:r>
              <a:rPr lang="en-GB" u="sng">
                <a:hlinkClick r:id="rId10"/>
              </a:rPr>
              <a:t>https://www.cqc.org.uk/location/1-121065992/inspection-summary</a:t>
            </a:r>
            <a:r>
              <a:rPr lang="en-GB"/>
              <a:t>. (Accessed: 28</a:t>
            </a:r>
            <a:r>
              <a:rPr lang="en-GB" baseline="30000"/>
              <a:t>th</a:t>
            </a:r>
            <a:r>
              <a:rPr lang="en-GB"/>
              <a:t> September 2025).</a:t>
            </a:r>
          </a:p>
          <a:p>
            <a:pPr marL="0" lvl="0" indent="0">
              <a:buNone/>
            </a:pPr>
            <a:r>
              <a:rPr lang="en-GB"/>
              <a:t>CQC (2023) </a:t>
            </a:r>
            <a:r>
              <a:rPr lang="en-GB" i="1"/>
              <a:t>State of Care 2022/23. </a:t>
            </a:r>
            <a:r>
              <a:rPr lang="en-GB"/>
              <a:t>Available at: </a:t>
            </a:r>
            <a:r>
              <a:rPr lang="en-GB" u="sng">
                <a:hlinkClick r:id="rId11"/>
              </a:rPr>
              <a:t>https://www.cqc.org.uk/publications/major-report/state-care/2022-2023</a:t>
            </a:r>
            <a:r>
              <a:rPr lang="en-GB"/>
              <a:t>. (Accessed: 26</a:t>
            </a:r>
            <a:r>
              <a:rPr lang="en-GB" baseline="30000"/>
              <a:t>th</a:t>
            </a:r>
            <a:r>
              <a:rPr lang="en-GB"/>
              <a:t> September 2025). </a:t>
            </a:r>
          </a:p>
          <a:p>
            <a:pPr marL="0" lvl="0" indent="0">
              <a:buNone/>
            </a:pPr>
            <a:r>
              <a:rPr lang="en-GB"/>
              <a:t>CQC (2023) </a:t>
            </a:r>
            <a:r>
              <a:rPr lang="en-GB" i="1"/>
              <a:t>Summary - Care Quality Commission</a:t>
            </a:r>
            <a:r>
              <a:rPr lang="en-GB"/>
              <a:t>. Available at: </a:t>
            </a:r>
            <a:r>
              <a:rPr lang="en-GB" u="sng">
                <a:hlinkClick r:id="rId12"/>
              </a:rPr>
              <a:t>https://www.cqc.org.uk/publications/major-report/state-care/2023-2024/summary</a:t>
            </a:r>
            <a:r>
              <a:rPr lang="en-GB"/>
              <a:t>. (Accessed: 5</a:t>
            </a:r>
            <a:r>
              <a:rPr lang="en-GB" baseline="30000"/>
              <a:t>th</a:t>
            </a:r>
            <a:r>
              <a:rPr lang="en-GB"/>
              <a:t> October 2025).</a:t>
            </a:r>
          </a:p>
          <a:p>
            <a:pPr marL="0" lvl="0" indent="0">
              <a:buNone/>
            </a:pPr>
            <a:r>
              <a:rPr lang="en-GB"/>
              <a:t>Cummins, M., et al. (2023) ‘Research Electronic Data Capture: A survey of user preferences and needs for health data collection’, (Preprint), </a:t>
            </a:r>
            <a:r>
              <a:rPr lang="en-GB" i="1"/>
              <a:t>JMIR Medical Informatics</a:t>
            </a:r>
            <a:r>
              <a:rPr lang="en-GB"/>
              <a:t>.</a:t>
            </a:r>
          </a:p>
          <a:p>
            <a:pPr marL="0" indent="0">
              <a:buNone/>
            </a:pPr>
            <a:r>
              <a:rPr lang="en-GB"/>
              <a:t>Freepik (2025) </a:t>
            </a:r>
            <a:r>
              <a:rPr lang="en-GB" i="1"/>
              <a:t>Face skin. </a:t>
            </a:r>
            <a:r>
              <a:rPr lang="en-GB"/>
              <a:t>Available at: </a:t>
            </a:r>
            <a:r>
              <a:rPr lang="en-GB">
                <a:hlinkClick r:id="rId13"/>
              </a:rPr>
              <a:t>https://www.freepik.com/photos/face-skin</a:t>
            </a:r>
            <a:r>
              <a:rPr lang="en-GB"/>
              <a:t>. (Accessed: 12</a:t>
            </a:r>
            <a:r>
              <a:rPr lang="en-GB" baseline="30000"/>
              <a:t>th</a:t>
            </a:r>
            <a:r>
              <a:rPr lang="en-GB"/>
              <a:t> October 2025). </a:t>
            </a:r>
          </a:p>
          <a:p>
            <a:pPr marL="0" indent="0">
              <a:buNone/>
            </a:pPr>
            <a:r>
              <a:rPr lang="en-GB"/>
              <a:t>Hashim, N., Jones, M. (2014) ‘Activity Theory: A framework for qualitative analysis’, </a:t>
            </a:r>
            <a:r>
              <a:rPr lang="en-GB" i="1"/>
              <a:t>Faculty of Commerce - Papers. </a:t>
            </a:r>
          </a:p>
          <a:p>
            <a:pPr marL="0" lvl="0" indent="0">
              <a:buNone/>
            </a:pPr>
            <a:r>
              <a:rPr lang="en-GB"/>
              <a:t>GOV.UK (2017) </a:t>
            </a:r>
            <a:r>
              <a:rPr lang="en-GB" i="1"/>
              <a:t>Care homes market study: summary of final report. </a:t>
            </a:r>
            <a:r>
              <a:rPr lang="en-GB"/>
              <a:t>Available at: </a:t>
            </a:r>
            <a:r>
              <a:rPr lang="en-GB" u="sng">
                <a:hlinkClick r:id="rId14"/>
              </a:rPr>
              <a:t>https://www.gov.uk/government/publications/care-homes-market-study-summary-of-final-report/care-homes-market-study-summary-of-final-report</a:t>
            </a:r>
            <a:r>
              <a:rPr lang="en-GB"/>
              <a:t>. (Accessed: 1</a:t>
            </a:r>
            <a:r>
              <a:rPr lang="en-GB" baseline="30000"/>
              <a:t>st</a:t>
            </a:r>
            <a:r>
              <a:rPr lang="en-GB"/>
              <a:t> October 2025).</a:t>
            </a:r>
          </a:p>
          <a:p>
            <a:pPr marL="0" lvl="0" indent="0">
              <a:buNone/>
            </a:pPr>
            <a:r>
              <a:rPr lang="en-GB"/>
              <a:t>GOV.UK (2021) </a:t>
            </a:r>
            <a:r>
              <a:rPr lang="en-GB" i="1"/>
              <a:t>Harnessing technology for the long-term sustainability of the UK’s healthcare system: report. </a:t>
            </a:r>
            <a:r>
              <a:rPr lang="en-GB"/>
              <a:t>Available at: </a:t>
            </a:r>
            <a:r>
              <a:rPr lang="en-GB" u="sng">
                <a:hlinkClick r:id="rId15"/>
              </a:rPr>
              <a:t>https://www.gov.uk/government/publications/harnessing-technology-for-the-long-term-sustainability-of-the-uks-healthcare-system/harnessing-technology-for-the-long-term-sustainability-of-the-uks-healthcare-system-report</a:t>
            </a:r>
            <a:r>
              <a:rPr lang="en-GB"/>
              <a:t>. (Accessed: 30</a:t>
            </a:r>
            <a:r>
              <a:rPr lang="en-GB" baseline="30000"/>
              <a:t>th</a:t>
            </a:r>
            <a:r>
              <a:rPr lang="en-GB"/>
              <a:t> September 2025).</a:t>
            </a:r>
          </a:p>
          <a:p>
            <a:pPr marL="0" lvl="0" indent="0">
              <a:buNone/>
            </a:pPr>
            <a:r>
              <a:rPr lang="en-GB"/>
              <a:t>GOV.UK (2021) </a:t>
            </a:r>
            <a:r>
              <a:rPr lang="en-GB" i="1"/>
              <a:t>Harnessing technology for the long-term sustainability of the UK’s healthcare system: report. </a:t>
            </a:r>
            <a:r>
              <a:rPr lang="en-GB"/>
              <a:t>Available at: </a:t>
            </a:r>
            <a:r>
              <a:rPr lang="en-GB" u="sng">
                <a:hlinkClick r:id="rId15"/>
              </a:rPr>
              <a:t>https://www.gov.uk/government/publications/harnessing-technology-for-the-long-term-sustainability-of-the-uks-healthcare-system/harnessing-technology-for-the-long-term-sustainability-of-the-uks-healthcare-system-report</a:t>
            </a:r>
            <a:r>
              <a:rPr lang="en-GB"/>
              <a:t>. (Accessed: 10</a:t>
            </a:r>
            <a:r>
              <a:rPr lang="en-GB" baseline="30000"/>
              <a:t>th</a:t>
            </a:r>
            <a:r>
              <a:rPr lang="en-GB"/>
              <a:t> October 2025).</a:t>
            </a:r>
          </a:p>
          <a:p>
            <a:pPr marL="0" lvl="0" indent="0">
              <a:buNone/>
            </a:pPr>
            <a:r>
              <a:rPr lang="en-GB"/>
              <a:t>Jin, K. (2010) ‘Modern biological theories of aging’, </a:t>
            </a:r>
            <a:r>
              <a:rPr lang="en-GB" i="1"/>
              <a:t>Aging and disease</a:t>
            </a:r>
            <a:r>
              <a:rPr lang="en-GB"/>
              <a:t>, 1(2), p.72.</a:t>
            </a:r>
          </a:p>
          <a:p>
            <a:pPr marL="0" lvl="0" indent="0">
              <a:buNone/>
            </a:pPr>
            <a:r>
              <a:rPr lang="en-GB"/>
              <a:t>Komp, K., Johansson, S. (2015) ‘Population ageing in a lifecourse perspective: developing a conceptual framework’, </a:t>
            </a:r>
            <a:r>
              <a:rPr lang="en-GB" i="1"/>
              <a:t>Ageing and Society</a:t>
            </a:r>
            <a:r>
              <a:rPr lang="en-GB"/>
              <a:t>, 36(9), 1937–1960. </a:t>
            </a:r>
          </a:p>
          <a:p>
            <a:pPr marL="0" lvl="0" indent="0">
              <a:buNone/>
            </a:pPr>
            <a:r>
              <a:rPr lang="en-GB"/>
              <a:t>Legislation.gov.uk (2015) </a:t>
            </a:r>
            <a:r>
              <a:rPr lang="en-GB" i="1"/>
              <a:t>Care Act 2014. </a:t>
            </a:r>
            <a:r>
              <a:rPr lang="en-GB"/>
              <a:t>Available at: </a:t>
            </a:r>
            <a:r>
              <a:rPr lang="en-GB" u="sng">
                <a:hlinkClick r:id="rId16"/>
              </a:rPr>
              <a:t>https://www.legislation.gov.uk/ukpga/2014/23/section/9</a:t>
            </a:r>
            <a:r>
              <a:rPr lang="en-GB"/>
              <a:t>. (Accessed: 15</a:t>
            </a:r>
            <a:r>
              <a:rPr lang="en-GB" baseline="30000"/>
              <a:t>th</a:t>
            </a:r>
            <a:r>
              <a:rPr lang="en-GB"/>
              <a:t> September 2025).</a:t>
            </a:r>
          </a:p>
          <a:p>
            <a:pPr marL="0" lvl="0" indent="0">
              <a:buNone/>
            </a:pPr>
            <a:r>
              <a:rPr lang="en-GB"/>
              <a:t>Lipsky, S., King, M., (2015) ‘Biological theories of aging’, </a:t>
            </a:r>
            <a:r>
              <a:rPr lang="en-GB" i="1"/>
              <a:t>Disease-a-month</a:t>
            </a:r>
            <a:r>
              <a:rPr lang="en-GB"/>
              <a:t>, 61(11), pp.460-466.</a:t>
            </a:r>
          </a:p>
        </p:txBody>
      </p:sp>
      <p:sp>
        <p:nvSpPr>
          <p:cNvPr id="6" name="Slide Number Placeholder 5">
            <a:extLst>
              <a:ext uri="{FF2B5EF4-FFF2-40B4-BE49-F238E27FC236}">
                <a16:creationId xmlns:a16="http://schemas.microsoft.com/office/drawing/2014/main" id="{959DDDB1-720B-6809-9B61-33E716A8D211}"/>
              </a:ext>
            </a:extLst>
          </p:cNvPr>
          <p:cNvSpPr>
            <a:spLocks noGrp="1"/>
          </p:cNvSpPr>
          <p:nvPr>
            <p:ph type="sldNum" sz="quarter" idx="12"/>
          </p:nvPr>
        </p:nvSpPr>
        <p:spPr/>
        <p:txBody>
          <a:bodyPr/>
          <a:lstStyle/>
          <a:p>
            <a:fld id="{7BE69E03-4804-4553-A1EC-F089884EF50F}" type="slidenum">
              <a:rPr lang="en-US" smtClean="0"/>
              <a:t>19</a:t>
            </a:fld>
            <a:endParaRPr lang="en-US"/>
          </a:p>
        </p:txBody>
      </p:sp>
      <p:pic>
        <p:nvPicPr>
          <p:cNvPr id="7" name="Video 6">
            <a:hlinkClick r:id="" action="ppaction://media"/>
            <a:extLst>
              <a:ext uri="{FF2B5EF4-FFF2-40B4-BE49-F238E27FC236}">
                <a16:creationId xmlns:a16="http://schemas.microsoft.com/office/drawing/2014/main" id="{4B84ADAA-596C-B8AD-4EEB-8CAB6B843E2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7"/>
          <a:srcRect l="21875" r="21875"/>
          <a:stretch>
            <a:fillRect/>
          </a:stretch>
        </p:blipFill>
        <p:spPr>
          <a:xfrm>
            <a:off x="10641611" y="5602404"/>
            <a:ext cx="1016349" cy="1016349"/>
          </a:xfrm>
          <a:prstGeom prst="ellipse">
            <a:avLst/>
          </a:prstGeom>
        </p:spPr>
      </p:pic>
    </p:spTree>
    <p:extLst>
      <p:ext uri="{BB962C8B-B14F-4D97-AF65-F5344CB8AC3E}">
        <p14:creationId xmlns:p14="http://schemas.microsoft.com/office/powerpoint/2010/main" val="2832134701"/>
      </p:ext>
    </p:extLst>
  </p:cSld>
  <p:clrMapOvr>
    <a:masterClrMapping/>
  </p:clrMapOvr>
  <p:transition spd="med" advTm="7491">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961AD-95F4-179A-61BB-AB3389747972}"/>
              </a:ext>
            </a:extLst>
          </p:cNvPr>
          <p:cNvSpPr>
            <a:spLocks noGrp="1"/>
          </p:cNvSpPr>
          <p:nvPr>
            <p:ph type="title"/>
          </p:nvPr>
        </p:nvSpPr>
        <p:spPr>
          <a:xfrm>
            <a:off x="420624" y="123978"/>
            <a:ext cx="10515600" cy="1325563"/>
          </a:xfrm>
        </p:spPr>
        <p:txBody>
          <a:bodyPr/>
          <a:lstStyle/>
          <a:p>
            <a:r>
              <a:rPr lang="en-GB"/>
              <a:t>References</a:t>
            </a:r>
          </a:p>
        </p:txBody>
      </p:sp>
      <p:sp>
        <p:nvSpPr>
          <p:cNvPr id="3" name="Content Placeholder 2">
            <a:extLst>
              <a:ext uri="{FF2B5EF4-FFF2-40B4-BE49-F238E27FC236}">
                <a16:creationId xmlns:a16="http://schemas.microsoft.com/office/drawing/2014/main" id="{97544C92-D98F-63B7-A1CC-8D1F9887C440}"/>
              </a:ext>
            </a:extLst>
          </p:cNvPr>
          <p:cNvSpPr>
            <a:spLocks noGrp="1"/>
          </p:cNvSpPr>
          <p:nvPr>
            <p:ph idx="1"/>
          </p:nvPr>
        </p:nvSpPr>
        <p:spPr>
          <a:xfrm>
            <a:off x="597310" y="1425317"/>
            <a:ext cx="11312012" cy="5408459"/>
          </a:xfrm>
        </p:spPr>
        <p:txBody>
          <a:bodyPr>
            <a:normAutofit fontScale="47500" lnSpcReduction="20000"/>
          </a:bodyPr>
          <a:lstStyle/>
          <a:p>
            <a:pPr marL="0" lvl="0" indent="0">
              <a:buNone/>
            </a:pPr>
            <a:r>
              <a:rPr lang="en-GB"/>
              <a:t>Masala, L., Giorgi, I. (2025) ‘Artificial Intelligence and Assistive Robotics in Healthcare Services: Applications in Silver Care’, </a:t>
            </a:r>
            <a:r>
              <a:rPr lang="en-GB" i="1"/>
              <a:t>International Journal of Environmental Research and Public Health</a:t>
            </a:r>
            <a:r>
              <a:rPr lang="en-GB"/>
              <a:t>, 22(5), p.781. </a:t>
            </a:r>
          </a:p>
          <a:p>
            <a:pPr marL="0" lvl="0" indent="0">
              <a:buNone/>
            </a:pPr>
            <a:r>
              <a:rPr lang="en-GB"/>
              <a:t>NHS (2025)</a:t>
            </a:r>
            <a:r>
              <a:rPr lang="en-GB" i="1"/>
              <a:t> Fit for the future. </a:t>
            </a:r>
            <a:r>
              <a:rPr lang="en-GB"/>
              <a:t>Available at: </a:t>
            </a:r>
            <a:r>
              <a:rPr lang="en-GB" u="sng">
                <a:hlinkClick r:id="rId2"/>
              </a:rPr>
              <a:t>https://assets.publishing.service.gov.uk/media/6888a0996478525675738f3a/fit-for-the-future-10-year-health-plan-for-england-executive-summary.pdf</a:t>
            </a:r>
            <a:r>
              <a:rPr lang="en-GB"/>
              <a:t>. (Accessed: 25</a:t>
            </a:r>
            <a:r>
              <a:rPr lang="en-GB" baseline="30000"/>
              <a:t>th</a:t>
            </a:r>
            <a:r>
              <a:rPr lang="en-GB"/>
              <a:t> September 2025). </a:t>
            </a:r>
          </a:p>
          <a:p>
            <a:pPr marL="0" lvl="0" indent="0">
              <a:buNone/>
            </a:pPr>
            <a:r>
              <a:rPr lang="en-GB"/>
              <a:t>NHS England (2020) </a:t>
            </a:r>
            <a:r>
              <a:rPr lang="en-GB" i="1"/>
              <a:t>Age. </a:t>
            </a:r>
            <a:r>
              <a:rPr lang="en-GB"/>
              <a:t>Available at: </a:t>
            </a:r>
            <a:r>
              <a:rPr lang="en-GB" u="sng">
                <a:hlinkClick r:id="rId3"/>
              </a:rPr>
              <a:t>https://service-manual.nhs.uk/content/inclusive-content/age</a:t>
            </a:r>
            <a:r>
              <a:rPr lang="en-GB"/>
              <a:t> (Accessed: 17</a:t>
            </a:r>
            <a:r>
              <a:rPr lang="en-GB" baseline="30000"/>
              <a:t>th</a:t>
            </a:r>
            <a:r>
              <a:rPr lang="en-GB"/>
              <a:t> September 2025).</a:t>
            </a:r>
          </a:p>
          <a:p>
            <a:pPr marL="0" lvl="0" indent="0">
              <a:buNone/>
            </a:pPr>
            <a:r>
              <a:rPr lang="en-GB"/>
              <a:t>ONS (2023) </a:t>
            </a:r>
            <a:r>
              <a:rPr lang="en-GB" i="1"/>
              <a:t>Profile of the older population living in England and Wales in 2021 and changes since 2011. </a:t>
            </a:r>
            <a:r>
              <a:rPr lang="en-GB"/>
              <a:t>Available at: </a:t>
            </a:r>
            <a:r>
              <a:rPr lang="en-GB" u="sng">
                <a:hlinkClick r:id="rId4"/>
              </a:rPr>
              <a:t>https://www.ons.gov.uk/peoplepopulationandcommunity/birthsdeathsandmarriages/ageing/articles/profileoftheolderpopulationlivinginenglandandwalesin2021andchangessince2011/2023-04-03</a:t>
            </a:r>
            <a:r>
              <a:rPr lang="en-GB"/>
              <a:t>. (Accessed: 19</a:t>
            </a:r>
            <a:r>
              <a:rPr lang="en-GB" baseline="30000"/>
              <a:t>th</a:t>
            </a:r>
            <a:r>
              <a:rPr lang="en-GB"/>
              <a:t> September 2025).</a:t>
            </a:r>
          </a:p>
          <a:p>
            <a:pPr marL="0" lvl="0" indent="0">
              <a:buNone/>
            </a:pPr>
            <a:r>
              <a:rPr lang="en-GB"/>
              <a:t>Peace, S. (2022). </a:t>
            </a:r>
            <a:r>
              <a:rPr lang="en-GB" i="1"/>
              <a:t>The global context. In The Environments of Ageing </a:t>
            </a:r>
            <a:r>
              <a:rPr lang="en-GB"/>
              <a:t>(pp. 49-72). Bristol: Bristol University Press.</a:t>
            </a:r>
          </a:p>
          <a:p>
            <a:pPr marL="0" lvl="0" indent="0">
              <a:buNone/>
            </a:pPr>
            <a:r>
              <a:rPr lang="en-GB"/>
              <a:t>Reeves, C., Islam, A., Gentry, T. (2023) </a:t>
            </a:r>
            <a:r>
              <a:rPr lang="en-GB" i="1"/>
              <a:t>The State of Health and Care of Older People, 2023. </a:t>
            </a:r>
            <a:r>
              <a:rPr lang="en-GB"/>
              <a:t>Available at: </a:t>
            </a:r>
            <a:r>
              <a:rPr lang="en-GB" u="sng">
                <a:hlinkClick r:id="rId5"/>
              </a:rPr>
              <a:t>https://www.ageuk.org.uk/siteassets/documents/reports-and-publications/reports-and-briefings/health--wellbeing/age-uk-briefing-state-of-health-and-care-july-2023-abridged-version.pdf</a:t>
            </a:r>
            <a:r>
              <a:rPr lang="en-GB"/>
              <a:t>. (Accessed at: 21</a:t>
            </a:r>
            <a:r>
              <a:rPr lang="en-GB" baseline="30000"/>
              <a:t>st</a:t>
            </a:r>
            <a:r>
              <a:rPr lang="en-GB"/>
              <a:t> September 2025).</a:t>
            </a:r>
          </a:p>
          <a:p>
            <a:pPr marL="0" lvl="0" indent="0">
              <a:buNone/>
            </a:pPr>
            <a:r>
              <a:rPr lang="en-GB"/>
              <a:t>Robertson, G. (2017) Ageing and ageism: the impact of stereotypical attitudes on personal health and well-being outcomes and possible personal compensation strategies. </a:t>
            </a:r>
            <a:r>
              <a:rPr lang="en-GB" i="1"/>
              <a:t>Self &amp; Society</a:t>
            </a:r>
            <a:r>
              <a:rPr lang="en-GB"/>
              <a:t>, 45(2), pp.149-159. </a:t>
            </a:r>
          </a:p>
          <a:p>
            <a:pPr marL="0" lvl="0" indent="0">
              <a:buNone/>
            </a:pPr>
            <a:r>
              <a:rPr lang="en-GB"/>
              <a:t>SCIE (2024) </a:t>
            </a:r>
            <a:r>
              <a:rPr lang="en-GB" i="1"/>
              <a:t>Assessment of needs</a:t>
            </a:r>
            <a:r>
              <a:rPr lang="en-GB"/>
              <a:t>. Available at: </a:t>
            </a:r>
            <a:r>
              <a:rPr lang="en-GB" u="sng">
                <a:hlinkClick r:id="rId6"/>
              </a:rPr>
              <a:t>https://www.scie.org.uk/assessment-and-eligibility/assessment-of-needs-under-the-care-act-2014/</a:t>
            </a:r>
            <a:r>
              <a:rPr lang="en-GB"/>
              <a:t>. (Accessed: 2</a:t>
            </a:r>
            <a:r>
              <a:rPr lang="en-GB" baseline="30000"/>
              <a:t>nd</a:t>
            </a:r>
            <a:r>
              <a:rPr lang="en-GB"/>
              <a:t> October 2025).</a:t>
            </a:r>
          </a:p>
          <a:p>
            <a:pPr marL="0" lvl="0" indent="0">
              <a:buNone/>
            </a:pPr>
            <a:r>
              <a:rPr lang="en-GB" err="1"/>
              <a:t>Shemtob</a:t>
            </a:r>
            <a:r>
              <a:rPr lang="en-GB"/>
              <a:t>, L., </a:t>
            </a:r>
            <a:r>
              <a:rPr lang="en-GB" err="1"/>
              <a:t>Asanati</a:t>
            </a:r>
            <a:r>
              <a:rPr lang="en-GB"/>
              <a:t>, K., Pahl, N. and Majeed, A. (2023) ‘What needs to be done to address staffing shortages in health and social care?’, </a:t>
            </a:r>
            <a:r>
              <a:rPr lang="en-GB" i="1"/>
              <a:t>British Journal of General Practice, </a:t>
            </a:r>
            <a:r>
              <a:rPr lang="en-GB"/>
              <a:t>73(728), pp.102–103. </a:t>
            </a:r>
          </a:p>
          <a:p>
            <a:pPr marL="0" lvl="0" indent="0">
              <a:buNone/>
            </a:pPr>
            <a:r>
              <a:rPr lang="en-GB"/>
              <a:t>The King's Fund (2025) </a:t>
            </a:r>
            <a:r>
              <a:rPr lang="en-GB" i="1"/>
              <a:t>Social Care 360: Providers</a:t>
            </a:r>
            <a:r>
              <a:rPr lang="en-GB"/>
              <a:t>. </a:t>
            </a:r>
            <a:r>
              <a:rPr lang="en-GB" u="sng">
                <a:hlinkClick r:id="rId7"/>
              </a:rPr>
              <a:t>https://www.kingsfund.org.uk/insight-and-analysis/long-reads/social-care-360-providers</a:t>
            </a:r>
            <a:r>
              <a:rPr lang="en-GB"/>
              <a:t>. (Accessed: 3</a:t>
            </a:r>
            <a:r>
              <a:rPr lang="en-GB" baseline="30000"/>
              <a:t>rd</a:t>
            </a:r>
            <a:r>
              <a:rPr lang="en-GB"/>
              <a:t> October 2025). </a:t>
            </a:r>
          </a:p>
          <a:p>
            <a:pPr marL="0" lvl="0" indent="0">
              <a:buNone/>
            </a:pPr>
            <a:r>
              <a:rPr lang="en-GB"/>
              <a:t>Wang, M. (ed.) (2012) </a:t>
            </a:r>
            <a:r>
              <a:rPr lang="en-GB" i="1"/>
              <a:t>The Oxford Handbook of Retirement</a:t>
            </a:r>
            <a:r>
              <a:rPr lang="en-GB"/>
              <a:t>. Oxford: Oxford University Press. </a:t>
            </a:r>
          </a:p>
          <a:p>
            <a:pPr marL="0" lvl="0" indent="0">
              <a:buNone/>
            </a:pPr>
            <a:r>
              <a:rPr lang="en-GB"/>
              <a:t>WHO (2015)</a:t>
            </a:r>
            <a:r>
              <a:rPr lang="en-GB" i="1"/>
              <a:t> World report on ageing and health. </a:t>
            </a:r>
            <a:r>
              <a:rPr lang="en-GB"/>
              <a:t>Available at: </a:t>
            </a:r>
            <a:r>
              <a:rPr lang="en-GB" u="sng">
                <a:hlinkClick r:id="rId8"/>
              </a:rPr>
              <a:t>World report on ageing and health. </a:t>
            </a:r>
            <a:r>
              <a:rPr lang="en-GB"/>
              <a:t>(Accessed: 21</a:t>
            </a:r>
            <a:r>
              <a:rPr lang="en-GB" baseline="30000"/>
              <a:t>st</a:t>
            </a:r>
            <a:r>
              <a:rPr lang="en-GB"/>
              <a:t> September 2025).</a:t>
            </a:r>
          </a:p>
          <a:p>
            <a:pPr marL="0" lvl="0" indent="0">
              <a:buNone/>
            </a:pPr>
            <a:r>
              <a:rPr lang="en-GB"/>
              <a:t>WHO (2024) </a:t>
            </a:r>
            <a:r>
              <a:rPr lang="en-GB" i="1"/>
              <a:t>Assistive technology. </a:t>
            </a:r>
            <a:r>
              <a:rPr lang="en-GB"/>
              <a:t>Available at: </a:t>
            </a:r>
            <a:r>
              <a:rPr lang="en-GB" u="sng">
                <a:hlinkClick r:id="rId9"/>
              </a:rPr>
              <a:t>https://www.who.int/news-room/fact-sheets/detail/assistive-technology</a:t>
            </a:r>
            <a:r>
              <a:rPr lang="en-GB"/>
              <a:t>. (Accessed: 5</a:t>
            </a:r>
            <a:r>
              <a:rPr lang="en-GB" baseline="30000"/>
              <a:t>th</a:t>
            </a:r>
            <a:r>
              <a:rPr lang="en-GB"/>
              <a:t> October 2025).</a:t>
            </a:r>
          </a:p>
          <a:p>
            <a:pPr marL="0" lvl="0" indent="0">
              <a:buNone/>
            </a:pPr>
            <a:r>
              <a:rPr lang="en-GB" err="1"/>
              <a:t>Woffindin</a:t>
            </a:r>
            <a:r>
              <a:rPr lang="en-GB"/>
              <a:t>, L. (2024) </a:t>
            </a:r>
            <a:r>
              <a:rPr lang="en-GB" i="1"/>
              <a:t>Assistive Technology in Health and Social Care. </a:t>
            </a:r>
            <a:r>
              <a:rPr lang="en-GB"/>
              <a:t>Available at: </a:t>
            </a:r>
            <a:r>
              <a:rPr lang="en-GB" u="sng">
                <a:hlinkClick r:id="rId10"/>
              </a:rPr>
              <a:t>https://cpdonline.co.uk/knowledge-base/care/assistive-technology/</a:t>
            </a:r>
            <a:r>
              <a:rPr lang="en-GB"/>
              <a:t>. (Accessed: 9</a:t>
            </a:r>
            <a:r>
              <a:rPr lang="en-GB" baseline="30000"/>
              <a:t>th</a:t>
            </a:r>
            <a:r>
              <a:rPr lang="en-GB"/>
              <a:t> October 2025). </a:t>
            </a:r>
          </a:p>
          <a:p>
            <a:pPr marL="0" lvl="0" indent="0">
              <a:buNone/>
            </a:pPr>
            <a:r>
              <a:rPr lang="en-GB"/>
              <a:t>Zhang, X., Lin, H. (2022) Disengagement theory. In </a:t>
            </a:r>
            <a:r>
              <a:rPr lang="en-GB" err="1"/>
              <a:t>Encyclopedia</a:t>
            </a:r>
            <a:r>
              <a:rPr lang="en-GB"/>
              <a:t> of gerontology and population aging (pp. 1471-1476). Cham: </a:t>
            </a:r>
            <a:r>
              <a:rPr lang="en-GB" i="1"/>
              <a:t>Springer International Publishing.</a:t>
            </a:r>
            <a:endParaRPr lang="en-GB"/>
          </a:p>
        </p:txBody>
      </p:sp>
      <p:sp>
        <p:nvSpPr>
          <p:cNvPr id="6" name="Slide Number Placeholder 5">
            <a:extLst>
              <a:ext uri="{FF2B5EF4-FFF2-40B4-BE49-F238E27FC236}">
                <a16:creationId xmlns:a16="http://schemas.microsoft.com/office/drawing/2014/main" id="{4D9B98A7-692A-03BC-A77C-218EFE532D14}"/>
              </a:ext>
            </a:extLst>
          </p:cNvPr>
          <p:cNvSpPr>
            <a:spLocks noGrp="1"/>
          </p:cNvSpPr>
          <p:nvPr>
            <p:ph type="sldNum" sz="quarter" idx="12"/>
          </p:nvPr>
        </p:nvSpPr>
        <p:spPr/>
        <p:txBody>
          <a:bodyPr/>
          <a:lstStyle/>
          <a:p>
            <a:fld id="{7BE69E03-4804-4553-A1EC-F089884EF50F}" type="slidenum">
              <a:rPr lang="en-US" smtClean="0"/>
              <a:t>20</a:t>
            </a:fld>
            <a:endParaRPr lang="en-US"/>
          </a:p>
        </p:txBody>
      </p:sp>
    </p:spTree>
    <p:extLst>
      <p:ext uri="{BB962C8B-B14F-4D97-AF65-F5344CB8AC3E}">
        <p14:creationId xmlns:p14="http://schemas.microsoft.com/office/powerpoint/2010/main" val="2784322915"/>
      </p:ext>
    </p:extLst>
  </p:cSld>
  <p:clrMapOvr>
    <a:masterClrMapping/>
  </p:clrMapOvr>
  <p:transition spd="med">
    <p:pull/>
  </p:transition>
</p:sld>
</file>

<file path=ppt/theme/theme1.xml><?xml version="1.0" encoding="utf-8"?>
<a:theme xmlns:a="http://schemas.openxmlformats.org/drawingml/2006/main" name="OffsetVTI">
  <a:themeElements>
    <a:clrScheme name="Office">
      <a:dk1>
        <a:srgbClr val="000000"/>
      </a:dk1>
      <a:lt1>
        <a:srgbClr val="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Dante">
      <a:majorFont>
        <a:latin typeface="Georgia Pro"/>
        <a:ea typeface=""/>
        <a:cs typeface=""/>
      </a:majorFont>
      <a:minorFont>
        <a:latin typeface="Georgi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setVTI" id="{17A3166B-76FF-4669-8F6D-D4251AE158D8}" vid="{4532814A-B5F8-4CFD-BC69-A007D492DA4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84CA073D330CB48B09453487756B951" ma:contentTypeVersion="12" ma:contentTypeDescription="Create a new document." ma:contentTypeScope="" ma:versionID="2a39d8a06ea9ce77b6a6733e26e13b43">
  <xsd:schema xmlns:xsd="http://www.w3.org/2001/XMLSchema" xmlns:xs="http://www.w3.org/2001/XMLSchema" xmlns:p="http://schemas.microsoft.com/office/2006/metadata/properties" xmlns:ns3="f44b670a-3a67-4b3c-bc07-2aa1bbea4eed" xmlns:ns4="afb9d18a-8010-49b0-9486-851bd66025b3" targetNamespace="http://schemas.microsoft.com/office/2006/metadata/properties" ma:root="true" ma:fieldsID="b28a437debeba65318b1683d84d3355b" ns3:_="" ns4:_="">
    <xsd:import namespace="f44b670a-3a67-4b3c-bc07-2aa1bbea4eed"/>
    <xsd:import namespace="afb9d18a-8010-49b0-9486-851bd66025b3"/>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4b670a-3a67-4b3c-bc07-2aa1bbea4eed"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fb9d18a-8010-49b0-9486-851bd66025b3"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f44b670a-3a67-4b3c-bc07-2aa1bbea4ee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217AEFA-3C61-41CB-B205-F93125FF0993}">
  <ds:schemaRefs>
    <ds:schemaRef ds:uri="afb9d18a-8010-49b0-9486-851bd66025b3"/>
    <ds:schemaRef ds:uri="f44b670a-3a67-4b3c-bc07-2aa1bbea4ee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2F94BDD0-B772-45D7-86E2-E29A94DEA631}">
  <ds:schemaRefs>
    <ds:schemaRef ds:uri="http://schemas.microsoft.com/office/infopath/2007/PartnerControls"/>
    <ds:schemaRef ds:uri="http://purl.org/dc/elements/1.1/"/>
    <ds:schemaRef ds:uri="http://www.w3.org/XML/1998/namespace"/>
    <ds:schemaRef ds:uri="afb9d18a-8010-49b0-9486-851bd66025b3"/>
    <ds:schemaRef ds:uri="http://schemas.microsoft.com/office/2006/documentManagement/types"/>
    <ds:schemaRef ds:uri="http://schemas.openxmlformats.org/package/2006/metadata/core-properties"/>
    <ds:schemaRef ds:uri="http://purl.org/dc/dcmitype/"/>
    <ds:schemaRef ds:uri="f44b670a-3a67-4b3c-bc07-2aa1bbea4eed"/>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B0CEA4F1-B0F1-4EFC-976B-E92E8281F42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TotalTime>
  <Words>2963</Words>
  <Application>Microsoft Office PowerPoint</Application>
  <PresentationFormat>Widescreen</PresentationFormat>
  <Paragraphs>218</Paragraphs>
  <Slides>20</Slides>
  <Notes>13</Notes>
  <HiddenSlides>0</HiddenSlides>
  <MMClips>19</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Dante (Headings)2</vt:lpstr>
      <vt:lpstr>Georgia Pro</vt:lpstr>
      <vt:lpstr>Aptos</vt:lpstr>
      <vt:lpstr>Helvetica Neue Medium</vt:lpstr>
      <vt:lpstr>Wingdings</vt:lpstr>
      <vt:lpstr>Wingdings 2</vt:lpstr>
      <vt:lpstr>OffsetVTI</vt:lpstr>
      <vt:lpstr>PowerPoint Presentation</vt:lpstr>
      <vt:lpstr>PowerPoint Presentation</vt:lpstr>
      <vt:lpstr>Introduction</vt:lpstr>
      <vt:lpstr>Introduction</vt:lpstr>
      <vt:lpstr>Evaluation of Current Care and Support</vt:lpstr>
      <vt:lpstr>The Ageing Population</vt:lpstr>
      <vt:lpstr>The Ageing Population</vt:lpstr>
      <vt:lpstr>Theoretical frameworks relevant to elderly care</vt:lpstr>
      <vt:lpstr>Theoretical frameworks relevant to elderly care</vt:lpstr>
      <vt:lpstr>Evaluation of Care Homes</vt:lpstr>
      <vt:lpstr>Care Homes- Critical Analysis</vt:lpstr>
      <vt:lpstr>Technological Advances in Elderly Care</vt:lpstr>
      <vt:lpstr>Technological Advances in Elderly Care</vt:lpstr>
      <vt:lpstr>Case Study 1- Risby Park Nursing Home</vt:lpstr>
      <vt:lpstr>Case Study 1- Risby Park Nursing Home</vt:lpstr>
      <vt:lpstr>What does Case Study 1 show us?</vt:lpstr>
      <vt:lpstr>Recommendations for Improvement</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Niloufar Nassiri (13PHU)</dc:creator>
  <cp:lastModifiedBy>Muzhgan Nassiri (2239091)</cp:lastModifiedBy>
  <cp:revision>1</cp:revision>
  <dcterms:created xsi:type="dcterms:W3CDTF">2025-10-03T19:42:18Z</dcterms:created>
  <dcterms:modified xsi:type="dcterms:W3CDTF">2025-10-26T11:41:15Z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0x010100584CA073D330CB48B09453487756B951</vt:lpwstr>
  </property>
</Properties>
</file>