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handoutMasterIdLst>
    <p:handoutMasterId r:id="rId24"/>
  </p:handoutMasterIdLst>
  <p:sldIdLst>
    <p:sldId id="286" r:id="rId2"/>
    <p:sldId id="297" r:id="rId3"/>
    <p:sldId id="257" r:id="rId4"/>
    <p:sldId id="304" r:id="rId5"/>
    <p:sldId id="270" r:id="rId6"/>
    <p:sldId id="303" r:id="rId7"/>
    <p:sldId id="263" r:id="rId8"/>
    <p:sldId id="299" r:id="rId9"/>
    <p:sldId id="292" r:id="rId10"/>
    <p:sldId id="275" r:id="rId11"/>
    <p:sldId id="291" r:id="rId12"/>
    <p:sldId id="264" r:id="rId13"/>
    <p:sldId id="277" r:id="rId14"/>
    <p:sldId id="301" r:id="rId15"/>
    <p:sldId id="300" r:id="rId16"/>
    <p:sldId id="302" r:id="rId17"/>
    <p:sldId id="280" r:id="rId18"/>
    <p:sldId id="293" r:id="rId19"/>
    <p:sldId id="294" r:id="rId20"/>
    <p:sldId id="295" r:id="rId21"/>
    <p:sldId id="296" r:id="rId2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72" d="100"/>
          <a:sy n="72" d="100"/>
        </p:scale>
        <p:origin x="132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20953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7</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9</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13</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17</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rates-and-allowances-corporation-tax/rates-and-allowances-corporation-tax" TargetMode="External"/><Relationship Id="rId3" Type="http://schemas.openxmlformats.org/officeDocument/2006/relationships/hyperlink" Target="https://www.instituteforgovernment.org.uk/summary-trade-after-brexit" TargetMode="External"/><Relationship Id="rId7" Type="http://schemas.openxmlformats.org/officeDocument/2006/relationships/hyperlink" Target="http://www.bbc.co.uk/news/business-42320052" TargetMode="External"/><Relationship Id="rId2" Type="http://schemas.openxmlformats.org/officeDocument/2006/relationships/hyperlink" Target="https://www.ons.gov.uk/economy/economicoutputandproductivity" TargetMode="External"/><Relationship Id="rId1" Type="http://schemas.openxmlformats.org/officeDocument/2006/relationships/slideLayout" Target="../slideLayouts/slideLayout2.xml"/><Relationship Id="rId6" Type="http://schemas.openxmlformats.org/officeDocument/2006/relationships/hyperlink" Target="https://www.howandwhat.net/pestel-analysis-uk/" TargetMode="External"/><Relationship Id="rId5" Type="http://schemas.openxmlformats.org/officeDocument/2006/relationships/hyperlink" Target="https://www.howandwhat.net/tag/global-business-issues/" TargetMode="External"/><Relationship Id="rId4" Type="http://schemas.openxmlformats.org/officeDocument/2006/relationships/hyperlink" Target="https://www.howandwhat.net/author/jo-davi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irmingham.gov.uk/info/20057/about_birmingham/1294/population_and_census/2" TargetMode="External"/><Relationship Id="rId2" Type="http://schemas.openxmlformats.org/officeDocument/2006/relationships/hyperlink" Target="http://www.telegraph.co.uk/technology/2017/03/22/tech-sector-growing-faster-uk-economy-72pc-investment-outside/" TargetMode="External"/><Relationship Id="rId1" Type="http://schemas.openxmlformats.org/officeDocument/2006/relationships/slideLayout" Target="../slideLayouts/slideLayout2.xml"/><Relationship Id="rId5" Type="http://schemas.openxmlformats.org/officeDocument/2006/relationships/hyperlink" Target="https://www.expressandstar.com/entertainment/travel/2018/05/28/nearly-42-million-visitors-flocked-to-birmingham-in-2017/" TargetMode="External"/><Relationship Id="rId4" Type="http://schemas.openxmlformats.org/officeDocument/2006/relationships/hyperlink" Target="https://www.healthline.com/nutrition/gluten-free-fo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331913"/>
            <a:ext cx="8229600" cy="4068762"/>
          </a:xfrm>
        </p:spPr>
        <p:txBody>
          <a:bodyPr/>
          <a:lstStyle/>
          <a:p>
            <a:pPr eaLnBrk="1" hangingPunct="1">
              <a:buFont typeface="Arial" panose="020B0604020202020204" pitchFamily="34" charset="0"/>
              <a:buNone/>
            </a:pPr>
            <a:r>
              <a:rPr lang="en-GB" altLang="en-US" sz="1800" b="1" dirty="0"/>
              <a:t>Title: </a:t>
            </a:r>
            <a:r>
              <a:rPr lang="en-GB" altLang="en-US" sz="1800" dirty="0"/>
              <a:t>Fish &amp; Spice </a:t>
            </a:r>
          </a:p>
          <a:p>
            <a:pPr eaLnBrk="1" hangingPunct="1">
              <a:buFont typeface="Arial" panose="020B0604020202020204" pitchFamily="34" charset="0"/>
              <a:buNone/>
            </a:pPr>
            <a:endParaRPr lang="en-GB" altLang="en-US" sz="1800" dirty="0"/>
          </a:p>
          <a:p>
            <a:endParaRPr lang="en-GB" altLang="en-US" sz="1800" dirty="0"/>
          </a:p>
          <a:p>
            <a:pPr marL="0" indent="0">
              <a:buNone/>
            </a:pPr>
            <a:r>
              <a:rPr lang="en-GB" altLang="en-US" sz="1800" b="1" dirty="0"/>
              <a:t>Cohort 2, Group 1: Names of the participant Student: </a:t>
            </a:r>
          </a:p>
          <a:p>
            <a:pPr>
              <a:buFont typeface="Wingdings" panose="05000000000000000000" pitchFamily="2" charset="2"/>
              <a:buChar char="Ø"/>
            </a:pPr>
            <a:r>
              <a:rPr lang="en-GB" sz="1800" dirty="0"/>
              <a:t>Erica Phillip-</a:t>
            </a:r>
            <a:r>
              <a:rPr lang="en-GB" sz="1800"/>
              <a:t>hamilton</a:t>
            </a:r>
            <a:r>
              <a:rPr lang="en-GB" sz="1800" dirty="0"/>
              <a:t>: 1715423</a:t>
            </a:r>
          </a:p>
          <a:p>
            <a:pPr>
              <a:buFont typeface="Wingdings" panose="05000000000000000000" pitchFamily="2" charset="2"/>
              <a:buChar char="Ø"/>
            </a:pPr>
            <a:r>
              <a:rPr lang="en-GB" sz="1800" dirty="0"/>
              <a:t>Mohammad Ali: 1713426</a:t>
            </a:r>
          </a:p>
          <a:p>
            <a:pPr>
              <a:buFont typeface="Wingdings" panose="05000000000000000000" pitchFamily="2" charset="2"/>
              <a:buChar char="Ø"/>
            </a:pPr>
            <a:r>
              <a:rPr lang="en-GB" sz="1800" dirty="0" err="1"/>
              <a:t>Notoya</a:t>
            </a:r>
            <a:r>
              <a:rPr lang="en-GB" sz="1800" dirty="0"/>
              <a:t> Foster: 1713120</a:t>
            </a:r>
          </a:p>
          <a:p>
            <a:pPr>
              <a:buFont typeface="Wingdings" panose="05000000000000000000" pitchFamily="2" charset="2"/>
              <a:buChar char="Ø"/>
            </a:pPr>
            <a:r>
              <a:rPr lang="en-GB" sz="1800" dirty="0"/>
              <a:t>Alamgir Mohammad: 1713434</a:t>
            </a:r>
          </a:p>
          <a:p>
            <a:pPr>
              <a:buFont typeface="Wingdings" panose="05000000000000000000" pitchFamily="2" charset="2"/>
              <a:buChar char="Ø"/>
            </a:pPr>
            <a:r>
              <a:rPr lang="en-GB" sz="1800" dirty="0"/>
              <a:t>Mohammed </a:t>
            </a:r>
            <a:r>
              <a:rPr lang="en-GB" sz="1800" dirty="0" err="1"/>
              <a:t>Jaffir</a:t>
            </a:r>
            <a:r>
              <a:rPr lang="en-GB" sz="1800" dirty="0"/>
              <a:t>: 1713651</a:t>
            </a:r>
          </a:p>
          <a:p>
            <a:pPr eaLnBrk="1" hangingPunct="1">
              <a:buFont typeface="Arial" panose="020B0604020202020204" pitchFamily="34" charset="0"/>
              <a:buNone/>
            </a:pPr>
            <a:r>
              <a:rPr lang="en-GB" altLang="en-US" sz="1800" b="1" dirty="0"/>
              <a:t>Lecturer  Name: </a:t>
            </a:r>
            <a:r>
              <a:rPr lang="en-GB" altLang="en-US" sz="1800" dirty="0" err="1"/>
              <a:t>Dr.</a:t>
            </a:r>
            <a:r>
              <a:rPr lang="en-GB" altLang="en-US" sz="1800" dirty="0"/>
              <a:t> O. </a:t>
            </a:r>
            <a:r>
              <a:rPr lang="en-GB" altLang="en-US" sz="1800" dirty="0" err="1"/>
              <a:t>Adegbite</a:t>
            </a:r>
            <a:endParaRPr lang="en-GB" altLang="en-US" sz="1800" dirty="0"/>
          </a:p>
          <a:p>
            <a:pPr eaLnBrk="1" hangingPunct="1">
              <a:buFont typeface="Arial" panose="020B0604020202020204" pitchFamily="34" charset="0"/>
              <a:buNone/>
            </a:pPr>
            <a:r>
              <a:rPr lang="en-GB" altLang="en-US" sz="1800" dirty="0"/>
              <a:t>Business plan presentation slide. </a:t>
            </a:r>
          </a:p>
          <a:p>
            <a:pPr eaLnBrk="1" hangingPunct="1">
              <a:buFont typeface="Arial" panose="020B0604020202020204" pitchFamily="34" charset="0"/>
              <a:buNone/>
            </a:pPr>
            <a:r>
              <a:rPr lang="en-GB" altLang="en-US" sz="1800" dirty="0"/>
              <a:t>Date: 11 January 2019</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5" name="Picture 4">
            <a:extLst>
              <a:ext uri="{FF2B5EF4-FFF2-40B4-BE49-F238E27FC236}">
                <a16:creationId xmlns:a16="http://schemas.microsoft.com/office/drawing/2014/main" id="{C0A5B036-94E2-43A7-B663-89F8246515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1457325"/>
            <a:ext cx="1080120" cy="83657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FBB5B1-B67D-4176-887D-088894DCCB3A}"/>
              </a:ext>
            </a:extLst>
          </p:cNvPr>
          <p:cNvSpPr>
            <a:spLocks noGrp="1"/>
          </p:cNvSpPr>
          <p:nvPr>
            <p:ph type="dt" sz="half" idx="10"/>
          </p:nvPr>
        </p:nvSpPr>
        <p:spPr/>
        <p:txBody>
          <a:bodyPr/>
          <a:lstStyle/>
          <a:p>
            <a:pPr>
              <a:defRPr/>
            </a:pPr>
            <a:fld id="{47C9B511-EA7C-47B7-97E3-4B5B1A80CF69}" type="datetime1">
              <a:rPr lang="en-GB" altLang="en-US" smtClean="0"/>
              <a:pPr>
                <a:defRPr/>
              </a:pPr>
              <a:t>11/01/2019</a:t>
            </a:fld>
            <a:endParaRPr lang="en-GB" altLang="en-US"/>
          </a:p>
        </p:txBody>
      </p:sp>
      <p:sp>
        <p:nvSpPr>
          <p:cNvPr id="3" name="Rectangle 2">
            <a:extLst>
              <a:ext uri="{FF2B5EF4-FFF2-40B4-BE49-F238E27FC236}">
                <a16:creationId xmlns:a16="http://schemas.microsoft.com/office/drawing/2014/main" id="{AD4BBDDA-D88D-4054-BACA-74118D32D7BC}"/>
              </a:ext>
            </a:extLst>
          </p:cNvPr>
          <p:cNvSpPr/>
          <p:nvPr/>
        </p:nvSpPr>
        <p:spPr>
          <a:xfrm>
            <a:off x="755576" y="114300"/>
            <a:ext cx="7848871" cy="497088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a:p>
            <a:pPr algn="ctr"/>
            <a:r>
              <a:rPr lang="en-GB"/>
              <a:t> </a:t>
            </a:r>
          </a:p>
          <a:p>
            <a:pPr algn="ctr"/>
            <a:r>
              <a:rPr lang="en-GB"/>
              <a:t> </a:t>
            </a:r>
          </a:p>
        </p:txBody>
      </p:sp>
      <p:pic>
        <p:nvPicPr>
          <p:cNvPr id="4" name="Picture 3">
            <a:extLst>
              <a:ext uri="{FF2B5EF4-FFF2-40B4-BE49-F238E27FC236}">
                <a16:creationId xmlns:a16="http://schemas.microsoft.com/office/drawing/2014/main" id="{35579C4C-D121-46F5-BAE2-14FDC58D5F63}"/>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222375" y="548680"/>
            <a:ext cx="7166049" cy="4032447"/>
          </a:xfrm>
          <a:prstGeom prst="rect">
            <a:avLst/>
          </a:prstGeom>
        </p:spPr>
      </p:pic>
    </p:spTree>
    <p:extLst>
      <p:ext uri="{BB962C8B-B14F-4D97-AF65-F5344CB8AC3E}">
        <p14:creationId xmlns:p14="http://schemas.microsoft.com/office/powerpoint/2010/main" val="360874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 typeface="Wingdings" panose="05000000000000000000" pitchFamily="2" charset="2"/>
              <a:buChar char="Ø"/>
            </a:pPr>
            <a:r>
              <a:rPr lang="en-GB" altLang="en-US" dirty="0"/>
              <a:t>Unique quality fast food services</a:t>
            </a:r>
          </a:p>
          <a:p>
            <a:pPr eaLnBrk="1" hangingPunct="1">
              <a:buFont typeface="Wingdings" panose="05000000000000000000" pitchFamily="2" charset="2"/>
              <a:buChar char="Ø"/>
            </a:pPr>
            <a:r>
              <a:rPr lang="en-GB" altLang="en-US" dirty="0"/>
              <a:t>Healthy, gluten free food provider</a:t>
            </a:r>
          </a:p>
          <a:p>
            <a:pPr eaLnBrk="1" hangingPunct="1">
              <a:buFont typeface="Wingdings" panose="05000000000000000000" pitchFamily="2" charset="2"/>
              <a:buChar char="Ø"/>
            </a:pPr>
            <a:r>
              <a:rPr lang="en-GB" altLang="en-US" dirty="0"/>
              <a:t>Using modern digital technology</a:t>
            </a:r>
          </a:p>
          <a:p>
            <a:pPr eaLnBrk="1" hangingPunct="1">
              <a:buFont typeface="Wingdings" panose="05000000000000000000" pitchFamily="2" charset="2"/>
              <a:buChar char="Ø"/>
            </a:pPr>
            <a:r>
              <a:rPr lang="en-GB" altLang="en-US" dirty="0"/>
              <a:t>Competitive price</a:t>
            </a:r>
          </a:p>
          <a:p>
            <a:pPr eaLnBrk="1" hangingPunct="1">
              <a:buFont typeface="Wingdings" panose="05000000000000000000" pitchFamily="2" charset="2"/>
              <a:buChar char="Ø"/>
            </a:pPr>
            <a:r>
              <a:rPr lang="en-GB" altLang="en-US" dirty="0"/>
              <a:t>Attracting younger generations</a:t>
            </a:r>
          </a:p>
          <a:p>
            <a:pPr eaLnBrk="1" hangingPunct="1">
              <a:buFont typeface="Wingdings" panose="05000000000000000000" pitchFamily="2" charset="2"/>
              <a:buChar char="Ø"/>
            </a:pPr>
            <a:r>
              <a:rPr lang="en-GB" altLang="en-US" dirty="0"/>
              <a:t>Partnership initiatives: </a:t>
            </a:r>
            <a:r>
              <a:rPr lang="en-GB" altLang="en-US" sz="2800" dirty="0"/>
              <a:t>two or more heads are better than one</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Business / Company Overview</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125539"/>
            <a:ext cx="8229600" cy="4260850"/>
          </a:xfrm>
        </p:spPr>
        <p:txBody>
          <a:bodyPr/>
          <a:lstStyle/>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dirty="0"/>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
        <p:nvSpPr>
          <p:cNvPr id="2" name="Rectangle 1">
            <a:extLst>
              <a:ext uri="{FF2B5EF4-FFF2-40B4-BE49-F238E27FC236}">
                <a16:creationId xmlns:a16="http://schemas.microsoft.com/office/drawing/2014/main" id="{5B59B7C9-0BC7-4CD0-9DF8-11BCF9490A74}"/>
              </a:ext>
            </a:extLst>
          </p:cNvPr>
          <p:cNvSpPr/>
          <p:nvPr/>
        </p:nvSpPr>
        <p:spPr>
          <a:xfrm>
            <a:off x="1043608" y="1362947"/>
            <a:ext cx="7447998" cy="3693319"/>
          </a:xfrm>
          <a:prstGeom prst="rect">
            <a:avLst/>
          </a:prstGeom>
        </p:spPr>
        <p:txBody>
          <a:bodyPr wrap="square">
            <a:spAutoFit/>
          </a:bodyPr>
          <a:lstStyle/>
          <a:p>
            <a:r>
              <a:rPr lang="en-GB" dirty="0"/>
              <a:t>Mission Statement: </a:t>
            </a:r>
          </a:p>
          <a:p>
            <a:r>
              <a:rPr lang="en-GB" dirty="0"/>
              <a:t> Our vision is to provide fresh, healthy, gluten free food that is tasty and nutritious at a reasonable price, in a clean and friendly environment. </a:t>
            </a:r>
          </a:p>
          <a:p>
            <a:endParaRPr lang="en-GB" dirty="0"/>
          </a:p>
          <a:p>
            <a:endParaRPr lang="en-GB" dirty="0"/>
          </a:p>
          <a:p>
            <a:endParaRPr lang="en-GB" dirty="0"/>
          </a:p>
          <a:p>
            <a:endParaRPr lang="en-GB" dirty="0"/>
          </a:p>
          <a:p>
            <a:endParaRPr lang="en-GB" dirty="0"/>
          </a:p>
          <a:p>
            <a:endParaRPr lang="en-GB" dirty="0"/>
          </a:p>
          <a:p>
            <a:endParaRPr lang="en-GB" dirty="0"/>
          </a:p>
          <a:p>
            <a:r>
              <a:rPr lang="en-GB" dirty="0"/>
              <a:t> Core values: </a:t>
            </a:r>
          </a:p>
          <a:p>
            <a:r>
              <a:rPr lang="en-GB" dirty="0"/>
              <a:t> Make a difference, respect and listen to our customers, stay committed to doing business the right way as well as making money. </a:t>
            </a:r>
          </a:p>
        </p:txBody>
      </p:sp>
      <p:pic>
        <p:nvPicPr>
          <p:cNvPr id="6" name="Picture 5">
            <a:extLst>
              <a:ext uri="{FF2B5EF4-FFF2-40B4-BE49-F238E27FC236}">
                <a16:creationId xmlns:a16="http://schemas.microsoft.com/office/drawing/2014/main" id="{D9EE1694-0A4C-4819-9FA8-6B2EC351106E}"/>
              </a:ext>
            </a:extLst>
          </p:cNvPr>
          <p:cNvPicPr/>
          <p:nvPr/>
        </p:nvPicPr>
        <p:blipFill>
          <a:blip r:embed="rId3">
            <a:extLst>
              <a:ext uri="{28A0092B-C50C-407E-A947-70E740481C1C}">
                <a14:useLocalDpi xmlns:a14="http://schemas.microsoft.com/office/drawing/2010/main" val="0"/>
              </a:ext>
            </a:extLst>
          </a:blip>
          <a:stretch>
            <a:fillRect/>
          </a:stretch>
        </p:blipFill>
        <p:spPr>
          <a:xfrm>
            <a:off x="1043608" y="2435225"/>
            <a:ext cx="7447998" cy="1785863"/>
          </a:xfrm>
          <a:prstGeom prst="rect">
            <a:avLst/>
          </a:prstGeom>
        </p:spPr>
      </p:pic>
    </p:spTree>
    <p:extLst>
      <p:ext uri="{BB962C8B-B14F-4D97-AF65-F5344CB8AC3E}">
        <p14:creationId xmlns:p14="http://schemas.microsoft.com/office/powerpoint/2010/main" val="232075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t>Products and Services</a:t>
            </a:r>
            <a:endParaRPr lang="en-GB" altLang="en-US" sz="36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pic>
        <p:nvPicPr>
          <p:cNvPr id="5" name="Content Placeholder 9">
            <a:extLst>
              <a:ext uri="{FF2B5EF4-FFF2-40B4-BE49-F238E27FC236}">
                <a16:creationId xmlns:a16="http://schemas.microsoft.com/office/drawing/2014/main" id="{3A427D93-38D7-4EE6-9943-5F0FB6E325D6}"/>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1222375" y="1470025"/>
            <a:ext cx="7331075" cy="391636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B033-8293-4429-BEDE-F4EEA7EC48CF}"/>
              </a:ext>
            </a:extLst>
          </p:cNvPr>
          <p:cNvSpPr>
            <a:spLocks noGrp="1"/>
          </p:cNvSpPr>
          <p:nvPr>
            <p:ph type="title"/>
          </p:nvPr>
        </p:nvSpPr>
        <p:spPr/>
        <p:txBody>
          <a:bodyPr/>
          <a:lstStyle/>
          <a:p>
            <a:r>
              <a:rPr lang="en-GB" altLang="en-US" b="1" i="1" dirty="0"/>
              <a:t>Products and Services (cont.)</a:t>
            </a:r>
            <a:endParaRPr lang="en-GB" dirty="0"/>
          </a:p>
        </p:txBody>
      </p:sp>
      <p:sp>
        <p:nvSpPr>
          <p:cNvPr id="3" name="Content Placeholder 2">
            <a:extLst>
              <a:ext uri="{FF2B5EF4-FFF2-40B4-BE49-F238E27FC236}">
                <a16:creationId xmlns:a16="http://schemas.microsoft.com/office/drawing/2014/main" id="{C85D621F-AC65-4740-AC1C-147195DDEEAC}"/>
              </a:ext>
            </a:extLst>
          </p:cNvPr>
          <p:cNvSpPr>
            <a:spLocks noGrp="1"/>
          </p:cNvSpPr>
          <p:nvPr>
            <p:ph idx="1"/>
          </p:nvPr>
        </p:nvSpPr>
        <p:spPr/>
        <p:txBody>
          <a:bodyPr/>
          <a:lstStyle/>
          <a:p>
            <a:r>
              <a:rPr lang="en-GB" dirty="0"/>
              <a:t>According to Elliot, (2018) gluten is a protein found in some grains, like wheat, barley and rye, gluten is added to food to maintain its shape and elasticity. People who suffer with conditions like celiac disease or gluten sensitivity are not advised to eat any products containing gluten as this could cause adverse effects.</a:t>
            </a:r>
          </a:p>
          <a:p>
            <a:endParaRPr lang="en-GB" dirty="0"/>
          </a:p>
        </p:txBody>
      </p:sp>
      <p:sp>
        <p:nvSpPr>
          <p:cNvPr id="4" name="Date Placeholder 3">
            <a:extLst>
              <a:ext uri="{FF2B5EF4-FFF2-40B4-BE49-F238E27FC236}">
                <a16:creationId xmlns:a16="http://schemas.microsoft.com/office/drawing/2014/main" id="{6BFC7573-E379-44A2-846A-DA1394136D1C}"/>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Tree>
    <p:extLst>
      <p:ext uri="{BB962C8B-B14F-4D97-AF65-F5344CB8AC3E}">
        <p14:creationId xmlns:p14="http://schemas.microsoft.com/office/powerpoint/2010/main" val="1172627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81075"/>
            <a:ext cx="8229600" cy="4406900"/>
          </a:xfrm>
        </p:spPr>
        <p:txBody>
          <a:bodyPr/>
          <a:lstStyle/>
          <a:p>
            <a:pPr lvl="0">
              <a:buFont typeface="Wingdings" panose="05000000000000000000" pitchFamily="2" charset="2"/>
              <a:buChar char="Ø"/>
            </a:pPr>
            <a:r>
              <a:rPr lang="en-GB" dirty="0"/>
              <a:t>local community</a:t>
            </a:r>
          </a:p>
          <a:p>
            <a:pPr lvl="0">
              <a:buFont typeface="Wingdings" panose="05000000000000000000" pitchFamily="2" charset="2"/>
              <a:buChar char="Ø"/>
            </a:pPr>
            <a:r>
              <a:rPr lang="en-GB" dirty="0"/>
              <a:t>Tourists (42 million per year)</a:t>
            </a:r>
          </a:p>
          <a:p>
            <a:pPr lvl="0">
              <a:buFont typeface="Wingdings" panose="05000000000000000000" pitchFamily="2" charset="2"/>
              <a:buChar char="Ø"/>
            </a:pPr>
            <a:r>
              <a:rPr lang="en-GB" dirty="0"/>
              <a:t>Corporate business (cater for business events &amp; other social gatherings)</a:t>
            </a:r>
          </a:p>
          <a:p>
            <a:pPr lvl="0">
              <a:buFont typeface="Wingdings" panose="05000000000000000000" pitchFamily="2" charset="2"/>
              <a:buChar char="Ø"/>
            </a:pPr>
            <a:r>
              <a:rPr lang="en-GB" dirty="0"/>
              <a:t>Birmingham has a rising population of 1,137,100 people as the second largest city after London </a:t>
            </a:r>
            <a:r>
              <a:rPr lang="en-GB" sz="2000" dirty="0"/>
              <a:t>(Birmingham City Council, 2018) </a:t>
            </a:r>
          </a:p>
          <a:p>
            <a:pPr lvl="0">
              <a:buFont typeface="Wingdings" panose="05000000000000000000" pitchFamily="2" charset="2"/>
              <a:buChar char="Ø"/>
            </a:pPr>
            <a:r>
              <a:rPr lang="en-GB" dirty="0"/>
              <a:t>Hagley Road is in a central location</a:t>
            </a:r>
          </a:p>
          <a:p>
            <a:pPr marL="0" indent="0">
              <a:buNone/>
            </a:pPr>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D687-3977-4785-9436-A1995B0C6684}"/>
              </a:ext>
            </a:extLst>
          </p:cNvPr>
          <p:cNvSpPr>
            <a:spLocks noGrp="1"/>
          </p:cNvSpPr>
          <p:nvPr>
            <p:ph type="title"/>
          </p:nvPr>
        </p:nvSpPr>
        <p:spPr/>
        <p:txBody>
          <a:bodyPr/>
          <a:lstStyle/>
          <a:p>
            <a:r>
              <a:rPr lang="en-GB" altLang="en-US" b="1" i="1" dirty="0"/>
              <a:t>Target Market</a:t>
            </a:r>
            <a:endParaRPr lang="en-GB" dirty="0"/>
          </a:p>
        </p:txBody>
      </p:sp>
      <p:sp>
        <p:nvSpPr>
          <p:cNvPr id="4" name="Date Placeholder 3">
            <a:extLst>
              <a:ext uri="{FF2B5EF4-FFF2-40B4-BE49-F238E27FC236}">
                <a16:creationId xmlns:a16="http://schemas.microsoft.com/office/drawing/2014/main" id="{B8C582B8-2F70-476F-A374-18C7C4BEFA26}"/>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pic>
        <p:nvPicPr>
          <p:cNvPr id="6" name="Content Placeholder 5">
            <a:extLst>
              <a:ext uri="{FF2B5EF4-FFF2-40B4-BE49-F238E27FC236}">
                <a16:creationId xmlns:a16="http://schemas.microsoft.com/office/drawing/2014/main" id="{9DA1A68B-0331-4A92-B18E-6D0B217B59EC}"/>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3672408"/>
          </a:xfrm>
          <a:prstGeom prst="rect">
            <a:avLst/>
          </a:prstGeom>
        </p:spPr>
      </p:pic>
    </p:spTree>
    <p:extLst>
      <p:ext uri="{BB962C8B-B14F-4D97-AF65-F5344CB8AC3E}">
        <p14:creationId xmlns:p14="http://schemas.microsoft.com/office/powerpoint/2010/main" val="3329420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pPr>
              <a:buFont typeface="Wingdings" panose="05000000000000000000" pitchFamily="2" charset="2"/>
              <a:buChar char="Ø"/>
            </a:pPr>
            <a:r>
              <a:rPr lang="en-US" altLang="en-US" b="1" dirty="0"/>
              <a:t>Our competitors are huge</a:t>
            </a:r>
          </a:p>
          <a:p>
            <a:pPr>
              <a:buFont typeface="Wingdings" panose="05000000000000000000" pitchFamily="2" charset="2"/>
              <a:buChar char="Ø"/>
            </a:pPr>
            <a:r>
              <a:rPr lang="en-US" altLang="en-US" b="1" dirty="0"/>
              <a:t>Kebab house</a:t>
            </a:r>
          </a:p>
          <a:p>
            <a:pPr>
              <a:buFont typeface="Wingdings" panose="05000000000000000000" pitchFamily="2" charset="2"/>
              <a:buChar char="Ø"/>
            </a:pPr>
            <a:r>
              <a:rPr lang="en-US" altLang="en-US" b="1" dirty="0"/>
              <a:t>McDonalds</a:t>
            </a:r>
          </a:p>
          <a:p>
            <a:pPr>
              <a:buFont typeface="Wingdings" panose="05000000000000000000" pitchFamily="2" charset="2"/>
              <a:buChar char="Ø"/>
            </a:pPr>
            <a:r>
              <a:rPr lang="en-US" altLang="en-US" b="1" dirty="0"/>
              <a:t>KFC</a:t>
            </a:r>
          </a:p>
          <a:p>
            <a:pPr>
              <a:buFont typeface="Wingdings" panose="05000000000000000000" pitchFamily="2" charset="2"/>
              <a:buChar char="Ø"/>
            </a:pPr>
            <a:r>
              <a:rPr lang="en-US" altLang="en-US" b="1" dirty="0"/>
              <a:t>Restaurants</a:t>
            </a:r>
          </a:p>
          <a:p>
            <a:pPr>
              <a:buFont typeface="Wingdings" panose="05000000000000000000" pitchFamily="2" charset="2"/>
              <a:buChar char="Ø"/>
            </a:pPr>
            <a:r>
              <a:rPr lang="en-US" altLang="en-US" b="1" dirty="0"/>
              <a:t>Public houses</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eaLnBrk="1" hangingPunct="1">
              <a:lnSpc>
                <a:spcPct val="90000"/>
              </a:lnSpc>
              <a:buFont typeface="Wingdings" panose="05000000000000000000" pitchFamily="2" charset="2"/>
              <a:buChar char="Ø"/>
            </a:pPr>
            <a:r>
              <a:rPr lang="en-GB" altLang="en-US" sz="3600" dirty="0"/>
              <a:t>Web and Social media advert</a:t>
            </a:r>
          </a:p>
          <a:p>
            <a:pPr algn="just" eaLnBrk="1" hangingPunct="1">
              <a:lnSpc>
                <a:spcPct val="90000"/>
              </a:lnSpc>
              <a:buFont typeface="Wingdings" panose="05000000000000000000" pitchFamily="2" charset="2"/>
              <a:buChar char="Ø"/>
            </a:pPr>
            <a:r>
              <a:rPr lang="en-GB" altLang="en-US" sz="3600" dirty="0"/>
              <a:t>Introduction of mobile apps </a:t>
            </a:r>
          </a:p>
          <a:p>
            <a:pPr algn="just" eaLnBrk="1" hangingPunct="1">
              <a:lnSpc>
                <a:spcPct val="90000"/>
              </a:lnSpc>
              <a:buFont typeface="Wingdings" panose="05000000000000000000" pitchFamily="2" charset="2"/>
              <a:buChar char="Ø"/>
            </a:pPr>
            <a:r>
              <a:rPr lang="en-GB" altLang="en-US" sz="3600" dirty="0"/>
              <a:t>Customer discount option</a:t>
            </a:r>
          </a:p>
          <a:p>
            <a:pPr algn="just" eaLnBrk="1" hangingPunct="1">
              <a:lnSpc>
                <a:spcPct val="90000"/>
              </a:lnSpc>
              <a:buFont typeface="Wingdings" panose="05000000000000000000" pitchFamily="2" charset="2"/>
              <a:buChar char="Ø"/>
            </a:pPr>
            <a:r>
              <a:rPr lang="en-GB" altLang="en-US" sz="3600" dirty="0"/>
              <a:t>Reward programmes and coupons</a:t>
            </a:r>
          </a:p>
          <a:p>
            <a:pPr algn="just" eaLnBrk="1" hangingPunct="1">
              <a:lnSpc>
                <a:spcPct val="90000"/>
              </a:lnSpc>
              <a:buFont typeface="Wingdings" panose="05000000000000000000" pitchFamily="2" charset="2"/>
              <a:buChar char="Ø"/>
            </a:pPr>
            <a:r>
              <a:rPr lang="en-GB" altLang="en-US" sz="3600" dirty="0"/>
              <a:t>Distributing menus and leaflets</a:t>
            </a:r>
          </a:p>
          <a:p>
            <a:pPr algn="just" eaLnBrk="1" hangingPunct="1">
              <a:lnSpc>
                <a:spcPct val="90000"/>
              </a:lnSpc>
              <a:buFont typeface="Wingdings" panose="05000000000000000000" pitchFamily="2" charset="2"/>
              <a:buChar char="Ø"/>
            </a:pPr>
            <a:r>
              <a:rPr lang="en-GB" altLang="en-US" sz="3600" dirty="0"/>
              <a:t>Sponsoring local events</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122363"/>
            <a:ext cx="8229600" cy="4322762"/>
          </a:xfrm>
        </p:spPr>
        <p:txBody>
          <a:bodyPr/>
          <a:lstStyle/>
          <a:p>
            <a:pPr>
              <a:buFont typeface="Wingdings" panose="05000000000000000000" pitchFamily="2" charset="2"/>
              <a:buChar char="Ø"/>
            </a:pPr>
            <a:r>
              <a:rPr lang="en-GB" sz="2000" b="1" dirty="0"/>
              <a:t>Marketing, Sales and Promotion Manager:</a:t>
            </a:r>
            <a:r>
              <a:rPr lang="en-GB" sz="2000" dirty="0"/>
              <a:t> </a:t>
            </a:r>
            <a:r>
              <a:rPr lang="en-GB" sz="2000" i="1" dirty="0"/>
              <a:t>Erica Phillip-Hamilton; </a:t>
            </a:r>
            <a:r>
              <a:rPr lang="en-GB" sz="2000" dirty="0"/>
              <a:t>Duties includes: Marketing plan, advertising, market research</a:t>
            </a:r>
          </a:p>
          <a:p>
            <a:pPr>
              <a:buFont typeface="Wingdings" panose="05000000000000000000" pitchFamily="2" charset="2"/>
              <a:buChar char="Ø"/>
            </a:pPr>
            <a:r>
              <a:rPr lang="en-GB" sz="2000" b="1" dirty="0"/>
              <a:t>Finance, Accounting and Legal Manager</a:t>
            </a:r>
            <a:r>
              <a:rPr lang="en-GB" sz="2000" dirty="0"/>
              <a:t>: </a:t>
            </a:r>
            <a:r>
              <a:rPr lang="en-GB" sz="2000" i="1" dirty="0"/>
              <a:t>Mohammed Ali; </a:t>
            </a:r>
            <a:r>
              <a:rPr lang="en-GB" sz="2000" dirty="0"/>
              <a:t>Duties includes: Cash handling, monitor cash flow &amp; financial management </a:t>
            </a:r>
          </a:p>
          <a:p>
            <a:pPr>
              <a:buFont typeface="Wingdings" panose="05000000000000000000" pitchFamily="2" charset="2"/>
              <a:buChar char="Ø"/>
            </a:pPr>
            <a:r>
              <a:rPr lang="en-GB" sz="2000" b="1" dirty="0"/>
              <a:t>Recruitment and HR operation Manager</a:t>
            </a:r>
            <a:r>
              <a:rPr lang="en-GB" sz="2000" dirty="0"/>
              <a:t>: </a:t>
            </a:r>
            <a:r>
              <a:rPr lang="en-GB" sz="2000" i="1" dirty="0"/>
              <a:t>Mohammed </a:t>
            </a:r>
            <a:r>
              <a:rPr lang="en-GB" sz="2000" i="1" dirty="0" err="1"/>
              <a:t>Jaffir</a:t>
            </a:r>
            <a:r>
              <a:rPr lang="en-GB" sz="2000" i="1" dirty="0"/>
              <a:t> </a:t>
            </a:r>
            <a:r>
              <a:rPr lang="en-GB" sz="2000" dirty="0"/>
              <a:t>Duties include</a:t>
            </a:r>
            <a:r>
              <a:rPr lang="en-GB" sz="2000" i="1" dirty="0"/>
              <a:t>: </a:t>
            </a:r>
            <a:r>
              <a:rPr lang="en-GB" sz="2000" dirty="0"/>
              <a:t>Recruit staff, monitor internal HR system </a:t>
            </a:r>
          </a:p>
          <a:p>
            <a:pPr>
              <a:buFont typeface="Wingdings" panose="05000000000000000000" pitchFamily="2" charset="2"/>
              <a:buChar char="Ø"/>
            </a:pPr>
            <a:r>
              <a:rPr lang="en-GB" sz="2000" b="1" dirty="0"/>
              <a:t>Product Development and Quality Maintenance Manager</a:t>
            </a:r>
            <a:r>
              <a:rPr lang="en-GB" sz="2000" dirty="0"/>
              <a:t>: </a:t>
            </a:r>
            <a:r>
              <a:rPr lang="en-GB" sz="2000" i="1" dirty="0"/>
              <a:t>Alamgir Mohammed; </a:t>
            </a:r>
            <a:r>
              <a:rPr lang="en-GB" sz="2000" dirty="0"/>
              <a:t>Duties includes: planning and organising product schedules, selecting, ordering and purchasing materials</a:t>
            </a:r>
          </a:p>
          <a:p>
            <a:pPr>
              <a:buFont typeface="Wingdings" panose="05000000000000000000" pitchFamily="2" charset="2"/>
              <a:buChar char="Ø"/>
            </a:pPr>
            <a:r>
              <a:rPr lang="en-GB" sz="2000" b="1" dirty="0"/>
              <a:t>General Management, Administrative and Customer Service Manager</a:t>
            </a:r>
            <a:r>
              <a:rPr lang="en-GB" sz="2000" dirty="0"/>
              <a:t>: </a:t>
            </a:r>
            <a:r>
              <a:rPr lang="en-GB" sz="2000" i="1" dirty="0" err="1"/>
              <a:t>Notoya</a:t>
            </a:r>
            <a:r>
              <a:rPr lang="en-GB" sz="2000" i="1" dirty="0"/>
              <a:t> Foster; </a:t>
            </a:r>
            <a:r>
              <a:rPr lang="en-GB" sz="2000" dirty="0"/>
              <a:t>Duties includes: build good customer relations, Ensure operation adhere to policies and regulations</a:t>
            </a: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222375" y="1196752"/>
            <a:ext cx="7439025" cy="3816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buNone/>
            </a:pPr>
            <a:r>
              <a:rPr lang="en-GB" altLang="en-US" sz="2400" dirty="0"/>
              <a:t>                                2019                2020           2021</a:t>
            </a:r>
          </a:p>
          <a:p>
            <a:pPr>
              <a:buFont typeface="Wingdings" panose="05000000000000000000" pitchFamily="2" charset="2"/>
              <a:buChar char="Ø"/>
            </a:pPr>
            <a:r>
              <a:rPr lang="en-GB" altLang="en-US" sz="2400" dirty="0"/>
              <a:t>Start-up Cost:    25,000                     0                 0</a:t>
            </a:r>
          </a:p>
          <a:p>
            <a:pPr>
              <a:buFont typeface="Wingdings" panose="05000000000000000000" pitchFamily="2" charset="2"/>
              <a:buChar char="Ø"/>
            </a:pPr>
            <a:r>
              <a:rPr lang="en-GB" altLang="en-US" sz="2400" dirty="0"/>
              <a:t>Total Income:   192,300          209,500       232,500</a:t>
            </a:r>
          </a:p>
          <a:p>
            <a:pPr>
              <a:buFont typeface="Wingdings" panose="05000000000000000000" pitchFamily="2" charset="2"/>
              <a:buChar char="Ø"/>
            </a:pPr>
            <a:r>
              <a:rPr lang="en-GB" altLang="en-US" sz="2400" dirty="0"/>
              <a:t>Total Expenses:157,996           174,346      178,146</a:t>
            </a:r>
          </a:p>
          <a:p>
            <a:pPr>
              <a:buFont typeface="Wingdings" panose="05000000000000000000" pitchFamily="2" charset="2"/>
              <a:buChar char="Ø"/>
            </a:pPr>
            <a:r>
              <a:rPr lang="en-GB" altLang="en-US" sz="2400" dirty="0"/>
              <a:t>Gross Profit:       34,304            35,154        54,354</a:t>
            </a:r>
          </a:p>
          <a:p>
            <a:pPr>
              <a:buFont typeface="Wingdings" panose="05000000000000000000" pitchFamily="2" charset="2"/>
              <a:buChar char="Ø"/>
            </a:pPr>
            <a:r>
              <a:rPr lang="en-GB" altLang="en-US" sz="2400" dirty="0"/>
              <a:t>Net Profit:          34,304            35,154        54,354</a:t>
            </a:r>
          </a:p>
          <a:p>
            <a:pPr>
              <a:buFont typeface="Wingdings" panose="05000000000000000000" pitchFamily="2" charset="2"/>
              <a:buChar char="§"/>
            </a:pPr>
            <a:endParaRPr lang="en-GB" altLang="en-US" sz="2000" dirty="0"/>
          </a:p>
          <a:p>
            <a:pPr>
              <a:buFont typeface="Wingdings" panose="05000000000000000000" pitchFamily="2" charset="2"/>
              <a:buChar char="§"/>
            </a:pPr>
            <a:r>
              <a:rPr lang="en-GB" altLang="en-US" sz="2000" dirty="0"/>
              <a:t>Please see the handouts for more details: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dirty="0"/>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098925"/>
          </a:xfrm>
        </p:spPr>
        <p:txBody>
          <a:bodyPr/>
          <a:lstStyle/>
          <a:p>
            <a:pPr eaLnBrk="1" hangingPunct="1">
              <a:buFont typeface="Wingdings" panose="05000000000000000000" pitchFamily="2" charset="2"/>
              <a:buChar char="§"/>
            </a:pPr>
            <a:r>
              <a:rPr lang="en-GB" altLang="en-US" b="1" dirty="0"/>
              <a:t>Strengths:</a:t>
            </a:r>
            <a:r>
              <a:rPr lang="en-GB" altLang="en-US" dirty="0"/>
              <a:t> </a:t>
            </a:r>
          </a:p>
          <a:p>
            <a:pPr eaLnBrk="1" hangingPunct="1">
              <a:buFont typeface="Wingdings" panose="05000000000000000000" pitchFamily="2" charset="2"/>
              <a:buChar char="Ø"/>
            </a:pPr>
            <a:r>
              <a:rPr lang="en-GB" altLang="en-US" dirty="0"/>
              <a:t>Partnership business; for more ideas &amp; no financial problem</a:t>
            </a:r>
          </a:p>
          <a:p>
            <a:pPr eaLnBrk="1" hangingPunct="1">
              <a:buFont typeface="Wingdings" panose="05000000000000000000" pitchFamily="2" charset="2"/>
              <a:buChar char="Ø"/>
            </a:pPr>
            <a:r>
              <a:rPr lang="en-GB" altLang="en-US" dirty="0"/>
              <a:t>High street quality fast food</a:t>
            </a:r>
          </a:p>
          <a:p>
            <a:pPr eaLnBrk="1" hangingPunct="1">
              <a:buFont typeface="Wingdings" panose="05000000000000000000" pitchFamily="2" charset="2"/>
              <a:buChar char="Ø"/>
            </a:pPr>
            <a:r>
              <a:rPr lang="en-GB" altLang="en-US" dirty="0"/>
              <a:t>Online ordering facility</a:t>
            </a:r>
          </a:p>
          <a:p>
            <a:pPr eaLnBrk="1" hangingPunct="1">
              <a:buFont typeface="Wingdings" panose="05000000000000000000" pitchFamily="2" charset="2"/>
              <a:buChar char="Ø"/>
            </a:pPr>
            <a:r>
              <a:rPr lang="en-GB" altLang="en-US" dirty="0"/>
              <a:t>Home delivery service available</a:t>
            </a:r>
          </a:p>
          <a:p>
            <a:pPr eaLnBrk="1" hangingPunct="1">
              <a:buFont typeface="Wingdings" panose="05000000000000000000" pitchFamily="2" charset="2"/>
              <a:buChar char="Ø"/>
            </a:pPr>
            <a:r>
              <a:rPr lang="en-GB" altLang="en-US" dirty="0"/>
              <a:t>University Student populated  area</a:t>
            </a:r>
          </a:p>
          <a:p>
            <a:pPr eaLnBrk="1" hangingPunct="1">
              <a:buFont typeface="Wingdings" panose="05000000000000000000" pitchFamily="2" charset="2"/>
              <a:buChar char="§"/>
            </a:pPr>
            <a:endParaRPr lang="en-GB" altLang="en-US" sz="800" dirty="0"/>
          </a:p>
          <a:p>
            <a:pPr marL="0" indent="0" eaLnBrk="1" hangingPunct="1">
              <a:buNone/>
            </a:pPr>
            <a:endParaRPr lang="en-GB" altLang="en-US"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3446-6033-4506-985E-962778828A7B}"/>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E841E134-6145-4E3B-BBE4-E198DF0C0777}"/>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Weaknesses: </a:t>
            </a:r>
          </a:p>
          <a:p>
            <a:pPr eaLnBrk="1" hangingPunct="1">
              <a:buFont typeface="Wingdings" panose="05000000000000000000" pitchFamily="2" charset="2"/>
              <a:buChar char="Ø"/>
            </a:pPr>
            <a:r>
              <a:rPr lang="en-GB" altLang="en-US" dirty="0"/>
              <a:t>No customer car parking</a:t>
            </a:r>
          </a:p>
          <a:p>
            <a:pPr eaLnBrk="1" hangingPunct="1">
              <a:buFont typeface="Wingdings" panose="05000000000000000000" pitchFamily="2" charset="2"/>
              <a:buChar char="Ø"/>
            </a:pPr>
            <a:r>
              <a:rPr lang="en-GB" altLang="en-US" dirty="0"/>
              <a:t>Summer vacation less University student</a:t>
            </a:r>
          </a:p>
          <a:p>
            <a:pPr eaLnBrk="1" hangingPunct="1">
              <a:buFont typeface="Wingdings" panose="05000000000000000000" pitchFamily="2" charset="2"/>
              <a:buChar char="Ø"/>
            </a:pPr>
            <a:r>
              <a:rPr lang="en-GB" altLang="en-US" dirty="0"/>
              <a:t>Working class and council estate residence area</a:t>
            </a:r>
          </a:p>
          <a:p>
            <a:pPr eaLnBrk="1" hangingPunct="1">
              <a:buFont typeface="Wingdings" panose="05000000000000000000" pitchFamily="2" charset="2"/>
              <a:buChar char="Ø"/>
            </a:pPr>
            <a:r>
              <a:rPr lang="en-GB" altLang="en-US" dirty="0"/>
              <a:t>Negative aspect of partnership e.g. dispute </a:t>
            </a:r>
          </a:p>
          <a:p>
            <a:pPr marL="0" indent="0">
              <a:buNone/>
            </a:pPr>
            <a:endParaRPr lang="en-GB" dirty="0"/>
          </a:p>
        </p:txBody>
      </p:sp>
      <p:sp>
        <p:nvSpPr>
          <p:cNvPr id="4" name="Date Placeholder 3">
            <a:extLst>
              <a:ext uri="{FF2B5EF4-FFF2-40B4-BE49-F238E27FC236}">
                <a16:creationId xmlns:a16="http://schemas.microsoft.com/office/drawing/2014/main" id="{10144F5D-8580-4886-B9F3-2CA0A2B1F5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FCBB991C-7111-407B-9271-09294068A991}"/>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26519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0607-198D-4B6B-8C26-38D3A04DD13A}"/>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A95D7EFD-8828-4423-85C0-EE8D4FAC2D15}"/>
              </a:ext>
            </a:extLst>
          </p:cNvPr>
          <p:cNvSpPr>
            <a:spLocks noGrp="1"/>
          </p:cNvSpPr>
          <p:nvPr>
            <p:ph idx="1"/>
          </p:nvPr>
        </p:nvSpPr>
        <p:spPr>
          <a:xfrm>
            <a:off x="457200" y="1417638"/>
            <a:ext cx="8229600" cy="4243610"/>
          </a:xfrm>
        </p:spPr>
        <p:txBody>
          <a:bodyPr/>
          <a:lstStyle/>
          <a:p>
            <a:pPr eaLnBrk="1" hangingPunct="1">
              <a:buFont typeface="Wingdings" panose="05000000000000000000" pitchFamily="2" charset="2"/>
              <a:buChar char="§"/>
            </a:pPr>
            <a:r>
              <a:rPr lang="en-GB" altLang="en-US" b="1" dirty="0"/>
              <a:t>Opportunities:</a:t>
            </a:r>
            <a:r>
              <a:rPr lang="en-GB" altLang="en-US" dirty="0"/>
              <a:t> </a:t>
            </a:r>
          </a:p>
          <a:p>
            <a:pPr eaLnBrk="1" hangingPunct="1">
              <a:buFont typeface="Wingdings" panose="05000000000000000000" pitchFamily="2" charset="2"/>
              <a:buChar char="Ø"/>
            </a:pPr>
            <a:r>
              <a:rPr lang="en-GB" altLang="en-US" dirty="0"/>
              <a:t>Able to keep longer opening hour</a:t>
            </a:r>
          </a:p>
          <a:p>
            <a:pPr eaLnBrk="1" hangingPunct="1">
              <a:buFont typeface="Wingdings" panose="05000000000000000000" pitchFamily="2" charset="2"/>
              <a:buChar char="Ø"/>
            </a:pPr>
            <a:r>
              <a:rPr lang="en-GB" altLang="en-US" dirty="0"/>
              <a:t>Special offers and discount opportunities</a:t>
            </a:r>
          </a:p>
          <a:p>
            <a:pPr eaLnBrk="1" hangingPunct="1">
              <a:buFont typeface="Wingdings" panose="05000000000000000000" pitchFamily="2" charset="2"/>
              <a:buChar char="Ø"/>
            </a:pPr>
            <a:r>
              <a:rPr lang="en-GB" altLang="en-US" dirty="0"/>
              <a:t>Future target to open new branches or franchise the business</a:t>
            </a:r>
          </a:p>
          <a:p>
            <a:pPr eaLnBrk="1" hangingPunct="1">
              <a:buFont typeface="Wingdings" panose="05000000000000000000" pitchFamily="2" charset="2"/>
              <a:buChar char="Ø"/>
            </a:pPr>
            <a:r>
              <a:rPr lang="en-GB" altLang="en-US" dirty="0"/>
              <a:t>Birmingham’s multicultural community love spicy foods</a:t>
            </a:r>
          </a:p>
          <a:p>
            <a:pPr marL="0" indent="0">
              <a:buNone/>
            </a:pPr>
            <a:endParaRPr lang="en-GB" dirty="0"/>
          </a:p>
        </p:txBody>
      </p:sp>
      <p:sp>
        <p:nvSpPr>
          <p:cNvPr id="4" name="Date Placeholder 3">
            <a:extLst>
              <a:ext uri="{FF2B5EF4-FFF2-40B4-BE49-F238E27FC236}">
                <a16:creationId xmlns:a16="http://schemas.microsoft.com/office/drawing/2014/main" id="{8F56C331-922E-43AD-9DAA-2EE78157CCD9}"/>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5D1FAEF-437C-4FE1-A2C6-99918FAE03B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21067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F1EC-1EEB-4B18-9ECB-B47E09CECAD3}"/>
              </a:ext>
            </a:extLst>
          </p:cNvPr>
          <p:cNvSpPr>
            <a:spLocks noGrp="1"/>
          </p:cNvSpPr>
          <p:nvPr>
            <p:ph type="title"/>
          </p:nvPr>
        </p:nvSpPr>
        <p:spPr/>
        <p:txBody>
          <a:bodyPr/>
          <a:lstStyle/>
          <a:p>
            <a:r>
              <a:rPr lang="en-GB" altLang="en-US" b="1" i="1" dirty="0"/>
              <a:t>SWOT Analysis (cont.)</a:t>
            </a:r>
            <a:endParaRPr lang="en-GB" dirty="0"/>
          </a:p>
        </p:txBody>
      </p:sp>
      <p:sp>
        <p:nvSpPr>
          <p:cNvPr id="3" name="Content Placeholder 2">
            <a:extLst>
              <a:ext uri="{FF2B5EF4-FFF2-40B4-BE49-F238E27FC236}">
                <a16:creationId xmlns:a16="http://schemas.microsoft.com/office/drawing/2014/main" id="{DBB044A5-FCDF-44BD-BCAE-6449279AC44D}"/>
              </a:ext>
            </a:extLst>
          </p:cNvPr>
          <p:cNvSpPr>
            <a:spLocks noGrp="1"/>
          </p:cNvSpPr>
          <p:nvPr>
            <p:ph idx="1"/>
          </p:nvPr>
        </p:nvSpPr>
        <p:spPr/>
        <p:txBody>
          <a:bodyPr/>
          <a:lstStyle/>
          <a:p>
            <a:pPr eaLnBrk="1" hangingPunct="1">
              <a:buFont typeface="Wingdings" panose="05000000000000000000" pitchFamily="2" charset="2"/>
              <a:buChar char="§"/>
            </a:pPr>
            <a:r>
              <a:rPr lang="en-GB" altLang="en-US" b="1" dirty="0"/>
              <a:t>Threats: </a:t>
            </a:r>
          </a:p>
          <a:p>
            <a:pPr eaLnBrk="1" hangingPunct="1">
              <a:buFont typeface="Wingdings" panose="05000000000000000000" pitchFamily="2" charset="2"/>
              <a:buChar char="Ø"/>
            </a:pPr>
            <a:r>
              <a:rPr lang="en-GB" altLang="en-US" dirty="0"/>
              <a:t>Possibility of rent increase</a:t>
            </a:r>
          </a:p>
          <a:p>
            <a:pPr eaLnBrk="1" hangingPunct="1">
              <a:buFont typeface="Wingdings" panose="05000000000000000000" pitchFamily="2" charset="2"/>
              <a:buChar char="Ø"/>
            </a:pPr>
            <a:r>
              <a:rPr lang="en-GB" altLang="en-US" dirty="0"/>
              <a:t>Possibility of raw food purchase cost increase due to Brexit</a:t>
            </a:r>
          </a:p>
          <a:p>
            <a:pPr eaLnBrk="1" hangingPunct="1">
              <a:buFont typeface="Wingdings" panose="05000000000000000000" pitchFamily="2" charset="2"/>
              <a:buChar char="Ø"/>
            </a:pPr>
            <a:r>
              <a:rPr lang="en-GB" altLang="en-US" dirty="0"/>
              <a:t>Tax and business rate may change </a:t>
            </a:r>
          </a:p>
          <a:p>
            <a:endParaRPr lang="en-GB" dirty="0"/>
          </a:p>
        </p:txBody>
      </p:sp>
      <p:sp>
        <p:nvSpPr>
          <p:cNvPr id="4" name="Date Placeholder 3">
            <a:extLst>
              <a:ext uri="{FF2B5EF4-FFF2-40B4-BE49-F238E27FC236}">
                <a16:creationId xmlns:a16="http://schemas.microsoft.com/office/drawing/2014/main" id="{1CB6B088-54F3-4C91-8FAE-F904586950E1}"/>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E6A4E7B7-8695-4CAF-B8B9-67A45485162D}"/>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415784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052736"/>
            <a:ext cx="8229600" cy="4335239"/>
          </a:xfrm>
        </p:spPr>
        <p:txBody>
          <a:bodyPr/>
          <a:lstStyle/>
          <a:p>
            <a:pPr>
              <a:buFont typeface="Wingdings" panose="05000000000000000000" pitchFamily="2" charset="2"/>
              <a:buChar char="§"/>
            </a:pPr>
            <a:r>
              <a:rPr lang="en-GB" altLang="en-US" sz="2100" b="1" dirty="0"/>
              <a:t>Political:</a:t>
            </a:r>
            <a:r>
              <a:rPr lang="en-GB" altLang="en-US" sz="2100" dirty="0"/>
              <a:t> </a:t>
            </a:r>
          </a:p>
          <a:p>
            <a:pPr>
              <a:buFont typeface="Wingdings" panose="05000000000000000000" pitchFamily="2" charset="2"/>
              <a:buChar char="Ø"/>
            </a:pPr>
            <a:r>
              <a:rPr lang="en-GB" altLang="en-US" sz="2100" dirty="0"/>
              <a:t>UK has the world most stable political country.</a:t>
            </a:r>
          </a:p>
          <a:p>
            <a:pPr>
              <a:buFont typeface="Wingdings" panose="05000000000000000000" pitchFamily="2" charset="2"/>
              <a:buChar char="Ø"/>
            </a:pPr>
            <a:r>
              <a:rPr lang="en-GB" altLang="en-US" sz="2100" dirty="0"/>
              <a:t> Elected government run the country. </a:t>
            </a:r>
          </a:p>
          <a:p>
            <a:pPr>
              <a:buFont typeface="Wingdings" panose="05000000000000000000" pitchFamily="2" charset="2"/>
              <a:buChar char="Ø"/>
            </a:pPr>
            <a:r>
              <a:rPr lang="en-GB" altLang="en-US" sz="2100" dirty="0"/>
              <a:t>Apart from Brexit and benefit cut no major dispute.</a:t>
            </a:r>
          </a:p>
          <a:p>
            <a:pPr>
              <a:buFont typeface="Wingdings" panose="05000000000000000000" pitchFamily="2" charset="2"/>
              <a:buChar char="§"/>
            </a:pPr>
            <a:r>
              <a:rPr lang="en-GB" altLang="en-US" sz="2100" b="1" dirty="0"/>
              <a:t>Economical:</a:t>
            </a:r>
            <a:r>
              <a:rPr lang="en-GB" altLang="en-US" sz="2100" dirty="0"/>
              <a:t> </a:t>
            </a:r>
          </a:p>
          <a:p>
            <a:pPr>
              <a:buFont typeface="Wingdings" panose="05000000000000000000" pitchFamily="2" charset="2"/>
              <a:buChar char="Ø"/>
            </a:pPr>
            <a:r>
              <a:rPr lang="en-GB" altLang="en-US" sz="2100" dirty="0"/>
              <a:t>UK GDP worth 2.622 USD trillion and the economy grew 0.4% in the 3</a:t>
            </a:r>
            <a:r>
              <a:rPr lang="en-GB" altLang="en-US" sz="2100" baseline="30000" dirty="0"/>
              <a:t>rd</a:t>
            </a:r>
            <a:r>
              <a:rPr lang="en-GB" altLang="en-US" sz="2100" dirty="0"/>
              <a:t> quarter of  2018. </a:t>
            </a:r>
          </a:p>
          <a:p>
            <a:pPr>
              <a:buFont typeface="Wingdings" panose="05000000000000000000" pitchFamily="2" charset="2"/>
              <a:buChar char="Ø"/>
            </a:pPr>
            <a:r>
              <a:rPr lang="en-GB" altLang="en-US" sz="2100" dirty="0"/>
              <a:t>Base rate of interest as low as 0.75% pa.</a:t>
            </a:r>
          </a:p>
          <a:p>
            <a:pPr>
              <a:buFont typeface="Wingdings" panose="05000000000000000000" pitchFamily="2" charset="2"/>
              <a:buChar char="Ø"/>
            </a:pPr>
            <a:r>
              <a:rPr lang="en-GB" altLang="en-US" sz="2100" dirty="0"/>
              <a:t>Tax reduction announced from 19% to 17% from 1</a:t>
            </a:r>
            <a:r>
              <a:rPr lang="en-GB" altLang="en-US" sz="2100" baseline="30000" dirty="0"/>
              <a:t>st</a:t>
            </a:r>
            <a:r>
              <a:rPr lang="en-GB" altLang="en-US" sz="2100" dirty="0"/>
              <a:t> April 2020.</a:t>
            </a:r>
          </a:p>
          <a:p>
            <a:pPr>
              <a:buFont typeface="Wingdings" panose="05000000000000000000" pitchFamily="2" charset="2"/>
              <a:buChar char="§"/>
            </a:pPr>
            <a:r>
              <a:rPr lang="en-GB" altLang="en-US" sz="2100" b="1" dirty="0"/>
              <a:t>Social:</a:t>
            </a:r>
            <a:r>
              <a:rPr lang="en-GB" altLang="en-US" sz="2100" dirty="0"/>
              <a:t> </a:t>
            </a:r>
          </a:p>
          <a:p>
            <a:pPr>
              <a:buFont typeface="Wingdings" panose="05000000000000000000" pitchFamily="2" charset="2"/>
              <a:buChar char="Ø"/>
            </a:pPr>
            <a:r>
              <a:rPr lang="en-GB" altLang="en-US" sz="2100" dirty="0"/>
              <a:t> Birmingham is a multicultural city and people loves the global</a:t>
            </a:r>
          </a:p>
          <a:p>
            <a:pPr marL="0" indent="0">
              <a:buNone/>
            </a:pPr>
            <a:r>
              <a:rPr lang="en-GB" altLang="en-US" sz="2100" dirty="0"/>
              <a:t>      spicy foods.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9B5B-1521-4EF9-AB0F-B6112092C0E2}"/>
              </a:ext>
            </a:extLst>
          </p:cNvPr>
          <p:cNvSpPr>
            <a:spLocks noGrp="1"/>
          </p:cNvSpPr>
          <p:nvPr>
            <p:ph type="title"/>
          </p:nvPr>
        </p:nvSpPr>
        <p:spPr/>
        <p:txBody>
          <a:bodyPr/>
          <a:lstStyle/>
          <a:p>
            <a:r>
              <a:rPr lang="en-GB" altLang="en-US" b="1" i="1" dirty="0"/>
              <a:t>PESTLE Analysis(</a:t>
            </a:r>
            <a:r>
              <a:rPr lang="en-GB" altLang="en-US" b="1" i="1" dirty="0" err="1"/>
              <a:t>cont</a:t>
            </a:r>
            <a:r>
              <a:rPr lang="en-GB" altLang="en-US" b="1" i="1" dirty="0"/>
              <a:t>)</a:t>
            </a:r>
            <a:endParaRPr lang="en-GB" dirty="0"/>
          </a:p>
        </p:txBody>
      </p:sp>
      <p:sp>
        <p:nvSpPr>
          <p:cNvPr id="3" name="Content Placeholder 2">
            <a:extLst>
              <a:ext uri="{FF2B5EF4-FFF2-40B4-BE49-F238E27FC236}">
                <a16:creationId xmlns:a16="http://schemas.microsoft.com/office/drawing/2014/main" id="{6CE6EFD8-6C8A-44E8-833B-C7D6C7B204F5}"/>
              </a:ext>
            </a:extLst>
          </p:cNvPr>
          <p:cNvSpPr>
            <a:spLocks noGrp="1"/>
          </p:cNvSpPr>
          <p:nvPr>
            <p:ph idx="1"/>
          </p:nvPr>
        </p:nvSpPr>
        <p:spPr>
          <a:xfrm>
            <a:off x="457200" y="1196752"/>
            <a:ext cx="8229600" cy="4320480"/>
          </a:xfrm>
        </p:spPr>
        <p:txBody>
          <a:bodyPr/>
          <a:lstStyle/>
          <a:p>
            <a:pPr lvl="0">
              <a:buFont typeface="Wingdings" panose="05000000000000000000" pitchFamily="2" charset="2"/>
              <a:buChar char="§"/>
            </a:pPr>
            <a:r>
              <a:rPr lang="en-GB" altLang="en-US" sz="2200" b="1" dirty="0">
                <a:solidFill>
                  <a:prstClr val="black"/>
                </a:solidFill>
              </a:rPr>
              <a:t>Technological: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The country Invested £28bn in technology since 2011.</a:t>
            </a:r>
          </a:p>
          <a:p>
            <a:pPr lvl="0">
              <a:buFont typeface="Wingdings" panose="05000000000000000000" pitchFamily="2" charset="2"/>
              <a:buChar char="Ø"/>
            </a:pPr>
            <a:r>
              <a:rPr lang="en-GB" altLang="en-US" sz="2200" dirty="0">
                <a:solidFill>
                  <a:prstClr val="black"/>
                </a:solidFill>
              </a:rPr>
              <a:t> Fast internet and online facility for business growth.</a:t>
            </a:r>
          </a:p>
          <a:p>
            <a:pPr lvl="0">
              <a:buFont typeface="Wingdings" panose="05000000000000000000" pitchFamily="2" charset="2"/>
              <a:buChar char="Ø"/>
            </a:pPr>
            <a:r>
              <a:rPr lang="en-GB" altLang="en-US" sz="2200" dirty="0">
                <a:solidFill>
                  <a:prstClr val="black"/>
                </a:solidFill>
              </a:rPr>
              <a:t> Just eat, Deliveroo are some of the best facility available.</a:t>
            </a:r>
          </a:p>
          <a:p>
            <a:pPr lvl="0">
              <a:buFont typeface="Wingdings" panose="05000000000000000000" pitchFamily="2" charset="2"/>
              <a:buChar char="§"/>
            </a:pPr>
            <a:r>
              <a:rPr lang="en-GB" altLang="en-US" sz="2200" b="1" dirty="0">
                <a:solidFill>
                  <a:prstClr val="black"/>
                </a:solidFill>
              </a:rPr>
              <a:t>Legal:</a:t>
            </a:r>
            <a:r>
              <a:rPr lang="en-GB" altLang="en-US" sz="2200" dirty="0">
                <a:solidFill>
                  <a:prstClr val="black"/>
                </a:solidFill>
              </a:rPr>
              <a:t> </a:t>
            </a:r>
          </a:p>
          <a:p>
            <a:pPr lvl="0">
              <a:buFont typeface="Wingdings" panose="05000000000000000000" pitchFamily="2" charset="2"/>
              <a:buChar char="Ø"/>
            </a:pPr>
            <a:r>
              <a:rPr lang="en-GB" altLang="en-US" sz="2200" dirty="0">
                <a:solidFill>
                  <a:prstClr val="black"/>
                </a:solidFill>
              </a:rPr>
              <a:t>VAT exemption risen to £85,000 pa.</a:t>
            </a:r>
          </a:p>
          <a:p>
            <a:pPr lvl="0">
              <a:buFont typeface="Wingdings" panose="05000000000000000000" pitchFamily="2" charset="2"/>
              <a:buChar char="Ø"/>
            </a:pPr>
            <a:r>
              <a:rPr lang="en-GB" altLang="en-US" sz="2200" dirty="0">
                <a:solidFill>
                  <a:prstClr val="black"/>
                </a:solidFill>
              </a:rPr>
              <a:t> Business require A4 planning from council and oblige follow the  DPA and GDPR rules.</a:t>
            </a:r>
          </a:p>
          <a:p>
            <a:pPr lvl="0">
              <a:buFont typeface="Wingdings" panose="05000000000000000000" pitchFamily="2" charset="2"/>
              <a:buChar char="§"/>
            </a:pPr>
            <a:r>
              <a:rPr lang="en-GB" altLang="en-US" sz="2200" b="1" dirty="0">
                <a:solidFill>
                  <a:prstClr val="black"/>
                </a:solidFill>
              </a:rPr>
              <a:t>Environmental: </a:t>
            </a:r>
          </a:p>
          <a:p>
            <a:pPr lvl="0">
              <a:buFont typeface="Wingdings" panose="05000000000000000000" pitchFamily="2" charset="2"/>
              <a:buChar char="Ø"/>
            </a:pPr>
            <a:r>
              <a:rPr lang="en-GB" altLang="en-US" sz="2200" dirty="0">
                <a:solidFill>
                  <a:prstClr val="black"/>
                </a:solidFill>
              </a:rPr>
              <a:t>Due to climate change need to require to cut down the use of plastic and to increase more recycling.</a:t>
            </a:r>
          </a:p>
          <a:p>
            <a:endParaRPr lang="en-GB" dirty="0"/>
          </a:p>
        </p:txBody>
      </p:sp>
      <p:sp>
        <p:nvSpPr>
          <p:cNvPr id="4" name="Date Placeholder 3">
            <a:extLst>
              <a:ext uri="{FF2B5EF4-FFF2-40B4-BE49-F238E27FC236}">
                <a16:creationId xmlns:a16="http://schemas.microsoft.com/office/drawing/2014/main" id="{B9E2628E-9E7E-433D-9D71-F16FA150DA12}"/>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D4974D48-7078-4F6D-A3E7-9F9C132B739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34792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2026A-0B8E-48DB-A754-4358D56CE0B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E2FE9E7-0A34-404E-A566-6B3C2F7A69F2}"/>
              </a:ext>
            </a:extLst>
          </p:cNvPr>
          <p:cNvSpPr>
            <a:spLocks noGrp="1"/>
          </p:cNvSpPr>
          <p:nvPr>
            <p:ph idx="1"/>
          </p:nvPr>
        </p:nvSpPr>
        <p:spPr/>
        <p:txBody>
          <a:bodyPr/>
          <a:lstStyle/>
          <a:p>
            <a:pPr marL="0" indent="0">
              <a:buNone/>
            </a:pPr>
            <a:r>
              <a:rPr lang="en-GB" sz="1100" dirty="0"/>
              <a:t> </a:t>
            </a:r>
          </a:p>
          <a:p>
            <a:pPr lvl="0"/>
            <a:r>
              <a:rPr lang="en-GB" sz="1800" i="1" dirty="0" err="1"/>
              <a:t>Reuvid</a:t>
            </a:r>
            <a:r>
              <a:rPr lang="en-GB" sz="1800" i="1" dirty="0"/>
              <a:t>, J., (2011). Start up and run your own business the essential guide to planning, funding and growing your new enterprise 8th ed., Philadelphia: Kogan Page Ltd.</a:t>
            </a:r>
          </a:p>
          <a:p>
            <a:pPr marL="0" indent="0">
              <a:buNone/>
            </a:pPr>
            <a:r>
              <a:rPr lang="en-GB" sz="1800" i="1" dirty="0"/>
              <a:t> </a:t>
            </a:r>
          </a:p>
          <a:p>
            <a:pPr lvl="0"/>
            <a:r>
              <a:rPr lang="en-GB" sz="1800" i="1" dirty="0" err="1"/>
              <a:t>Maund</a:t>
            </a:r>
            <a:r>
              <a:rPr lang="en-GB" sz="1800" i="1" dirty="0"/>
              <a:t>, A. </a:t>
            </a:r>
            <a:r>
              <a:rPr lang="en-GB" sz="1800" i="1" dirty="0" err="1"/>
              <a:t>Schriek</a:t>
            </a:r>
            <a:r>
              <a:rPr lang="en-GB" sz="1800" i="1" dirty="0"/>
              <a:t>, M. and </a:t>
            </a:r>
            <a:r>
              <a:rPr lang="en-GB" sz="1800" i="1" dirty="0" err="1"/>
              <a:t>Tinkler</a:t>
            </a:r>
            <a:r>
              <a:rPr lang="en-GB" sz="1800" i="1" dirty="0"/>
              <a:t>, P. (2017). Certificate in Higher Education: Skills for the Workplace Student Yearbook. Sage Publications </a:t>
            </a:r>
          </a:p>
          <a:p>
            <a:endParaRPr lang="en-GB" sz="1800" i="1" dirty="0"/>
          </a:p>
          <a:p>
            <a:pPr lvl="0"/>
            <a:r>
              <a:rPr lang="en-GB" sz="1800" i="1" dirty="0"/>
              <a:t>Morgan, P. (2016). The Business Student’s Guide to Study and Employability. London: Sage Publications.</a:t>
            </a:r>
          </a:p>
          <a:p>
            <a:pPr marL="0" indent="0">
              <a:buNone/>
            </a:pPr>
            <a:r>
              <a:rPr lang="en-GB" sz="1800" i="1" dirty="0"/>
              <a:t> </a:t>
            </a:r>
          </a:p>
          <a:p>
            <a:pPr lvl="0"/>
            <a:r>
              <a:rPr lang="en-GB" sz="1800" i="1" dirty="0" err="1"/>
              <a:t>Mariotti</a:t>
            </a:r>
            <a:r>
              <a:rPr lang="en-GB" sz="1800" i="1" dirty="0"/>
              <a:t>, S. and </a:t>
            </a:r>
            <a:r>
              <a:rPr lang="en-GB" sz="1800" i="1" dirty="0" err="1"/>
              <a:t>Glackin</a:t>
            </a:r>
            <a:r>
              <a:rPr lang="en-GB" sz="1800" i="1" dirty="0"/>
              <a:t>, C. (2015). Entrepreneurship and Small Business Management, 2nd Edition. Harlow: Pearson</a:t>
            </a:r>
            <a:r>
              <a:rPr lang="en-GB" sz="1100" dirty="0"/>
              <a:t>.</a:t>
            </a:r>
          </a:p>
          <a:p>
            <a:pPr marL="0" indent="0">
              <a:buNone/>
            </a:pPr>
            <a:r>
              <a:rPr lang="en-GB" sz="1100" dirty="0"/>
              <a:t> </a:t>
            </a:r>
          </a:p>
          <a:p>
            <a:endParaRPr lang="en-GB" sz="1100" dirty="0"/>
          </a:p>
        </p:txBody>
      </p:sp>
      <p:sp>
        <p:nvSpPr>
          <p:cNvPr id="4" name="Date Placeholder 3">
            <a:extLst>
              <a:ext uri="{FF2B5EF4-FFF2-40B4-BE49-F238E27FC236}">
                <a16:creationId xmlns:a16="http://schemas.microsoft.com/office/drawing/2014/main" id="{A4C41C56-3A2C-465B-8211-491946EEF6D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068E85DE-17B2-4DAD-950B-1A1B7BDFCA5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789410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B5116-8268-4C08-BCBA-01E27615757F}"/>
              </a:ext>
            </a:extLst>
          </p:cNvPr>
          <p:cNvSpPr>
            <a:spLocks noGrp="1"/>
          </p:cNvSpPr>
          <p:nvPr>
            <p:ph type="title"/>
          </p:nvPr>
        </p:nvSpPr>
        <p:spPr>
          <a:xfrm>
            <a:off x="470452" y="226569"/>
            <a:ext cx="8229600" cy="610143"/>
          </a:xfrm>
        </p:spPr>
        <p:txBody>
          <a:bodyPr/>
          <a:lstStyle/>
          <a:p>
            <a:r>
              <a:rPr lang="en-GB" sz="2400" dirty="0"/>
              <a:t>References (cont.)</a:t>
            </a:r>
          </a:p>
        </p:txBody>
      </p:sp>
      <p:sp>
        <p:nvSpPr>
          <p:cNvPr id="3" name="Content Placeholder 2">
            <a:extLst>
              <a:ext uri="{FF2B5EF4-FFF2-40B4-BE49-F238E27FC236}">
                <a16:creationId xmlns:a16="http://schemas.microsoft.com/office/drawing/2014/main" id="{164366BC-62A9-4F48-B488-32303F51E0DD}"/>
              </a:ext>
            </a:extLst>
          </p:cNvPr>
          <p:cNvSpPr>
            <a:spLocks noGrp="1"/>
          </p:cNvSpPr>
          <p:nvPr>
            <p:ph idx="1"/>
          </p:nvPr>
        </p:nvSpPr>
        <p:spPr>
          <a:xfrm>
            <a:off x="457200" y="980728"/>
            <a:ext cx="8229600" cy="4536505"/>
          </a:xfrm>
        </p:spPr>
        <p:txBody>
          <a:bodyPr/>
          <a:lstStyle/>
          <a:p>
            <a:pPr algn="just"/>
            <a:r>
              <a:rPr lang="en-GB" sz="1400" dirty="0"/>
              <a:t>Office for National Statistics (2018). “Economic Output and Productivity” , available at:</a:t>
            </a:r>
          </a:p>
          <a:p>
            <a:pPr marL="0" indent="0" algn="just">
              <a:buNone/>
            </a:pPr>
            <a:r>
              <a:rPr lang="en-GB" sz="1400" u="sng" dirty="0">
                <a:hlinkClick r:id="rId2"/>
              </a:rPr>
              <a:t>  https://www.ons.gov.uk/economy/economicoutputandproductivity</a:t>
            </a:r>
            <a:r>
              <a:rPr lang="en-GB" sz="1400" u="sng" dirty="0"/>
              <a:t> </a:t>
            </a:r>
            <a:r>
              <a:rPr lang="en-GB" sz="1400" dirty="0"/>
              <a:t>(Accessed 18 December 2018) </a:t>
            </a:r>
          </a:p>
          <a:p>
            <a:pPr marL="0" indent="0" algn="just">
              <a:buNone/>
            </a:pPr>
            <a:endParaRPr lang="en-GB" sz="1400" dirty="0"/>
          </a:p>
          <a:p>
            <a:r>
              <a:rPr lang="en-GB" sz="1400" dirty="0"/>
              <a:t> Trade after Brexit, Options for the UK's relationship with the EU</a:t>
            </a:r>
          </a:p>
          <a:p>
            <a:pPr marL="0" indent="0">
              <a:buNone/>
            </a:pPr>
            <a:r>
              <a:rPr lang="en-GB" sz="1400" dirty="0"/>
              <a:t>Available at:</a:t>
            </a:r>
          </a:p>
          <a:p>
            <a:pPr marL="0" indent="0">
              <a:buNone/>
            </a:pPr>
            <a:r>
              <a:rPr lang="en-GB" sz="1400" u="sng" dirty="0">
                <a:hlinkClick r:id="rId3"/>
              </a:rPr>
              <a:t>https://www.instituteforgovernment.org.uk/summary-trade-after-brexit</a:t>
            </a:r>
            <a:r>
              <a:rPr lang="en-GB" sz="1400" u="sng" dirty="0"/>
              <a:t> </a:t>
            </a:r>
            <a:r>
              <a:rPr lang="en-GB" sz="1400" dirty="0"/>
              <a:t>(Accessed 17 December 2018) </a:t>
            </a:r>
          </a:p>
          <a:p>
            <a:pPr marL="0" indent="0">
              <a:buNone/>
            </a:pPr>
            <a:endParaRPr lang="en-GB" sz="1400" dirty="0"/>
          </a:p>
          <a:p>
            <a:r>
              <a:rPr lang="en-GB" sz="1400" u="sng" dirty="0">
                <a:hlinkClick r:id="rId4" tooltip="Posts by Jo David"/>
              </a:rPr>
              <a:t>Jo David</a:t>
            </a:r>
            <a:r>
              <a:rPr lang="en-GB" sz="1400" dirty="0"/>
              <a:t> , </a:t>
            </a:r>
            <a:r>
              <a:rPr lang="en-GB" sz="1400" u="sng" dirty="0">
                <a:hlinkClick r:id="rId5"/>
              </a:rPr>
              <a:t>Global Business Issues</a:t>
            </a:r>
            <a:r>
              <a:rPr lang="en-GB" sz="1400" dirty="0"/>
              <a:t>. (2018), PESTLE analysis of the UK</a:t>
            </a:r>
          </a:p>
          <a:p>
            <a:r>
              <a:rPr lang="en-GB" sz="1400" dirty="0"/>
              <a:t>Available at:</a:t>
            </a:r>
          </a:p>
          <a:p>
            <a:r>
              <a:rPr lang="en-GB" sz="1400" u="sng" dirty="0">
                <a:hlinkClick r:id="rId6"/>
              </a:rPr>
              <a:t>https://www.howandwhat.net/pestel-analysis-uk/</a:t>
            </a:r>
            <a:r>
              <a:rPr lang="en-GB" sz="1400" u="sng" dirty="0"/>
              <a:t> </a:t>
            </a:r>
            <a:r>
              <a:rPr lang="en-GB" sz="1400" dirty="0"/>
              <a:t>(Accessed 19 December 2018)</a:t>
            </a:r>
          </a:p>
          <a:p>
            <a:endParaRPr lang="en-GB" sz="1400" dirty="0"/>
          </a:p>
          <a:p>
            <a:pPr lvl="0"/>
            <a:r>
              <a:rPr lang="en-GB" sz="1400" dirty="0"/>
              <a:t>BBC (2017), UK Inflation Rate at Near Six-year High, </a:t>
            </a:r>
          </a:p>
          <a:p>
            <a:r>
              <a:rPr lang="en-GB" sz="1400" dirty="0"/>
              <a:t>available at: </a:t>
            </a:r>
            <a:r>
              <a:rPr lang="en-GB" sz="1400" u="sng" dirty="0">
                <a:hlinkClick r:id="rId7"/>
              </a:rPr>
              <a:t>http://www.bbc.co.uk/news/business-42320052</a:t>
            </a:r>
            <a:r>
              <a:rPr lang="en-GB" sz="1400" dirty="0"/>
              <a:t> (Accessed 12 December 2018)</a:t>
            </a:r>
          </a:p>
          <a:p>
            <a:endParaRPr lang="en-GB" sz="1400" dirty="0"/>
          </a:p>
          <a:p>
            <a:pPr lvl="0"/>
            <a:r>
              <a:rPr lang="en-GB" sz="1400" dirty="0"/>
              <a:t>GOV.UK (2018), Rates and allowances: Corporation Tax, </a:t>
            </a:r>
          </a:p>
          <a:p>
            <a:r>
              <a:rPr lang="en-GB" sz="1400" dirty="0"/>
              <a:t>available at: </a:t>
            </a:r>
            <a:r>
              <a:rPr lang="en-GB" sz="1400" u="sng" dirty="0">
                <a:hlinkClick r:id="rId8"/>
              </a:rPr>
              <a:t>https://www.gov.uk/government/publications/rates-and-allowances-corporation-tax/rates-and-allowances-corporation-tax</a:t>
            </a:r>
            <a:r>
              <a:rPr lang="en-GB" sz="1400" dirty="0"/>
              <a:t> (Access 10 December 2018)</a:t>
            </a:r>
          </a:p>
          <a:p>
            <a:endParaRPr lang="en-GB" sz="1100" dirty="0"/>
          </a:p>
        </p:txBody>
      </p:sp>
      <p:sp>
        <p:nvSpPr>
          <p:cNvPr id="4" name="Date Placeholder 3">
            <a:extLst>
              <a:ext uri="{FF2B5EF4-FFF2-40B4-BE49-F238E27FC236}">
                <a16:creationId xmlns:a16="http://schemas.microsoft.com/office/drawing/2014/main" id="{16E22D49-A839-456F-A23F-DA4CD6F6D558}"/>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86BB5AD4-68C8-42B5-8EF6-810434B28995}"/>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932526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1FB67-FE62-4265-97B3-425045F944B5}"/>
              </a:ext>
            </a:extLst>
          </p:cNvPr>
          <p:cNvSpPr>
            <a:spLocks noGrp="1"/>
          </p:cNvSpPr>
          <p:nvPr>
            <p:ph type="title"/>
          </p:nvPr>
        </p:nvSpPr>
        <p:spPr/>
        <p:txBody>
          <a:bodyPr/>
          <a:lstStyle/>
          <a:p>
            <a:r>
              <a:rPr lang="en-GB" sz="2400" dirty="0"/>
              <a:t>References (cont.)</a:t>
            </a:r>
          </a:p>
        </p:txBody>
      </p:sp>
      <p:sp>
        <p:nvSpPr>
          <p:cNvPr id="3" name="Content Placeholder 2">
            <a:extLst>
              <a:ext uri="{FF2B5EF4-FFF2-40B4-BE49-F238E27FC236}">
                <a16:creationId xmlns:a16="http://schemas.microsoft.com/office/drawing/2014/main" id="{42AB88B5-01D1-4D46-B20F-3B05F3AFBC7F}"/>
              </a:ext>
            </a:extLst>
          </p:cNvPr>
          <p:cNvSpPr>
            <a:spLocks noGrp="1"/>
          </p:cNvSpPr>
          <p:nvPr>
            <p:ph idx="1"/>
          </p:nvPr>
        </p:nvSpPr>
        <p:spPr>
          <a:xfrm>
            <a:off x="457200" y="1417638"/>
            <a:ext cx="8229600" cy="4171602"/>
          </a:xfrm>
        </p:spPr>
        <p:txBody>
          <a:bodyPr/>
          <a:lstStyle/>
          <a:p>
            <a:pPr lvl="0"/>
            <a:r>
              <a:rPr lang="en-GB" sz="1400" dirty="0"/>
              <a:t>McGoogan, C. (2017) Tech sector growing faster than UK economy with 72pc of investment outside London, </a:t>
            </a:r>
          </a:p>
          <a:p>
            <a:r>
              <a:rPr lang="en-GB" sz="1400" dirty="0"/>
              <a:t>available at </a:t>
            </a:r>
            <a:r>
              <a:rPr lang="en-GB" sz="1400" u="sng" dirty="0">
                <a:hlinkClick r:id="rId2"/>
              </a:rPr>
              <a:t>http://www.telegraph.co.uk/technology/2017/03/22/tech-sector-growing-faster-uk-economy-72pc-investment-outside/</a:t>
            </a:r>
            <a:r>
              <a:rPr lang="en-GB" sz="1400" dirty="0"/>
              <a:t> (Accessed 14 December 2018)</a:t>
            </a:r>
          </a:p>
          <a:p>
            <a:endParaRPr lang="en-GB" sz="1400" dirty="0"/>
          </a:p>
          <a:p>
            <a:pPr lvl="0"/>
            <a:r>
              <a:rPr lang="en-GB" sz="1400" dirty="0"/>
              <a:t>Birmingham City Council,(2018) Population and census. Available at: </a:t>
            </a:r>
            <a:r>
              <a:rPr lang="en-GB" sz="1400" u="sng" dirty="0">
                <a:hlinkClick r:id="rId3"/>
              </a:rPr>
              <a:t>https://www.birmingham.gov.uk/info/20057/about_birmingham/1294/population_and_census/2</a:t>
            </a:r>
            <a:r>
              <a:rPr lang="en-GB" sz="1400" dirty="0"/>
              <a:t>  Accessed Date 19/12/2018 </a:t>
            </a:r>
          </a:p>
          <a:p>
            <a:pPr marL="0" indent="0">
              <a:buNone/>
            </a:pPr>
            <a:r>
              <a:rPr lang="en-GB" sz="1400" b="1" dirty="0"/>
              <a:t> </a:t>
            </a:r>
            <a:endParaRPr lang="en-GB" sz="1400" dirty="0"/>
          </a:p>
          <a:p>
            <a:r>
              <a:rPr lang="en-GB" sz="1400" b="1" dirty="0"/>
              <a:t> </a:t>
            </a:r>
            <a:r>
              <a:rPr lang="en-GB" sz="1400" dirty="0"/>
              <a:t>Elliot, B. (2018): 54 Foods You Can Eat on a Gluten Free Diet (online). Available at:</a:t>
            </a:r>
            <a:r>
              <a:rPr lang="en-GB" sz="1400" u="sng" dirty="0"/>
              <a:t> </a:t>
            </a:r>
            <a:r>
              <a:rPr lang="en-GB" sz="1400" u="sng" dirty="0">
                <a:hlinkClick r:id="rId4"/>
              </a:rPr>
              <a:t>https://www.healthline.com/nutrition/gluten-free-foods</a:t>
            </a:r>
            <a:r>
              <a:rPr lang="en-GB" sz="1400" u="sng" dirty="0"/>
              <a:t>    </a:t>
            </a:r>
            <a:endParaRPr lang="en-GB" sz="1400" dirty="0"/>
          </a:p>
          <a:p>
            <a:r>
              <a:rPr lang="en-GB" sz="1400" dirty="0"/>
              <a:t>Accessed Date 18/12/2018</a:t>
            </a:r>
          </a:p>
          <a:p>
            <a:pPr marL="0" indent="0">
              <a:buNone/>
            </a:pPr>
            <a:r>
              <a:rPr lang="en-GB" sz="1400" dirty="0"/>
              <a:t> </a:t>
            </a:r>
          </a:p>
          <a:p>
            <a:pPr lvl="0"/>
            <a:r>
              <a:rPr lang="en-GB" sz="1400" dirty="0"/>
              <a:t>Penfold, S. (2018): Booming Birmingham! 42 million visitors flock to city in major tourism boost (online) in Express &amp; Star Newspaper, Available at:</a:t>
            </a:r>
          </a:p>
          <a:p>
            <a:r>
              <a:rPr lang="en-GB" sz="1400" u="sng" dirty="0">
                <a:hlinkClick r:id="rId5"/>
              </a:rPr>
              <a:t>https://www.expressandstar.com/entertainment/travel/2018/05/28/nearly-42-million-visitors-flocked-to-birmingham-in-2017/</a:t>
            </a:r>
            <a:r>
              <a:rPr lang="en-GB" sz="1400" dirty="0"/>
              <a:t>  Accessed Date 19/12/2018 </a:t>
            </a:r>
          </a:p>
          <a:p>
            <a:pPr marL="0" indent="0">
              <a:buNone/>
            </a:pPr>
            <a:endParaRPr lang="en-GB" sz="1100" dirty="0"/>
          </a:p>
        </p:txBody>
      </p:sp>
      <p:sp>
        <p:nvSpPr>
          <p:cNvPr id="4" name="Date Placeholder 3">
            <a:extLst>
              <a:ext uri="{FF2B5EF4-FFF2-40B4-BE49-F238E27FC236}">
                <a16:creationId xmlns:a16="http://schemas.microsoft.com/office/drawing/2014/main" id="{77E6AED9-2C48-4EE9-A6BA-F39075FD925A}"/>
              </a:ext>
            </a:extLst>
          </p:cNvPr>
          <p:cNvSpPr>
            <a:spLocks noGrp="1"/>
          </p:cNvSpPr>
          <p:nvPr>
            <p:ph type="dt" sz="half" idx="10"/>
          </p:nvPr>
        </p:nvSpPr>
        <p:spPr/>
        <p:txBody>
          <a:bodyPr/>
          <a:lstStyle/>
          <a:p>
            <a:pPr>
              <a:defRPr/>
            </a:pPr>
            <a:fld id="{384B99DA-8C13-4E5F-AA0A-1F1000BE46CB}" type="datetime1">
              <a:rPr lang="en-GB" altLang="en-US" smtClean="0"/>
              <a:pPr>
                <a:defRPr/>
              </a:pPr>
              <a:t>11/01/2019</a:t>
            </a:fld>
            <a:endParaRPr lang="en-GB" altLang="en-US"/>
          </a:p>
        </p:txBody>
      </p:sp>
      <p:sp>
        <p:nvSpPr>
          <p:cNvPr id="5" name="Footer Placeholder 4">
            <a:extLst>
              <a:ext uri="{FF2B5EF4-FFF2-40B4-BE49-F238E27FC236}">
                <a16:creationId xmlns:a16="http://schemas.microsoft.com/office/drawing/2014/main" id="{3DC5DFB8-71EC-4888-94D5-01AE9211044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24052402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1464</TotalTime>
  <Words>898</Words>
  <Application>Microsoft Office PowerPoint</Application>
  <PresentationFormat>On-screen Show (4:3)</PresentationFormat>
  <Paragraphs>204</Paragraphs>
  <Slides>21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Wingdings</vt:lpstr>
      <vt:lpstr>20140311PresentationUWTSDTemplate</vt:lpstr>
      <vt:lpstr>BUSINESS PLAN</vt:lpstr>
      <vt:lpstr>PowerPoint Presentation</vt:lpstr>
      <vt:lpstr>Executive Summary</vt:lpstr>
      <vt:lpstr>Business / Company Overview</vt:lpstr>
      <vt:lpstr>Products and Services</vt:lpstr>
      <vt:lpstr>Products and Services (cont.)</vt:lpstr>
      <vt:lpstr> Target Market</vt:lpstr>
      <vt:lpstr>Target Market</vt:lpstr>
      <vt:lpstr> Competitors</vt:lpstr>
      <vt:lpstr>Marketing and Sales Plan</vt:lpstr>
      <vt:lpstr>Management Team</vt:lpstr>
      <vt:lpstr>Financial plan</vt:lpstr>
      <vt:lpstr>SWOT Analysis</vt:lpstr>
      <vt:lpstr>SWOT Analysis (cont.)</vt:lpstr>
      <vt:lpstr>SWOT Analysis (cont.)</vt:lpstr>
      <vt:lpstr>SWOT Analysis (cont.)</vt:lpstr>
      <vt:lpstr>PESTLE Analysis</vt:lpstr>
      <vt:lpstr>PESTLE Analysis(cont)</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Mohammed Ali (1713426)</cp:lastModifiedBy>
  <cp:revision>138</cp:revision>
  <cp:lastPrinted>2018-03-20T16:28:46Z</cp:lastPrinted>
  <dcterms:created xsi:type="dcterms:W3CDTF">2004-11-12T17:24:38Z</dcterms:created>
  <dcterms:modified xsi:type="dcterms:W3CDTF">2019-01-11T11:01:40Z</dcterms:modified>
</cp:coreProperties>
</file>