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3" r:id="rId4"/>
  </p:sldMasterIdLst>
  <p:notesMasterIdLst>
    <p:notesMasterId r:id="rId18"/>
  </p:notesMasterIdLst>
  <p:sldIdLst>
    <p:sldId id="272" r:id="rId5"/>
    <p:sldId id="267" r:id="rId6"/>
    <p:sldId id="257" r:id="rId7"/>
    <p:sldId id="262" r:id="rId8"/>
    <p:sldId id="263" r:id="rId9"/>
    <p:sldId id="258" r:id="rId10"/>
    <p:sldId id="259" r:id="rId11"/>
    <p:sldId id="260" r:id="rId12"/>
    <p:sldId id="266" r:id="rId13"/>
    <p:sldId id="264" r:id="rId14"/>
    <p:sldId id="271" r:id="rId15"/>
    <p:sldId id="265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0B21B2-413B-4CBC-9D96-CEE08580CA9A}" v="253" dt="2022-02-25T21:42:00.504"/>
    <p1510:client id="{D4BC9144-EF4F-44AF-8A75-D5C3E528A47D}" v="1547" dt="2022-02-26T18:31:47.1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DFC45D-2B9E-43F3-8EB8-E22C8BA4954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59401-C710-4994-9DE6-4759337D5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6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059401-C710-4994-9DE6-4759337D54B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881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C6359-9BB8-4148-8114-537E698DA205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52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6191F-481E-48E9-BB9A-369A67A7362D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86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1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14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2/26/2022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78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8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79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45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10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80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636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48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00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55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03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19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651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  <p:sldLayoutId id="2147483896" r:id="rId13"/>
    <p:sldLayoutId id="2147483897" r:id="rId14"/>
    <p:sldLayoutId id="2147483898" r:id="rId15"/>
    <p:sldLayoutId id="2147483899" r:id="rId16"/>
    <p:sldLayoutId id="2147483900" r:id="rId17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onlinelibrary-wiley-com.ezproxy.uwtsd.ac.uk/doi/full/10.1002/tie.22233#tie22233-bib-0007" TargetMode="External"/><Relationship Id="rId4" Type="http://schemas.openxmlformats.org/officeDocument/2006/relationships/hyperlink" Target="https://onlinelibrary-wiley-com.ezproxy.uwtsd.ac.uk/doi/full/10.1002/tie.22233#tie22233-bib-0039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hwb.uwtsd.ac.uk/dashboard/student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eur01.safelinks.protection.outlook.com/?url=https%3A%2F%2Fforms.office.com%2FPages%2FDesignPage.aspx%3Ffragment%3DFormId%253D-REPTm4EBUWcuNshUjEeIesIMd4VPNhGsn6tR168u5pUNDc4UjY2MzVLWUZXNzZEUDdIN1FMOVk2Ny4u&amp;data=04%7C01%7C2122699%40student.uwtsd.ac.uk%7C347d0df532d641a3060e08d9f85a546f%7C4e0f11f9046e45059cb8db2152311e21%7C0%7C0%7C637813889102755173%7CUnknown%7CTWFpbGZsb3d8eyJWIjoiMC4wLjAwMDAiLCJQIjoiV2luMzIiLCJBTiI6Ik1haWwiLCJXVCI6Mn0%3D%7C3000&amp;sdata=fAn8TpSM7JTa19Tt2kFAVx7AaqnSzL4m3%2BXlXdD4EeU%3D&amp;reserved=0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uwtsd.ac.uk/quick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71CD6-C75A-4535-96B4-D5FE2F042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600"/>
              <a:t>How do we use technology to collaborate at UWTSD?</a:t>
            </a:r>
          </a:p>
        </p:txBody>
      </p:sp>
      <p:pic>
        <p:nvPicPr>
          <p:cNvPr id="5" name="Picture 4" descr="Audio sound board">
            <a:extLst>
              <a:ext uri="{FF2B5EF4-FFF2-40B4-BE49-F238E27FC236}">
                <a16:creationId xmlns:a16="http://schemas.microsoft.com/office/drawing/2014/main" id="{5D2EA73E-5111-4E06-80BF-A225AB63FF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298" r="1117" b="-1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18" name="Rectangle 13">
            <a:extLst>
              <a:ext uri="{FF2B5EF4-FFF2-40B4-BE49-F238E27FC236}">
                <a16:creationId xmlns:a16="http://schemas.microsoft.com/office/drawing/2014/main" id="{1F6D1B57-10C5-4A11-968D-5EF04F324D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C367B-3C1D-4F7F-B4EA-12E07455D6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69" y="2438400"/>
            <a:ext cx="3330328" cy="3809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By Tehreem Arshad-2120566</a:t>
            </a:r>
          </a:p>
          <a:p>
            <a:pPr marL="0" indent="0">
              <a:buNone/>
            </a:pPr>
            <a:r>
              <a:rPr lang="en-GB"/>
              <a:t>Aisha Bibi-2122694</a:t>
            </a:r>
          </a:p>
          <a:p>
            <a:pPr marL="0" indent="0">
              <a:buNone/>
            </a:pPr>
            <a:r>
              <a:rPr lang="en-GB"/>
              <a:t>Scott </a:t>
            </a:r>
            <a:r>
              <a:rPr lang="en-GB" err="1"/>
              <a:t>Uwafiokun</a:t>
            </a:r>
            <a:r>
              <a:rPr lang="en-GB"/>
              <a:t> Eweka-2122699</a:t>
            </a:r>
          </a:p>
          <a:p>
            <a:pPr marL="0" indent="0">
              <a:buNone/>
            </a:pPr>
            <a:r>
              <a:rPr lang="en-GB" err="1"/>
              <a:t>Samia</a:t>
            </a:r>
            <a:r>
              <a:rPr lang="en-GB"/>
              <a:t> Waseem-2123965</a:t>
            </a:r>
          </a:p>
          <a:p>
            <a:pPr marL="0" indent="0">
              <a:buNone/>
            </a:pPr>
            <a:r>
              <a:rPr lang="en-GB"/>
              <a:t>Module-BMSW4003-Digital Skills and Research Methods</a:t>
            </a:r>
          </a:p>
          <a:p>
            <a:pPr marL="0" indent="0">
              <a:buNone/>
            </a:pPr>
            <a:r>
              <a:rPr lang="en-GB"/>
              <a:t>Lecturer-</a:t>
            </a:r>
            <a:r>
              <a:rPr lang="en-GB" err="1"/>
              <a:t>M.Zuwirai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70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AB30D-5B7C-4DA5-B7A3-16D2CFCA7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/>
              <a:t>Introduction</a:t>
            </a:r>
            <a:br>
              <a:rPr lang="en-US"/>
            </a:b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2172ED-9AEA-4F1B-A0E6-9D268725C0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algn="r"/>
            <a:r>
              <a:rPr lang="en-US"/>
              <a:t>Most needed tool to survive in the modern world.</a:t>
            </a:r>
          </a:p>
          <a:p>
            <a:pPr algn="r"/>
            <a:r>
              <a:rPr lang="en-US"/>
              <a:t>Use of technology to collaborate</a:t>
            </a:r>
          </a:p>
          <a:p>
            <a:pPr algn="r"/>
            <a:r>
              <a:rPr lang="en-US"/>
              <a:t>What digital tool is best for the staff and student to collaborate at UWTSD? </a:t>
            </a:r>
          </a:p>
          <a:p>
            <a:pPr algn="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45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08AF6-312C-4BA3-AF08-85A49C3AF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8" y="629266"/>
            <a:ext cx="6249784" cy="1641986"/>
          </a:xfrm>
        </p:spPr>
        <p:txBody>
          <a:bodyPr>
            <a:normAutofit/>
          </a:bodyPr>
          <a:lstStyle/>
          <a:p>
            <a:r>
              <a:rPr lang="en-GB"/>
              <a:t>Technology and collaboration</a:t>
            </a:r>
          </a:p>
        </p:txBody>
      </p:sp>
      <p:pic>
        <p:nvPicPr>
          <p:cNvPr id="53" name="Picture 4" descr="Mobile device with apps">
            <a:extLst>
              <a:ext uri="{FF2B5EF4-FFF2-40B4-BE49-F238E27FC236}">
                <a16:creationId xmlns:a16="http://schemas.microsoft.com/office/drawing/2014/main" id="{2AB9A57B-F058-43F6-B03E-C77E78DB68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787" r="11100"/>
          <a:stretch/>
        </p:blipFill>
        <p:spPr>
          <a:xfrm>
            <a:off x="7548152" y="10"/>
            <a:ext cx="4646658" cy="6857990"/>
          </a:xfrm>
          <a:prstGeom prst="rect">
            <a:avLst/>
          </a:prstGeom>
        </p:spPr>
      </p:pic>
      <p:sp>
        <p:nvSpPr>
          <p:cNvPr id="56" name="Rectangle 57">
            <a:extLst>
              <a:ext uri="{FF2B5EF4-FFF2-40B4-BE49-F238E27FC236}">
                <a16:creationId xmlns:a16="http://schemas.microsoft.com/office/drawing/2014/main" id="{0D93D774-E48C-4FFC-816B-0C472273F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628E2A-1470-4646-B362-36910DA740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68" y="2438400"/>
            <a:ext cx="6249784" cy="380999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“Collaborating through Technology is a way to save information for a long time.”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18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Zoonen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et al., 2021)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14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44637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990911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AA6B1E-B03F-4E0B-BA2A-0FE2923A1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3" y="1645920"/>
            <a:ext cx="3522879" cy="4470821"/>
          </a:xfrm>
        </p:spPr>
        <p:txBody>
          <a:bodyPr>
            <a:normAutofit/>
          </a:bodyPr>
          <a:lstStyle/>
          <a:p>
            <a:pPr algn="r"/>
            <a:br>
              <a:rPr lang="en-GB" sz="3900">
                <a:solidFill>
                  <a:srgbClr val="FFFFFF"/>
                </a:solidFill>
              </a:rPr>
            </a:br>
            <a:r>
              <a:rPr lang="en-GB" sz="3900">
                <a:solidFill>
                  <a:srgbClr val="FFFFFF"/>
                </a:solidFill>
              </a:rPr>
              <a:t>Technology and collaboration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D9F0743D-00D3-4A76-BEB9-352E22EF5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4109" y="1645920"/>
            <a:ext cx="5919503" cy="447082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/>
              <a:t> 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US"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    “The use of technology is in high demand in order to communicate anywhere in the world.” </a:t>
            </a:r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(</a:t>
            </a:r>
            <a:r>
              <a:rPr lang="en-US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Sahakiants</a:t>
            </a:r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 &amp; Dorner, 2021).</a:t>
            </a:r>
          </a:p>
          <a:p>
            <a:pPr>
              <a:buNone/>
            </a:pPr>
            <a:endParaRPr lang="en-US">
              <a:ea typeface="+mj-lt"/>
              <a:cs typeface="+mj-lt"/>
            </a:endParaRPr>
          </a:p>
          <a:p>
            <a:pPr marL="0" indent="0">
              <a:buNone/>
            </a:pPr>
            <a:endParaRPr lang="en-US" b="0" i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3413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4">
            <a:extLst>
              <a:ext uri="{FF2B5EF4-FFF2-40B4-BE49-F238E27FC236}">
                <a16:creationId xmlns:a16="http://schemas.microsoft.com/office/drawing/2014/main" id="{2568C1D0-E53C-449E-BC27-0E82E8C428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15000"/>
          </a:blip>
          <a:srcRect/>
          <a:stretch/>
        </p:blipFill>
        <p:spPr>
          <a:xfrm>
            <a:off x="20" y="-1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BD05D30-FBBD-4A47-8F04-DD6B99E57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>
            <a:normAutofit/>
          </a:bodyPr>
          <a:lstStyle/>
          <a:p>
            <a:r>
              <a:rPr lang="en-GB"/>
              <a:t>Benefits of Technology and collaboration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AA0E06-14DE-4C1A-B11B-D05846A279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D2009683-9E22-469F-9CD5-94A1DCA3E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4195481"/>
          </a:xfrm>
        </p:spPr>
        <p:txBody>
          <a:bodyPr anchor="ctr">
            <a:normAutofit/>
          </a:bodyPr>
          <a:lstStyle/>
          <a:p>
            <a:endParaRPr lang="en-GB"/>
          </a:p>
          <a:p>
            <a:pPr marL="0" indent="0">
              <a:buNone/>
            </a:pPr>
            <a:r>
              <a:rPr lang="en-US" b="0" i="0">
                <a:effectLst/>
                <a:latin typeface="Open Sans" panose="020B0606030504020204" pitchFamily="34" charset="0"/>
              </a:rPr>
              <a:t>“T</a:t>
            </a:r>
            <a:r>
              <a:rPr lang="en-US" b="0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 Internet has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gained popularity in the last 30 years.”</a:t>
            </a:r>
            <a:r>
              <a:rPr lang="en-US" b="0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b="0" i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Knowledge@Wharton</a:t>
            </a:r>
            <a:r>
              <a:rPr lang="en-US" b="0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,( </a:t>
            </a:r>
            <a:r>
              <a:rPr lang="en-US" b="1" i="0" u="sng"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2009</a:t>
            </a:r>
            <a:r>
              <a:rPr lang="en-US" b="1" i="0" u="sng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u="sng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b="0" i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0" i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Sms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, video chats and much more is accessible and well stored on Cloud.”</a:t>
            </a:r>
            <a:r>
              <a:rPr lang="en-US" b="0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(Brans, </a:t>
            </a:r>
            <a:r>
              <a:rPr lang="en-US" b="1" i="0" u="sng">
                <a:effectLst/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2018</a:t>
            </a:r>
            <a:r>
              <a:rPr lang="en-US" b="0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22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25">
            <a:extLst>
              <a:ext uri="{FF2B5EF4-FFF2-40B4-BE49-F238E27FC236}">
                <a16:creationId xmlns:a16="http://schemas.microsoft.com/office/drawing/2014/main" id="{C9134821-5D8B-4373-BA74-CFE9AB35A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53" name="Picture 27">
            <a:extLst>
              <a:ext uri="{FF2B5EF4-FFF2-40B4-BE49-F238E27FC236}">
                <a16:creationId xmlns:a16="http://schemas.microsoft.com/office/drawing/2014/main" id="{5965195F-79F5-4911-907D-13CB3F534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54" name="Oval 29">
            <a:extLst>
              <a:ext uri="{FF2B5EF4-FFF2-40B4-BE49-F238E27FC236}">
                <a16:creationId xmlns:a16="http://schemas.microsoft.com/office/drawing/2014/main" id="{8A610DC7-FE1B-47B9-8452-CFC389786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5" name="Picture 31">
            <a:extLst>
              <a:ext uri="{FF2B5EF4-FFF2-40B4-BE49-F238E27FC236}">
                <a16:creationId xmlns:a16="http://schemas.microsoft.com/office/drawing/2014/main" id="{2742ADC1-2286-40B7-A3C6-D6C3362FA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56" name="Picture 33">
            <a:extLst>
              <a:ext uri="{FF2B5EF4-FFF2-40B4-BE49-F238E27FC236}">
                <a16:creationId xmlns:a16="http://schemas.microsoft.com/office/drawing/2014/main" id="{C878FBDC-78F2-4D49-8DB3-1A48CA9F7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57" name="Rectangle 35">
            <a:extLst>
              <a:ext uri="{FF2B5EF4-FFF2-40B4-BE49-F238E27FC236}">
                <a16:creationId xmlns:a16="http://schemas.microsoft.com/office/drawing/2014/main" id="{DC9A0934-0C2C-4565-9290-A345B19BD9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74C614-B53C-4596-841B-1C8234DCB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1925" y="1325880"/>
            <a:ext cx="3352375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800"/>
              <a:t>The most used digital tools for collaboration at UWTSD</a:t>
            </a:r>
          </a:p>
        </p:txBody>
      </p:sp>
      <p:sp>
        <p:nvSpPr>
          <p:cNvPr id="58" name="Rectangle 37">
            <a:extLst>
              <a:ext uri="{FF2B5EF4-FFF2-40B4-BE49-F238E27FC236}">
                <a16:creationId xmlns:a16="http://schemas.microsoft.com/office/drawing/2014/main" id="{87BE56A7-2B14-4ABE-8DF3-40C07E64B1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15712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Freeform 36">
            <a:extLst>
              <a:ext uri="{FF2B5EF4-FFF2-40B4-BE49-F238E27FC236}">
                <a16:creationId xmlns:a16="http://schemas.microsoft.com/office/drawing/2014/main" id="{140D5101-D8FB-4102-A338-49651E971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Freeform 5">
            <a:extLst>
              <a:ext uri="{FF2B5EF4-FFF2-40B4-BE49-F238E27FC236}">
                <a16:creationId xmlns:a16="http://schemas.microsoft.com/office/drawing/2014/main" id="{73E26159-C029-4449-8912-A9B418CC3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400000" flipH="1">
            <a:off x="3708596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pic>
        <p:nvPicPr>
          <p:cNvPr id="4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2BD3BE03-B2A7-40FA-B21F-15F763D36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7"/>
          <a:srcRect t="7" b="27"/>
          <a:stretch/>
        </p:blipFill>
        <p:spPr>
          <a:xfrm>
            <a:off x="997169" y="647698"/>
            <a:ext cx="5564031" cy="556213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85811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Content Placeholder 213">
            <a:extLst>
              <a:ext uri="{FF2B5EF4-FFF2-40B4-BE49-F238E27FC236}">
                <a16:creationId xmlns:a16="http://schemas.microsoft.com/office/drawing/2014/main" id="{C04BE821-348D-4F9B-B1A8-E31A82615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71" y="3299404"/>
            <a:ext cx="4767930" cy="274575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Students » Hub (uwtsd.ac.uk)</a:t>
            </a:r>
          </a:p>
          <a:p>
            <a:r>
              <a:rPr lang="en-US"/>
              <a:t>Quick links</a:t>
            </a:r>
          </a:p>
        </p:txBody>
      </p:sp>
      <p:pic>
        <p:nvPicPr>
          <p:cNvPr id="4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5055FA0-DA16-4CF0-8279-E08A909079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"/>
          <a:stretch/>
        </p:blipFill>
        <p:spPr>
          <a:xfrm>
            <a:off x="5980742" y="1801728"/>
            <a:ext cx="5654663" cy="31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1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44637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990911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3B6244-A8D3-4F90-A991-EC7509FCE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3" y="1645920"/>
            <a:ext cx="3522879" cy="4470821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Access to Facilities</a:t>
            </a:r>
            <a:br>
              <a:rPr lang="en-GB">
                <a:solidFill>
                  <a:srgbClr val="FFFFFF"/>
                </a:solidFill>
              </a:rPr>
            </a:br>
            <a:br>
              <a:rPr lang="en-GB">
                <a:solidFill>
                  <a:srgbClr val="FFFFFF"/>
                </a:solidFill>
              </a:rPr>
            </a:b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EDA75-FAB9-4D17-B816-9651CED16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4109" y="1645920"/>
            <a:ext cx="5919503" cy="44708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Outlook-communication between Staff and students within UWTSD</a:t>
            </a:r>
          </a:p>
          <a:p>
            <a:pPr marL="0" indent="0">
              <a:buNone/>
            </a:pPr>
            <a:r>
              <a:rPr lang="en-US">
                <a:latin typeface="Open Sans" panose="020B0606030504020204" pitchFamily="34" charset="0"/>
              </a:rPr>
              <a:t>“</a:t>
            </a:r>
            <a:r>
              <a:rPr lang="en-US" b="0" i="0">
                <a:effectLst/>
                <a:latin typeface="Open Sans" panose="020B0606030504020204" pitchFamily="34" charset="0"/>
              </a:rPr>
              <a:t>Emails</a:t>
            </a:r>
            <a:r>
              <a:rPr lang="en-US">
                <a:latin typeface="Open Sans" panose="020B0606030504020204" pitchFamily="34" charset="0"/>
              </a:rPr>
              <a:t> are a great way to contact someone privately</a:t>
            </a:r>
            <a:r>
              <a:rPr lang="en-US" b="0" i="0">
                <a:effectLst/>
                <a:latin typeface="Open Sans" panose="020B0606030504020204" pitchFamily="34" charset="0"/>
              </a:rPr>
              <a:t>”.</a:t>
            </a:r>
          </a:p>
          <a:p>
            <a:pPr marL="0" indent="0">
              <a:buNone/>
            </a:pPr>
            <a:r>
              <a:rPr lang="en-US" b="1" i="0">
                <a:effectLst/>
                <a:latin typeface="Open Sans" panose="020B0606030504020204" pitchFamily="34" charset="0"/>
              </a:rPr>
              <a:t> </a:t>
            </a:r>
            <a:r>
              <a:rPr lang="en-US" i="0">
                <a:effectLst/>
                <a:latin typeface="Open Sans" panose="020B0606030504020204" pitchFamily="34" charset="0"/>
              </a:rPr>
              <a:t>Using social media and online collaboration technology in expatriate management: Benefits, challenges, and recommendations.</a:t>
            </a:r>
          </a:p>
          <a:p>
            <a:pPr marL="0" indent="0">
              <a:buNone/>
            </a:pP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18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Sahakiants</a:t>
            </a:r>
            <a:r>
              <a:rPr lang="en-GB" sz="1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2021)</a:t>
            </a:r>
          </a:p>
          <a:p>
            <a:pPr marL="0" indent="0">
              <a:buNone/>
            </a:pPr>
            <a:endParaRPr lang="en-US" i="0">
              <a:effectLst/>
              <a:latin typeface="Open Sans" panose="020B0606030504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1536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18C86-92A5-4A60-B764-E82B133E3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Moodle</a:t>
            </a:r>
            <a:endParaRPr lang="en-GB"/>
          </a:p>
        </p:txBody>
      </p:sp>
      <p:pic>
        <p:nvPicPr>
          <p:cNvPr id="5" name="Content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EE786C09-C386-400B-9BAE-3D4E634094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321" y="1371600"/>
            <a:ext cx="7459133" cy="4474029"/>
          </a:xfrm>
        </p:spPr>
      </p:pic>
    </p:spTree>
    <p:extLst>
      <p:ext uri="{BB962C8B-B14F-4D97-AF65-F5344CB8AC3E}">
        <p14:creationId xmlns:p14="http://schemas.microsoft.com/office/powerpoint/2010/main" val="315280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lack and white spiralling staircase">
            <a:extLst>
              <a:ext uri="{FF2B5EF4-FFF2-40B4-BE49-F238E27FC236}">
                <a16:creationId xmlns:a16="http://schemas.microsoft.com/office/drawing/2014/main" id="{100AEFCA-8740-4D34-BC1B-E6B6DDE7D0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t="15730"/>
          <a:stretch/>
        </p:blipFill>
        <p:spPr>
          <a:xfrm>
            <a:off x="20" y="0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B5B601-4ABC-4E8C-A3E5-6A388BD20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Ethical Consideration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5F01AC-DE71-4FA8-8BD3-FF01E5D04C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UWTSD staff and students</a:t>
            </a:r>
          </a:p>
          <a:p>
            <a:r>
              <a:rPr lang="en-GB"/>
              <a:t>Research in week 7 and data Analysis</a:t>
            </a:r>
          </a:p>
          <a:p>
            <a:r>
              <a:rPr lang="en-GB"/>
              <a:t>Primarily research-questionnaire </a:t>
            </a:r>
          </a:p>
          <a:p>
            <a:endParaRPr lang="en-GB"/>
          </a:p>
          <a:p>
            <a:endParaRPr lang="en-GB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A8B30D88-BA63-4DA4-9E98-BF525E443D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55975"/>
              </p:ext>
            </p:extLst>
          </p:nvPr>
        </p:nvGraphicFramePr>
        <p:xfrm>
          <a:off x="1103312" y="3528180"/>
          <a:ext cx="8127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94120390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07259542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129116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Questionnaire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Start 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End 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1135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err="1"/>
                        <a:t>Quantitive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11-02-2022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04-03-2022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82808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287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73FED0-4C3C-4294-8035-325169B8F216}"/>
              </a:ext>
            </a:extLst>
          </p:cNvPr>
          <p:cNvSpPr txBox="1"/>
          <p:nvPr/>
        </p:nvSpPr>
        <p:spPr>
          <a:xfrm>
            <a:off x="4724400" y="3200400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2"/>
              </a:rPr>
              <a:t>Data Collection Questionnaire</a:t>
            </a:r>
            <a:r>
              <a:rPr lang="en-US"/>
              <a:t> to add text</a:t>
            </a:r>
          </a:p>
        </p:txBody>
      </p:sp>
    </p:spTree>
    <p:extLst>
      <p:ext uri="{BB962C8B-B14F-4D97-AF65-F5344CB8AC3E}">
        <p14:creationId xmlns:p14="http://schemas.microsoft.com/office/powerpoint/2010/main" val="286601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5A3CE-F03E-486B-A585-824036373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200"/>
              <a:t>conclusion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50F690-D101-455E-B6BA-C96E899AED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Importance of technology and collaboration</a:t>
            </a:r>
          </a:p>
          <a:p>
            <a:pPr>
              <a:buFont typeface="Wingdings 3" charset="2"/>
              <a:buChar char=""/>
            </a:pPr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Facilitator of remote working</a:t>
            </a:r>
          </a:p>
          <a:p>
            <a:pPr>
              <a:buFont typeface="Wingdings 3" charset="2"/>
              <a:buChar char=""/>
            </a:pPr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Virtual collaboration</a:t>
            </a:r>
          </a:p>
          <a:p>
            <a:pPr>
              <a:buFont typeface="Wingdings 3" charset="2"/>
              <a:buChar char=""/>
            </a:pPr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Hwb-best digital tool at UWTSD</a:t>
            </a:r>
          </a:p>
        </p:txBody>
      </p:sp>
    </p:spTree>
    <p:extLst>
      <p:ext uri="{BB962C8B-B14F-4D97-AF65-F5344CB8AC3E}">
        <p14:creationId xmlns:p14="http://schemas.microsoft.com/office/powerpoint/2010/main" val="13023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3B88195-8D9E-4359-A86C-9456C469F7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3EC48BD-A960-4717-BC76-7E4C98225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7A00717A-7D3C-456B-A779-9D06388782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EB0E133-CF2F-4AD3-ACA6-03E91BB60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CD94893-A2D1-401B-A469-D34E425DC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46E6246-28E6-4A2D-B924-24539B8C6C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29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4988856-CEDD-4538-966B-3D55C3F9A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5861" y="804671"/>
            <a:ext cx="6399930" cy="524865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fontAlgn="base"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Sahakiants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, I. &amp; Dorner, G., 2021. Using social media and online collaboration technology in expatriate management: Benefits, challenges, and recommendations. </a:t>
            </a: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ThunderBird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 International Business Review, 63 (6), pp. 779-789.</a:t>
            </a:r>
          </a:p>
          <a:p>
            <a:pPr marL="0" marR="0" lvl="0" indent="0" fontAlgn="base"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Zoonen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, W. v., </a:t>
            </a: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Sivunen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, A. &amp; </a:t>
            </a: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Treem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, J. W., 2021. Why people engage in supplemental work: The role of technology, response expectations, and communication persistence. Journal of </a:t>
            </a: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Organisational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Behaviour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, 42(7), pp. 867 - 884.</a:t>
            </a:r>
          </a:p>
          <a:p>
            <a:pPr marL="0" marR="0" lvl="0" indent="0" fontAlgn="base"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tabLst/>
            </a:pPr>
            <a:r>
              <a:rPr lang="en-US" altLang="en-US">
                <a:latin typeface="+mj-lt"/>
                <a:ea typeface="+mj-ea"/>
                <a:cs typeface="+mj-cs"/>
                <a:hlinkClick r:id="rId8"/>
              </a:rPr>
              <a:t>www.uwtsd.ac.uk/quick</a:t>
            </a:r>
            <a:r>
              <a:rPr lang="en-US" altLang="en-US">
                <a:latin typeface="+mj-lt"/>
                <a:ea typeface="+mj-ea"/>
                <a:cs typeface="+mj-cs"/>
              </a:rPr>
              <a:t>links</a:t>
            </a:r>
            <a:endParaRPr kumimoji="0" lang="en-US" altLang="en-US" u="none" strike="noStrike" cap="none" normalizeH="0" baseline="0">
              <a:ln>
                <a:noFill/>
              </a:ln>
              <a:effectLst/>
              <a:latin typeface="+mj-lt"/>
              <a:ea typeface="+mj-ea"/>
              <a:cs typeface="+mj-cs"/>
            </a:endParaRPr>
          </a:p>
          <a:p>
            <a:pPr marL="0" marR="0" lvl="0" indent="0" fontAlgn="base"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tabLst/>
            </a:pPr>
            <a:endParaRPr kumimoji="0" lang="en-US" altLang="en-US" u="none" strike="noStrike" cap="none" normalizeH="0" baseline="0">
              <a:ln>
                <a:noFill/>
              </a:ln>
              <a:effectLst/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D71B5F-58EE-48E0-81AB-FC35FF1F4081}"/>
              </a:ext>
            </a:extLst>
          </p:cNvPr>
          <p:cNvSpPr txBox="1"/>
          <p:nvPr/>
        </p:nvSpPr>
        <p:spPr>
          <a:xfrm>
            <a:off x="1077147" y="1676400"/>
            <a:ext cx="3364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346080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410AC8C6F95F4D9E71F942A85CABE2" ma:contentTypeVersion="5" ma:contentTypeDescription="Create a new document." ma:contentTypeScope="" ma:versionID="06d77ad7d647a08948655109bce096f3">
  <xsd:schema xmlns:xsd="http://www.w3.org/2001/XMLSchema" xmlns:xs="http://www.w3.org/2001/XMLSchema" xmlns:p="http://schemas.microsoft.com/office/2006/metadata/properties" xmlns:ns3="2fff46f4-612e-44ba-884a-bcd0b08f5dc6" xmlns:ns4="2185e222-3c8d-40d1-8655-532d5209bd26" targetNamespace="http://schemas.microsoft.com/office/2006/metadata/properties" ma:root="true" ma:fieldsID="15f85839b1dc6fd08a66d6972518de94" ns3:_="" ns4:_="">
    <xsd:import namespace="2fff46f4-612e-44ba-884a-bcd0b08f5dc6"/>
    <xsd:import namespace="2185e222-3c8d-40d1-8655-532d5209bd2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ff46f4-612e-44ba-884a-bcd0b08f5dc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85e222-3c8d-40d1-8655-532d5209bd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989FC6-1166-4409-85C5-188BB8452942}">
  <ds:schemaRefs>
    <ds:schemaRef ds:uri="2185e222-3c8d-40d1-8655-532d5209bd26"/>
    <ds:schemaRef ds:uri="2fff46f4-612e-44ba-884a-bcd0b08f5dc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2916648-E822-4451-82DF-E1A781C7262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B09FCB-5DBB-4FA5-BE5B-E4F7A253EEB2}">
  <ds:schemaRefs>
    <ds:schemaRef ds:uri="2185e222-3c8d-40d1-8655-532d5209bd26"/>
    <ds:schemaRef ds:uri="2fff46f4-612e-44ba-884a-bcd0b08f5dc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Application>Microsoft Office PowerPoint</Application>
  <PresentationFormat>Widescreen</PresentationFormat>
  <Slides>13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Ion</vt:lpstr>
      <vt:lpstr>How do we use technology to collaborate at UWTSD?</vt:lpstr>
      <vt:lpstr>Introduction </vt:lpstr>
      <vt:lpstr>Technology and collaboration</vt:lpstr>
      <vt:lpstr> Technology and collaboration</vt:lpstr>
      <vt:lpstr>Benefits of Technology and collaboration</vt:lpstr>
      <vt:lpstr>The most used digital tools for collaboration at UWTSD</vt:lpstr>
      <vt:lpstr>PowerPoint Presentation</vt:lpstr>
      <vt:lpstr>Access to Facilities  </vt:lpstr>
      <vt:lpstr>Moodle</vt:lpstr>
      <vt:lpstr>Ethical Consideration</vt:lpstr>
      <vt:lpstr>PowerPoint Presentation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4</cp:revision>
  <dcterms:created xsi:type="dcterms:W3CDTF">2022-02-15T08:51:24Z</dcterms:created>
  <dcterms:modified xsi:type="dcterms:W3CDTF">2022-02-27T00:09:13Z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0x01010007410AC8C6F95F4D9E71F942A85CABE2</vt:lpwstr>
  </property>
</Properties>
</file>