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1"/>
  </p:sldMasterIdLst>
  <p:sldIdLst>
    <p:sldId id="256" r:id="rId2"/>
    <p:sldId id="260" r:id="rId3"/>
    <p:sldId id="259" r:id="rId4"/>
    <p:sldId id="261" r:id="rId5"/>
    <p:sldId id="258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779F44-B3A2-C053-E996-E5C72A8C04EF}" v="148" dt="2026-07-06T11:08:00.862"/>
    <p1510:client id="{DA632DBF-22D0-EF3B-133E-6CE908381CC7}" v="146" dt="2026-07-06T11:36:23.2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078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102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613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82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742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653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340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841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874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558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4374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1860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5925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56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59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772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414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4140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9" r:id="rId1"/>
    <p:sldLayoutId id="2147483910" r:id="rId2"/>
    <p:sldLayoutId id="2147483911" r:id="rId3"/>
    <p:sldLayoutId id="2147483912" r:id="rId4"/>
    <p:sldLayoutId id="2147483913" r:id="rId5"/>
    <p:sldLayoutId id="2147483914" r:id="rId6"/>
    <p:sldLayoutId id="2147483915" r:id="rId7"/>
    <p:sldLayoutId id="2147483916" r:id="rId8"/>
    <p:sldLayoutId id="2147483917" r:id="rId9"/>
    <p:sldLayoutId id="2147483918" r:id="rId10"/>
    <p:sldLayoutId id="2147483919" r:id="rId11"/>
    <p:sldLayoutId id="2147483920" r:id="rId12"/>
    <p:sldLayoutId id="2147483921" r:id="rId13"/>
    <p:sldLayoutId id="2147483922" r:id="rId14"/>
    <p:sldLayoutId id="2147483923" r:id="rId15"/>
    <p:sldLayoutId id="2147483924" r:id="rId16"/>
    <p:sldLayoutId id="214748392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15633" y="3142975"/>
            <a:ext cx="4813253" cy="3321857"/>
          </a:xfrm>
        </p:spPr>
        <p:txBody>
          <a:bodyPr anchor="t">
            <a:normAutofit fontScale="90000"/>
          </a:bodyPr>
          <a:lstStyle/>
          <a:p>
            <a:pPr marL="285750" indent="-285750" algn="l"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0000"/>
                </a:solidFill>
              </a:rPr>
              <a:t>Programme: Certificate of Higher Education Skills for the Workplace (Health &amp; </a:t>
            </a:r>
            <a:r>
              <a:rPr lang="en-GB" sz="2400" b="1" dirty="0" err="1">
                <a:solidFill>
                  <a:srgbClr val="000000"/>
                </a:solidFill>
              </a:rPr>
              <a:t>Socialcare</a:t>
            </a:r>
            <a:r>
              <a:rPr lang="en-GB" sz="2400" b="1" dirty="0">
                <a:solidFill>
                  <a:srgbClr val="000000"/>
                </a:solidFill>
              </a:rPr>
              <a:t>)</a:t>
            </a:r>
            <a:br>
              <a:rPr lang="en-US" dirty="0"/>
            </a:br>
            <a:br>
              <a:rPr lang="en-GB" sz="2400" b="1" dirty="0"/>
            </a:br>
            <a:r>
              <a:rPr lang="en-GB" sz="2400" b="1" dirty="0">
                <a:solidFill>
                  <a:srgbClr val="000000"/>
                </a:solidFill>
              </a:rPr>
              <a:t>Lecturer: </a:t>
            </a:r>
            <a:r>
              <a:rPr lang="en-GB" sz="2400" b="1" dirty="0" err="1">
                <a:solidFill>
                  <a:srgbClr val="000000"/>
                </a:solidFill>
              </a:rPr>
              <a:t>kwame</a:t>
            </a:r>
            <a:r>
              <a:rPr lang="en-GB" sz="2400" b="1" dirty="0">
                <a:solidFill>
                  <a:srgbClr val="000000"/>
                </a:solidFill>
              </a:rPr>
              <a:t> Assa- Agyei</a:t>
            </a:r>
            <a:br>
              <a:rPr lang="en-GB" sz="2400" b="1" dirty="0">
                <a:solidFill>
                  <a:srgbClr val="000000"/>
                </a:solidFill>
              </a:rPr>
            </a:br>
            <a:r>
              <a:rPr lang="en-GB" sz="2400" b="1" dirty="0">
                <a:solidFill>
                  <a:srgbClr val="000000"/>
                </a:solidFill>
              </a:rPr>
              <a:t>Presenter : Tanya Stoyanova</a:t>
            </a:r>
            <a:br>
              <a:rPr lang="en-GB" sz="2400" b="1" dirty="0">
                <a:solidFill>
                  <a:srgbClr val="000000"/>
                </a:solidFill>
              </a:rPr>
            </a:br>
            <a:r>
              <a:rPr lang="en-GB" sz="2400" b="1" dirty="0">
                <a:solidFill>
                  <a:srgbClr val="000000"/>
                </a:solidFill>
              </a:rPr>
              <a:t>Student number : 2544025</a:t>
            </a:r>
            <a:br>
              <a:rPr lang="en-GB" sz="2400" b="1" dirty="0">
                <a:solidFill>
                  <a:srgbClr val="000000"/>
                </a:solidFill>
              </a:rPr>
            </a:br>
            <a:r>
              <a:rPr lang="en-GB" sz="2400" b="1" dirty="0">
                <a:solidFill>
                  <a:srgbClr val="000000"/>
                </a:solidFill>
              </a:rPr>
              <a:t>university : University of Wales Trinity Saint David</a:t>
            </a:r>
          </a:p>
          <a:p>
            <a:pPr marL="285750" indent="-285750" algn="l">
              <a:spcBef>
                <a:spcPct val="20000"/>
              </a:spcBef>
              <a:spcAft>
                <a:spcPts val="600"/>
              </a:spcAft>
            </a:pPr>
            <a:r>
              <a:rPr lang="en-GB" sz="2400" b="1">
                <a:solidFill>
                  <a:srgbClr val="000000"/>
                </a:solidFill>
              </a:rPr>
              <a:t>Submission: 24.06.2026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95366" y="2006599"/>
            <a:ext cx="4805691" cy="577574"/>
          </a:xfrm>
        </p:spPr>
        <p:txBody>
          <a:bodyPr anchor="b">
            <a:no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 Staff </a:t>
            </a:r>
            <a:r>
              <a:rPr lang="en-GB" sz="4000" b="1">
                <a:solidFill>
                  <a:schemeClr val="tx2"/>
                </a:solidFill>
              </a:rPr>
              <a:t>communication</a:t>
            </a:r>
            <a:endParaRPr lang="en-GB" sz="4000" b="1" dirty="0">
              <a:solidFill>
                <a:schemeClr val="tx2"/>
              </a:solidFill>
            </a:endParaRPr>
          </a:p>
          <a:p>
            <a:pPr algn="ctr"/>
            <a:r>
              <a:rPr lang="en-GB" sz="4000" b="1" dirty="0">
                <a:solidFill>
                  <a:schemeClr val="tx2"/>
                </a:solidFill>
              </a:rPr>
              <a:t>Using </a:t>
            </a:r>
            <a:r>
              <a:rPr lang="en-GB" sz="4000" b="1">
                <a:solidFill>
                  <a:schemeClr val="tx2"/>
                </a:solidFill>
              </a:rPr>
              <a:t>Microsoft</a:t>
            </a:r>
            <a:r>
              <a:rPr lang="en-GB" sz="4000" b="1" dirty="0">
                <a:solidFill>
                  <a:schemeClr val="tx2"/>
                </a:solidFill>
              </a:rPr>
              <a:t> teams  </a:t>
            </a:r>
          </a:p>
        </p:txBody>
      </p:sp>
      <p:pic>
        <p:nvPicPr>
          <p:cNvPr id="4" name="Picture 3" descr="University of Wales Trinity Saint David - myday">
            <a:extLst>
              <a:ext uri="{FF2B5EF4-FFF2-40B4-BE49-F238E27FC236}">
                <a16:creationId xmlns:a16="http://schemas.microsoft.com/office/drawing/2014/main" id="{982E7A99-50D3-B949-C459-718FCB406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870" y="3146086"/>
            <a:ext cx="3735360" cy="1661655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" name="Group 106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8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9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0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1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12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13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2FCD9B94-D70B-4446-85E5-ACD390428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9" name="Picture 68" descr="A group of medical professionals discussing something&#10;&#10;AI-generated content may be incorrect.">
            <a:extLst>
              <a:ext uri="{FF2B5EF4-FFF2-40B4-BE49-F238E27FC236}">
                <a16:creationId xmlns:a16="http://schemas.microsoft.com/office/drawing/2014/main" id="{3CA8A4C4-68B1-4BC4-8F79-C86724DD3B0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b="1728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F2B321-A8CF-3FE6-7577-3CD644A22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b="1" dirty="0"/>
              <a:t>What is Staff </a:t>
            </a:r>
            <a:r>
              <a:rPr lang="en-US" b="1"/>
              <a:t>Communication</a:t>
            </a:r>
            <a:r>
              <a:rPr lang="en-US" b="1" dirty="0"/>
              <a:t>?</a:t>
            </a:r>
          </a:p>
        </p:txBody>
      </p:sp>
      <p:sp>
        <p:nvSpPr>
          <p:cNvPr id="48" name="Content Placeholder 2">
            <a:extLst>
              <a:ext uri="{FF2B5EF4-FFF2-40B4-BE49-F238E27FC236}">
                <a16:creationId xmlns:a16="http://schemas.microsoft.com/office/drawing/2014/main" id="{D71778BE-61CC-F6D5-68A4-F2C3F93D4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69402" y="2666999"/>
            <a:ext cx="10233621" cy="312420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b="1"/>
          </a:p>
          <a:p>
            <a:r>
              <a:rPr lang="en-US" dirty="0"/>
              <a:t>Staff communication involves the real time exchange of shift handover information, care updates day to day </a:t>
            </a:r>
            <a:r>
              <a:rPr lang="en-US" dirty="0" err="1"/>
              <a:t>coordinication</a:t>
            </a:r>
            <a:r>
              <a:rPr lang="en-US" dirty="0"/>
              <a:t> between carers nurses, and administrators</a:t>
            </a:r>
          </a:p>
          <a:p>
            <a:r>
              <a:rPr lang="en-US" dirty="0"/>
              <a:t>Effective staff </a:t>
            </a:r>
            <a:r>
              <a:rPr lang="en-US" dirty="0" err="1"/>
              <a:t>comminication</a:t>
            </a:r>
            <a:r>
              <a:rPr lang="en-US" dirty="0"/>
              <a:t> for fostering a positive work </a:t>
            </a:r>
            <a:r>
              <a:rPr lang="en-US" dirty="0" err="1"/>
              <a:t>enviroment</a:t>
            </a:r>
            <a:r>
              <a:rPr lang="en-US" dirty="0"/>
              <a:t>, enhancing employee engagement it involves multiple channels to provide s seamless and experience for the employee as a company intranets digital surveys and company wide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F10537-E8FB-3ABF-648A-BB449A347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70616" y="5883275"/>
            <a:ext cx="808584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
              </a:t>
            </a:r>
            <a:endParaRPr lang="en-US" sz="7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692CA9-2071-6228-0CF3-9DB713942F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32656" y="5883275"/>
            <a:ext cx="11430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B806F41-7173-45A6-8639-405CED8CE9DF}" type="datetime1">
              <a:rPr lang="en-US"/>
              <a:pPr>
                <a:spcAft>
                  <a:spcPts val="600"/>
                </a:spcAft>
              </a:pPr>
              <a:t>7/13/2026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BDE46E-4FA1-1DA1-AB99-FC7D285A7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68" name="Content Placeholder 67" descr="A person sitting at a desk with a computer screen&#10;&#10;AI-generated content may be incorrect.">
            <a:extLst>
              <a:ext uri="{FF2B5EF4-FFF2-40B4-BE49-F238E27FC236}">
                <a16:creationId xmlns:a16="http://schemas.microsoft.com/office/drawing/2014/main" id="{580D6E47-92B1-2368-02F7-261A1C58C3D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 flipH="1">
            <a:off x="13085157" y="1637287"/>
            <a:ext cx="44789" cy="30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9699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4498A-35B9-F141-3DEF-A3B8EEECF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103868"/>
            <a:ext cx="10357666" cy="1438450"/>
          </a:xfrm>
        </p:spPr>
        <p:txBody>
          <a:bodyPr/>
          <a:lstStyle/>
          <a:p>
            <a:r>
              <a:rPr lang="en-GB"/>
              <a:t>Advantages 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07F85-9B54-0215-F2BC-275B1C617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4747" y="1547585"/>
            <a:ext cx="4965991" cy="496320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As a student we also can use Microsoft Teams to </a:t>
            </a:r>
            <a:r>
              <a:rPr lang="en-GB" sz="180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collaborate</a:t>
            </a:r>
            <a:r>
              <a:rPr lang="en-GB" sz="1800" dirty="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 with our classmates and teachers.</a:t>
            </a:r>
          </a:p>
          <a:p>
            <a:r>
              <a:rPr lang="en-GB" sz="1800" dirty="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For in stance we can create a team for the class to discuss home works, share notes and stay updated on assignments..</a:t>
            </a:r>
          </a:p>
          <a:p>
            <a:r>
              <a:rPr lang="en-GB" sz="1800" dirty="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Also can be used to up load and share documents, and the Assignments to be manage and </a:t>
            </a:r>
            <a:r>
              <a:rPr lang="en-GB" dirty="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complete</a:t>
            </a:r>
            <a:r>
              <a:rPr lang="en-GB" sz="1800" dirty="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 tasks.</a:t>
            </a:r>
          </a:p>
          <a:p>
            <a:r>
              <a:rPr lang="en-GB" sz="1800" dirty="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Microsoft Teams provides a secure and organized way to </a:t>
            </a:r>
            <a:r>
              <a:rPr lang="en-GB" dirty="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communicate</a:t>
            </a:r>
            <a:r>
              <a:rPr lang="en-GB" sz="1800" dirty="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 and work together, making a easier to learn and succeed in our studies.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62CBD16-B82B-BF0C-C515-D335E67AE6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2689" y="2309584"/>
            <a:ext cx="5027954" cy="44406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dirty="0">
              <a:highlight>
                <a:srgbClr val="F8F4F1"/>
              </a:highlight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2400" dirty="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. Staff with limited digital literacy may need structured training before </a:t>
            </a:r>
            <a:r>
              <a:rPr lang="en-GB" sz="240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confident adoptions</a:t>
            </a:r>
            <a:endParaRPr lang="en-GB" sz="2400" dirty="0">
              <a:highlight>
                <a:srgbClr val="F8F4F1"/>
              </a:highlight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2400">
                <a:highlight>
                  <a:srgbClr val="F8F4F1"/>
                </a:highlight>
                <a:latin typeface="Roboto"/>
                <a:ea typeface="Roboto"/>
                <a:cs typeface="Roboto"/>
              </a:rPr>
              <a:t>. Risk of notification overload if to many channels are created without clear governance policies</a:t>
            </a:r>
            <a:endParaRPr lang="en-GB" sz="2400" dirty="0">
              <a:highlight>
                <a:srgbClr val="F8F4F1"/>
              </a:highlight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GB" sz="1600" dirty="0">
              <a:highlight>
                <a:srgbClr val="F8F4F1"/>
              </a:highlight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GB" sz="1600" dirty="0">
              <a:highlight>
                <a:srgbClr val="F8F4F1"/>
              </a:highlight>
              <a:latin typeface="Roboto"/>
              <a:ea typeface="Roboto"/>
              <a:cs typeface="Roboto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1542BB-44DA-D4F0-5FB7-204608AAF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6F18-14DC-41A0-971B-5C662826BDE5}" type="datetime1"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99DF05-201B-680E-DE82-E8F7CC676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F9A1BD-0720-7066-A25C-1A738074E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3</a:t>
            </a:fld>
            <a:endParaRPr lang="en-US" dirty="0"/>
          </a:p>
        </p:txBody>
      </p:sp>
      <p:pic>
        <p:nvPicPr>
          <p:cNvPr id="10" name="Picture 9" descr="A green circle with a white check mark&#10;&#10;AI-generated content may be incorrect.">
            <a:extLst>
              <a:ext uri="{FF2B5EF4-FFF2-40B4-BE49-F238E27FC236}">
                <a16:creationId xmlns:a16="http://schemas.microsoft.com/office/drawing/2014/main" id="{FBA7895D-9094-58D0-F0F1-4E6F3ABEE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 flipH="1" flipV="1">
            <a:off x="740465" y="1548434"/>
            <a:ext cx="463550" cy="565152"/>
          </a:xfrm>
          <a:prstGeom prst="rect">
            <a:avLst/>
          </a:prstGeom>
        </p:spPr>
      </p:pic>
      <p:pic>
        <p:nvPicPr>
          <p:cNvPr id="12" name="Picture 11" descr="A green circle with a white check mark&#10;&#10;AI-generated content may be incorrect.">
            <a:extLst>
              <a:ext uri="{FF2B5EF4-FFF2-40B4-BE49-F238E27FC236}">
                <a16:creationId xmlns:a16="http://schemas.microsoft.com/office/drawing/2014/main" id="{2A0D7F3E-D63A-4D29-A785-4523E6B79C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260" y="2550431"/>
            <a:ext cx="472622" cy="450851"/>
          </a:xfrm>
          <a:prstGeom prst="rect">
            <a:avLst/>
          </a:prstGeom>
        </p:spPr>
      </p:pic>
      <p:pic>
        <p:nvPicPr>
          <p:cNvPr id="13" name="Picture 12" descr="A green circle with a white check mark&#10;&#10;AI-generated content may be incorrect.">
            <a:extLst>
              <a:ext uri="{FF2B5EF4-FFF2-40B4-BE49-F238E27FC236}">
                <a16:creationId xmlns:a16="http://schemas.microsoft.com/office/drawing/2014/main" id="{20E52B0E-4F85-49C0-7A4C-CCCAAA1778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774" y="3428546"/>
            <a:ext cx="450851" cy="458107"/>
          </a:xfrm>
          <a:prstGeom prst="rect">
            <a:avLst/>
          </a:prstGeom>
        </p:spPr>
      </p:pic>
      <p:pic>
        <p:nvPicPr>
          <p:cNvPr id="15" name="Picture 14" descr="A green circle with a white check mark&#10;&#10;AI-generated content may be incorrect.">
            <a:extLst>
              <a:ext uri="{FF2B5EF4-FFF2-40B4-BE49-F238E27FC236}">
                <a16:creationId xmlns:a16="http://schemas.microsoft.com/office/drawing/2014/main" id="{BA003855-ED52-430D-5DCA-B047D51E39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032" y="4371974"/>
            <a:ext cx="458108" cy="516166"/>
          </a:xfrm>
          <a:prstGeom prst="rect">
            <a:avLst/>
          </a:prstGeom>
        </p:spPr>
      </p:pic>
      <p:pic>
        <p:nvPicPr>
          <p:cNvPr id="16" name="Picture 15" descr="A red x symbol with white background&#10;&#10;AI-generated content may be incorrect.">
            <a:extLst>
              <a:ext uri="{FF2B5EF4-FFF2-40B4-BE49-F238E27FC236}">
                <a16:creationId xmlns:a16="http://schemas.microsoft.com/office/drawing/2014/main" id="{37F7931A-DCCC-264A-BE71-EB26798182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2578" y="2888343"/>
            <a:ext cx="471189" cy="442686"/>
          </a:xfrm>
          <a:prstGeom prst="rect">
            <a:avLst/>
          </a:prstGeom>
        </p:spPr>
      </p:pic>
      <p:pic>
        <p:nvPicPr>
          <p:cNvPr id="17" name="Picture 16" descr="A red x symbol with white background&#10;&#10;AI-generated content may be incorrect.">
            <a:extLst>
              <a:ext uri="{FF2B5EF4-FFF2-40B4-BE49-F238E27FC236}">
                <a16:creationId xmlns:a16="http://schemas.microsoft.com/office/drawing/2014/main" id="{DBB4528C-3E12-40AF-8E22-D6B4CED63A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2577" y="4100284"/>
            <a:ext cx="463932" cy="428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194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CAE33-7CBB-965E-54B9-B0FC9A49A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C4547-B810-B3B5-4D3A-B060F5B9D0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200" dirty="0">
                <a:latin typeface="Palatino Linotype"/>
              </a:rPr>
              <a:t>What their chosen workpl</a:t>
            </a:r>
            <a:r>
              <a:rPr lang="en-GB" sz="3200">
                <a:latin typeface="Palatino Linotype"/>
              </a:rPr>
              <a:t>ace task involves?</a:t>
            </a:r>
            <a:endParaRPr lang="en-GB" sz="3200" dirty="0">
              <a:latin typeface="Palatino Linotype"/>
            </a:endParaRPr>
          </a:p>
          <a:p>
            <a:r>
              <a:rPr lang="en-GB" sz="3200">
                <a:latin typeface="Palatino Linotype"/>
              </a:rPr>
              <a:t>Which Microsoft 365 tool they selected? </a:t>
            </a:r>
            <a:endParaRPr lang="en-GB" sz="3200" dirty="0">
              <a:latin typeface="Palatino Linotype"/>
            </a:endParaRPr>
          </a:p>
          <a:p>
            <a:r>
              <a:rPr lang="en-GB" sz="3200" dirty="0">
                <a:latin typeface="Palatino Linotype"/>
              </a:rPr>
              <a:t>Why this tool is </a:t>
            </a:r>
            <a:r>
              <a:rPr lang="en-GB" sz="3200">
                <a:latin typeface="Palatino Linotype"/>
              </a:rPr>
              <a:t>suitable for the task?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7699F0-4E8B-1903-37FC-F3CE4E40E2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3546" y="2824842"/>
            <a:ext cx="5027954" cy="41576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latin typeface="Palatino Linotype"/>
              </a:rPr>
              <a:t>Preparing for the task, following workplace procedures or </a:t>
            </a:r>
            <a:r>
              <a:rPr lang="en-GB">
                <a:latin typeface="Palatino Linotype"/>
              </a:rPr>
              <a:t>communicating</a:t>
            </a:r>
            <a:r>
              <a:rPr lang="en-GB" dirty="0">
                <a:latin typeface="Palatino Linotype"/>
              </a:rPr>
              <a:t> with customers..</a:t>
            </a:r>
          </a:p>
          <a:p>
            <a:r>
              <a:rPr lang="en-GB" dirty="0">
                <a:latin typeface="Palatino Linotype"/>
              </a:rPr>
              <a:t>Microsoft </a:t>
            </a:r>
            <a:r>
              <a:rPr lang="en-GB">
                <a:latin typeface="Palatino Linotype"/>
              </a:rPr>
              <a:t>PowerPoint</a:t>
            </a:r>
            <a:r>
              <a:rPr lang="en-GB" dirty="0">
                <a:latin typeface="Palatino Linotype"/>
              </a:rPr>
              <a:t> was selected because it is the most suitable tool for creating and delivering </a:t>
            </a:r>
            <a:r>
              <a:rPr lang="en-GB">
                <a:latin typeface="Palatino Linotype"/>
              </a:rPr>
              <a:t>presentations</a:t>
            </a:r>
            <a:r>
              <a:rPr lang="en-GB" dirty="0">
                <a:latin typeface="Palatino Linotype"/>
              </a:rPr>
              <a:t>.</a:t>
            </a:r>
          </a:p>
          <a:p>
            <a:r>
              <a:rPr lang="en-GB" dirty="0">
                <a:latin typeface="Palatino Linotype"/>
              </a:rPr>
              <a:t>Because present information in a clear </a:t>
            </a:r>
            <a:r>
              <a:rPr lang="en-GB">
                <a:latin typeface="Palatino Linotype"/>
              </a:rPr>
              <a:t>organised</a:t>
            </a:r>
            <a:r>
              <a:rPr lang="en-GB" dirty="0">
                <a:latin typeface="Palatino Linotype"/>
              </a:rPr>
              <a:t> and professional format can be edited and updated quickly if changes </a:t>
            </a:r>
            <a:r>
              <a:rPr lang="en-GB">
                <a:latin typeface="Palatino Linotype"/>
              </a:rPr>
              <a:t>needed.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F267E1-4836-6D2E-5077-8AC75B578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DE17-45D7-4743-8D05-94850D112FDE}" type="datetime1"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F916D6-4431-79DE-FD57-3D4171D5B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23ABDC-4392-45DF-4065-26D7E2765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673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FCAE6447-760B-495E-69E3-B5AEF2439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375" y="2268"/>
            <a:ext cx="10901952" cy="1619878"/>
          </a:xfrm>
        </p:spPr>
        <p:txBody>
          <a:bodyPr/>
          <a:lstStyle/>
          <a:p>
            <a:r>
              <a:rPr lang="en-US">
                <a:latin typeface="Palatino Linotype"/>
                <a:ea typeface="MS Mincho"/>
                <a:cs typeface="Calibri"/>
              </a:rPr>
              <a:t>WHAT IS MICROSOFT TEAMS?</a:t>
            </a:r>
            <a:endParaRPr lang="en-US" dirty="0">
              <a:latin typeface="Palatino Linotype"/>
              <a:ea typeface="MS Mincho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8B829-382A-9DAC-23EA-744D59D4DA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091" y="2019299"/>
            <a:ext cx="5386904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800" b="1">
                <a:highlight>
                  <a:srgbClr val="FFFFFF"/>
                </a:highlight>
              </a:rPr>
              <a:t>Microsoft Teams</a:t>
            </a:r>
            <a:r>
              <a:rPr lang="en-GB" sz="1800">
                <a:highlight>
                  <a:srgbClr val="FFFFFF"/>
                </a:highlight>
              </a:rPr>
              <a:t> is a </a:t>
            </a:r>
            <a:r>
              <a:rPr lang="en-GB" sz="1800" b="1">
                <a:highlight>
                  <a:srgbClr val="FFFFFF"/>
                </a:highlight>
              </a:rPr>
              <a:t>team collaboration platform developed by Microsoft</a:t>
            </a:r>
            <a:r>
              <a:rPr lang="en-GB" sz="1800">
                <a:highlight>
                  <a:srgbClr val="FFFFFF"/>
                </a:highlight>
              </a:rPr>
              <a:t> as part of the Microsoft 365 suite. It serves as a </a:t>
            </a:r>
            <a:r>
              <a:rPr lang="en-GB" sz="1800" b="1">
                <a:highlight>
                  <a:srgbClr val="FFFFFF"/>
                </a:highlight>
              </a:rPr>
              <a:t>chat-based workspace</a:t>
            </a:r>
            <a:r>
              <a:rPr lang="en-GB" sz="1800">
                <a:highlight>
                  <a:srgbClr val="FFFFFF"/>
                </a:highlight>
              </a:rPr>
              <a:t> that centralizes people, conversations, files, and tools, providing a seamless environment for team communication through instant messaging, audio and video calls, and virtual meetings. Additionally, it integrates with both Microsoft and third-party applications, making it a versatile tool for organizations.</a:t>
            </a:r>
            <a:endParaRPr lang="en-GB" sz="1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E6EFAC-B742-C879-4959-41CC03368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B4FE17C-BB92-4D7B-ABEF-E104AF600596}" type="datetime1">
              <a:rPr lang="en-GB"/>
              <a:pPr>
                <a:spcAft>
                  <a:spcPts val="600"/>
                </a:spcAft>
              </a:pPr>
              <a:t>13/07/2026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B73F34-4DBE-2F23-8286-A36AD2A90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ED9B0-E49C-A31B-6CFB-F718D649F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7" name="Picture 6" descr="A person sitting in a chair looking at a computer screen&#10;&#10;AI-generated content may be incorrect.">
            <a:extLst>
              <a:ext uri="{FF2B5EF4-FFF2-40B4-BE49-F238E27FC236}">
                <a16:creationId xmlns:a16="http://schemas.microsoft.com/office/drawing/2014/main" id="{423443D9-8228-8B8F-DDE6-A4D0DC13ED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7930"/>
          <a:stretch>
            <a:fillRect/>
          </a:stretch>
        </p:blipFill>
        <p:spPr>
          <a:xfrm>
            <a:off x="6293718" y="2019299"/>
            <a:ext cx="5027954" cy="41576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93106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A775F-5957-7075-AAF7-660A0D545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1568" y="-39914"/>
            <a:ext cx="10018713" cy="1752599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67CB0-A0A2-EFA1-934E-878A3C75B7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3205" y="1997528"/>
            <a:ext cx="4995019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latin typeface="Palatino Linotype"/>
              </a:rPr>
              <a:t>How it improves </a:t>
            </a:r>
            <a:r>
              <a:rPr lang="en-GB" sz="2800" dirty="0" err="1">
                <a:latin typeface="Palatino Linotype"/>
              </a:rPr>
              <a:t>efficiensy</a:t>
            </a:r>
            <a:r>
              <a:rPr lang="en-GB" sz="2800" dirty="0">
                <a:latin typeface="Palatino Linotype"/>
              </a:rPr>
              <a:t> or </a:t>
            </a:r>
            <a:r>
              <a:rPr lang="en-GB" sz="2800" dirty="0" err="1">
                <a:latin typeface="Palatino Linotype"/>
              </a:rPr>
              <a:t>comminication</a:t>
            </a:r>
            <a:r>
              <a:rPr lang="en-GB" sz="2800" dirty="0">
                <a:latin typeface="Palatino Linotype"/>
              </a:rPr>
              <a:t>?</a:t>
            </a:r>
          </a:p>
          <a:p>
            <a:r>
              <a:rPr lang="en-GB" sz="2800">
                <a:latin typeface="Palatino Linotype"/>
              </a:rPr>
              <a:t>Advantages and limitations of using the chosen tool?</a:t>
            </a:r>
            <a:endParaRPr lang="en-GB" dirty="0">
              <a:latin typeface="Avenir Next LT Pro Ligh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2F41FE-75F4-CF6C-ECB0-2037221C58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62347" y="1808842"/>
            <a:ext cx="5731896" cy="489789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latin typeface="Palatino Linotype"/>
              </a:rPr>
              <a:t>Microsoft </a:t>
            </a:r>
            <a:r>
              <a:rPr lang="en-GB" sz="1800" dirty="0" err="1">
                <a:latin typeface="Palatino Linotype"/>
              </a:rPr>
              <a:t>Powerpoint</a:t>
            </a:r>
            <a:r>
              <a:rPr lang="en-GB" sz="1800" dirty="0">
                <a:latin typeface="Palatino Linotype"/>
              </a:rPr>
              <a:t> improves </a:t>
            </a:r>
            <a:r>
              <a:rPr lang="en-GB" sz="1800" dirty="0" err="1">
                <a:latin typeface="Palatino Linotype"/>
              </a:rPr>
              <a:t>efficiensy</a:t>
            </a:r>
            <a:endParaRPr lang="en-GB" sz="1800" dirty="0">
              <a:latin typeface="Palatino Linotype"/>
            </a:endParaRPr>
          </a:p>
          <a:p>
            <a:pPr marL="0" indent="0">
              <a:buNone/>
            </a:pPr>
            <a:r>
              <a:rPr lang="en-GB" sz="1800" dirty="0">
                <a:latin typeface="Palatino Linotype"/>
              </a:rPr>
              <a:t>by allowing users to create </a:t>
            </a:r>
            <a:r>
              <a:rPr lang="en-GB" sz="1800" dirty="0" err="1">
                <a:latin typeface="Palatino Linotype"/>
              </a:rPr>
              <a:t>profesional</a:t>
            </a:r>
            <a:r>
              <a:rPr lang="en-GB" sz="1800" dirty="0">
                <a:latin typeface="Palatino Linotype"/>
              </a:rPr>
              <a:t> </a:t>
            </a:r>
          </a:p>
          <a:p>
            <a:pPr marL="0" indent="0">
              <a:buNone/>
            </a:pPr>
            <a:r>
              <a:rPr lang="en-GB" sz="1800">
                <a:latin typeface="Palatino Linotype"/>
              </a:rPr>
              <a:t>Presentation quickly and update them</a:t>
            </a:r>
          </a:p>
          <a:p>
            <a:pPr marL="0" indent="0">
              <a:buNone/>
            </a:pPr>
            <a:r>
              <a:rPr lang="en-GB" sz="1800">
                <a:latin typeface="Palatino Linotype"/>
              </a:rPr>
              <a:t> whenever is necessary. This makes it an</a:t>
            </a:r>
          </a:p>
          <a:p>
            <a:pPr marL="0" indent="0">
              <a:buNone/>
            </a:pPr>
            <a:r>
              <a:rPr lang="en-GB" sz="1800" dirty="0">
                <a:latin typeface="Palatino Linotype"/>
              </a:rPr>
              <a:t>Effective tool for sharing ideas, </a:t>
            </a:r>
            <a:r>
              <a:rPr lang="en-GB" sz="1800" dirty="0" err="1">
                <a:latin typeface="Palatino Linotype"/>
              </a:rPr>
              <a:t>trainnig</a:t>
            </a:r>
            <a:r>
              <a:rPr lang="en-GB" sz="1800" dirty="0">
                <a:latin typeface="Palatino Linotype"/>
              </a:rPr>
              <a:t> </a:t>
            </a:r>
          </a:p>
          <a:p>
            <a:pPr marL="0" indent="0">
              <a:buNone/>
            </a:pPr>
            <a:r>
              <a:rPr lang="en-GB" sz="1800" dirty="0">
                <a:latin typeface="Palatino Linotype"/>
              </a:rPr>
              <a:t>Employees and delivering </a:t>
            </a:r>
            <a:r>
              <a:rPr lang="en-GB" sz="1800" dirty="0" err="1">
                <a:latin typeface="Palatino Linotype"/>
              </a:rPr>
              <a:t>bussines</a:t>
            </a:r>
            <a:r>
              <a:rPr lang="en-GB" sz="1800" dirty="0">
                <a:latin typeface="Palatino Linotype"/>
              </a:rPr>
              <a:t> </a:t>
            </a:r>
          </a:p>
          <a:p>
            <a:pPr marL="0" indent="0">
              <a:buNone/>
            </a:pPr>
            <a:r>
              <a:rPr lang="en-GB" sz="1800">
                <a:latin typeface="Palatino Linotype"/>
              </a:rPr>
              <a:t>Presentations..</a:t>
            </a:r>
          </a:p>
          <a:p>
            <a:pPr marL="285750" indent="-285750"/>
            <a:r>
              <a:rPr lang="en-GB" sz="1800" dirty="0">
                <a:latin typeface="Palatino Linotype"/>
              </a:rPr>
              <a:t> Same advanced </a:t>
            </a:r>
            <a:r>
              <a:rPr lang="en-GB" sz="1800" dirty="0" err="1">
                <a:latin typeface="Palatino Linotype"/>
              </a:rPr>
              <a:t>feautures</a:t>
            </a:r>
            <a:r>
              <a:rPr lang="en-GB" sz="1800" dirty="0">
                <a:latin typeface="Palatino Linotype"/>
              </a:rPr>
              <a:t> may take</a:t>
            </a:r>
          </a:p>
          <a:p>
            <a:pPr marL="0" indent="0">
              <a:buNone/>
            </a:pPr>
            <a:r>
              <a:rPr lang="en-GB" sz="1800">
                <a:latin typeface="Palatino Linotype"/>
              </a:rPr>
              <a:t> time to learn, collaboration depends on </a:t>
            </a:r>
          </a:p>
          <a:p>
            <a:pPr marL="0" indent="0">
              <a:buNone/>
            </a:pPr>
            <a:r>
              <a:rPr lang="en-GB" sz="1800">
                <a:latin typeface="Palatino Linotype"/>
              </a:rPr>
              <a:t>a reliable internet connection when working online</a:t>
            </a:r>
            <a:endParaRPr lang="en-GB">
              <a:latin typeface="Avenir Next LT Pro Light"/>
            </a:endParaRPr>
          </a:p>
          <a:p>
            <a:pPr marL="0" indent="0">
              <a:buNone/>
            </a:pPr>
            <a:endParaRPr lang="en-GB" dirty="0"/>
          </a:p>
          <a:p>
            <a:endParaRPr lang="en-GB" sz="18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E3659E-AB1C-040D-8D83-767029B30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3BF1-933E-40A4-A66E-CF2B9FFD93B4}" type="datetime1"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4BAA86-2BAC-9DB4-DD95-8956599C8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23A598-7486-F9F3-D078-ABFE1C8F5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830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DB2C5-24E8-DFD8-653B-608F30F67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6A240-197F-7B0A-91C3-3185A81D0F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E8F750-FCF0-5415-2808-8CA482A75B3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1439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Parallax</vt:lpstr>
      <vt:lpstr>Programme: Certificate of Higher Education Skills for the Workplace (Health &amp; Socialcare)  Lecturer: kwame Assa- Agyei Presenter : Tanya Stoyanova Student number : 2544025 university : University of Wales Trinity Saint David Submission: 24.06.2026</vt:lpstr>
      <vt:lpstr>What is Staff Communication?</vt:lpstr>
      <vt:lpstr>Advantages and limitations</vt:lpstr>
      <vt:lpstr>PowerPoint Presentation</vt:lpstr>
      <vt:lpstr>WHAT IS MICROSOFT TEAMS?</vt:lpstr>
      <vt:lpstr>PowerPoint Presentation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754</cp:revision>
  <dcterms:created xsi:type="dcterms:W3CDTF">2026-06-24T12:04:24Z</dcterms:created>
  <dcterms:modified xsi:type="dcterms:W3CDTF">2026-07-13T09:03:06Z</dcterms:modified>
</cp:coreProperties>
</file>